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30f8e1b5b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d30f8e1b5b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30f8e1b5b_0_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d30f8e1b5b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d30f8e1b5b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d30f8e1b5b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30f8e1b5b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d30f8e1b5b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30f8e1b5b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d30f8e1b5b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30f8e1b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30f8e1b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30f8e1b5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30f8e1b5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30f8e1b5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30f8e1b5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30f8e1b5b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d30f8e1b5b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30f8e1b5b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d30f8e1b5b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30f8e1b5b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d30f8e1b5b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30f8e1b5b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d30f8e1b5b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d30f8e1b5b_0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d30f8e1b5b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arxiv.org/pdf/2103.13136.pdf" TargetMode="External"/><Relationship Id="rId4" Type="http://schemas.openxmlformats.org/officeDocument/2006/relationships/hyperlink" Target="https://arxiv.org/pdf/2103.13136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www.wnycstudios.org/podcasts/radiolab/articles/love-number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hyperlink" Target="https://medium.com/data-science-in-your-pocket/tokenization-algorithms-in-natural-language-processing-nlp-1fceab8454af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>
                <a:latin typeface="Georgia"/>
                <a:ea typeface="Georgia"/>
                <a:cs typeface="Georgia"/>
                <a:sym typeface="Georgia"/>
              </a:rPr>
              <a:t>Numbers in NLP: A Survey</a:t>
            </a:r>
            <a:r>
              <a:rPr lang="en"/>
              <a:t> 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Bharath Gunasekaran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String Based Representation Methods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Georgia"/>
              <a:buChar char="●"/>
            </a:pPr>
            <a:r>
              <a:rPr i="1" lang="en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Word Vectors &amp; Contextualized Embedding: </a:t>
            </a:r>
            <a:r>
              <a:rPr lang="en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Typical NLP method to handle number. </a:t>
            </a:r>
            <a:endParaRPr sz="13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Georgia"/>
              <a:buChar char="●"/>
            </a:pPr>
            <a:r>
              <a:rPr i="1" lang="en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GenBERT: </a:t>
            </a:r>
            <a:r>
              <a:rPr lang="en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Is a model that is built on top of pretrained BERT but tokenizes numbers at the digit level</a:t>
            </a:r>
            <a:endParaRPr sz="13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Georgia"/>
              <a:buChar char="●"/>
            </a:pPr>
            <a:r>
              <a:rPr i="1" lang="en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NumBERT: </a:t>
            </a:r>
            <a:r>
              <a:rPr lang="en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Is a model of BERT trained from scratch on a dataset where all number are converted to scientific notation.</a:t>
            </a:r>
            <a:endParaRPr sz="13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Georgia"/>
              <a:buChar char="●"/>
            </a:pPr>
            <a:r>
              <a:rPr i="1" lang="en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DigitRNN, DigitCNN: </a:t>
            </a:r>
            <a:r>
              <a:rPr lang="en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Is a method that pools single digit embeddings to represent full numbers. Uses RNN and CNN for pooling</a:t>
            </a:r>
            <a:endParaRPr sz="13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Georgia"/>
              <a:buChar char="●"/>
            </a:pPr>
            <a:r>
              <a:rPr i="1" lang="en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DigitRNN-sci, Exponent: </a:t>
            </a:r>
            <a:r>
              <a:rPr lang="en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Is similar to DigitRNN but uses scientific notation. Exponent embedding learns to do a look up on the exponent.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Real Based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 Representation Methods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Georgia"/>
              <a:buChar char="●"/>
            </a:pPr>
            <a:r>
              <a:rPr i="1" lang="en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DICE: </a:t>
            </a:r>
            <a:r>
              <a:rPr lang="en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An encoder that preserve the relative magnitude between two numbers and their embeddings </a:t>
            </a:r>
            <a:endParaRPr sz="13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Georgia"/>
              <a:buChar char="●"/>
            </a:pPr>
            <a:r>
              <a:rPr i="1" lang="en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Log Value: </a:t>
            </a:r>
            <a:r>
              <a:rPr lang="en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encoding the log-scaled value of the number. There is also a log scaled decoder called RGR.</a:t>
            </a:r>
            <a:endParaRPr sz="13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Georgia"/>
              <a:buChar char="●"/>
            </a:pPr>
            <a:r>
              <a:rPr i="1" lang="en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Log Laplace: </a:t>
            </a:r>
            <a:r>
              <a:rPr lang="en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 decoder that is log based</a:t>
            </a:r>
            <a:endParaRPr sz="13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Georgia"/>
              <a:buChar char="●"/>
            </a:pPr>
            <a:r>
              <a:rPr i="1" lang="en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Flow Laplace:</a:t>
            </a:r>
            <a:r>
              <a:rPr lang="en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an expressive decoder that learns its own density mapping. The scaling is learned by the model so it can potential be anything. </a:t>
            </a:r>
            <a:endParaRPr sz="13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Georgia"/>
              <a:buChar char="●"/>
            </a:pPr>
            <a:r>
              <a:rPr i="1" lang="en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MCC (Multi-class classification): </a:t>
            </a:r>
            <a:r>
              <a:rPr lang="en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 decoder that output values in a log scaled bins of numbers.</a:t>
            </a:r>
            <a:endParaRPr sz="13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Georgia"/>
              <a:buChar char="●"/>
            </a:pPr>
            <a:r>
              <a:rPr i="1" lang="en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Discrete Latent Exponent (DExp): </a:t>
            </a:r>
            <a:r>
              <a:rPr lang="en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 decoder where the model </a:t>
            </a:r>
            <a:r>
              <a:rPr lang="en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parameterized</a:t>
            </a:r>
            <a:r>
              <a:rPr lang="en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a multinomial distribution for an exponent. </a:t>
            </a:r>
            <a:endParaRPr sz="13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Georgia"/>
              <a:buChar char="●"/>
            </a:pPr>
            <a:r>
              <a:rPr i="1" lang="en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GMM: </a:t>
            </a:r>
            <a:r>
              <a:rPr lang="en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Gaussian mixture model that learns by pre-training on the means and variance over training corpus. </a:t>
            </a:r>
            <a:endParaRPr sz="13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Georgia"/>
              <a:buChar char="●"/>
            </a:pPr>
            <a:r>
              <a:rPr i="1" lang="en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GMM-prototype: Same as GMM but the model learns the prototype embeddings and are encoder only.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8800"/>
            <a:ext cx="7460076" cy="465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Model Recommendations 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Georgia"/>
              <a:buChar char="●"/>
            </a:pPr>
            <a:r>
              <a:rPr lang="en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For string based representation using scientific notation instead of decimal notation yielded better results.</a:t>
            </a:r>
            <a:endParaRPr sz="13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Georgia"/>
              <a:buChar char="●"/>
            </a:pPr>
            <a:r>
              <a:rPr lang="en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Character or digit tokenization was better than word or sub-word tokenization. </a:t>
            </a:r>
            <a:endParaRPr sz="13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Georgia"/>
              <a:buChar char="●"/>
            </a:pPr>
            <a:r>
              <a:rPr lang="en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For real based representation using a log scale vs linear scale improves performance. </a:t>
            </a:r>
            <a:endParaRPr sz="13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Georgia"/>
              <a:buChar char="●"/>
            </a:pPr>
            <a:r>
              <a:rPr lang="en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Combined with binning increases model performance. </a:t>
            </a:r>
            <a:endParaRPr sz="13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Georgia"/>
              <a:buChar char="●"/>
            </a:pPr>
            <a:r>
              <a:rPr lang="en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For abstract tasks such as numeration and magnitude comparison DICE, Value and Log embedding perform exceptionally well.  </a:t>
            </a:r>
            <a:endParaRPr sz="13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Georgia"/>
              <a:buChar char="●"/>
            </a:pPr>
            <a:r>
              <a:rPr lang="en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Real based methods work really well on approximation tasks such as measure estimation and language modeling.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Thank you 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Referenced Article: </a:t>
            </a:r>
            <a:r>
              <a:rPr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“Representing Numbers in NLP: a Survey and a Vision”:</a:t>
            </a:r>
            <a:r>
              <a:rPr lang="en" sz="1400">
                <a:solidFill>
                  <a:srgbClr val="000000"/>
                </a:solidFill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4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4"/>
              </a:rPr>
              <a:t>https://arxiv.org/pdf/2103.13136.pdf</a:t>
            </a:r>
            <a:r>
              <a:rPr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Numeracy?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152475"/>
            <a:ext cx="388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●"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The understanding of numbers and how to use them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●"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Numbers help us understand the world around us. 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●"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Numbers are </a:t>
            </a: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discarded</a:t>
            </a: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 in NLP or treated as words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●"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The human brain represents number and words in different way. 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9100" y="1170125"/>
            <a:ext cx="4642500" cy="344125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5353175" y="4820275"/>
            <a:ext cx="2997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"/>
                <a:ea typeface="Roboto"/>
                <a:cs typeface="Roboto"/>
                <a:sym typeface="Roboto"/>
              </a:rPr>
              <a:t>Source: </a:t>
            </a:r>
            <a:r>
              <a:rPr lang="en" sz="700" u="sng">
                <a:solidFill>
                  <a:schemeClr val="hlink"/>
                </a:solidFill>
                <a:hlinkClick r:id="rId4"/>
              </a:rPr>
              <a:t>For the Love of Numbers | Radiolab | WNYC Studios</a:t>
            </a:r>
            <a:endParaRPr sz="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Importance of Numbers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150 million numbers in the 6 million pages of the English Wikipedia.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Consider the following </a:t>
            </a:r>
            <a:r>
              <a:rPr lang="en"/>
              <a:t>sentences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“I woke up at 11”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Our brain decodes the “11” into a number and denotes it to a time of day. We can conclude waking up 11 is late.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“I earn $11 per month”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“I earn $10 per month”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Sentences are </a:t>
            </a:r>
            <a:r>
              <a:rPr lang="en"/>
              <a:t>semantically the same</a:t>
            </a:r>
            <a:r>
              <a:rPr lang="en"/>
              <a:t>, but change in number affect the meaning of the sentence. Context of a number is key to understanding what it signifies. 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Number in NLP Today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311700" y="1152475"/>
            <a:ext cx="479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Georgia"/>
              <a:buChar char="●"/>
            </a:pP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Filtered out during preprocessing 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Georgia"/>
              <a:buChar char="●"/>
            </a:pP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Tokenized into UNK token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Georgia"/>
              <a:buChar char="●"/>
            </a:pP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Split into </a:t>
            </a: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arbitrary</a:t>
            </a: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 tokens and diminish the contained information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Georgia"/>
              <a:buChar char="●"/>
            </a:pP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BERT performs 5 times worse when an answer to a question is a number vs a word. 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7150" y="764475"/>
            <a:ext cx="3728100" cy="226404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/>
          <p:nvPr/>
        </p:nvSpPr>
        <p:spPr>
          <a:xfrm>
            <a:off x="5976900" y="3070200"/>
            <a:ext cx="297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"/>
                <a:ea typeface="Roboto"/>
                <a:cs typeface="Roboto"/>
                <a:sym typeface="Roboto"/>
              </a:rPr>
              <a:t>Source: </a:t>
            </a:r>
            <a:r>
              <a:rPr lang="en" sz="700" u="sng">
                <a:solidFill>
                  <a:schemeClr val="hlink"/>
                </a:solidFill>
                <a:hlinkClick r:id="rId4"/>
              </a:rPr>
              <a:t>Tokenization algorithms in Natural Language Processing (NLP) | by Mehul Gupta | Data Science in your pocket | Medium</a:t>
            </a:r>
            <a:endParaRPr sz="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Numeracy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 Tasks Categories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334925" y="12531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Tasks are split into 2 </a:t>
            </a: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categories</a:t>
            </a: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 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○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Granularity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○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Units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Granularity - the encoded number is exact or approximate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○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exact </a:t>
            </a: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(ex. birds have two legs)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○"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approximate (ex. The boy is 160 cm tall).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Units - number are abstract or grounded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○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abstract not unit is specified ex) 5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○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grounded a unit is specified ex) 1 apple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Numeracy Tasks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Georgia"/>
              <a:buAutoNum type="arabicPeriod"/>
            </a:pPr>
            <a:r>
              <a:rPr b="1" lang="en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Simple Arithmetic</a:t>
            </a:r>
            <a:r>
              <a:rPr lang="en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 Applying basic arithmetic operation such as addition, subtraction, and ect. over numbers alone</a:t>
            </a:r>
            <a:endParaRPr sz="13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AutoNum type="arabicPeriod"/>
            </a:pPr>
            <a:r>
              <a:rPr b="1" lang="en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Numeration</a:t>
            </a:r>
            <a:r>
              <a:rPr lang="en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 Decoding a numerical value from a string ex) “19” can be decoded as 19 or 19.0</a:t>
            </a:r>
            <a:endParaRPr sz="13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AutoNum type="arabicPeriod"/>
            </a:pPr>
            <a:r>
              <a:rPr b="1" lang="en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Magnitude Comparison</a:t>
            </a:r>
            <a:r>
              <a:rPr lang="en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 Compare two or more numbers and figure out which is the largest</a:t>
            </a:r>
            <a:endParaRPr sz="13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AutoNum type="arabicPeriod"/>
            </a:pPr>
            <a:r>
              <a:rPr b="1" lang="en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Arithmetic Word Problems</a:t>
            </a:r>
            <a:r>
              <a:rPr lang="en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 Similar to math word problem you find in school </a:t>
            </a:r>
            <a:r>
              <a:rPr lang="en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textbooks</a:t>
            </a:r>
            <a:r>
              <a:rPr lang="en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 sz="13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AutoNum type="arabicPeriod"/>
            </a:pPr>
            <a:r>
              <a:rPr b="1" lang="en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Exact Facts</a:t>
            </a:r>
            <a:r>
              <a:rPr lang="en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 The context of the number involves commonsense knowledge. Ex) “A dice has 6 sides” will allow you to know that the statement “a dice has 5 sides” is false. </a:t>
            </a:r>
            <a:endParaRPr sz="13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AutoNum type="arabicPeriod"/>
            </a:pPr>
            <a:r>
              <a:rPr b="1" lang="en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Measurement Estimation</a:t>
            </a:r>
            <a:r>
              <a:rPr lang="en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 Trying to approximately guess measurements objects given some dimensions. Ex) How many seeds are in a watermelon</a:t>
            </a:r>
            <a:endParaRPr sz="13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AutoNum type="arabicPeriod"/>
            </a:pPr>
            <a:r>
              <a:rPr b="1" lang="en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Numerical Language Modeling</a:t>
            </a:r>
            <a:r>
              <a:rPr lang="en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 Task of making numeric prediction from completely unlabeled data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Numeracy Tasks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50795"/>
            <a:ext cx="9144000" cy="3041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Number 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Representation: String Based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String Based </a:t>
            </a:r>
            <a:r>
              <a:rPr lang="en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Representation - sees numbers as the same words</a:t>
            </a:r>
            <a:endParaRPr sz="13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Possible Improvements:</a:t>
            </a:r>
            <a:endParaRPr sz="13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Georgia"/>
              <a:buAutoNum type="arabicPeriod"/>
            </a:pPr>
            <a:r>
              <a:rPr lang="en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Notations</a:t>
            </a:r>
            <a:endParaRPr sz="13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Georgia"/>
              <a:buAutoNum type="alphaLcPeriod"/>
            </a:pPr>
            <a:r>
              <a:rPr lang="en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changing the representation of a number. ex) decimal to scientific notation</a:t>
            </a:r>
            <a:endParaRPr sz="13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Georgia"/>
              <a:buAutoNum type="arabicPeriod"/>
            </a:pPr>
            <a:r>
              <a:rPr lang="en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Tokenization </a:t>
            </a:r>
            <a:endParaRPr sz="13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Georgia"/>
              <a:buAutoNum type="alphaLcPeriod"/>
            </a:pPr>
            <a:r>
              <a:rPr lang="en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change tokenization to digit or character level</a:t>
            </a:r>
            <a:endParaRPr sz="13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Georgia"/>
              <a:buAutoNum type="arabicPeriod"/>
            </a:pPr>
            <a:r>
              <a:rPr lang="en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Pooling</a:t>
            </a:r>
            <a:endParaRPr sz="13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Georgia"/>
              <a:buAutoNum type="alphaLcPeriod"/>
            </a:pPr>
            <a:r>
              <a:rPr lang="en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used to analyze the effect of tokenization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Number Representation: Real Based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Real </a:t>
            </a:r>
            <a:r>
              <a:rPr lang="en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Based Representation - </a:t>
            </a:r>
            <a:r>
              <a:rPr lang="en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used the numerical value of the number to perform some computations</a:t>
            </a:r>
            <a:endParaRPr sz="13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Possible Improvements:</a:t>
            </a:r>
            <a:endParaRPr sz="13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Georgia"/>
              <a:buAutoNum type="arabicPeriod"/>
            </a:pPr>
            <a:r>
              <a:rPr lang="en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Direction</a:t>
            </a:r>
            <a:endParaRPr sz="13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Georgia"/>
              <a:buAutoNum type="alphaLcPeriod"/>
            </a:pPr>
            <a:r>
              <a:rPr lang="en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define if method decodes or encodes the number or applies both</a:t>
            </a:r>
            <a:endParaRPr sz="13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Georgia"/>
              <a:buAutoNum type="arabicPeriod"/>
            </a:pPr>
            <a:r>
              <a:rPr lang="en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Scale</a:t>
            </a:r>
            <a:endParaRPr sz="13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Georgia"/>
              <a:buAutoNum type="alphaLcPeriod"/>
            </a:pPr>
            <a:r>
              <a:rPr lang="en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scaling of a number</a:t>
            </a:r>
            <a:endParaRPr sz="13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Georgia"/>
              <a:buAutoNum type="arabicPeriod"/>
            </a:pPr>
            <a:r>
              <a:rPr lang="en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Discretization</a:t>
            </a:r>
            <a:endParaRPr sz="13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Georgia"/>
              <a:buAutoNum type="alphaLcPeriod"/>
            </a:pPr>
            <a:r>
              <a:rPr lang="en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binning numbers or using </a:t>
            </a:r>
            <a:r>
              <a:rPr lang="en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continuous</a:t>
            </a:r>
            <a:r>
              <a:rPr lang="en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values for embedding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