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8F97-5B22-4C13-A3E0-932688B2092D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591A0-546F-4918-AC2C-D500227A87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591A0-546F-4918-AC2C-D500227A872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229600" cy="2133600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Pointers And Arrays</a:t>
            </a:r>
            <a:endParaRPr lang="en-IN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152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Initialization and accessing of 2-Dimensinal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620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#include 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using </a:t>
            </a:r>
            <a:r>
              <a:rPr lang="en-IN" dirty="0" smtClean="0">
                <a:solidFill>
                  <a:schemeClr val="accent2"/>
                </a:solidFill>
              </a:rPr>
              <a:t>namespace std;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main ()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// </a:t>
            </a:r>
            <a:r>
              <a:rPr lang="en-IN" dirty="0" smtClean="0">
                <a:solidFill>
                  <a:schemeClr val="accent2"/>
                </a:solidFill>
              </a:rPr>
              <a:t>an array with 5 rows and 2 columns.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a[5][2] = { {0,0}, {1,2}, {2,4}, {3,6},{4,8}};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for </a:t>
            </a:r>
            <a:r>
              <a:rPr lang="en-IN" dirty="0" smtClean="0">
                <a:solidFill>
                  <a:schemeClr val="accent2"/>
                </a:solidFill>
              </a:rPr>
              <a:t>(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5;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++ </a:t>
            </a:r>
            <a:r>
              <a:rPr lang="en-IN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for (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j = 0; j &lt; 2; j++ 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"a[" &lt;&lt;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&lt;&lt; "][" &lt;&lt; j &lt;&lt; "]: ";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a[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][j]&lt;&lt;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return 0;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990600"/>
            <a:ext cx="1219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Output</a:t>
            </a:r>
          </a:p>
          <a:p>
            <a:endParaRPr lang="pt-BR" b="1" dirty="0" smtClean="0"/>
          </a:p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a[0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][0]: 0 a[0][1]: 0 a[1][0]: 1 a[1][1]: 2 a[2][0]: 2 a[2][1]: 4 a[3][0]: 3 a[3][1]: 6 a[4][0]: 4 a[4][1]: 8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1200" y="4495800"/>
          <a:ext cx="266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24000" y="457200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41148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0                        1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Pointer to an array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572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An array name is a constant pointer to the first element of the array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b="1" dirty="0" smtClean="0"/>
              <a:t>Example</a:t>
            </a:r>
          </a:p>
          <a:p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num[10];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num</a:t>
            </a:r>
            <a:r>
              <a:rPr lang="en-IN" dirty="0" smtClean="0"/>
              <a:t> is a </a:t>
            </a:r>
            <a:r>
              <a:rPr lang="en-IN" dirty="0" smtClean="0"/>
              <a:t>pointer to </a:t>
            </a:r>
            <a:r>
              <a:rPr lang="en-IN" b="1" dirty="0" smtClean="0"/>
              <a:t>&amp;num[0] </a:t>
            </a:r>
            <a:r>
              <a:rPr lang="en-IN" dirty="0" smtClean="0"/>
              <a:t>,which </a:t>
            </a:r>
            <a:r>
              <a:rPr lang="en-IN" dirty="0" smtClean="0"/>
              <a:t>is the address of the first element of the array </a:t>
            </a:r>
            <a:r>
              <a:rPr lang="en-IN" dirty="0" smtClean="0"/>
              <a:t>num.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smtClean="0"/>
              <a:t>following program fragment assigns </a:t>
            </a:r>
            <a:r>
              <a:rPr lang="en-IN" b="1" dirty="0" err="1" smtClean="0"/>
              <a:t>ptr</a:t>
            </a:r>
            <a:r>
              <a:rPr lang="en-IN" dirty="0" smtClean="0"/>
              <a:t> the address of the first element of </a:t>
            </a:r>
            <a:r>
              <a:rPr lang="en-IN" dirty="0" smtClean="0"/>
              <a:t>num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*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ptr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num[10];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ptr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= num;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Therefore, </a:t>
            </a:r>
            <a:r>
              <a:rPr lang="en-IN" b="1" dirty="0" smtClean="0"/>
              <a:t>*(num+ </a:t>
            </a:r>
            <a:r>
              <a:rPr lang="en-IN" b="1" dirty="0" smtClean="0"/>
              <a:t>4) </a:t>
            </a:r>
            <a:r>
              <a:rPr lang="en-IN" dirty="0" smtClean="0"/>
              <a:t>is a legitimate way of accessing the data at </a:t>
            </a:r>
            <a:r>
              <a:rPr lang="en-IN" b="1" dirty="0" smtClean="0"/>
              <a:t>num[4] .</a:t>
            </a:r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Example.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main ()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num[5] </a:t>
            </a:r>
            <a:r>
              <a:rPr lang="en-IN" dirty="0" smtClean="0">
                <a:solidFill>
                  <a:schemeClr val="accent2"/>
                </a:solidFill>
              </a:rPr>
              <a:t>= {</a:t>
            </a:r>
            <a:r>
              <a:rPr lang="en-IN" dirty="0" smtClean="0">
                <a:solidFill>
                  <a:schemeClr val="accent2"/>
                </a:solidFill>
              </a:rPr>
              <a:t>10, 20</a:t>
            </a:r>
            <a:r>
              <a:rPr lang="en-IN" dirty="0" smtClean="0">
                <a:solidFill>
                  <a:schemeClr val="accent2"/>
                </a:solidFill>
              </a:rPr>
              <a:t>, </a:t>
            </a:r>
            <a:r>
              <a:rPr lang="en-IN" dirty="0" smtClean="0">
                <a:solidFill>
                  <a:schemeClr val="accent2"/>
                </a:solidFill>
              </a:rPr>
              <a:t>34</a:t>
            </a:r>
            <a:r>
              <a:rPr lang="en-IN" dirty="0" smtClean="0">
                <a:solidFill>
                  <a:schemeClr val="accent2"/>
                </a:solidFill>
              </a:rPr>
              <a:t>, </a:t>
            </a:r>
            <a:r>
              <a:rPr lang="en-IN" dirty="0" smtClean="0">
                <a:solidFill>
                  <a:schemeClr val="accent2"/>
                </a:solidFill>
              </a:rPr>
              <a:t>17, 50</a:t>
            </a:r>
            <a:r>
              <a:rPr lang="en-IN" dirty="0" smtClean="0">
                <a:solidFill>
                  <a:schemeClr val="accent2"/>
                </a:solidFill>
              </a:rPr>
              <a:t>};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*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= </a:t>
            </a:r>
            <a:r>
              <a:rPr lang="en-IN" dirty="0" smtClean="0">
                <a:solidFill>
                  <a:schemeClr val="accent2"/>
                </a:solidFill>
              </a:rPr>
              <a:t>num;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"Array values using pointer "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for </a:t>
            </a:r>
            <a:r>
              <a:rPr lang="en-IN" dirty="0" smtClean="0">
                <a:solidFill>
                  <a:schemeClr val="accent2"/>
                </a:solidFill>
              </a:rPr>
              <a:t>(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5;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++ 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"*(p + " &lt;&lt;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&lt;&lt; ") : ";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*(p +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)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return </a:t>
            </a:r>
            <a:r>
              <a:rPr lang="en-IN" dirty="0" smtClean="0">
                <a:solidFill>
                  <a:schemeClr val="accent2"/>
                </a:solidFill>
              </a:rPr>
              <a:t>0;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3733800"/>
            <a:ext cx="2743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Array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values using pointer *(p + 0) 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*(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 + 1) 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*(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 + 2) 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34 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*(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 + 3) : 17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*(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 + 4) : 50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28600"/>
            <a:ext cx="4086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Return Array from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C++ does not allow to return an entire array as an argument to a function. However, you can return a pointer to an array by specifying the array's name without an index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we return address of a local variable which is not advised as local variables may not exist in memory after function call is over</a:t>
            </a:r>
            <a:r>
              <a:rPr lang="en-IN" dirty="0" smtClean="0"/>
              <a:t>. (static Keyword)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32603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b="1" dirty="0" smtClean="0"/>
              <a:t>Example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#include 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using namespace std; </a:t>
            </a: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* </a:t>
            </a:r>
            <a:r>
              <a:rPr lang="en-IN" dirty="0" smtClean="0">
                <a:solidFill>
                  <a:schemeClr val="accent2"/>
                </a:solidFill>
              </a:rPr>
              <a:t>fun()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static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[100];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/* Some operations on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[] */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[0] = 10;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[1] = 20;  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return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} </a:t>
            </a: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main()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 * 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 = fun();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[0] &lt;&lt; " " &lt;&lt; 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[1];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return 0;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971800"/>
            <a:ext cx="856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10  20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28600"/>
            <a:ext cx="3870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Passing Arrays to Functions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C++ does not allow to pass an entire array as an argument to a function. However, You can pass a pointer to an array by specifying the array's name without an index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37338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double </a:t>
            </a:r>
            <a:r>
              <a:rPr lang="en-IN" dirty="0" err="1" smtClean="0">
                <a:solidFill>
                  <a:schemeClr val="accent2"/>
                </a:solidFill>
              </a:rPr>
              <a:t>getAverage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[],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size)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, sum = 0;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double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for 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size; ++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 sum </a:t>
            </a:r>
            <a:r>
              <a:rPr lang="en-IN" dirty="0" smtClean="0">
                <a:solidFill>
                  <a:schemeClr val="accent2"/>
                </a:solidFill>
              </a:rPr>
              <a:t>+=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}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= double(sum) / size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return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438400"/>
            <a:ext cx="457199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main </a:t>
            </a:r>
            <a:r>
              <a:rPr lang="en-IN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{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balance[5]</a:t>
            </a:r>
            <a:r>
              <a:rPr lang="en-IN" dirty="0" smtClean="0">
                <a:solidFill>
                  <a:schemeClr val="accent2"/>
                </a:solidFill>
              </a:rPr>
              <a:t> = </a:t>
            </a:r>
            <a:r>
              <a:rPr lang="en-IN" dirty="0" smtClean="0">
                <a:solidFill>
                  <a:schemeClr val="accent2"/>
                </a:solidFill>
              </a:rPr>
              <a:t>{1000, 2, 3, 17, 50</a:t>
            </a:r>
            <a:r>
              <a:rPr lang="en-IN" dirty="0" smtClean="0">
                <a:solidFill>
                  <a:schemeClr val="accent2"/>
                </a:solidFill>
              </a:rPr>
              <a:t>};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double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= </a:t>
            </a:r>
            <a:r>
              <a:rPr lang="en-IN" dirty="0" err="1" smtClean="0">
                <a:solidFill>
                  <a:schemeClr val="accent2"/>
                </a:solidFill>
              </a:rPr>
              <a:t>getAverage</a:t>
            </a:r>
            <a:r>
              <a:rPr lang="en-IN" dirty="0" smtClean="0">
                <a:solidFill>
                  <a:schemeClr val="accent2"/>
                </a:solidFill>
              </a:rPr>
              <a:t>( balance, 5 ) 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"Average value is: " &lt;&lt; </a:t>
            </a:r>
            <a:r>
              <a:rPr lang="en-IN" dirty="0" err="1" smtClean="0">
                <a:solidFill>
                  <a:schemeClr val="accent2"/>
                </a:solidFill>
              </a:rPr>
              <a:t>avg</a:t>
            </a:r>
            <a:r>
              <a:rPr lang="en-IN" dirty="0" smtClean="0">
                <a:solidFill>
                  <a:schemeClr val="accent2"/>
                </a:solidFill>
              </a:rPr>
              <a:t>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return </a:t>
            </a:r>
            <a:r>
              <a:rPr lang="en-IN" dirty="0" smtClean="0">
                <a:solidFill>
                  <a:schemeClr val="accent2"/>
                </a:solidFill>
              </a:rPr>
              <a:t>0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5181600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Average value is: 214.4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743200"/>
            <a:ext cx="5227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>
                <a:solidFill>
                  <a:schemeClr val="accent1">
                    <a:lumMod val="75000"/>
                  </a:schemeClr>
                </a:solidFill>
                <a:latin typeface="AR BERKLEY" pitchFamily="2" charset="0"/>
              </a:rPr>
              <a:t>Thank You</a:t>
            </a:r>
            <a:endParaRPr lang="en-IN" sz="8000" dirty="0">
              <a:solidFill>
                <a:schemeClr val="accent1">
                  <a:lumMod val="75000"/>
                </a:schemeClr>
              </a:solidFill>
              <a:latin typeface="AR BERKLE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Pointers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9144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Variable</a:t>
            </a:r>
            <a:r>
              <a:rPr lang="en-IN" dirty="0" smtClean="0"/>
              <a:t> is a </a:t>
            </a:r>
            <a:r>
              <a:rPr lang="en-IN" dirty="0" err="1" smtClean="0"/>
              <a:t>userdefined</a:t>
            </a:r>
            <a:r>
              <a:rPr lang="en-IN" dirty="0" smtClean="0"/>
              <a:t> name given to a memory location. (storing </a:t>
            </a:r>
            <a:r>
              <a:rPr lang="en-IN" dirty="0" smtClean="0"/>
              <a:t>values in memory and dealing with </a:t>
            </a:r>
            <a:r>
              <a:rPr lang="en-IN" dirty="0" smtClean="0"/>
              <a:t>them)</a:t>
            </a:r>
          </a:p>
          <a:p>
            <a:pPr algn="ctr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x=10;        //x is a variable</a:t>
            </a:r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</a:t>
            </a:r>
            <a:r>
              <a:rPr lang="en-IN" dirty="0" smtClean="0"/>
              <a:t> </a:t>
            </a:r>
            <a:r>
              <a:rPr lang="en-IN" b="1" dirty="0" smtClean="0"/>
              <a:t>pointer</a:t>
            </a:r>
            <a:r>
              <a:rPr lang="en-IN" dirty="0" smtClean="0"/>
              <a:t> is a variable whose value is the address of another variable</a:t>
            </a:r>
            <a:r>
              <a:rPr lang="en-IN" dirty="0" smtClean="0"/>
              <a:t>. </a:t>
            </a:r>
          </a:p>
          <a:p>
            <a:pPr algn="ctr">
              <a:buNone/>
            </a:pPr>
            <a:r>
              <a:rPr lang="en-IN" dirty="0" smtClean="0"/>
              <a:t>OR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A pointer is a variable that holds a memory address where a value lives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b="1" dirty="0" err="1" smtClean="0"/>
              <a:t>Decalration</a:t>
            </a:r>
            <a:endParaRPr lang="en-IN" b="1" dirty="0" smtClean="0"/>
          </a:p>
          <a:p>
            <a:pPr algn="ctr">
              <a:lnSpc>
                <a:spcPct val="150000"/>
              </a:lnSpc>
            </a:pPr>
            <a:r>
              <a:rPr lang="en-IN" dirty="0" smtClean="0">
                <a:solidFill>
                  <a:schemeClr val="accent2"/>
                </a:solidFill>
              </a:rPr>
              <a:t>DataType *Var_Name;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Data</a:t>
            </a:r>
            <a:r>
              <a:rPr lang="en-IN" b="1" dirty="0" smtClean="0"/>
              <a:t>type</a:t>
            </a:r>
            <a:r>
              <a:rPr lang="en-IN" dirty="0" smtClean="0"/>
              <a:t> is the pointer's base type; it must be a valid C++ type  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Var_name</a:t>
            </a:r>
            <a:r>
              <a:rPr lang="en-IN" dirty="0" smtClean="0"/>
              <a:t> is the name of the pointer variable.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Asterisk(*) is used to declare a </a:t>
            </a:r>
            <a:r>
              <a:rPr lang="en-IN" dirty="0" smtClean="0"/>
              <a:t>pointer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Example</a:t>
            </a:r>
          </a:p>
          <a:p>
            <a:pPr algn="ctr">
              <a:lnSpc>
                <a:spcPct val="150000"/>
              </a:lnSpc>
            </a:pPr>
            <a:r>
              <a:rPr lang="en-IN" dirty="0" smtClean="0">
                <a:solidFill>
                  <a:schemeClr val="accent2"/>
                </a:solidFill>
              </a:rPr>
              <a:t>         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*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;             </a:t>
            </a:r>
            <a:r>
              <a:rPr lang="en-IN" dirty="0" smtClean="0"/>
              <a:t>// pointer to an integer </a:t>
            </a:r>
            <a:endParaRPr lang="en-IN" dirty="0" smtClean="0"/>
          </a:p>
          <a:p>
            <a:pPr algn="ctr">
              <a:lnSpc>
                <a:spcPct val="150000"/>
              </a:lnSpc>
            </a:pPr>
            <a:r>
              <a:rPr lang="en-IN" dirty="0" smtClean="0"/>
              <a:t>         </a:t>
            </a:r>
            <a:r>
              <a:rPr lang="en-IN" dirty="0" smtClean="0">
                <a:solidFill>
                  <a:schemeClr val="accent2"/>
                </a:solidFill>
              </a:rPr>
              <a:t>double </a:t>
            </a:r>
            <a:r>
              <a:rPr lang="en-IN" dirty="0" smtClean="0">
                <a:solidFill>
                  <a:schemeClr val="accent2"/>
                </a:solidFill>
              </a:rPr>
              <a:t>*</a:t>
            </a:r>
            <a:r>
              <a:rPr lang="en-IN" dirty="0" err="1" smtClean="0">
                <a:solidFill>
                  <a:schemeClr val="accent2"/>
                </a:solidFill>
              </a:rPr>
              <a:t>dp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smtClean="0"/>
              <a:t>// </a:t>
            </a:r>
            <a:r>
              <a:rPr lang="en-IN" dirty="0" smtClean="0"/>
              <a:t>pointer to a </a:t>
            </a:r>
            <a:r>
              <a:rPr lang="en-IN" dirty="0" smtClean="0"/>
              <a:t>double </a:t>
            </a:r>
            <a:endParaRPr lang="en-IN" dirty="0" smtClean="0"/>
          </a:p>
          <a:p>
            <a:pPr algn="ctr">
              <a:lnSpc>
                <a:spcPct val="150000"/>
              </a:lnSpc>
            </a:pPr>
            <a:r>
              <a:rPr lang="en-IN" dirty="0" smtClean="0"/>
              <a:t>         </a:t>
            </a:r>
            <a:r>
              <a:rPr lang="en-IN" dirty="0" smtClean="0">
                <a:solidFill>
                  <a:schemeClr val="accent2"/>
                </a:solidFill>
              </a:rPr>
              <a:t>float *</a:t>
            </a:r>
            <a:r>
              <a:rPr lang="en-IN" dirty="0" err="1" smtClean="0">
                <a:solidFill>
                  <a:schemeClr val="accent2"/>
                </a:solidFill>
              </a:rPr>
              <a:t>fp</a:t>
            </a:r>
            <a:r>
              <a:rPr lang="en-IN" dirty="0" smtClean="0">
                <a:solidFill>
                  <a:schemeClr val="accent2"/>
                </a:solidFill>
              </a:rPr>
              <a:t>;            </a:t>
            </a:r>
            <a:r>
              <a:rPr lang="en-IN" dirty="0" smtClean="0"/>
              <a:t>// pointer to a float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memory address of any variable can be accessed using the </a:t>
            </a:r>
            <a:r>
              <a:rPr lang="en-IN" dirty="0" smtClean="0"/>
              <a:t>”&amp;”</a:t>
            </a:r>
            <a:r>
              <a:rPr lang="en-IN" dirty="0" smtClean="0"/>
              <a:t> </a:t>
            </a:r>
            <a:r>
              <a:rPr lang="en-IN" dirty="0" smtClean="0"/>
              <a:t>operator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Example</a:t>
            </a:r>
          </a:p>
          <a:p>
            <a:pPr algn="ctr">
              <a:lnSpc>
                <a:spcPct val="150000"/>
              </a:lnSpc>
            </a:pP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*</a:t>
            </a:r>
            <a:r>
              <a:rPr lang="en-IN" dirty="0" err="1" smtClean="0">
                <a:solidFill>
                  <a:schemeClr val="accent2"/>
                </a:solidFill>
              </a:rPr>
              <a:t>numberPointer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IN" dirty="0" smtClean="0">
                <a:solidFill>
                  <a:schemeClr val="accent2"/>
                </a:solidFill>
              </a:rPr>
              <a:t>              </a:t>
            </a:r>
            <a:r>
              <a:rPr lang="en-IN" dirty="0" err="1" smtClean="0">
                <a:solidFill>
                  <a:schemeClr val="accent2"/>
                </a:solidFill>
              </a:rPr>
              <a:t>numberPointer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= &amp;number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</a:p>
          <a:p>
            <a:pPr algn="ctr">
              <a:lnSpc>
                <a:spcPct val="150000"/>
              </a:lnSpc>
            </a:pPr>
            <a:r>
              <a:rPr lang="en-IN" dirty="0" smtClean="0"/>
              <a:t>// The </a:t>
            </a:r>
            <a:r>
              <a:rPr lang="en-IN" dirty="0" err="1" smtClean="0"/>
              <a:t>numberPointer</a:t>
            </a:r>
            <a:r>
              <a:rPr lang="en-IN" dirty="0" smtClean="0"/>
              <a:t> points to the memory address 0x1001054a0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7912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#include 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using </a:t>
            </a:r>
            <a:r>
              <a:rPr lang="en-IN" dirty="0" smtClean="0">
                <a:solidFill>
                  <a:schemeClr val="accent2"/>
                </a:solidFill>
              </a:rPr>
              <a:t>namespace std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main()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a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= 20; </a:t>
            </a:r>
            <a:r>
              <a:rPr lang="es-ES" dirty="0" smtClean="0">
                <a:solidFill>
                  <a:schemeClr val="accent2"/>
                </a:solidFill>
              </a:rPr>
              <a:t>         </a:t>
            </a:r>
            <a:r>
              <a:rPr lang="es-ES" dirty="0" smtClean="0"/>
              <a:t>// </a:t>
            </a:r>
            <a:r>
              <a:rPr lang="es-ES" dirty="0" smtClean="0"/>
              <a:t>actual variable </a:t>
            </a:r>
            <a:r>
              <a:rPr lang="es-ES" dirty="0" err="1" smtClean="0"/>
              <a:t>declaration</a:t>
            </a:r>
            <a:r>
              <a:rPr lang="es-ES" dirty="0" smtClean="0"/>
              <a:t>.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*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r>
              <a:rPr lang="en-IN" dirty="0" smtClean="0">
                <a:solidFill>
                  <a:schemeClr val="accent2"/>
                </a:solidFill>
              </a:rPr>
              <a:t>             </a:t>
            </a:r>
            <a:r>
              <a:rPr lang="en-IN" dirty="0" smtClean="0"/>
              <a:t>// </a:t>
            </a:r>
            <a:r>
              <a:rPr lang="en-IN" dirty="0" smtClean="0"/>
              <a:t>pointer </a:t>
            </a:r>
            <a:r>
              <a:rPr lang="en-IN" dirty="0" smtClean="0"/>
              <a:t>variable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= </a:t>
            </a:r>
            <a:r>
              <a:rPr lang="en-IN" dirty="0" smtClean="0">
                <a:solidFill>
                  <a:schemeClr val="accent2"/>
                </a:solidFill>
              </a:rPr>
              <a:t>&amp;a;            </a:t>
            </a:r>
            <a:r>
              <a:rPr lang="en-IN" dirty="0" smtClean="0"/>
              <a:t>// </a:t>
            </a:r>
            <a:r>
              <a:rPr lang="en-IN" dirty="0" smtClean="0"/>
              <a:t>store address of </a:t>
            </a:r>
            <a:r>
              <a:rPr lang="en-IN" dirty="0" err="1" smtClean="0"/>
              <a:t>var</a:t>
            </a:r>
            <a:r>
              <a:rPr lang="en-IN" dirty="0" smtClean="0"/>
              <a:t> in pointer </a:t>
            </a:r>
            <a:r>
              <a:rPr lang="en-IN" dirty="0" smtClean="0"/>
              <a:t>variable</a:t>
            </a:r>
          </a:p>
          <a:p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&lt;&lt;“value of a is”&lt;&lt; a &lt;&lt;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&lt;&lt;“value of *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 is”&lt;&lt; *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 &lt;&lt;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&lt;&lt;“ Address of 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 is “&lt;&lt; </a:t>
            </a:r>
            <a:r>
              <a:rPr lang="en-IN" dirty="0" err="1" smtClean="0">
                <a:solidFill>
                  <a:schemeClr val="accent2"/>
                </a:solidFill>
              </a:rPr>
              <a:t>ip</a:t>
            </a:r>
            <a:r>
              <a:rPr lang="en-IN" dirty="0" smtClean="0">
                <a:solidFill>
                  <a:schemeClr val="accent2"/>
                </a:solidFill>
              </a:rPr>
              <a:t> &lt;&lt;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 return 0;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endParaRPr lang="en-IN" dirty="0" smtClean="0"/>
          </a:p>
          <a:p>
            <a:r>
              <a:rPr lang="en-IN" b="1" dirty="0" smtClean="0"/>
              <a:t>Output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Value of a is 20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Value of *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is 20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Address of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is 0xbfc601ac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81800" y="609600"/>
            <a:ext cx="1295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781800" y="685800"/>
            <a:ext cx="1243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i</a:t>
            </a:r>
            <a:r>
              <a:rPr lang="en-IN" dirty="0" err="1" smtClean="0"/>
              <a:t>p</a:t>
            </a:r>
            <a:endParaRPr lang="en-IN" dirty="0" smtClean="0"/>
          </a:p>
          <a:p>
            <a:pPr algn="ctr"/>
            <a:r>
              <a:rPr lang="en-IN" dirty="0" smtClean="0"/>
              <a:t>0xbfc601ac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858000" y="2438400"/>
            <a:ext cx="1143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239000" y="2438400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a:</a:t>
            </a:r>
          </a:p>
          <a:p>
            <a:pPr algn="ctr"/>
            <a:r>
              <a:rPr lang="en-IN" dirty="0" smtClean="0"/>
              <a:t>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91400" y="1371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124200"/>
            <a:ext cx="185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Memory Address:</a:t>
            </a:r>
          </a:p>
          <a:p>
            <a:pPr algn="ctr"/>
            <a:r>
              <a:rPr lang="en-IN" dirty="0" smtClean="0"/>
              <a:t>0xbfc601ac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0" y="54102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Just like normal variables, pointers are not initialized when they are instantiated. Unless a value is assigned, a pointer will point to some garbage address by default.</a:t>
            </a:r>
          </a:p>
          <a:p>
            <a:pPr algn="just"/>
            <a:r>
              <a:rPr lang="en-IN" dirty="0" smtClean="0"/>
              <a:t>A</a:t>
            </a:r>
            <a:r>
              <a:rPr lang="en-IN" dirty="0" smtClean="0"/>
              <a:t> null value is a special value that means the pointer is not pointing at anything. A pointer holding a null value is called a </a:t>
            </a:r>
            <a:r>
              <a:rPr lang="en-IN" b="1" dirty="0" smtClean="0"/>
              <a:t>Null pointer.</a:t>
            </a:r>
            <a:endParaRPr lang="en-IN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28600" y="4191000"/>
            <a:ext cx="2667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Array of Pointers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2"/>
                </a:solidFill>
              </a:rPr>
              <a:t>#</a:t>
            </a:r>
            <a:r>
              <a:rPr lang="en-IN" dirty="0" smtClean="0">
                <a:solidFill>
                  <a:schemeClr val="accent2"/>
                </a:solidFill>
              </a:rPr>
              <a:t>include 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using </a:t>
            </a:r>
            <a:r>
              <a:rPr lang="en-IN" dirty="0" smtClean="0">
                <a:solidFill>
                  <a:schemeClr val="accent2"/>
                </a:solidFill>
              </a:rPr>
              <a:t>namespace std;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const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MAX = 3;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main ()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var</a:t>
            </a:r>
            <a:r>
              <a:rPr lang="en-IN" dirty="0" smtClean="0">
                <a:solidFill>
                  <a:schemeClr val="accent2"/>
                </a:solidFill>
              </a:rPr>
              <a:t>[MAX] = {10, 100, 200};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*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[MAX];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  for 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MAX;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++)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  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    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 = &amp;</a:t>
            </a:r>
            <a:r>
              <a:rPr lang="en-IN" dirty="0" err="1" smtClean="0">
                <a:solidFill>
                  <a:schemeClr val="accent2"/>
                </a:solidFill>
              </a:rPr>
              <a:t>var</a:t>
            </a:r>
            <a:r>
              <a:rPr lang="en-IN" dirty="0" smtClean="0">
                <a:solidFill>
                  <a:schemeClr val="accent2"/>
                </a:solidFill>
              </a:rPr>
              <a:t>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]; </a:t>
            </a:r>
            <a:r>
              <a:rPr lang="en-IN" dirty="0" smtClean="0">
                <a:solidFill>
                  <a:schemeClr val="accent2"/>
                </a:solidFill>
              </a:rPr>
              <a:t>      </a:t>
            </a:r>
            <a:r>
              <a:rPr lang="en-IN" dirty="0" smtClean="0"/>
              <a:t>// </a:t>
            </a:r>
            <a:r>
              <a:rPr lang="en-IN" dirty="0" smtClean="0"/>
              <a:t>assign the address of integer. </a:t>
            </a:r>
            <a:endParaRPr lang="en-IN" dirty="0" smtClean="0"/>
          </a:p>
          <a:p>
            <a:r>
              <a:rPr lang="en-IN" dirty="0" smtClean="0">
                <a:solidFill>
                  <a:schemeClr val="accent2"/>
                </a:solidFill>
              </a:rPr>
              <a:t>       }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for 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MAX;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++)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    </a:t>
            </a:r>
            <a:r>
              <a:rPr lang="en-IN" dirty="0" smtClean="0">
                <a:solidFill>
                  <a:schemeClr val="accent2"/>
                </a:solidFill>
              </a:rPr>
              <a:t>{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   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"Value of </a:t>
            </a:r>
            <a:r>
              <a:rPr lang="en-IN" dirty="0" err="1" smtClean="0">
                <a:solidFill>
                  <a:schemeClr val="accent2"/>
                </a:solidFill>
              </a:rPr>
              <a:t>var</a:t>
            </a:r>
            <a:r>
              <a:rPr lang="en-IN" dirty="0" smtClean="0">
                <a:solidFill>
                  <a:schemeClr val="accent2"/>
                </a:solidFill>
              </a:rPr>
              <a:t>[" &lt;&lt;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&lt;&lt; "] = ";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*</a:t>
            </a:r>
            <a:r>
              <a:rPr lang="en-IN" dirty="0" err="1" smtClean="0">
                <a:solidFill>
                  <a:schemeClr val="accent2"/>
                </a:solidFill>
              </a:rPr>
              <a:t>ptr</a:t>
            </a:r>
            <a:r>
              <a:rPr lang="en-IN" dirty="0" smtClean="0">
                <a:solidFill>
                  <a:schemeClr val="accent2"/>
                </a:solidFill>
              </a:rPr>
              <a:t>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     }  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 return </a:t>
            </a:r>
            <a:r>
              <a:rPr lang="en-IN" dirty="0" smtClean="0">
                <a:solidFill>
                  <a:schemeClr val="accent2"/>
                </a:solidFill>
              </a:rPr>
              <a:t>0;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We can </a:t>
            </a:r>
            <a:r>
              <a:rPr lang="en-IN" dirty="0" smtClean="0"/>
              <a:t>perform </a:t>
            </a:r>
            <a:r>
              <a:rPr lang="en-IN" b="1" dirty="0" smtClean="0"/>
              <a:t>Arithmetic </a:t>
            </a:r>
            <a:r>
              <a:rPr lang="en-IN" b="1" dirty="0" smtClean="0"/>
              <a:t>operations </a:t>
            </a:r>
            <a:r>
              <a:rPr lang="en-IN" dirty="0" smtClean="0"/>
              <a:t>on a pointer just as </a:t>
            </a:r>
            <a:r>
              <a:rPr lang="en-IN" dirty="0" err="1" smtClean="0"/>
              <a:t>wecan</a:t>
            </a:r>
            <a:r>
              <a:rPr lang="en-IN" dirty="0" smtClean="0"/>
              <a:t> </a:t>
            </a:r>
            <a:r>
              <a:rPr lang="en-IN" dirty="0" smtClean="0"/>
              <a:t>a numeric value. There are four arithmetic operators that can be used on pointers: ++, --, +, and </a:t>
            </a:r>
            <a:r>
              <a:rPr lang="en-IN" dirty="0" smtClean="0"/>
              <a:t>–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781800" cy="4572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Why use Pointers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 C++, variables are passed to a function by value. When calling a function with an argument, a new variable is instantiated internally and assigned the value passed in the function call</a:t>
            </a:r>
            <a:r>
              <a:rPr lang="en-IN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4572000" cy="286232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void </a:t>
            </a:r>
            <a:r>
              <a:rPr lang="en-IN" dirty="0" err="1" smtClean="0">
                <a:solidFill>
                  <a:schemeClr val="accent2"/>
                </a:solidFill>
              </a:rPr>
              <a:t>setValueToFive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x)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 x </a:t>
            </a:r>
            <a:r>
              <a:rPr lang="en-IN" dirty="0" smtClean="0">
                <a:solidFill>
                  <a:schemeClr val="accent2"/>
                </a:solidFill>
              </a:rPr>
              <a:t>= 5;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}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x = 3;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setValueToFive</a:t>
            </a:r>
            <a:r>
              <a:rPr lang="en-IN" dirty="0" smtClean="0">
                <a:solidFill>
                  <a:schemeClr val="accent2"/>
                </a:solidFill>
              </a:rPr>
              <a:t>( x );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"The value of x is " &lt;&lt; x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 </a:t>
            </a:r>
          </a:p>
          <a:p>
            <a:endParaRPr lang="en-IN" dirty="0" smtClean="0"/>
          </a:p>
          <a:p>
            <a:r>
              <a:rPr lang="en-IN" b="1" dirty="0" smtClean="0"/>
              <a:t>Outputs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The value of x is 3 ;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setValueToFive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() did not modify x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676400"/>
            <a:ext cx="4572000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void </a:t>
            </a:r>
            <a:r>
              <a:rPr lang="en-IN" dirty="0" err="1" smtClean="0">
                <a:solidFill>
                  <a:schemeClr val="accent2"/>
                </a:solidFill>
              </a:rPr>
              <a:t>setValueToFive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&amp;x</a:t>
            </a:r>
            <a:r>
              <a:rPr lang="en-IN" dirty="0" smtClean="0">
                <a:solidFill>
                  <a:schemeClr val="accent2"/>
                </a:solidFill>
              </a:rPr>
              <a:t>)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    x = 5;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}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x = 3;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setValueToFive</a:t>
            </a:r>
            <a:r>
              <a:rPr lang="en-IN" dirty="0" smtClean="0">
                <a:solidFill>
                  <a:schemeClr val="accent2"/>
                </a:solidFill>
              </a:rPr>
              <a:t>( x );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"The value of x is " &lt;&lt; x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 </a:t>
            </a:r>
          </a:p>
          <a:p>
            <a:endParaRPr lang="en-IN" dirty="0" smtClean="0"/>
          </a:p>
          <a:p>
            <a:r>
              <a:rPr lang="en-IN" b="1" dirty="0" smtClean="0"/>
              <a:t>Outputs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The value of x is 5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setValueToFive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modified x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244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A function can be written to perform the same task but instead accept a pointer as </a:t>
            </a:r>
            <a:r>
              <a:rPr lang="en-IN" dirty="0" smtClean="0"/>
              <a:t>the argument.  </a:t>
            </a:r>
            <a:r>
              <a:rPr lang="en-IN" dirty="0" smtClean="0"/>
              <a:t>This lowers the memory footprint of the program. Unnecessary duplicate variables aren't created.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function can modify the variable's value directly. Any modifications to the variable in the function affect the variable here in this scope too.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Dynamic memory allocation</a:t>
            </a:r>
            <a:r>
              <a:rPr lang="en-IN" dirty="0" smtClean="0"/>
              <a:t>: </a:t>
            </a:r>
            <a:r>
              <a:rPr lang="en-IN" dirty="0" smtClean="0"/>
              <a:t>We can use pointers to dynamically allocate memory. </a:t>
            </a:r>
            <a:endParaRPr lang="en-IN" dirty="0" smtClean="0"/>
          </a:p>
          <a:p>
            <a:pPr fontAlgn="base"/>
            <a:r>
              <a:rPr lang="en-IN" dirty="0" smtClean="0"/>
              <a:t>// C++ program to dynamically allocate an </a:t>
            </a:r>
            <a:r>
              <a:rPr lang="en-IN" dirty="0" smtClean="0"/>
              <a:t>array of given size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#include </a:t>
            </a:r>
            <a:r>
              <a:rPr lang="en-IN" dirty="0" smtClean="0">
                <a:solidFill>
                  <a:schemeClr val="accent2"/>
                </a:solidFill>
              </a:rPr>
              <a:t>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using namespace std; </a:t>
            </a: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* </a:t>
            </a:r>
            <a:r>
              <a:rPr lang="en-IN" dirty="0" err="1" smtClean="0">
                <a:solidFill>
                  <a:schemeClr val="accent2"/>
                </a:solidFill>
              </a:rPr>
              <a:t>createArr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n)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return new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[n];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} </a:t>
            </a: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main()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* pt = </a:t>
            </a:r>
            <a:r>
              <a:rPr lang="en-IN" dirty="0" err="1" smtClean="0">
                <a:solidFill>
                  <a:schemeClr val="accent2"/>
                </a:solidFill>
              </a:rPr>
              <a:t>createArr</a:t>
            </a:r>
            <a:r>
              <a:rPr lang="en-IN" dirty="0" smtClean="0">
                <a:solidFill>
                  <a:schemeClr val="accent2"/>
                </a:solidFill>
              </a:rPr>
              <a:t>(10);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    return 0;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 smtClean="0">
              <a:solidFill>
                <a:schemeClr val="accent2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IN" b="1" dirty="0" smtClean="0"/>
              <a:t>To implement data structures.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Example linked list, tree, etc. We cannot use C++ references to implement these data structures because references are fixed to a </a:t>
            </a:r>
            <a:r>
              <a:rPr lang="en-IN" dirty="0" smtClean="0"/>
              <a:t>location</a:t>
            </a:r>
          </a:p>
          <a:p>
            <a:pPr fontAlgn="base"/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A pointer to a pointer </a:t>
            </a:r>
            <a:r>
              <a:rPr lang="en-IN" dirty="0" smtClean="0"/>
              <a:t>is a form of multiple indirection or a chain of pointers. Normally, a pointer contains the address of a variable. When we define a pointer to a pointer, the first pointer contains the address of the second pointer, which points to the location that contains the actual value</a:t>
            </a:r>
          </a:p>
          <a:p>
            <a:r>
              <a:rPr lang="en-IN" dirty="0" smtClean="0"/>
              <a:t>Example:</a:t>
            </a:r>
          </a:p>
          <a:p>
            <a:pPr algn="ctr"/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 </a:t>
            </a:r>
            <a:r>
              <a:rPr lang="en-IN" dirty="0" smtClean="0">
                <a:solidFill>
                  <a:schemeClr val="accent2"/>
                </a:solidFill>
              </a:rPr>
              <a:t>**</a:t>
            </a:r>
            <a:r>
              <a:rPr lang="en-IN" dirty="0" err="1" smtClean="0">
                <a:solidFill>
                  <a:schemeClr val="accent2"/>
                </a:solidFill>
              </a:rPr>
              <a:t>var</a:t>
            </a:r>
            <a:r>
              <a:rPr lang="en-IN" dirty="0" smtClean="0">
                <a:solidFill>
                  <a:schemeClr val="accent2"/>
                </a:solidFill>
              </a:rPr>
              <a:t>;</a:t>
            </a:r>
          </a:p>
          <a:p>
            <a:pPr fontAlgn="base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endParaRPr lang="en-IN" dirty="0" smtClean="0"/>
          </a:p>
          <a:p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An </a:t>
            </a:r>
            <a:r>
              <a:rPr lang="en-IN" b="1" dirty="0" smtClean="0"/>
              <a:t>array</a:t>
            </a:r>
            <a:r>
              <a:rPr lang="en-IN" dirty="0" smtClean="0"/>
              <a:t> is collection of items stored at continuous memory </a:t>
            </a:r>
            <a:r>
              <a:rPr lang="en-IN" dirty="0" smtClean="0"/>
              <a:t>locations.</a:t>
            </a:r>
          </a:p>
          <a:p>
            <a:endParaRPr lang="en-IN" dirty="0" smtClean="0"/>
          </a:p>
          <a:p>
            <a:r>
              <a:rPr lang="en-IN" b="1" dirty="0" smtClean="0"/>
              <a:t>Declaration and initialization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smtClean="0">
                <a:solidFill>
                  <a:schemeClr val="accent2"/>
                </a:solidFill>
              </a:rPr>
              <a:t>arr1[10</a:t>
            </a:r>
            <a:r>
              <a:rPr lang="en-IN" dirty="0" smtClean="0">
                <a:solidFill>
                  <a:schemeClr val="accent2"/>
                </a:solidFill>
              </a:rPr>
              <a:t>];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[] = { 10, 20, 30, 40 </a:t>
            </a:r>
            <a:r>
              <a:rPr lang="en-IN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err="1" smtClean="0">
                <a:solidFill>
                  <a:schemeClr val="accent2"/>
                </a:solidFill>
              </a:rPr>
              <a:t>nt</a:t>
            </a:r>
            <a:r>
              <a:rPr lang="en-IN" dirty="0" smtClean="0">
                <a:solidFill>
                  <a:schemeClr val="accent2"/>
                </a:solidFill>
              </a:rPr>
              <a:t>   </a:t>
            </a:r>
            <a:r>
              <a:rPr lang="en-IN" dirty="0" err="1" smtClean="0">
                <a:solidFill>
                  <a:schemeClr val="accent2"/>
                </a:solidFill>
              </a:rPr>
              <a:t>arr</a:t>
            </a:r>
            <a:r>
              <a:rPr lang="en-IN" dirty="0" smtClean="0">
                <a:solidFill>
                  <a:schemeClr val="accent2"/>
                </a:solidFill>
              </a:rPr>
              <a:t>[6] = { 10, 20, 30, 40 } </a:t>
            </a:r>
            <a:endParaRPr lang="en-IN" dirty="0" smtClean="0">
              <a:solidFill>
                <a:schemeClr val="accent2"/>
              </a:solidFill>
            </a:endParaRPr>
          </a:p>
          <a:p>
            <a:endParaRPr lang="en-IN" dirty="0" smtClean="0"/>
          </a:p>
          <a:p>
            <a:r>
              <a:rPr lang="en-IN" b="1" dirty="0" smtClean="0"/>
              <a:t>Structure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struct</a:t>
            </a:r>
            <a:r>
              <a:rPr lang="en-IN" dirty="0" smtClean="0">
                <a:solidFill>
                  <a:schemeClr val="accent2"/>
                </a:solidFill>
              </a:rPr>
              <a:t> Books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char </a:t>
            </a:r>
            <a:r>
              <a:rPr lang="en-IN" dirty="0" smtClean="0">
                <a:solidFill>
                  <a:schemeClr val="accent2"/>
                </a:solidFill>
              </a:rPr>
              <a:t>title[50</a:t>
            </a:r>
            <a:r>
              <a:rPr lang="en-IN" dirty="0" smtClean="0">
                <a:solidFill>
                  <a:schemeClr val="accent2"/>
                </a:solidFill>
              </a:rPr>
              <a:t>];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id;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};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main()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struct</a:t>
            </a:r>
            <a:r>
              <a:rPr lang="en-IN" dirty="0" smtClean="0">
                <a:solidFill>
                  <a:schemeClr val="accent2"/>
                </a:solidFill>
              </a:rPr>
              <a:t> Books B1;        B1.id=696;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strcpy</a:t>
            </a:r>
            <a:r>
              <a:rPr lang="en-IN" dirty="0" smtClean="0">
                <a:solidFill>
                  <a:schemeClr val="accent2"/>
                </a:solidFill>
              </a:rPr>
              <a:t>( </a:t>
            </a:r>
            <a:r>
              <a:rPr lang="en-IN" dirty="0" smtClean="0">
                <a:solidFill>
                  <a:schemeClr val="accent2"/>
                </a:solidFill>
              </a:rPr>
              <a:t>B1.title</a:t>
            </a:r>
            <a:r>
              <a:rPr lang="en-IN" dirty="0" smtClean="0">
                <a:solidFill>
                  <a:schemeClr val="accent2"/>
                </a:solidFill>
              </a:rPr>
              <a:t>, </a:t>
            </a:r>
            <a:r>
              <a:rPr lang="en-IN" dirty="0" smtClean="0">
                <a:solidFill>
                  <a:schemeClr val="accent2"/>
                </a:solidFill>
              </a:rPr>
              <a:t>“Arts and craft ");</a:t>
            </a:r>
          </a:p>
          <a:p>
            <a:r>
              <a:rPr lang="en-IN" dirty="0" err="1" smtClean="0">
                <a:solidFill>
                  <a:schemeClr val="accent2"/>
                </a:solidFill>
              </a:rPr>
              <a:t>struct</a:t>
            </a:r>
            <a:r>
              <a:rPr lang="en-IN" dirty="0" smtClean="0">
                <a:solidFill>
                  <a:schemeClr val="accent2"/>
                </a:solidFill>
              </a:rPr>
              <a:t> Books B2;        B2.id=697; </a:t>
            </a:r>
            <a:r>
              <a:rPr lang="en-IN" dirty="0" err="1" smtClean="0">
                <a:solidFill>
                  <a:schemeClr val="accent2"/>
                </a:solidFill>
              </a:rPr>
              <a:t>strcpy</a:t>
            </a:r>
            <a:r>
              <a:rPr lang="en-IN" dirty="0" smtClean="0">
                <a:solidFill>
                  <a:schemeClr val="accent2"/>
                </a:solidFill>
              </a:rPr>
              <a:t>( </a:t>
            </a:r>
            <a:r>
              <a:rPr lang="en-IN" dirty="0" smtClean="0">
                <a:solidFill>
                  <a:schemeClr val="accent2"/>
                </a:solidFill>
              </a:rPr>
              <a:t>B2.title</a:t>
            </a:r>
            <a:r>
              <a:rPr lang="en-IN" dirty="0" smtClean="0">
                <a:solidFill>
                  <a:schemeClr val="accent2"/>
                </a:solidFill>
              </a:rPr>
              <a:t>, </a:t>
            </a:r>
            <a:r>
              <a:rPr lang="en-IN" dirty="0" smtClean="0">
                <a:solidFill>
                  <a:schemeClr val="accent2"/>
                </a:solidFill>
              </a:rPr>
              <a:t>“Let us C ");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 smtClean="0">
              <a:solidFill>
                <a:schemeClr val="accent2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 descr="https://media.geeksforgeeks.org/wp-content/cdn-uploads/gq/2015/05/Array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066800"/>
            <a:ext cx="5562600" cy="16262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228600"/>
            <a:ext cx="42672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IN" b="1" dirty="0" smtClean="0"/>
              <a:t>Example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#</a:t>
            </a:r>
            <a:r>
              <a:rPr lang="en-IN" dirty="0" smtClean="0">
                <a:solidFill>
                  <a:schemeClr val="accent2"/>
                </a:solidFill>
              </a:rPr>
              <a:t>include &lt;</a:t>
            </a:r>
            <a:r>
              <a:rPr lang="en-IN" dirty="0" err="1" smtClean="0">
                <a:solidFill>
                  <a:schemeClr val="accent2"/>
                </a:solidFill>
              </a:rPr>
              <a:t>iostream</a:t>
            </a:r>
            <a:r>
              <a:rPr lang="en-IN" dirty="0" smtClean="0">
                <a:solidFill>
                  <a:schemeClr val="accent2"/>
                </a:solidFill>
              </a:rPr>
              <a:t>&gt;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using namespace std;</a:t>
            </a: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main()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{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numbers[5], sum = 0;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</a:t>
            </a:r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&lt;&lt; "Enter 5 numbers: </a:t>
            </a:r>
            <a:r>
              <a:rPr lang="en-IN" dirty="0" smtClean="0">
                <a:solidFill>
                  <a:schemeClr val="accent2"/>
                </a:solidFill>
              </a:rPr>
              <a:t>";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endParaRPr lang="en-IN" dirty="0" smtClean="0">
              <a:solidFill>
                <a:schemeClr val="accent2"/>
              </a:solidFill>
            </a:endParaRP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for </a:t>
            </a:r>
            <a:r>
              <a:rPr lang="en-IN" dirty="0" smtClean="0">
                <a:solidFill>
                  <a:schemeClr val="accent2"/>
                </a:solidFill>
              </a:rPr>
              <a:t>(</a:t>
            </a:r>
            <a:r>
              <a:rPr lang="en-IN" dirty="0" err="1" smtClean="0">
                <a:solidFill>
                  <a:schemeClr val="accent2"/>
                </a:solidFill>
              </a:rPr>
              <a:t>int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= 0; 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 &lt; 5; ++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)</a:t>
            </a:r>
            <a:endParaRPr lang="en-IN" dirty="0" smtClean="0">
              <a:solidFill>
                <a:schemeClr val="accent2"/>
              </a:solidFill>
            </a:endParaRP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  {</a:t>
            </a:r>
            <a:endParaRPr lang="en-IN" dirty="0" smtClean="0">
              <a:solidFill>
                <a:schemeClr val="accent2"/>
              </a:solidFill>
            </a:endParaRP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   </a:t>
            </a:r>
            <a:r>
              <a:rPr lang="en-IN" dirty="0" err="1" smtClean="0">
                <a:solidFill>
                  <a:schemeClr val="accent2"/>
                </a:solidFill>
              </a:rPr>
              <a:t>cin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&gt;&gt; numbers[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];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   sum </a:t>
            </a:r>
            <a:r>
              <a:rPr lang="en-IN" dirty="0" smtClean="0">
                <a:solidFill>
                  <a:schemeClr val="accent2"/>
                </a:solidFill>
              </a:rPr>
              <a:t>+= numbers[</a:t>
            </a:r>
            <a:r>
              <a:rPr lang="en-IN" dirty="0" err="1" smtClean="0">
                <a:solidFill>
                  <a:schemeClr val="accent2"/>
                </a:solidFill>
              </a:rPr>
              <a:t>i</a:t>
            </a:r>
            <a:r>
              <a:rPr lang="en-IN" dirty="0" smtClean="0">
                <a:solidFill>
                  <a:schemeClr val="accent2"/>
                </a:solidFill>
              </a:rPr>
              <a:t>];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         }</a:t>
            </a:r>
            <a:endParaRPr lang="en-IN" dirty="0" smtClean="0">
              <a:solidFill>
                <a:schemeClr val="accent2"/>
              </a:solidFill>
            </a:endParaRPr>
          </a:p>
          <a:p>
            <a:pPr fontAlgn="base"/>
            <a:r>
              <a:rPr lang="en-IN" dirty="0" err="1" smtClean="0">
                <a:solidFill>
                  <a:schemeClr val="accent2"/>
                </a:solidFill>
              </a:rPr>
              <a:t>cout</a:t>
            </a:r>
            <a:r>
              <a:rPr lang="en-IN" dirty="0" smtClean="0">
                <a:solidFill>
                  <a:schemeClr val="accent2"/>
                </a:solidFill>
              </a:rPr>
              <a:t> &lt;&lt; "Sum = " &lt;&lt; sum &lt;&lt; </a:t>
            </a:r>
            <a:r>
              <a:rPr lang="en-IN" dirty="0" err="1" smtClean="0">
                <a:solidFill>
                  <a:schemeClr val="accent2"/>
                </a:solidFill>
              </a:rPr>
              <a:t>endl</a:t>
            </a:r>
            <a:r>
              <a:rPr lang="en-IN" dirty="0" smtClean="0">
                <a:solidFill>
                  <a:schemeClr val="accent2"/>
                </a:solidFill>
              </a:rPr>
              <a:t>; 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return 0;</a:t>
            </a:r>
          </a:p>
          <a:p>
            <a:pPr fontAlgn="base"/>
            <a:r>
              <a:rPr lang="en-IN" dirty="0" smtClean="0">
                <a:solidFill>
                  <a:schemeClr val="accent2"/>
                </a:solidFill>
              </a:rPr>
              <a:t>}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1447800"/>
            <a:ext cx="18560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</a:t>
            </a:r>
          </a:p>
          <a:p>
            <a:endParaRPr lang="en-IN" b="1" dirty="0" smtClean="0"/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Enter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5 numbers: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3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4 5 4 2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Sum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= 18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958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Multidimensional arrays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Multidimensional </a:t>
            </a:r>
            <a:r>
              <a:rPr lang="en-IN" dirty="0" smtClean="0"/>
              <a:t>arrays can be described as "arrays of arrays". For example, a </a:t>
            </a:r>
            <a:r>
              <a:rPr lang="en-IN" dirty="0" err="1" smtClean="0"/>
              <a:t>bidimensional</a:t>
            </a:r>
            <a:r>
              <a:rPr lang="en-IN" dirty="0" smtClean="0"/>
              <a:t> array can be imagined as a two-dimensional table made of elements, all of them of a same uniform data type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Syntax</a:t>
            </a:r>
            <a:r>
              <a:rPr lang="en-IN" dirty="0" smtClean="0"/>
              <a:t>  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type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name[size1][size2]...[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sizeN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];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amount of memory needed for an array increases exponentially with each dimension.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458</TotalTime>
  <Words>1372</Words>
  <Application>Microsoft Office PowerPoint</Application>
  <PresentationFormat>On-screen Show (4:3)</PresentationFormat>
  <Paragraphs>283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Foundry</vt:lpstr>
      <vt:lpstr>Oriel</vt:lpstr>
      <vt:lpstr>Pointers And Arrays</vt:lpstr>
      <vt:lpstr>Pointers</vt:lpstr>
      <vt:lpstr>Slide 3</vt:lpstr>
      <vt:lpstr>Slide 4</vt:lpstr>
      <vt:lpstr>Slide 5</vt:lpstr>
      <vt:lpstr>Why use Pointers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Bharath Venkatesh</dc:creator>
  <cp:lastModifiedBy>Bharath Venkatesh</cp:lastModifiedBy>
  <cp:revision>32</cp:revision>
  <dcterms:created xsi:type="dcterms:W3CDTF">2006-08-16T00:00:00Z</dcterms:created>
  <dcterms:modified xsi:type="dcterms:W3CDTF">2019-08-25T16:27:02Z</dcterms:modified>
</cp:coreProperties>
</file>