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193" r:id="rId2"/>
  </p:sldMasterIdLst>
  <p:notesMasterIdLst>
    <p:notesMasterId r:id="rId23"/>
  </p:notesMasterIdLst>
  <p:handoutMasterIdLst>
    <p:handoutMasterId r:id="rId24"/>
  </p:handoutMasterIdLst>
  <p:sldIdLst>
    <p:sldId id="2142" r:id="rId3"/>
    <p:sldId id="1642" r:id="rId4"/>
    <p:sldId id="2129" r:id="rId5"/>
    <p:sldId id="1652" r:id="rId6"/>
    <p:sldId id="1665" r:id="rId7"/>
    <p:sldId id="2150" r:id="rId8"/>
    <p:sldId id="2134" r:id="rId9"/>
    <p:sldId id="2151" r:id="rId10"/>
    <p:sldId id="2144" r:id="rId11"/>
    <p:sldId id="2132" r:id="rId12"/>
    <p:sldId id="1653" r:id="rId13"/>
    <p:sldId id="2136" r:id="rId14"/>
    <p:sldId id="2147" r:id="rId15"/>
    <p:sldId id="2148" r:id="rId16"/>
    <p:sldId id="2149" r:id="rId17"/>
    <p:sldId id="2137" r:id="rId18"/>
    <p:sldId id="2143" r:id="rId19"/>
    <p:sldId id="1664" r:id="rId20"/>
    <p:sldId id="1666" r:id="rId21"/>
    <p:sldId id="1646"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AADE"/>
    <a:srgbClr val="38579A"/>
    <a:srgbClr val="E99BEB"/>
    <a:srgbClr val="515C63"/>
    <a:srgbClr val="3F4C55"/>
    <a:srgbClr val="31AFB5"/>
    <a:srgbClr val="72B359"/>
    <a:srgbClr val="223638"/>
    <a:srgbClr val="9DC75A"/>
    <a:srgbClr val="FFD2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434" autoAdjust="0"/>
  </p:normalViewPr>
  <p:slideViewPr>
    <p:cSldViewPr>
      <p:cViewPr varScale="1">
        <p:scale>
          <a:sx n="108" d="100"/>
          <a:sy n="108" d="100"/>
        </p:scale>
        <p:origin x="686" y="8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3154"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D0CDCF-B072-4CC6-B2A3-B1C4F4AE3FFA}" type="datetimeFigureOut">
              <a:rPr lang="en-US" smtClean="0"/>
              <a:pPr/>
              <a:t>4/7/2022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8A0187-CA69-4ACB-9811-75164F281DE0}" type="slidenum">
              <a:rPr lang="en-US" smtClean="0"/>
              <a:pPr/>
              <a:t>‹#›</a:t>
            </a:fld>
            <a:endParaRPr lang="en-US" dirty="0"/>
          </a:p>
        </p:txBody>
      </p:sp>
    </p:spTree>
    <p:extLst>
      <p:ext uri="{BB962C8B-B14F-4D97-AF65-F5344CB8AC3E}">
        <p14:creationId xmlns:p14="http://schemas.microsoft.com/office/powerpoint/2010/main" val="2958881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63E9E0-D922-418E-8BFA-E41C87CB1E68}" type="datetimeFigureOut">
              <a:rPr lang="en-US" smtClean="0"/>
              <a:pPr/>
              <a:t>4/7/2022</a:t>
            </a:fld>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7D2F9E-D167-4ED3-83EC-AE46EA34BEC3}" type="slidenum">
              <a:rPr lang="en-US" smtClean="0"/>
              <a:pPr/>
              <a:t>‹#›</a:t>
            </a:fld>
            <a:endParaRPr lang="en-US" dirty="0"/>
          </a:p>
        </p:txBody>
      </p:sp>
    </p:spTree>
    <p:extLst>
      <p:ext uri="{BB962C8B-B14F-4D97-AF65-F5344CB8AC3E}">
        <p14:creationId xmlns:p14="http://schemas.microsoft.com/office/powerpoint/2010/main" val="4237720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2561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A6174F8-1206-42B4-8253-0D1E82F521D8}"/>
              </a:ext>
            </a:extLst>
          </p:cNvPr>
          <p:cNvSpPr>
            <a:spLocks noGrp="1"/>
          </p:cNvSpPr>
          <p:nvPr>
            <p:ph type="body" sz="half" idx="2" hasCustomPrompt="1"/>
          </p:nvPr>
        </p:nvSpPr>
        <p:spPr>
          <a:xfrm>
            <a:off x="387819" y="730530"/>
            <a:ext cx="8368363" cy="173255"/>
          </a:xfrm>
          <a:prstGeom prst="rect">
            <a:avLst/>
          </a:prstGeom>
        </p:spPr>
        <p:txBody>
          <a:bodyPr wrap="none" lIns="0" tIns="0" rIns="0" bIns="0" anchor="ctr">
            <a:noAutofit/>
          </a:bodyPr>
          <a:lstStyle>
            <a:lvl1pPr marL="0" indent="0" algn="l">
              <a:buNone/>
              <a:defRPr sz="1100" b="0" baseline="0">
                <a:solidFill>
                  <a:schemeClr val="bg1">
                    <a:lumMod val="50000"/>
                  </a:schemeClr>
                </a:solidFill>
                <a:latin typeface="+mj-lt"/>
                <a:ea typeface="Roboto"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EDITE SUBTITLE</a:t>
            </a:r>
          </a:p>
        </p:txBody>
      </p:sp>
      <p:sp>
        <p:nvSpPr>
          <p:cNvPr id="5" name="Title 2">
            <a:extLst>
              <a:ext uri="{FF2B5EF4-FFF2-40B4-BE49-F238E27FC236}">
                <a16:creationId xmlns:a16="http://schemas.microsoft.com/office/drawing/2014/main" id="{CE59A572-76E8-4055-881A-EC3A9E6FDA57}"/>
              </a:ext>
            </a:extLst>
          </p:cNvPr>
          <p:cNvSpPr>
            <a:spLocks noGrp="1"/>
          </p:cNvSpPr>
          <p:nvPr>
            <p:ph type="title"/>
          </p:nvPr>
        </p:nvSpPr>
        <p:spPr>
          <a:xfrm>
            <a:off x="387819" y="282611"/>
            <a:ext cx="8368363" cy="409459"/>
          </a:xfrm>
          <a:prstGeom prst="rect">
            <a:avLst/>
          </a:prstGeom>
        </p:spPr>
        <p:txBody>
          <a:bodyPr lIns="0" tIns="0" rIns="0" bIns="0" anchor="ctr"/>
          <a:lstStyle>
            <a:lvl1pPr algn="l">
              <a:defRPr sz="2800">
                <a:solidFill>
                  <a:schemeClr val="tx1">
                    <a:lumMod val="75000"/>
                    <a:lumOff val="25000"/>
                  </a:schemeClr>
                </a:solidFill>
                <a:latin typeface="+mj-lt"/>
              </a:defRPr>
            </a:lvl1pPr>
          </a:lstStyle>
          <a:p>
            <a:r>
              <a:rPr lang="en-US" dirty="0"/>
              <a:t>Click to edit Master title style</a:t>
            </a:r>
          </a:p>
        </p:txBody>
      </p:sp>
    </p:spTree>
    <p:extLst>
      <p:ext uri="{BB962C8B-B14F-4D97-AF65-F5344CB8AC3E}">
        <p14:creationId xmlns:p14="http://schemas.microsoft.com/office/powerpoint/2010/main" val="85127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235AB1-3A9D-4256-B6BB-6B3272A5686D}"/>
              </a:ext>
            </a:extLst>
          </p:cNvPr>
          <p:cNvSpPr>
            <a:spLocks noGrp="1"/>
          </p:cNvSpPr>
          <p:nvPr>
            <p:ph type="body" sz="half" idx="2" hasCustomPrompt="1"/>
          </p:nvPr>
        </p:nvSpPr>
        <p:spPr>
          <a:xfrm>
            <a:off x="387819" y="730530"/>
            <a:ext cx="8368363" cy="173255"/>
          </a:xfrm>
          <a:prstGeom prst="rect">
            <a:avLst/>
          </a:prstGeom>
        </p:spPr>
        <p:txBody>
          <a:bodyPr wrap="none" lIns="0" tIns="0" rIns="0" bIns="0" anchor="ctr">
            <a:noAutofit/>
          </a:bodyPr>
          <a:lstStyle>
            <a:lvl1pPr marL="0" indent="0" algn="l">
              <a:buNone/>
              <a:defRPr sz="1100" b="0" baseline="0">
                <a:solidFill>
                  <a:schemeClr val="bg1"/>
                </a:solidFill>
                <a:latin typeface="+mj-lt"/>
                <a:ea typeface="Roboto"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EDITE SUBTITLE</a:t>
            </a:r>
          </a:p>
        </p:txBody>
      </p:sp>
      <p:sp>
        <p:nvSpPr>
          <p:cNvPr id="5" name="Title 2">
            <a:extLst>
              <a:ext uri="{FF2B5EF4-FFF2-40B4-BE49-F238E27FC236}">
                <a16:creationId xmlns:a16="http://schemas.microsoft.com/office/drawing/2014/main" id="{2C460F2B-268D-49B2-9922-3D4C88D7F60B}"/>
              </a:ext>
            </a:extLst>
          </p:cNvPr>
          <p:cNvSpPr>
            <a:spLocks noGrp="1"/>
          </p:cNvSpPr>
          <p:nvPr>
            <p:ph type="title"/>
          </p:nvPr>
        </p:nvSpPr>
        <p:spPr>
          <a:xfrm>
            <a:off x="387819" y="282611"/>
            <a:ext cx="8368363" cy="409459"/>
          </a:xfrm>
          <a:prstGeom prst="rect">
            <a:avLst/>
          </a:prstGeom>
        </p:spPr>
        <p:txBody>
          <a:bodyPr lIns="0" tIns="0" rIns="0" bIns="0" anchor="ctr"/>
          <a:lstStyle>
            <a:lvl1pPr algn="l">
              <a:defRPr sz="2800">
                <a:solidFill>
                  <a:schemeClr val="bg1"/>
                </a:solidFill>
                <a:latin typeface="+mj-lt"/>
              </a:defRPr>
            </a:lvl1pPr>
          </a:lstStyle>
          <a:p>
            <a:r>
              <a:rPr lang="en-US" dirty="0"/>
              <a:t>Click to edit Master title style</a:t>
            </a:r>
          </a:p>
        </p:txBody>
      </p:sp>
    </p:spTree>
    <p:extLst>
      <p:ext uri="{BB962C8B-B14F-4D97-AF65-F5344CB8AC3E}">
        <p14:creationId xmlns:p14="http://schemas.microsoft.com/office/powerpoint/2010/main" val="24768840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15" r:id="rId1"/>
    <p:sldLayoutId id="2147484190" r:id="rId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72B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23426"/>
      </p:ext>
    </p:extLst>
  </p:cSld>
  <p:clrMap bg1="lt1" tx1="dk1" bg2="lt2" tx2="dk2" accent1="accent1" accent2="accent2" accent3="accent3" accent4="accent4" accent5="accent5" accent6="accent6" hlink="hlink" folHlink="folHlink"/>
  <p:sldLayoutIdLst>
    <p:sldLayoutId id="214748420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85;p1">
            <a:extLst>
              <a:ext uri="{FF2B5EF4-FFF2-40B4-BE49-F238E27FC236}">
                <a16:creationId xmlns:a16="http://schemas.microsoft.com/office/drawing/2014/main" id="{880363A0-E0B4-4043-B728-B48E93408E35}"/>
              </a:ext>
            </a:extLst>
          </p:cNvPr>
          <p:cNvSpPr txBox="1">
            <a:spLocks/>
          </p:cNvSpPr>
          <p:nvPr/>
        </p:nvSpPr>
        <p:spPr>
          <a:xfrm>
            <a:off x="685800" y="2114550"/>
            <a:ext cx="7848600" cy="2095139"/>
          </a:xfrm>
          <a:prstGeom prst="rect">
            <a:avLst/>
          </a:prstGeom>
          <a:noFill/>
          <a:ln>
            <a:noFill/>
          </a:ln>
        </p:spPr>
        <p:txBody>
          <a:bodyPr spcFirstLastPara="1" wrap="square" lIns="91425" tIns="45700" rIns="91425" bIns="45700" anchor="t" anchorCtr="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b="1" dirty="0">
                <a:solidFill>
                  <a:srgbClr val="4C4C4C"/>
                </a:solidFill>
                <a:latin typeface="Times New Roman"/>
                <a:cs typeface="Times New Roman"/>
                <a:sym typeface="Times New Roman"/>
              </a:rPr>
              <a:t>Title:</a:t>
            </a:r>
            <a:r>
              <a:rPr lang="en-IN" b="1" dirty="0">
                <a:solidFill>
                  <a:srgbClr val="4C4C4C"/>
                </a:solidFill>
                <a:latin typeface="Times New Roman"/>
                <a:cs typeface="Times New Roman"/>
              </a:rPr>
              <a:t>Topic Modelling on Consumer Financial Protection Bureau </a:t>
            </a:r>
            <a:r>
              <a:rPr lang="en-US" b="1" dirty="0">
                <a:solidFill>
                  <a:srgbClr val="4C4C4C"/>
                </a:solidFill>
                <a:latin typeface="Times New Roman"/>
                <a:cs typeface="Times New Roman"/>
              </a:rPr>
              <a:t>Data: An Approach Using BERT Based Embeddings</a:t>
            </a:r>
            <a:endParaRPr lang="en-US" b="1" dirty="0">
              <a:solidFill>
                <a:srgbClr val="4C4C4C"/>
              </a:solidFill>
              <a:latin typeface="Times New Roman"/>
              <a:cs typeface="Times New Roman"/>
              <a:sym typeface="Times New Roman"/>
            </a:endParaRPr>
          </a:p>
          <a:p>
            <a:pPr marL="0" indent="0" algn="ctr">
              <a:lnSpc>
                <a:spcPct val="90000"/>
              </a:lnSpc>
              <a:spcBef>
                <a:spcPts val="0"/>
              </a:spcBef>
              <a:buClr>
                <a:srgbClr val="4C4C4C"/>
              </a:buClr>
              <a:buSzPts val="5400"/>
              <a:buFont typeface="Arial" pitchFamily="34" charset="0"/>
              <a:buNone/>
            </a:pPr>
            <a:br>
              <a:rPr lang="en-US" dirty="0"/>
            </a:br>
            <a:endParaRPr lang="en-US" dirty="0"/>
          </a:p>
          <a:p>
            <a:pPr marL="0" indent="0">
              <a:lnSpc>
                <a:spcPct val="90000"/>
              </a:lnSpc>
              <a:spcBef>
                <a:spcPts val="1000"/>
              </a:spcBef>
              <a:buClr>
                <a:srgbClr val="4C4C4C"/>
              </a:buClr>
              <a:buSzPts val="2400"/>
              <a:buFont typeface="Arial" pitchFamily="34" charset="0"/>
              <a:buNone/>
            </a:pPr>
            <a:r>
              <a:rPr lang="en-US" b="1" dirty="0">
                <a:solidFill>
                  <a:srgbClr val="4C4C4C"/>
                </a:solidFill>
                <a:latin typeface="Arial"/>
                <a:ea typeface="Arial"/>
                <a:cs typeface="Arial"/>
                <a:sym typeface="Arial"/>
              </a:rPr>
              <a:t>                                         </a:t>
            </a:r>
            <a:r>
              <a:rPr lang="en-US" sz="2900" b="1" dirty="0">
                <a:solidFill>
                  <a:srgbClr val="4C4C4C"/>
                </a:solidFill>
                <a:latin typeface="Arial"/>
                <a:cs typeface="Arial"/>
                <a:sym typeface="Arial"/>
              </a:rPr>
              <a:t>Paper ID: 914</a:t>
            </a:r>
          </a:p>
          <a:p>
            <a:pPr marL="0" indent="0" algn="ctr">
              <a:lnSpc>
                <a:spcPct val="90000"/>
              </a:lnSpc>
              <a:spcBef>
                <a:spcPts val="1000"/>
              </a:spcBef>
              <a:buClr>
                <a:srgbClr val="4C4C4C"/>
              </a:buClr>
              <a:buSzPts val="2400"/>
              <a:buFont typeface="Arial" pitchFamily="34" charset="0"/>
              <a:buNone/>
            </a:pPr>
            <a:r>
              <a:rPr lang="en-US" sz="2900" b="1" dirty="0">
                <a:solidFill>
                  <a:srgbClr val="4C4C4C"/>
                </a:solidFill>
                <a:latin typeface="Arial"/>
                <a:cs typeface="Arial"/>
                <a:sym typeface="Arial"/>
              </a:rPr>
              <a:t>Presenter Name: </a:t>
            </a:r>
            <a:r>
              <a:rPr lang="en-IN" sz="2900" b="1" dirty="0">
                <a:solidFill>
                  <a:srgbClr val="4C4C4C"/>
                </a:solidFill>
                <a:latin typeface="Arial"/>
                <a:cs typeface="Arial"/>
              </a:rPr>
              <a:t>Vasudeva Raju S.</a:t>
            </a:r>
          </a:p>
          <a:p>
            <a:pPr marL="0" indent="0" algn="ctr">
              <a:lnSpc>
                <a:spcPct val="90000"/>
              </a:lnSpc>
              <a:spcBef>
                <a:spcPts val="1000"/>
              </a:spcBef>
              <a:buClr>
                <a:schemeClr val="dk1"/>
              </a:buClr>
              <a:buSzPts val="2400"/>
              <a:buFont typeface="Arial" pitchFamily="34" charset="0"/>
              <a:buNone/>
            </a:pPr>
            <a:endParaRPr lang="en-US" b="1" dirty="0">
              <a:solidFill>
                <a:srgbClr val="4C4C4C"/>
              </a:solidFill>
              <a:latin typeface="Arial"/>
              <a:ea typeface="Arial"/>
              <a:cs typeface="Arial"/>
              <a:sym typeface="Arial"/>
            </a:endParaRPr>
          </a:p>
          <a:p>
            <a:pPr marL="0" indent="0" algn="ctr">
              <a:lnSpc>
                <a:spcPct val="90000"/>
              </a:lnSpc>
              <a:spcBef>
                <a:spcPts val="1000"/>
              </a:spcBef>
              <a:buClr>
                <a:schemeClr val="dk1"/>
              </a:buClr>
              <a:buSzPts val="2400"/>
              <a:buFont typeface="Arial" pitchFamily="34" charset="0"/>
              <a:buNone/>
            </a:pPr>
            <a:endParaRPr lang="en-US" dirty="0"/>
          </a:p>
        </p:txBody>
      </p:sp>
      <p:pic>
        <p:nvPicPr>
          <p:cNvPr id="11" name="Google Shape;86;p1">
            <a:extLst>
              <a:ext uri="{FF2B5EF4-FFF2-40B4-BE49-F238E27FC236}">
                <a16:creationId xmlns:a16="http://schemas.microsoft.com/office/drawing/2014/main" id="{0C29563E-DD99-4C5B-81C0-D1B1E7CD64D7}"/>
              </a:ext>
            </a:extLst>
          </p:cNvPr>
          <p:cNvPicPr preferRelativeResize="0"/>
          <p:nvPr/>
        </p:nvPicPr>
        <p:blipFill rotWithShape="1">
          <a:blip r:embed="rId2">
            <a:alphaModFix/>
          </a:blip>
          <a:srcRect/>
          <a:stretch/>
        </p:blipFill>
        <p:spPr>
          <a:xfrm>
            <a:off x="0" y="57150"/>
            <a:ext cx="1918444" cy="873576"/>
          </a:xfrm>
          <a:prstGeom prst="rect">
            <a:avLst/>
          </a:prstGeom>
          <a:noFill/>
          <a:ln>
            <a:noFill/>
          </a:ln>
        </p:spPr>
      </p:pic>
      <p:sp>
        <p:nvSpPr>
          <p:cNvPr id="13" name="Google Shape;84;p1">
            <a:extLst>
              <a:ext uri="{FF2B5EF4-FFF2-40B4-BE49-F238E27FC236}">
                <a16:creationId xmlns:a16="http://schemas.microsoft.com/office/drawing/2014/main" id="{85F2E67B-771F-4782-8870-1ECF3A4895EB}"/>
              </a:ext>
            </a:extLst>
          </p:cNvPr>
          <p:cNvSpPr txBox="1">
            <a:spLocks/>
          </p:cNvSpPr>
          <p:nvPr/>
        </p:nvSpPr>
        <p:spPr>
          <a:xfrm>
            <a:off x="1918444" y="109299"/>
            <a:ext cx="6996956" cy="1624251"/>
          </a:xfrm>
          <a:prstGeom prst="rect">
            <a:avLst/>
          </a:prstGeom>
          <a:noFill/>
          <a:ln>
            <a:noFill/>
          </a:ln>
        </p:spPr>
        <p:txBody>
          <a:bodyPr spcFirstLastPara="1" wrap="square" lIns="91425" tIns="45700" rIns="91425" bIns="45700" anchor="b" anchorCtr="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90000"/>
              </a:lnSpc>
              <a:spcBef>
                <a:spcPts val="0"/>
              </a:spcBef>
              <a:buClr>
                <a:srgbClr val="C00000"/>
              </a:buClr>
              <a:buSzPts val="4000"/>
              <a:buFont typeface="Calibri"/>
              <a:buNone/>
            </a:pPr>
            <a:r>
              <a:rPr lang="en-US" sz="3200" b="1" dirty="0">
                <a:solidFill>
                  <a:srgbClr val="C00000"/>
                </a:solidFill>
              </a:rPr>
              <a:t>7</a:t>
            </a:r>
            <a:r>
              <a:rPr lang="en-US" sz="3200" b="1" baseline="30000" dirty="0">
                <a:solidFill>
                  <a:srgbClr val="C00000"/>
                </a:solidFill>
              </a:rPr>
              <a:t>th</a:t>
            </a:r>
            <a:r>
              <a:rPr lang="en-US" sz="3200" b="1" dirty="0">
                <a:solidFill>
                  <a:srgbClr val="C00000"/>
                </a:solidFill>
              </a:rPr>
              <a:t> International Conference for Convergence in Technology</a:t>
            </a:r>
            <a:br>
              <a:rPr lang="en-US" sz="3200" b="1" dirty="0">
                <a:solidFill>
                  <a:srgbClr val="C00000"/>
                </a:solidFill>
              </a:rPr>
            </a:br>
            <a:r>
              <a:rPr lang="en-US" sz="3200" b="1" dirty="0">
                <a:solidFill>
                  <a:srgbClr val="00B050"/>
                </a:solidFill>
              </a:rPr>
              <a:t>(7</a:t>
            </a:r>
            <a:r>
              <a:rPr lang="en-US" sz="3200" b="1" baseline="30000" dirty="0">
                <a:solidFill>
                  <a:srgbClr val="00B050"/>
                </a:solidFill>
              </a:rPr>
              <a:t>th</a:t>
            </a:r>
            <a:r>
              <a:rPr lang="en-US" sz="3200" b="1" dirty="0">
                <a:solidFill>
                  <a:srgbClr val="00B050"/>
                </a:solidFill>
              </a:rPr>
              <a:t> I2CT 2022)</a:t>
            </a:r>
          </a:p>
        </p:txBody>
      </p:sp>
      <p:pic>
        <p:nvPicPr>
          <p:cNvPr id="14" name="Google Shape;87;p1">
            <a:extLst>
              <a:ext uri="{FF2B5EF4-FFF2-40B4-BE49-F238E27FC236}">
                <a16:creationId xmlns:a16="http://schemas.microsoft.com/office/drawing/2014/main" id="{AE8984F6-0464-4C5F-A7D9-7F2E4B452AF7}"/>
              </a:ext>
            </a:extLst>
          </p:cNvPr>
          <p:cNvPicPr preferRelativeResize="0"/>
          <p:nvPr/>
        </p:nvPicPr>
        <p:blipFill rotWithShape="1">
          <a:blip r:embed="rId3">
            <a:alphaModFix/>
          </a:blip>
          <a:srcRect/>
          <a:stretch/>
        </p:blipFill>
        <p:spPr>
          <a:xfrm>
            <a:off x="6795135" y="3649539"/>
            <a:ext cx="2143125" cy="1384662"/>
          </a:xfrm>
          <a:prstGeom prst="rect">
            <a:avLst/>
          </a:prstGeom>
          <a:noFill/>
          <a:ln>
            <a:noFill/>
          </a:ln>
        </p:spPr>
      </p:pic>
    </p:spTree>
    <p:extLst>
      <p:ext uri="{BB962C8B-B14F-4D97-AF65-F5344CB8AC3E}">
        <p14:creationId xmlns:p14="http://schemas.microsoft.com/office/powerpoint/2010/main" val="3372797817"/>
      </p:ext>
    </p:extLst>
  </p:cSld>
  <p:clrMapOvr>
    <a:masterClrMapping/>
  </p:clrMapOvr>
  <p:transition spd="slow" advTm="12101">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Research Methodology V</a:t>
            </a:r>
          </a:p>
        </p:txBody>
      </p:sp>
      <p:sp>
        <p:nvSpPr>
          <p:cNvPr id="23" name="Text Placeholder 3">
            <a:extLst>
              <a:ext uri="{FF2B5EF4-FFF2-40B4-BE49-F238E27FC236}">
                <a16:creationId xmlns:a16="http://schemas.microsoft.com/office/drawing/2014/main" id="{328073B1-E246-47A5-91D3-63489FD7F33C}"/>
              </a:ext>
            </a:extLst>
          </p:cNvPr>
          <p:cNvSpPr txBox="1">
            <a:spLocks/>
          </p:cNvSpPr>
          <p:nvPr/>
        </p:nvSpPr>
        <p:spPr>
          <a:xfrm>
            <a:off x="341327" y="1047750"/>
            <a:ext cx="8368363" cy="173255"/>
          </a:xfrm>
          <a:prstGeom prst="rect">
            <a:avLst/>
          </a:prstGeom>
        </p:spPr>
        <p:txBody>
          <a:bodyPr wrap="none" lIns="0" tIns="0" rIns="0" bIns="0" anchor="ctr">
            <a:noAutofit/>
          </a:bodyPr>
          <a:lstStyle>
            <a:lvl1pPr marL="0" indent="0" algn="l" defTabSz="914400" rtl="0" eaLnBrk="1" latinLnBrk="0" hangingPunct="1">
              <a:spcBef>
                <a:spcPct val="20000"/>
              </a:spcBef>
              <a:buFont typeface="Arial" pitchFamily="34" charset="0"/>
              <a:buNone/>
              <a:defRPr sz="1100" b="0" kern="1200" baseline="0">
                <a:solidFill>
                  <a:schemeClr val="bg1">
                    <a:lumMod val="50000"/>
                  </a:schemeClr>
                </a:solidFill>
                <a:latin typeface="+mj-lt"/>
                <a:ea typeface="Roboto" panose="02000000000000000000" pitchFamily="2" charset="0"/>
                <a:cs typeface="+mn-cs"/>
              </a:defRPr>
            </a:lvl1pPr>
            <a:lvl2pPr marL="457189"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377"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566"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754"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5943"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131"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32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509"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en-US" dirty="0"/>
              <a:t>Evaluation metrics for topic models :</a:t>
            </a:r>
          </a:p>
        </p:txBody>
      </p:sp>
      <p:sp>
        <p:nvSpPr>
          <p:cNvPr id="2" name="TextBox 1">
            <a:extLst>
              <a:ext uri="{FF2B5EF4-FFF2-40B4-BE49-F238E27FC236}">
                <a16:creationId xmlns:a16="http://schemas.microsoft.com/office/drawing/2014/main" id="{9821B97B-3F5D-4A52-B03A-5B936A930E4F}"/>
              </a:ext>
            </a:extLst>
          </p:cNvPr>
          <p:cNvSpPr txBox="1"/>
          <p:nvPr/>
        </p:nvSpPr>
        <p:spPr>
          <a:xfrm>
            <a:off x="341327" y="1504950"/>
            <a:ext cx="8368363" cy="1384995"/>
          </a:xfrm>
          <a:prstGeom prst="rect">
            <a:avLst/>
          </a:prstGeom>
          <a:noFill/>
        </p:spPr>
        <p:txBody>
          <a:bodyPr wrap="square" rtlCol="0">
            <a:spAutoFit/>
          </a:bodyPr>
          <a:lstStyle/>
          <a:p>
            <a:pPr marL="285750" indent="-285750">
              <a:buFont typeface="Wingdings" panose="05000000000000000000" pitchFamily="2" charset="2"/>
              <a:buChar char="§"/>
            </a:pPr>
            <a:r>
              <a:rPr lang="en-IN" sz="1400" dirty="0"/>
              <a:t>C_V metric measures the represents the inter-cluster distance which means that it signifies the distance between the two clusters and it should be maximum for the ideal model. </a:t>
            </a:r>
          </a:p>
          <a:p>
            <a:pPr marL="285750" indent="-285750">
              <a:buFont typeface="Wingdings" panose="05000000000000000000" pitchFamily="2" charset="2"/>
              <a:buChar char="§"/>
            </a:pPr>
            <a:endParaRPr lang="en-IN" sz="1400" dirty="0"/>
          </a:p>
          <a:p>
            <a:pPr marL="285750" indent="-285750">
              <a:buFont typeface="Wingdings" panose="05000000000000000000" pitchFamily="2" charset="2"/>
              <a:buChar char="§"/>
            </a:pPr>
            <a:r>
              <a:rPr lang="en-IN" sz="1400" dirty="0" err="1"/>
              <a:t>U_Mass</a:t>
            </a:r>
            <a:r>
              <a:rPr lang="en-IN" sz="1400" dirty="0"/>
              <a:t> metric calculates how often two words appear together in the cluster and it should be maximum for the ideal model. </a:t>
            </a:r>
          </a:p>
          <a:p>
            <a:endParaRPr lang="en-IN" sz="1400" dirty="0"/>
          </a:p>
        </p:txBody>
      </p:sp>
      <p:sp>
        <p:nvSpPr>
          <p:cNvPr id="6" name="Text Placeholder 5">
            <a:extLst>
              <a:ext uri="{FF2B5EF4-FFF2-40B4-BE49-F238E27FC236}">
                <a16:creationId xmlns:a16="http://schemas.microsoft.com/office/drawing/2014/main" id="{AACFBDBC-A2B6-4982-9922-C9D00427935C}"/>
              </a:ext>
            </a:extLst>
          </p:cNvPr>
          <p:cNvSpPr>
            <a:spLocks noGrp="1"/>
          </p:cNvSpPr>
          <p:nvPr>
            <p:ph type="body" sz="half" idx="2"/>
          </p:nvPr>
        </p:nvSpPr>
        <p:spPr/>
        <p:txBody>
          <a:bodyPr/>
          <a:lstStyle/>
          <a:p>
            <a:endParaRPr lang="en-IN" dirty="0"/>
          </a:p>
        </p:txBody>
      </p:sp>
    </p:spTree>
    <p:extLst>
      <p:ext uri="{BB962C8B-B14F-4D97-AF65-F5344CB8AC3E}">
        <p14:creationId xmlns:p14="http://schemas.microsoft.com/office/powerpoint/2010/main" val="241607530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87819" y="730530"/>
            <a:ext cx="8368363" cy="173255"/>
          </a:xfrm>
          <a:prstGeom prst="rect">
            <a:avLst/>
          </a:prstGeom>
        </p:spPr>
        <p:txBody>
          <a:bodyPr/>
          <a:lstStyle/>
          <a:p>
            <a:r>
              <a:rPr lang="en-US" dirty="0"/>
              <a:t>Topics Generated by Legacy Standard Topic Models</a:t>
            </a:r>
          </a:p>
        </p:txBody>
      </p:sp>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Research Results </a:t>
            </a:r>
            <a:r>
              <a:rPr lang="en-IN" dirty="0"/>
              <a:t>and Discussions I</a:t>
            </a:r>
            <a:endParaRPr lang="en-US" dirty="0"/>
          </a:p>
        </p:txBody>
      </p:sp>
      <p:grpSp>
        <p:nvGrpSpPr>
          <p:cNvPr id="70" name="Group 69">
            <a:extLst>
              <a:ext uri="{FF2B5EF4-FFF2-40B4-BE49-F238E27FC236}">
                <a16:creationId xmlns:a16="http://schemas.microsoft.com/office/drawing/2014/main" id="{E578078A-CDA3-4BCF-BCB2-FDCEF0356703}"/>
              </a:ext>
            </a:extLst>
          </p:cNvPr>
          <p:cNvGrpSpPr/>
          <p:nvPr/>
        </p:nvGrpSpPr>
        <p:grpSpPr>
          <a:xfrm>
            <a:off x="5158740" y="986790"/>
            <a:ext cx="3444240" cy="3392572"/>
            <a:chOff x="-1203326" y="3975101"/>
            <a:chExt cx="1270001" cy="1250950"/>
          </a:xfrm>
          <a:solidFill>
            <a:schemeClr val="bg1">
              <a:lumMod val="95000"/>
              <a:alpha val="50000"/>
            </a:schemeClr>
          </a:solidFill>
        </p:grpSpPr>
        <p:sp>
          <p:nvSpPr>
            <p:cNvPr id="71" name="Freeform 28">
              <a:extLst>
                <a:ext uri="{FF2B5EF4-FFF2-40B4-BE49-F238E27FC236}">
                  <a16:creationId xmlns:a16="http://schemas.microsoft.com/office/drawing/2014/main" id="{E040FE82-A0BA-48C6-A443-F21950B8A579}"/>
                </a:ext>
              </a:extLst>
            </p:cNvPr>
            <p:cNvSpPr>
              <a:spLocks noEditPoints="1"/>
            </p:cNvSpPr>
            <p:nvPr/>
          </p:nvSpPr>
          <p:spPr bwMode="auto">
            <a:xfrm>
              <a:off x="-1058863" y="4121151"/>
              <a:ext cx="823913" cy="823913"/>
            </a:xfrm>
            <a:custGeom>
              <a:avLst/>
              <a:gdLst>
                <a:gd name="T0" fmla="*/ 672 w 1344"/>
                <a:gd name="T1" fmla="*/ 0 h 1344"/>
                <a:gd name="T2" fmla="*/ 0 w 1344"/>
                <a:gd name="T3" fmla="*/ 672 h 1344"/>
                <a:gd name="T4" fmla="*/ 672 w 1344"/>
                <a:gd name="T5" fmla="*/ 1344 h 1344"/>
                <a:gd name="T6" fmla="*/ 1344 w 1344"/>
                <a:gd name="T7" fmla="*/ 672 h 1344"/>
                <a:gd name="T8" fmla="*/ 672 w 1344"/>
                <a:gd name="T9" fmla="*/ 0 h 1344"/>
                <a:gd name="T10" fmla="*/ 672 w 1344"/>
                <a:gd name="T11" fmla="*/ 1280 h 1344"/>
                <a:gd name="T12" fmla="*/ 64 w 1344"/>
                <a:gd name="T13" fmla="*/ 672 h 1344"/>
                <a:gd name="T14" fmla="*/ 672 w 1344"/>
                <a:gd name="T15" fmla="*/ 64 h 1344"/>
                <a:gd name="T16" fmla="*/ 1280 w 1344"/>
                <a:gd name="T17" fmla="*/ 672 h 1344"/>
                <a:gd name="T18" fmla="*/ 672 w 1344"/>
                <a:gd name="T19" fmla="*/ 128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4" h="1344">
                  <a:moveTo>
                    <a:pt x="672" y="0"/>
                  </a:moveTo>
                  <a:cubicBezTo>
                    <a:pt x="301" y="0"/>
                    <a:pt x="0" y="301"/>
                    <a:pt x="0" y="672"/>
                  </a:cubicBezTo>
                  <a:cubicBezTo>
                    <a:pt x="0" y="1043"/>
                    <a:pt x="301" y="1344"/>
                    <a:pt x="672" y="1344"/>
                  </a:cubicBezTo>
                  <a:cubicBezTo>
                    <a:pt x="1043" y="1344"/>
                    <a:pt x="1344" y="1043"/>
                    <a:pt x="1344" y="672"/>
                  </a:cubicBezTo>
                  <a:cubicBezTo>
                    <a:pt x="1344" y="301"/>
                    <a:pt x="1043" y="0"/>
                    <a:pt x="672" y="0"/>
                  </a:cubicBezTo>
                  <a:close/>
                  <a:moveTo>
                    <a:pt x="672" y="1280"/>
                  </a:moveTo>
                  <a:cubicBezTo>
                    <a:pt x="336" y="1280"/>
                    <a:pt x="64" y="1008"/>
                    <a:pt x="64" y="672"/>
                  </a:cubicBezTo>
                  <a:cubicBezTo>
                    <a:pt x="64" y="336"/>
                    <a:pt x="336" y="64"/>
                    <a:pt x="672" y="64"/>
                  </a:cubicBezTo>
                  <a:cubicBezTo>
                    <a:pt x="1008" y="64"/>
                    <a:pt x="1280" y="336"/>
                    <a:pt x="1280" y="672"/>
                  </a:cubicBezTo>
                  <a:cubicBezTo>
                    <a:pt x="1280" y="1008"/>
                    <a:pt x="1008" y="1280"/>
                    <a:pt x="672" y="12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9">
              <a:extLst>
                <a:ext uri="{FF2B5EF4-FFF2-40B4-BE49-F238E27FC236}">
                  <a16:creationId xmlns:a16="http://schemas.microsoft.com/office/drawing/2014/main" id="{E26B7DD9-FA91-4877-8CAA-7AD3D8886C73}"/>
                </a:ext>
              </a:extLst>
            </p:cNvPr>
            <p:cNvSpPr>
              <a:spLocks noEditPoints="1"/>
            </p:cNvSpPr>
            <p:nvPr/>
          </p:nvSpPr>
          <p:spPr bwMode="auto">
            <a:xfrm>
              <a:off x="-1203326" y="3975101"/>
              <a:ext cx="1270001" cy="1250950"/>
            </a:xfrm>
            <a:custGeom>
              <a:avLst/>
              <a:gdLst>
                <a:gd name="T0" fmla="*/ 1552 w 2072"/>
                <a:gd name="T1" fmla="*/ 1384 h 2040"/>
                <a:gd name="T2" fmla="*/ 1384 w 2072"/>
                <a:gd name="T3" fmla="*/ 263 h 2040"/>
                <a:gd name="T4" fmla="*/ 264 w 2072"/>
                <a:gd name="T5" fmla="*/ 431 h 2040"/>
                <a:gd name="T6" fmla="*/ 431 w 2072"/>
                <a:gd name="T7" fmla="*/ 1552 h 2040"/>
                <a:gd name="T8" fmla="*/ 1420 w 2072"/>
                <a:gd name="T9" fmla="*/ 1524 h 2040"/>
                <a:gd name="T10" fmla="*/ 1897 w 2072"/>
                <a:gd name="T11" fmla="*/ 2001 h 2040"/>
                <a:gd name="T12" fmla="*/ 2033 w 2072"/>
                <a:gd name="T13" fmla="*/ 2003 h 2040"/>
                <a:gd name="T14" fmla="*/ 2035 w 2072"/>
                <a:gd name="T15" fmla="*/ 1868 h 2040"/>
                <a:gd name="T16" fmla="*/ 2033 w 2072"/>
                <a:gd name="T17" fmla="*/ 1865 h 2040"/>
                <a:gd name="T18" fmla="*/ 1552 w 2072"/>
                <a:gd name="T19" fmla="*/ 1384 h 2040"/>
                <a:gd name="T20" fmla="*/ 173 w 2072"/>
                <a:gd name="T21" fmla="*/ 909 h 2040"/>
                <a:gd name="T22" fmla="*/ 909 w 2072"/>
                <a:gd name="T23" fmla="*/ 173 h 2040"/>
                <a:gd name="T24" fmla="*/ 1645 w 2072"/>
                <a:gd name="T25" fmla="*/ 909 h 2040"/>
                <a:gd name="T26" fmla="*/ 909 w 2072"/>
                <a:gd name="T27" fmla="*/ 1645 h 2040"/>
                <a:gd name="T28" fmla="*/ 173 w 2072"/>
                <a:gd name="T29" fmla="*/ 909 h 2040"/>
                <a:gd name="T30" fmla="*/ 1987 w 2072"/>
                <a:gd name="T31" fmla="*/ 1956 h 2040"/>
                <a:gd name="T32" fmla="*/ 1943 w 2072"/>
                <a:gd name="T33" fmla="*/ 1956 h 2040"/>
                <a:gd name="T34" fmla="*/ 1468 w 2072"/>
                <a:gd name="T35" fmla="*/ 1481 h 2040"/>
                <a:gd name="T36" fmla="*/ 1511 w 2072"/>
                <a:gd name="T37" fmla="*/ 1434 h 2040"/>
                <a:gd name="T38" fmla="*/ 1987 w 2072"/>
                <a:gd name="T39" fmla="*/ 1911 h 2040"/>
                <a:gd name="T40" fmla="*/ 1997 w 2072"/>
                <a:gd name="T41" fmla="*/ 1933 h 2040"/>
                <a:gd name="T42" fmla="*/ 1987 w 2072"/>
                <a:gd name="T43" fmla="*/ 1956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72" h="2040">
                  <a:moveTo>
                    <a:pt x="1552" y="1384"/>
                  </a:moveTo>
                  <a:cubicBezTo>
                    <a:pt x="1815" y="1028"/>
                    <a:pt x="1740" y="527"/>
                    <a:pt x="1384" y="263"/>
                  </a:cubicBezTo>
                  <a:cubicBezTo>
                    <a:pt x="1029" y="0"/>
                    <a:pt x="527" y="75"/>
                    <a:pt x="264" y="431"/>
                  </a:cubicBezTo>
                  <a:cubicBezTo>
                    <a:pt x="0" y="787"/>
                    <a:pt x="75" y="1289"/>
                    <a:pt x="431" y="1552"/>
                  </a:cubicBezTo>
                  <a:cubicBezTo>
                    <a:pt x="728" y="1771"/>
                    <a:pt x="1136" y="1760"/>
                    <a:pt x="1420" y="1524"/>
                  </a:cubicBezTo>
                  <a:cubicBezTo>
                    <a:pt x="1897" y="2001"/>
                    <a:pt x="1897" y="2001"/>
                    <a:pt x="1897" y="2001"/>
                  </a:cubicBezTo>
                  <a:cubicBezTo>
                    <a:pt x="1934" y="2039"/>
                    <a:pt x="1994" y="2040"/>
                    <a:pt x="2033" y="2003"/>
                  </a:cubicBezTo>
                  <a:cubicBezTo>
                    <a:pt x="2071" y="1966"/>
                    <a:pt x="2072" y="1906"/>
                    <a:pt x="2035" y="1868"/>
                  </a:cubicBezTo>
                  <a:cubicBezTo>
                    <a:pt x="2034" y="1867"/>
                    <a:pt x="2033" y="1866"/>
                    <a:pt x="2033" y="1865"/>
                  </a:cubicBezTo>
                  <a:lnTo>
                    <a:pt x="1552" y="1384"/>
                  </a:lnTo>
                  <a:close/>
                  <a:moveTo>
                    <a:pt x="173" y="909"/>
                  </a:moveTo>
                  <a:cubicBezTo>
                    <a:pt x="173" y="503"/>
                    <a:pt x="503" y="173"/>
                    <a:pt x="909" y="173"/>
                  </a:cubicBezTo>
                  <a:cubicBezTo>
                    <a:pt x="1315" y="173"/>
                    <a:pt x="1645" y="503"/>
                    <a:pt x="1645" y="909"/>
                  </a:cubicBezTo>
                  <a:cubicBezTo>
                    <a:pt x="1645" y="1315"/>
                    <a:pt x="1315" y="1645"/>
                    <a:pt x="909" y="1645"/>
                  </a:cubicBezTo>
                  <a:cubicBezTo>
                    <a:pt x="503" y="1645"/>
                    <a:pt x="173" y="1315"/>
                    <a:pt x="173" y="909"/>
                  </a:cubicBezTo>
                  <a:close/>
                  <a:moveTo>
                    <a:pt x="1987" y="1956"/>
                  </a:moveTo>
                  <a:cubicBezTo>
                    <a:pt x="1975" y="1968"/>
                    <a:pt x="1955" y="1968"/>
                    <a:pt x="1943" y="1956"/>
                  </a:cubicBezTo>
                  <a:cubicBezTo>
                    <a:pt x="1468" y="1481"/>
                    <a:pt x="1468" y="1481"/>
                    <a:pt x="1468" y="1481"/>
                  </a:cubicBezTo>
                  <a:cubicBezTo>
                    <a:pt x="1483" y="1466"/>
                    <a:pt x="1497" y="1450"/>
                    <a:pt x="1511" y="1434"/>
                  </a:cubicBezTo>
                  <a:cubicBezTo>
                    <a:pt x="1987" y="1911"/>
                    <a:pt x="1987" y="1911"/>
                    <a:pt x="1987" y="1911"/>
                  </a:cubicBezTo>
                  <a:cubicBezTo>
                    <a:pt x="1994" y="1916"/>
                    <a:pt x="1997" y="1925"/>
                    <a:pt x="1997" y="1933"/>
                  </a:cubicBezTo>
                  <a:cubicBezTo>
                    <a:pt x="1997" y="1942"/>
                    <a:pt x="1994" y="1950"/>
                    <a:pt x="1987" y="1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0">
              <a:extLst>
                <a:ext uri="{FF2B5EF4-FFF2-40B4-BE49-F238E27FC236}">
                  <a16:creationId xmlns:a16="http://schemas.microsoft.com/office/drawing/2014/main" id="{4A585231-775A-45A5-9C7A-BF54D18FAA0F}"/>
                </a:ext>
              </a:extLst>
            </p:cNvPr>
            <p:cNvSpPr>
              <a:spLocks noEditPoints="1"/>
            </p:cNvSpPr>
            <p:nvPr/>
          </p:nvSpPr>
          <p:spPr bwMode="auto">
            <a:xfrm>
              <a:off x="-862013" y="4435476"/>
              <a:ext cx="117475" cy="234950"/>
            </a:xfrm>
            <a:custGeom>
              <a:avLst/>
              <a:gdLst>
                <a:gd name="T0" fmla="*/ 32 w 192"/>
                <a:gd name="T1" fmla="*/ 384 h 384"/>
                <a:gd name="T2" fmla="*/ 160 w 192"/>
                <a:gd name="T3" fmla="*/ 384 h 384"/>
                <a:gd name="T4" fmla="*/ 192 w 192"/>
                <a:gd name="T5" fmla="*/ 352 h 384"/>
                <a:gd name="T6" fmla="*/ 192 w 192"/>
                <a:gd name="T7" fmla="*/ 32 h 384"/>
                <a:gd name="T8" fmla="*/ 160 w 192"/>
                <a:gd name="T9" fmla="*/ 0 h 384"/>
                <a:gd name="T10" fmla="*/ 32 w 192"/>
                <a:gd name="T11" fmla="*/ 0 h 384"/>
                <a:gd name="T12" fmla="*/ 0 w 192"/>
                <a:gd name="T13" fmla="*/ 32 h 384"/>
                <a:gd name="T14" fmla="*/ 0 w 192"/>
                <a:gd name="T15" fmla="*/ 352 h 384"/>
                <a:gd name="T16" fmla="*/ 32 w 192"/>
                <a:gd name="T17" fmla="*/ 384 h 384"/>
                <a:gd name="T18" fmla="*/ 64 w 192"/>
                <a:gd name="T19" fmla="*/ 64 h 384"/>
                <a:gd name="T20" fmla="*/ 128 w 192"/>
                <a:gd name="T21" fmla="*/ 64 h 384"/>
                <a:gd name="T22" fmla="*/ 128 w 192"/>
                <a:gd name="T23" fmla="*/ 320 h 384"/>
                <a:gd name="T24" fmla="*/ 64 w 192"/>
                <a:gd name="T25" fmla="*/ 320 h 384"/>
                <a:gd name="T26" fmla="*/ 64 w 192"/>
                <a:gd name="T27" fmla="*/ 6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384">
                  <a:moveTo>
                    <a:pt x="32" y="384"/>
                  </a:moveTo>
                  <a:cubicBezTo>
                    <a:pt x="160" y="384"/>
                    <a:pt x="160" y="384"/>
                    <a:pt x="160" y="384"/>
                  </a:cubicBezTo>
                  <a:cubicBezTo>
                    <a:pt x="178" y="384"/>
                    <a:pt x="192" y="370"/>
                    <a:pt x="192" y="352"/>
                  </a:cubicBezTo>
                  <a:cubicBezTo>
                    <a:pt x="192" y="32"/>
                    <a:pt x="192" y="32"/>
                    <a:pt x="192" y="32"/>
                  </a:cubicBezTo>
                  <a:cubicBezTo>
                    <a:pt x="192" y="14"/>
                    <a:pt x="178" y="0"/>
                    <a:pt x="160" y="0"/>
                  </a:cubicBezTo>
                  <a:cubicBezTo>
                    <a:pt x="32" y="0"/>
                    <a:pt x="32" y="0"/>
                    <a:pt x="32" y="0"/>
                  </a:cubicBezTo>
                  <a:cubicBezTo>
                    <a:pt x="14" y="0"/>
                    <a:pt x="0" y="14"/>
                    <a:pt x="0" y="32"/>
                  </a:cubicBezTo>
                  <a:cubicBezTo>
                    <a:pt x="0" y="352"/>
                    <a:pt x="0" y="352"/>
                    <a:pt x="0" y="352"/>
                  </a:cubicBezTo>
                  <a:cubicBezTo>
                    <a:pt x="0" y="370"/>
                    <a:pt x="14" y="384"/>
                    <a:pt x="32" y="384"/>
                  </a:cubicBezTo>
                  <a:close/>
                  <a:moveTo>
                    <a:pt x="64" y="64"/>
                  </a:moveTo>
                  <a:cubicBezTo>
                    <a:pt x="128" y="64"/>
                    <a:pt x="128" y="64"/>
                    <a:pt x="128" y="64"/>
                  </a:cubicBezTo>
                  <a:cubicBezTo>
                    <a:pt x="128" y="320"/>
                    <a:pt x="128" y="320"/>
                    <a:pt x="128" y="320"/>
                  </a:cubicBezTo>
                  <a:cubicBezTo>
                    <a:pt x="64" y="320"/>
                    <a:pt x="64" y="320"/>
                    <a:pt x="64" y="320"/>
                  </a:cubicBezTo>
                  <a:lnTo>
                    <a:pt x="64"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1">
              <a:extLst>
                <a:ext uri="{FF2B5EF4-FFF2-40B4-BE49-F238E27FC236}">
                  <a16:creationId xmlns:a16="http://schemas.microsoft.com/office/drawing/2014/main" id="{727CB3FA-544B-4EE3-A5DD-FBB1DEEA022C}"/>
                </a:ext>
              </a:extLst>
            </p:cNvPr>
            <p:cNvSpPr>
              <a:spLocks noEditPoints="1"/>
            </p:cNvSpPr>
            <p:nvPr/>
          </p:nvSpPr>
          <p:spPr bwMode="auto">
            <a:xfrm>
              <a:off x="-704850" y="4395788"/>
              <a:ext cx="117475" cy="274638"/>
            </a:xfrm>
            <a:custGeom>
              <a:avLst/>
              <a:gdLst>
                <a:gd name="T0" fmla="*/ 32 w 192"/>
                <a:gd name="T1" fmla="*/ 448 h 448"/>
                <a:gd name="T2" fmla="*/ 160 w 192"/>
                <a:gd name="T3" fmla="*/ 448 h 448"/>
                <a:gd name="T4" fmla="*/ 192 w 192"/>
                <a:gd name="T5" fmla="*/ 416 h 448"/>
                <a:gd name="T6" fmla="*/ 192 w 192"/>
                <a:gd name="T7" fmla="*/ 32 h 448"/>
                <a:gd name="T8" fmla="*/ 160 w 192"/>
                <a:gd name="T9" fmla="*/ 0 h 448"/>
                <a:gd name="T10" fmla="*/ 32 w 192"/>
                <a:gd name="T11" fmla="*/ 0 h 448"/>
                <a:gd name="T12" fmla="*/ 0 w 192"/>
                <a:gd name="T13" fmla="*/ 32 h 448"/>
                <a:gd name="T14" fmla="*/ 0 w 192"/>
                <a:gd name="T15" fmla="*/ 416 h 448"/>
                <a:gd name="T16" fmla="*/ 32 w 192"/>
                <a:gd name="T17" fmla="*/ 448 h 448"/>
                <a:gd name="T18" fmla="*/ 64 w 192"/>
                <a:gd name="T19" fmla="*/ 64 h 448"/>
                <a:gd name="T20" fmla="*/ 128 w 192"/>
                <a:gd name="T21" fmla="*/ 64 h 448"/>
                <a:gd name="T22" fmla="*/ 128 w 192"/>
                <a:gd name="T23" fmla="*/ 384 h 448"/>
                <a:gd name="T24" fmla="*/ 64 w 192"/>
                <a:gd name="T25" fmla="*/ 384 h 448"/>
                <a:gd name="T26" fmla="*/ 64 w 192"/>
                <a:gd name="T27" fmla="*/ 64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448">
                  <a:moveTo>
                    <a:pt x="32" y="448"/>
                  </a:moveTo>
                  <a:cubicBezTo>
                    <a:pt x="160" y="448"/>
                    <a:pt x="160" y="448"/>
                    <a:pt x="160" y="448"/>
                  </a:cubicBezTo>
                  <a:cubicBezTo>
                    <a:pt x="178" y="448"/>
                    <a:pt x="192" y="434"/>
                    <a:pt x="192" y="416"/>
                  </a:cubicBezTo>
                  <a:cubicBezTo>
                    <a:pt x="192" y="32"/>
                    <a:pt x="192" y="32"/>
                    <a:pt x="192" y="32"/>
                  </a:cubicBezTo>
                  <a:cubicBezTo>
                    <a:pt x="192" y="14"/>
                    <a:pt x="178" y="0"/>
                    <a:pt x="160" y="0"/>
                  </a:cubicBezTo>
                  <a:cubicBezTo>
                    <a:pt x="32" y="0"/>
                    <a:pt x="32" y="0"/>
                    <a:pt x="32" y="0"/>
                  </a:cubicBezTo>
                  <a:cubicBezTo>
                    <a:pt x="14" y="0"/>
                    <a:pt x="0" y="14"/>
                    <a:pt x="0" y="32"/>
                  </a:cubicBezTo>
                  <a:cubicBezTo>
                    <a:pt x="0" y="416"/>
                    <a:pt x="0" y="416"/>
                    <a:pt x="0" y="416"/>
                  </a:cubicBezTo>
                  <a:cubicBezTo>
                    <a:pt x="0" y="434"/>
                    <a:pt x="14" y="448"/>
                    <a:pt x="32" y="448"/>
                  </a:cubicBezTo>
                  <a:close/>
                  <a:moveTo>
                    <a:pt x="64" y="64"/>
                  </a:moveTo>
                  <a:cubicBezTo>
                    <a:pt x="128" y="64"/>
                    <a:pt x="128" y="64"/>
                    <a:pt x="128" y="64"/>
                  </a:cubicBezTo>
                  <a:cubicBezTo>
                    <a:pt x="128" y="384"/>
                    <a:pt x="128" y="384"/>
                    <a:pt x="128" y="384"/>
                  </a:cubicBezTo>
                  <a:cubicBezTo>
                    <a:pt x="64" y="384"/>
                    <a:pt x="64" y="384"/>
                    <a:pt x="64" y="384"/>
                  </a:cubicBezTo>
                  <a:lnTo>
                    <a:pt x="64"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32">
              <a:extLst>
                <a:ext uri="{FF2B5EF4-FFF2-40B4-BE49-F238E27FC236}">
                  <a16:creationId xmlns:a16="http://schemas.microsoft.com/office/drawing/2014/main" id="{67AC043F-6339-4FE2-89B0-D7FF68EA44F6}"/>
                </a:ext>
              </a:extLst>
            </p:cNvPr>
            <p:cNvSpPr>
              <a:spLocks noEditPoints="1"/>
            </p:cNvSpPr>
            <p:nvPr/>
          </p:nvSpPr>
          <p:spPr bwMode="auto">
            <a:xfrm>
              <a:off x="-549275" y="4356101"/>
              <a:ext cx="117475" cy="314325"/>
            </a:xfrm>
            <a:custGeom>
              <a:avLst/>
              <a:gdLst>
                <a:gd name="T0" fmla="*/ 160 w 192"/>
                <a:gd name="T1" fmla="*/ 0 h 512"/>
                <a:gd name="T2" fmla="*/ 32 w 192"/>
                <a:gd name="T3" fmla="*/ 0 h 512"/>
                <a:gd name="T4" fmla="*/ 0 w 192"/>
                <a:gd name="T5" fmla="*/ 32 h 512"/>
                <a:gd name="T6" fmla="*/ 0 w 192"/>
                <a:gd name="T7" fmla="*/ 480 h 512"/>
                <a:gd name="T8" fmla="*/ 32 w 192"/>
                <a:gd name="T9" fmla="*/ 512 h 512"/>
                <a:gd name="T10" fmla="*/ 160 w 192"/>
                <a:gd name="T11" fmla="*/ 512 h 512"/>
                <a:gd name="T12" fmla="*/ 192 w 192"/>
                <a:gd name="T13" fmla="*/ 480 h 512"/>
                <a:gd name="T14" fmla="*/ 192 w 192"/>
                <a:gd name="T15" fmla="*/ 32 h 512"/>
                <a:gd name="T16" fmla="*/ 160 w 192"/>
                <a:gd name="T17" fmla="*/ 0 h 512"/>
                <a:gd name="T18" fmla="*/ 128 w 192"/>
                <a:gd name="T19" fmla="*/ 448 h 512"/>
                <a:gd name="T20" fmla="*/ 64 w 192"/>
                <a:gd name="T21" fmla="*/ 448 h 512"/>
                <a:gd name="T22" fmla="*/ 64 w 192"/>
                <a:gd name="T23" fmla="*/ 64 h 512"/>
                <a:gd name="T24" fmla="*/ 128 w 192"/>
                <a:gd name="T25" fmla="*/ 64 h 512"/>
                <a:gd name="T26" fmla="*/ 128 w 192"/>
                <a:gd name="T27" fmla="*/ 44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512">
                  <a:moveTo>
                    <a:pt x="160" y="0"/>
                  </a:moveTo>
                  <a:cubicBezTo>
                    <a:pt x="32" y="0"/>
                    <a:pt x="32" y="0"/>
                    <a:pt x="32" y="0"/>
                  </a:cubicBezTo>
                  <a:cubicBezTo>
                    <a:pt x="14" y="0"/>
                    <a:pt x="0" y="14"/>
                    <a:pt x="0" y="32"/>
                  </a:cubicBezTo>
                  <a:cubicBezTo>
                    <a:pt x="0" y="480"/>
                    <a:pt x="0" y="480"/>
                    <a:pt x="0" y="480"/>
                  </a:cubicBezTo>
                  <a:cubicBezTo>
                    <a:pt x="0" y="498"/>
                    <a:pt x="14" y="512"/>
                    <a:pt x="32" y="512"/>
                  </a:cubicBezTo>
                  <a:cubicBezTo>
                    <a:pt x="160" y="512"/>
                    <a:pt x="160" y="512"/>
                    <a:pt x="160" y="512"/>
                  </a:cubicBezTo>
                  <a:cubicBezTo>
                    <a:pt x="178" y="512"/>
                    <a:pt x="192" y="498"/>
                    <a:pt x="192" y="480"/>
                  </a:cubicBezTo>
                  <a:cubicBezTo>
                    <a:pt x="192" y="32"/>
                    <a:pt x="192" y="32"/>
                    <a:pt x="192" y="32"/>
                  </a:cubicBezTo>
                  <a:cubicBezTo>
                    <a:pt x="192" y="14"/>
                    <a:pt x="178" y="0"/>
                    <a:pt x="160" y="0"/>
                  </a:cubicBezTo>
                  <a:close/>
                  <a:moveTo>
                    <a:pt x="128" y="448"/>
                  </a:moveTo>
                  <a:cubicBezTo>
                    <a:pt x="64" y="448"/>
                    <a:pt x="64" y="448"/>
                    <a:pt x="64" y="448"/>
                  </a:cubicBezTo>
                  <a:cubicBezTo>
                    <a:pt x="64" y="64"/>
                    <a:pt x="64" y="64"/>
                    <a:pt x="64" y="64"/>
                  </a:cubicBezTo>
                  <a:cubicBezTo>
                    <a:pt x="128" y="64"/>
                    <a:pt x="128" y="64"/>
                    <a:pt x="128" y="64"/>
                  </a:cubicBezTo>
                  <a:lnTo>
                    <a:pt x="128" y="4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33">
              <a:extLst>
                <a:ext uri="{FF2B5EF4-FFF2-40B4-BE49-F238E27FC236}">
                  <a16:creationId xmlns:a16="http://schemas.microsoft.com/office/drawing/2014/main" id="{3B43F38D-2EF1-4FCF-BE1D-549BE033B2F9}"/>
                </a:ext>
              </a:extLst>
            </p:cNvPr>
            <p:cNvSpPr>
              <a:spLocks/>
            </p:cNvSpPr>
            <p:nvPr/>
          </p:nvSpPr>
          <p:spPr bwMode="auto">
            <a:xfrm>
              <a:off x="-288925" y="4081463"/>
              <a:ext cx="131763" cy="93663"/>
            </a:xfrm>
            <a:custGeom>
              <a:avLst/>
              <a:gdLst>
                <a:gd name="T0" fmla="*/ 132 w 215"/>
                <a:gd name="T1" fmla="*/ 64 h 151"/>
                <a:gd name="T2" fmla="*/ 215 w 215"/>
                <a:gd name="T3" fmla="*/ 64 h 151"/>
                <a:gd name="T4" fmla="*/ 215 w 215"/>
                <a:gd name="T5" fmla="*/ 0 h 151"/>
                <a:gd name="T6" fmla="*/ 119 w 215"/>
                <a:gd name="T7" fmla="*/ 0 h 151"/>
                <a:gd name="T8" fmla="*/ 96 w 215"/>
                <a:gd name="T9" fmla="*/ 9 h 151"/>
                <a:gd name="T10" fmla="*/ 0 w 215"/>
                <a:gd name="T11" fmla="*/ 105 h 151"/>
                <a:gd name="T12" fmla="*/ 46 w 215"/>
                <a:gd name="T13" fmla="*/ 151 h 151"/>
                <a:gd name="T14" fmla="*/ 132 w 215"/>
                <a:gd name="T15" fmla="*/ 64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51">
                  <a:moveTo>
                    <a:pt x="132" y="64"/>
                  </a:moveTo>
                  <a:cubicBezTo>
                    <a:pt x="215" y="64"/>
                    <a:pt x="215" y="64"/>
                    <a:pt x="215" y="64"/>
                  </a:cubicBezTo>
                  <a:cubicBezTo>
                    <a:pt x="215" y="0"/>
                    <a:pt x="215" y="0"/>
                    <a:pt x="215" y="0"/>
                  </a:cubicBezTo>
                  <a:cubicBezTo>
                    <a:pt x="119" y="0"/>
                    <a:pt x="119" y="0"/>
                    <a:pt x="119" y="0"/>
                  </a:cubicBezTo>
                  <a:cubicBezTo>
                    <a:pt x="111" y="0"/>
                    <a:pt x="102" y="3"/>
                    <a:pt x="96" y="9"/>
                  </a:cubicBezTo>
                  <a:cubicBezTo>
                    <a:pt x="0" y="105"/>
                    <a:pt x="0" y="105"/>
                    <a:pt x="0" y="105"/>
                  </a:cubicBezTo>
                  <a:cubicBezTo>
                    <a:pt x="46" y="151"/>
                    <a:pt x="46" y="151"/>
                    <a:pt x="46" y="151"/>
                  </a:cubicBezTo>
                  <a:lnTo>
                    <a:pt x="132"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34">
              <a:extLst>
                <a:ext uri="{FF2B5EF4-FFF2-40B4-BE49-F238E27FC236}">
                  <a16:creationId xmlns:a16="http://schemas.microsoft.com/office/drawing/2014/main" id="{9DB384F0-B100-46A8-B4C5-AB05B29219F0}"/>
                </a:ext>
              </a:extLst>
            </p:cNvPr>
            <p:cNvSpPr>
              <a:spLocks noChangeArrowheads="1"/>
            </p:cNvSpPr>
            <p:nvPr/>
          </p:nvSpPr>
          <p:spPr bwMode="auto">
            <a:xfrm>
              <a:off x="-117475" y="4081463"/>
              <a:ext cx="1762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35">
              <a:extLst>
                <a:ext uri="{FF2B5EF4-FFF2-40B4-BE49-F238E27FC236}">
                  <a16:creationId xmlns:a16="http://schemas.microsoft.com/office/drawing/2014/main" id="{A3704EF0-2BB2-43AC-91ED-99C49E0DE98E}"/>
                </a:ext>
              </a:extLst>
            </p:cNvPr>
            <p:cNvSpPr>
              <a:spLocks noChangeArrowheads="1"/>
            </p:cNvSpPr>
            <p:nvPr/>
          </p:nvSpPr>
          <p:spPr bwMode="auto">
            <a:xfrm>
              <a:off x="-117475" y="4160838"/>
              <a:ext cx="39688"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36">
              <a:extLst>
                <a:ext uri="{FF2B5EF4-FFF2-40B4-BE49-F238E27FC236}">
                  <a16:creationId xmlns:a16="http://schemas.microsoft.com/office/drawing/2014/main" id="{FB9ABCF3-85F5-4D48-9306-45CCB38FA6D7}"/>
                </a:ext>
              </a:extLst>
            </p:cNvPr>
            <p:cNvSpPr>
              <a:spLocks noChangeArrowheads="1"/>
            </p:cNvSpPr>
            <p:nvPr/>
          </p:nvSpPr>
          <p:spPr bwMode="auto">
            <a:xfrm>
              <a:off x="-38100" y="4160838"/>
              <a:ext cx="96838"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Rectangle 37">
              <a:extLst>
                <a:ext uri="{FF2B5EF4-FFF2-40B4-BE49-F238E27FC236}">
                  <a16:creationId xmlns:a16="http://schemas.microsoft.com/office/drawing/2014/main" id="{741A7599-E334-4629-B6F7-C76F488EC62B}"/>
                </a:ext>
              </a:extLst>
            </p:cNvPr>
            <p:cNvSpPr>
              <a:spLocks noChangeArrowheads="1"/>
            </p:cNvSpPr>
            <p:nvPr/>
          </p:nvSpPr>
          <p:spPr bwMode="auto">
            <a:xfrm>
              <a:off x="-117475" y="4238626"/>
              <a:ext cx="1762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38">
              <a:extLst>
                <a:ext uri="{FF2B5EF4-FFF2-40B4-BE49-F238E27FC236}">
                  <a16:creationId xmlns:a16="http://schemas.microsoft.com/office/drawing/2014/main" id="{F4456ADF-B6FA-4E7E-AE45-C769E0D89605}"/>
                </a:ext>
              </a:extLst>
            </p:cNvPr>
            <p:cNvSpPr>
              <a:spLocks/>
            </p:cNvSpPr>
            <p:nvPr/>
          </p:nvSpPr>
          <p:spPr bwMode="auto">
            <a:xfrm>
              <a:off x="-901700" y="5087938"/>
              <a:ext cx="131763" cy="93663"/>
            </a:xfrm>
            <a:custGeom>
              <a:avLst/>
              <a:gdLst>
                <a:gd name="T0" fmla="*/ 83 w 215"/>
                <a:gd name="T1" fmla="*/ 87 h 151"/>
                <a:gd name="T2" fmla="*/ 0 w 215"/>
                <a:gd name="T3" fmla="*/ 87 h 151"/>
                <a:gd name="T4" fmla="*/ 0 w 215"/>
                <a:gd name="T5" fmla="*/ 151 h 151"/>
                <a:gd name="T6" fmla="*/ 96 w 215"/>
                <a:gd name="T7" fmla="*/ 151 h 151"/>
                <a:gd name="T8" fmla="*/ 119 w 215"/>
                <a:gd name="T9" fmla="*/ 142 h 151"/>
                <a:gd name="T10" fmla="*/ 215 w 215"/>
                <a:gd name="T11" fmla="*/ 46 h 151"/>
                <a:gd name="T12" fmla="*/ 169 w 215"/>
                <a:gd name="T13" fmla="*/ 0 h 151"/>
                <a:gd name="T14" fmla="*/ 83 w 215"/>
                <a:gd name="T15" fmla="*/ 87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51">
                  <a:moveTo>
                    <a:pt x="83" y="87"/>
                  </a:moveTo>
                  <a:cubicBezTo>
                    <a:pt x="0" y="87"/>
                    <a:pt x="0" y="87"/>
                    <a:pt x="0" y="87"/>
                  </a:cubicBezTo>
                  <a:cubicBezTo>
                    <a:pt x="0" y="151"/>
                    <a:pt x="0" y="151"/>
                    <a:pt x="0" y="151"/>
                  </a:cubicBezTo>
                  <a:cubicBezTo>
                    <a:pt x="96" y="151"/>
                    <a:pt x="96" y="151"/>
                    <a:pt x="96" y="151"/>
                  </a:cubicBezTo>
                  <a:cubicBezTo>
                    <a:pt x="104" y="151"/>
                    <a:pt x="113" y="148"/>
                    <a:pt x="119" y="142"/>
                  </a:cubicBezTo>
                  <a:cubicBezTo>
                    <a:pt x="215" y="46"/>
                    <a:pt x="215" y="46"/>
                    <a:pt x="215" y="46"/>
                  </a:cubicBezTo>
                  <a:cubicBezTo>
                    <a:pt x="169" y="0"/>
                    <a:pt x="169" y="0"/>
                    <a:pt x="169" y="0"/>
                  </a:cubicBezTo>
                  <a:lnTo>
                    <a:pt x="83"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39">
              <a:extLst>
                <a:ext uri="{FF2B5EF4-FFF2-40B4-BE49-F238E27FC236}">
                  <a16:creationId xmlns:a16="http://schemas.microsoft.com/office/drawing/2014/main" id="{17010DDC-C1DB-4CC8-B51B-5E32F4F24F30}"/>
                </a:ext>
              </a:extLst>
            </p:cNvPr>
            <p:cNvSpPr>
              <a:spLocks noChangeArrowheads="1"/>
            </p:cNvSpPr>
            <p:nvPr/>
          </p:nvSpPr>
          <p:spPr bwMode="auto">
            <a:xfrm>
              <a:off x="-1117600" y="5141913"/>
              <a:ext cx="1762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40">
              <a:extLst>
                <a:ext uri="{FF2B5EF4-FFF2-40B4-BE49-F238E27FC236}">
                  <a16:creationId xmlns:a16="http://schemas.microsoft.com/office/drawing/2014/main" id="{3849AE17-4EDD-473D-83AE-FC6782A2FE57}"/>
                </a:ext>
              </a:extLst>
            </p:cNvPr>
            <p:cNvSpPr>
              <a:spLocks noChangeArrowheads="1"/>
            </p:cNvSpPr>
            <p:nvPr/>
          </p:nvSpPr>
          <p:spPr bwMode="auto">
            <a:xfrm>
              <a:off x="-979488" y="5062538"/>
              <a:ext cx="38100"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41">
              <a:extLst>
                <a:ext uri="{FF2B5EF4-FFF2-40B4-BE49-F238E27FC236}">
                  <a16:creationId xmlns:a16="http://schemas.microsoft.com/office/drawing/2014/main" id="{F997960E-FFBD-4B62-9AE3-CB801CC87C8C}"/>
                </a:ext>
              </a:extLst>
            </p:cNvPr>
            <p:cNvSpPr>
              <a:spLocks noChangeArrowheads="1"/>
            </p:cNvSpPr>
            <p:nvPr/>
          </p:nvSpPr>
          <p:spPr bwMode="auto">
            <a:xfrm>
              <a:off x="-1117600" y="5062538"/>
              <a:ext cx="98425"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42">
              <a:extLst>
                <a:ext uri="{FF2B5EF4-FFF2-40B4-BE49-F238E27FC236}">
                  <a16:creationId xmlns:a16="http://schemas.microsoft.com/office/drawing/2014/main" id="{C2D4F1DE-18E4-49A2-A392-0514A8E3359E}"/>
                </a:ext>
              </a:extLst>
            </p:cNvPr>
            <p:cNvSpPr>
              <a:spLocks noChangeArrowheads="1"/>
            </p:cNvSpPr>
            <p:nvPr/>
          </p:nvSpPr>
          <p:spPr bwMode="auto">
            <a:xfrm>
              <a:off x="-1117600" y="4984751"/>
              <a:ext cx="1762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43">
              <a:extLst>
                <a:ext uri="{FF2B5EF4-FFF2-40B4-BE49-F238E27FC236}">
                  <a16:creationId xmlns:a16="http://schemas.microsoft.com/office/drawing/2014/main" id="{2EEF2DB4-DD98-4C7E-96AD-CED3CDE5717B}"/>
                </a:ext>
              </a:extLst>
            </p:cNvPr>
            <p:cNvSpPr>
              <a:spLocks noChangeArrowheads="1"/>
            </p:cNvSpPr>
            <p:nvPr/>
          </p:nvSpPr>
          <p:spPr bwMode="auto">
            <a:xfrm>
              <a:off x="-862013" y="4710113"/>
              <a:ext cx="4302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7" name="Group 86">
            <a:extLst>
              <a:ext uri="{FF2B5EF4-FFF2-40B4-BE49-F238E27FC236}">
                <a16:creationId xmlns:a16="http://schemas.microsoft.com/office/drawing/2014/main" id="{0B7E18D7-E06D-4BE8-BD2A-94FC19410C70}"/>
              </a:ext>
            </a:extLst>
          </p:cNvPr>
          <p:cNvGrpSpPr/>
          <p:nvPr/>
        </p:nvGrpSpPr>
        <p:grpSpPr>
          <a:xfrm>
            <a:off x="5701309" y="1489888"/>
            <a:ext cx="2271120" cy="2237050"/>
            <a:chOff x="-1203326" y="3975101"/>
            <a:chExt cx="1270001" cy="1250950"/>
          </a:xfrm>
          <a:solidFill>
            <a:schemeClr val="accent4"/>
          </a:solidFill>
        </p:grpSpPr>
        <p:sp>
          <p:nvSpPr>
            <p:cNvPr id="88" name="Freeform 28">
              <a:extLst>
                <a:ext uri="{FF2B5EF4-FFF2-40B4-BE49-F238E27FC236}">
                  <a16:creationId xmlns:a16="http://schemas.microsoft.com/office/drawing/2014/main" id="{A2DFE498-A63A-4B0C-A1AC-8C394040BF9F}"/>
                </a:ext>
              </a:extLst>
            </p:cNvPr>
            <p:cNvSpPr>
              <a:spLocks noEditPoints="1"/>
            </p:cNvSpPr>
            <p:nvPr/>
          </p:nvSpPr>
          <p:spPr bwMode="auto">
            <a:xfrm>
              <a:off x="-1058863" y="4121151"/>
              <a:ext cx="823913" cy="823913"/>
            </a:xfrm>
            <a:custGeom>
              <a:avLst/>
              <a:gdLst>
                <a:gd name="T0" fmla="*/ 672 w 1344"/>
                <a:gd name="T1" fmla="*/ 0 h 1344"/>
                <a:gd name="T2" fmla="*/ 0 w 1344"/>
                <a:gd name="T3" fmla="*/ 672 h 1344"/>
                <a:gd name="T4" fmla="*/ 672 w 1344"/>
                <a:gd name="T5" fmla="*/ 1344 h 1344"/>
                <a:gd name="T6" fmla="*/ 1344 w 1344"/>
                <a:gd name="T7" fmla="*/ 672 h 1344"/>
                <a:gd name="T8" fmla="*/ 672 w 1344"/>
                <a:gd name="T9" fmla="*/ 0 h 1344"/>
                <a:gd name="T10" fmla="*/ 672 w 1344"/>
                <a:gd name="T11" fmla="*/ 1280 h 1344"/>
                <a:gd name="T12" fmla="*/ 64 w 1344"/>
                <a:gd name="T13" fmla="*/ 672 h 1344"/>
                <a:gd name="T14" fmla="*/ 672 w 1344"/>
                <a:gd name="T15" fmla="*/ 64 h 1344"/>
                <a:gd name="T16" fmla="*/ 1280 w 1344"/>
                <a:gd name="T17" fmla="*/ 672 h 1344"/>
                <a:gd name="T18" fmla="*/ 672 w 1344"/>
                <a:gd name="T19" fmla="*/ 128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4" h="1344">
                  <a:moveTo>
                    <a:pt x="672" y="0"/>
                  </a:moveTo>
                  <a:cubicBezTo>
                    <a:pt x="301" y="0"/>
                    <a:pt x="0" y="301"/>
                    <a:pt x="0" y="672"/>
                  </a:cubicBezTo>
                  <a:cubicBezTo>
                    <a:pt x="0" y="1043"/>
                    <a:pt x="301" y="1344"/>
                    <a:pt x="672" y="1344"/>
                  </a:cubicBezTo>
                  <a:cubicBezTo>
                    <a:pt x="1043" y="1344"/>
                    <a:pt x="1344" y="1043"/>
                    <a:pt x="1344" y="672"/>
                  </a:cubicBezTo>
                  <a:cubicBezTo>
                    <a:pt x="1344" y="301"/>
                    <a:pt x="1043" y="0"/>
                    <a:pt x="672" y="0"/>
                  </a:cubicBezTo>
                  <a:close/>
                  <a:moveTo>
                    <a:pt x="672" y="1280"/>
                  </a:moveTo>
                  <a:cubicBezTo>
                    <a:pt x="336" y="1280"/>
                    <a:pt x="64" y="1008"/>
                    <a:pt x="64" y="672"/>
                  </a:cubicBezTo>
                  <a:cubicBezTo>
                    <a:pt x="64" y="336"/>
                    <a:pt x="336" y="64"/>
                    <a:pt x="672" y="64"/>
                  </a:cubicBezTo>
                  <a:cubicBezTo>
                    <a:pt x="1008" y="64"/>
                    <a:pt x="1280" y="336"/>
                    <a:pt x="1280" y="672"/>
                  </a:cubicBezTo>
                  <a:cubicBezTo>
                    <a:pt x="1280" y="1008"/>
                    <a:pt x="1008" y="1280"/>
                    <a:pt x="672" y="12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9">
              <a:extLst>
                <a:ext uri="{FF2B5EF4-FFF2-40B4-BE49-F238E27FC236}">
                  <a16:creationId xmlns:a16="http://schemas.microsoft.com/office/drawing/2014/main" id="{F372B46A-60F8-48A1-98E7-C6FED58C2BEC}"/>
                </a:ext>
              </a:extLst>
            </p:cNvPr>
            <p:cNvSpPr>
              <a:spLocks noEditPoints="1"/>
            </p:cNvSpPr>
            <p:nvPr/>
          </p:nvSpPr>
          <p:spPr bwMode="auto">
            <a:xfrm>
              <a:off x="-1203326" y="3975101"/>
              <a:ext cx="1270001" cy="1250950"/>
            </a:xfrm>
            <a:custGeom>
              <a:avLst/>
              <a:gdLst>
                <a:gd name="T0" fmla="*/ 1552 w 2072"/>
                <a:gd name="T1" fmla="*/ 1384 h 2040"/>
                <a:gd name="T2" fmla="*/ 1384 w 2072"/>
                <a:gd name="T3" fmla="*/ 263 h 2040"/>
                <a:gd name="T4" fmla="*/ 264 w 2072"/>
                <a:gd name="T5" fmla="*/ 431 h 2040"/>
                <a:gd name="T6" fmla="*/ 431 w 2072"/>
                <a:gd name="T7" fmla="*/ 1552 h 2040"/>
                <a:gd name="T8" fmla="*/ 1420 w 2072"/>
                <a:gd name="T9" fmla="*/ 1524 h 2040"/>
                <a:gd name="T10" fmla="*/ 1897 w 2072"/>
                <a:gd name="T11" fmla="*/ 2001 h 2040"/>
                <a:gd name="T12" fmla="*/ 2033 w 2072"/>
                <a:gd name="T13" fmla="*/ 2003 h 2040"/>
                <a:gd name="T14" fmla="*/ 2035 w 2072"/>
                <a:gd name="T15" fmla="*/ 1868 h 2040"/>
                <a:gd name="T16" fmla="*/ 2033 w 2072"/>
                <a:gd name="T17" fmla="*/ 1865 h 2040"/>
                <a:gd name="T18" fmla="*/ 1552 w 2072"/>
                <a:gd name="T19" fmla="*/ 1384 h 2040"/>
                <a:gd name="T20" fmla="*/ 173 w 2072"/>
                <a:gd name="T21" fmla="*/ 909 h 2040"/>
                <a:gd name="T22" fmla="*/ 909 w 2072"/>
                <a:gd name="T23" fmla="*/ 173 h 2040"/>
                <a:gd name="T24" fmla="*/ 1645 w 2072"/>
                <a:gd name="T25" fmla="*/ 909 h 2040"/>
                <a:gd name="T26" fmla="*/ 909 w 2072"/>
                <a:gd name="T27" fmla="*/ 1645 h 2040"/>
                <a:gd name="T28" fmla="*/ 173 w 2072"/>
                <a:gd name="T29" fmla="*/ 909 h 2040"/>
                <a:gd name="T30" fmla="*/ 1987 w 2072"/>
                <a:gd name="T31" fmla="*/ 1956 h 2040"/>
                <a:gd name="T32" fmla="*/ 1943 w 2072"/>
                <a:gd name="T33" fmla="*/ 1956 h 2040"/>
                <a:gd name="T34" fmla="*/ 1468 w 2072"/>
                <a:gd name="T35" fmla="*/ 1481 h 2040"/>
                <a:gd name="T36" fmla="*/ 1511 w 2072"/>
                <a:gd name="T37" fmla="*/ 1434 h 2040"/>
                <a:gd name="T38" fmla="*/ 1987 w 2072"/>
                <a:gd name="T39" fmla="*/ 1911 h 2040"/>
                <a:gd name="T40" fmla="*/ 1997 w 2072"/>
                <a:gd name="T41" fmla="*/ 1933 h 2040"/>
                <a:gd name="T42" fmla="*/ 1987 w 2072"/>
                <a:gd name="T43" fmla="*/ 1956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72" h="2040">
                  <a:moveTo>
                    <a:pt x="1552" y="1384"/>
                  </a:moveTo>
                  <a:cubicBezTo>
                    <a:pt x="1815" y="1028"/>
                    <a:pt x="1740" y="527"/>
                    <a:pt x="1384" y="263"/>
                  </a:cubicBezTo>
                  <a:cubicBezTo>
                    <a:pt x="1029" y="0"/>
                    <a:pt x="527" y="75"/>
                    <a:pt x="264" y="431"/>
                  </a:cubicBezTo>
                  <a:cubicBezTo>
                    <a:pt x="0" y="787"/>
                    <a:pt x="75" y="1289"/>
                    <a:pt x="431" y="1552"/>
                  </a:cubicBezTo>
                  <a:cubicBezTo>
                    <a:pt x="728" y="1771"/>
                    <a:pt x="1136" y="1760"/>
                    <a:pt x="1420" y="1524"/>
                  </a:cubicBezTo>
                  <a:cubicBezTo>
                    <a:pt x="1897" y="2001"/>
                    <a:pt x="1897" y="2001"/>
                    <a:pt x="1897" y="2001"/>
                  </a:cubicBezTo>
                  <a:cubicBezTo>
                    <a:pt x="1934" y="2039"/>
                    <a:pt x="1994" y="2040"/>
                    <a:pt x="2033" y="2003"/>
                  </a:cubicBezTo>
                  <a:cubicBezTo>
                    <a:pt x="2071" y="1966"/>
                    <a:pt x="2072" y="1906"/>
                    <a:pt x="2035" y="1868"/>
                  </a:cubicBezTo>
                  <a:cubicBezTo>
                    <a:pt x="2034" y="1867"/>
                    <a:pt x="2033" y="1866"/>
                    <a:pt x="2033" y="1865"/>
                  </a:cubicBezTo>
                  <a:lnTo>
                    <a:pt x="1552" y="1384"/>
                  </a:lnTo>
                  <a:close/>
                  <a:moveTo>
                    <a:pt x="173" y="909"/>
                  </a:moveTo>
                  <a:cubicBezTo>
                    <a:pt x="173" y="503"/>
                    <a:pt x="503" y="173"/>
                    <a:pt x="909" y="173"/>
                  </a:cubicBezTo>
                  <a:cubicBezTo>
                    <a:pt x="1315" y="173"/>
                    <a:pt x="1645" y="503"/>
                    <a:pt x="1645" y="909"/>
                  </a:cubicBezTo>
                  <a:cubicBezTo>
                    <a:pt x="1645" y="1315"/>
                    <a:pt x="1315" y="1645"/>
                    <a:pt x="909" y="1645"/>
                  </a:cubicBezTo>
                  <a:cubicBezTo>
                    <a:pt x="503" y="1645"/>
                    <a:pt x="173" y="1315"/>
                    <a:pt x="173" y="909"/>
                  </a:cubicBezTo>
                  <a:close/>
                  <a:moveTo>
                    <a:pt x="1987" y="1956"/>
                  </a:moveTo>
                  <a:cubicBezTo>
                    <a:pt x="1975" y="1968"/>
                    <a:pt x="1955" y="1968"/>
                    <a:pt x="1943" y="1956"/>
                  </a:cubicBezTo>
                  <a:cubicBezTo>
                    <a:pt x="1468" y="1481"/>
                    <a:pt x="1468" y="1481"/>
                    <a:pt x="1468" y="1481"/>
                  </a:cubicBezTo>
                  <a:cubicBezTo>
                    <a:pt x="1483" y="1466"/>
                    <a:pt x="1497" y="1450"/>
                    <a:pt x="1511" y="1434"/>
                  </a:cubicBezTo>
                  <a:cubicBezTo>
                    <a:pt x="1987" y="1911"/>
                    <a:pt x="1987" y="1911"/>
                    <a:pt x="1987" y="1911"/>
                  </a:cubicBezTo>
                  <a:cubicBezTo>
                    <a:pt x="1994" y="1916"/>
                    <a:pt x="1997" y="1925"/>
                    <a:pt x="1997" y="1933"/>
                  </a:cubicBezTo>
                  <a:cubicBezTo>
                    <a:pt x="1997" y="1942"/>
                    <a:pt x="1994" y="1950"/>
                    <a:pt x="1987" y="1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30">
              <a:extLst>
                <a:ext uri="{FF2B5EF4-FFF2-40B4-BE49-F238E27FC236}">
                  <a16:creationId xmlns:a16="http://schemas.microsoft.com/office/drawing/2014/main" id="{6E2B40D3-70B2-441E-8C20-F51A514F63B4}"/>
                </a:ext>
              </a:extLst>
            </p:cNvPr>
            <p:cNvSpPr>
              <a:spLocks noEditPoints="1"/>
            </p:cNvSpPr>
            <p:nvPr/>
          </p:nvSpPr>
          <p:spPr bwMode="auto">
            <a:xfrm>
              <a:off x="-862013" y="4435476"/>
              <a:ext cx="117475" cy="234950"/>
            </a:xfrm>
            <a:custGeom>
              <a:avLst/>
              <a:gdLst>
                <a:gd name="T0" fmla="*/ 32 w 192"/>
                <a:gd name="T1" fmla="*/ 384 h 384"/>
                <a:gd name="T2" fmla="*/ 160 w 192"/>
                <a:gd name="T3" fmla="*/ 384 h 384"/>
                <a:gd name="T4" fmla="*/ 192 w 192"/>
                <a:gd name="T5" fmla="*/ 352 h 384"/>
                <a:gd name="T6" fmla="*/ 192 w 192"/>
                <a:gd name="T7" fmla="*/ 32 h 384"/>
                <a:gd name="T8" fmla="*/ 160 w 192"/>
                <a:gd name="T9" fmla="*/ 0 h 384"/>
                <a:gd name="T10" fmla="*/ 32 w 192"/>
                <a:gd name="T11" fmla="*/ 0 h 384"/>
                <a:gd name="T12" fmla="*/ 0 w 192"/>
                <a:gd name="T13" fmla="*/ 32 h 384"/>
                <a:gd name="T14" fmla="*/ 0 w 192"/>
                <a:gd name="T15" fmla="*/ 352 h 384"/>
                <a:gd name="T16" fmla="*/ 32 w 192"/>
                <a:gd name="T17" fmla="*/ 384 h 384"/>
                <a:gd name="T18" fmla="*/ 64 w 192"/>
                <a:gd name="T19" fmla="*/ 64 h 384"/>
                <a:gd name="T20" fmla="*/ 128 w 192"/>
                <a:gd name="T21" fmla="*/ 64 h 384"/>
                <a:gd name="T22" fmla="*/ 128 w 192"/>
                <a:gd name="T23" fmla="*/ 320 h 384"/>
                <a:gd name="T24" fmla="*/ 64 w 192"/>
                <a:gd name="T25" fmla="*/ 320 h 384"/>
                <a:gd name="T26" fmla="*/ 64 w 192"/>
                <a:gd name="T27" fmla="*/ 6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384">
                  <a:moveTo>
                    <a:pt x="32" y="384"/>
                  </a:moveTo>
                  <a:cubicBezTo>
                    <a:pt x="160" y="384"/>
                    <a:pt x="160" y="384"/>
                    <a:pt x="160" y="384"/>
                  </a:cubicBezTo>
                  <a:cubicBezTo>
                    <a:pt x="178" y="384"/>
                    <a:pt x="192" y="370"/>
                    <a:pt x="192" y="352"/>
                  </a:cubicBezTo>
                  <a:cubicBezTo>
                    <a:pt x="192" y="32"/>
                    <a:pt x="192" y="32"/>
                    <a:pt x="192" y="32"/>
                  </a:cubicBezTo>
                  <a:cubicBezTo>
                    <a:pt x="192" y="14"/>
                    <a:pt x="178" y="0"/>
                    <a:pt x="160" y="0"/>
                  </a:cubicBezTo>
                  <a:cubicBezTo>
                    <a:pt x="32" y="0"/>
                    <a:pt x="32" y="0"/>
                    <a:pt x="32" y="0"/>
                  </a:cubicBezTo>
                  <a:cubicBezTo>
                    <a:pt x="14" y="0"/>
                    <a:pt x="0" y="14"/>
                    <a:pt x="0" y="32"/>
                  </a:cubicBezTo>
                  <a:cubicBezTo>
                    <a:pt x="0" y="352"/>
                    <a:pt x="0" y="352"/>
                    <a:pt x="0" y="352"/>
                  </a:cubicBezTo>
                  <a:cubicBezTo>
                    <a:pt x="0" y="370"/>
                    <a:pt x="14" y="384"/>
                    <a:pt x="32" y="384"/>
                  </a:cubicBezTo>
                  <a:close/>
                  <a:moveTo>
                    <a:pt x="64" y="64"/>
                  </a:moveTo>
                  <a:cubicBezTo>
                    <a:pt x="128" y="64"/>
                    <a:pt x="128" y="64"/>
                    <a:pt x="128" y="64"/>
                  </a:cubicBezTo>
                  <a:cubicBezTo>
                    <a:pt x="128" y="320"/>
                    <a:pt x="128" y="320"/>
                    <a:pt x="128" y="320"/>
                  </a:cubicBezTo>
                  <a:cubicBezTo>
                    <a:pt x="64" y="320"/>
                    <a:pt x="64" y="320"/>
                    <a:pt x="64" y="320"/>
                  </a:cubicBezTo>
                  <a:lnTo>
                    <a:pt x="64"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31">
              <a:extLst>
                <a:ext uri="{FF2B5EF4-FFF2-40B4-BE49-F238E27FC236}">
                  <a16:creationId xmlns:a16="http://schemas.microsoft.com/office/drawing/2014/main" id="{2E503ACF-7677-4814-9C19-63C4C6586360}"/>
                </a:ext>
              </a:extLst>
            </p:cNvPr>
            <p:cNvSpPr>
              <a:spLocks noEditPoints="1"/>
            </p:cNvSpPr>
            <p:nvPr/>
          </p:nvSpPr>
          <p:spPr bwMode="auto">
            <a:xfrm>
              <a:off x="-704850" y="4395788"/>
              <a:ext cx="117475" cy="274638"/>
            </a:xfrm>
            <a:custGeom>
              <a:avLst/>
              <a:gdLst>
                <a:gd name="T0" fmla="*/ 32 w 192"/>
                <a:gd name="T1" fmla="*/ 448 h 448"/>
                <a:gd name="T2" fmla="*/ 160 w 192"/>
                <a:gd name="T3" fmla="*/ 448 h 448"/>
                <a:gd name="T4" fmla="*/ 192 w 192"/>
                <a:gd name="T5" fmla="*/ 416 h 448"/>
                <a:gd name="T6" fmla="*/ 192 w 192"/>
                <a:gd name="T7" fmla="*/ 32 h 448"/>
                <a:gd name="T8" fmla="*/ 160 w 192"/>
                <a:gd name="T9" fmla="*/ 0 h 448"/>
                <a:gd name="T10" fmla="*/ 32 w 192"/>
                <a:gd name="T11" fmla="*/ 0 h 448"/>
                <a:gd name="T12" fmla="*/ 0 w 192"/>
                <a:gd name="T13" fmla="*/ 32 h 448"/>
                <a:gd name="T14" fmla="*/ 0 w 192"/>
                <a:gd name="T15" fmla="*/ 416 h 448"/>
                <a:gd name="T16" fmla="*/ 32 w 192"/>
                <a:gd name="T17" fmla="*/ 448 h 448"/>
                <a:gd name="T18" fmla="*/ 64 w 192"/>
                <a:gd name="T19" fmla="*/ 64 h 448"/>
                <a:gd name="T20" fmla="*/ 128 w 192"/>
                <a:gd name="T21" fmla="*/ 64 h 448"/>
                <a:gd name="T22" fmla="*/ 128 w 192"/>
                <a:gd name="T23" fmla="*/ 384 h 448"/>
                <a:gd name="T24" fmla="*/ 64 w 192"/>
                <a:gd name="T25" fmla="*/ 384 h 448"/>
                <a:gd name="T26" fmla="*/ 64 w 192"/>
                <a:gd name="T27" fmla="*/ 64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448">
                  <a:moveTo>
                    <a:pt x="32" y="448"/>
                  </a:moveTo>
                  <a:cubicBezTo>
                    <a:pt x="160" y="448"/>
                    <a:pt x="160" y="448"/>
                    <a:pt x="160" y="448"/>
                  </a:cubicBezTo>
                  <a:cubicBezTo>
                    <a:pt x="178" y="448"/>
                    <a:pt x="192" y="434"/>
                    <a:pt x="192" y="416"/>
                  </a:cubicBezTo>
                  <a:cubicBezTo>
                    <a:pt x="192" y="32"/>
                    <a:pt x="192" y="32"/>
                    <a:pt x="192" y="32"/>
                  </a:cubicBezTo>
                  <a:cubicBezTo>
                    <a:pt x="192" y="14"/>
                    <a:pt x="178" y="0"/>
                    <a:pt x="160" y="0"/>
                  </a:cubicBezTo>
                  <a:cubicBezTo>
                    <a:pt x="32" y="0"/>
                    <a:pt x="32" y="0"/>
                    <a:pt x="32" y="0"/>
                  </a:cubicBezTo>
                  <a:cubicBezTo>
                    <a:pt x="14" y="0"/>
                    <a:pt x="0" y="14"/>
                    <a:pt x="0" y="32"/>
                  </a:cubicBezTo>
                  <a:cubicBezTo>
                    <a:pt x="0" y="416"/>
                    <a:pt x="0" y="416"/>
                    <a:pt x="0" y="416"/>
                  </a:cubicBezTo>
                  <a:cubicBezTo>
                    <a:pt x="0" y="434"/>
                    <a:pt x="14" y="448"/>
                    <a:pt x="32" y="448"/>
                  </a:cubicBezTo>
                  <a:close/>
                  <a:moveTo>
                    <a:pt x="64" y="64"/>
                  </a:moveTo>
                  <a:cubicBezTo>
                    <a:pt x="128" y="64"/>
                    <a:pt x="128" y="64"/>
                    <a:pt x="128" y="64"/>
                  </a:cubicBezTo>
                  <a:cubicBezTo>
                    <a:pt x="128" y="384"/>
                    <a:pt x="128" y="384"/>
                    <a:pt x="128" y="384"/>
                  </a:cubicBezTo>
                  <a:cubicBezTo>
                    <a:pt x="64" y="384"/>
                    <a:pt x="64" y="384"/>
                    <a:pt x="64" y="384"/>
                  </a:cubicBezTo>
                  <a:lnTo>
                    <a:pt x="64"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32">
              <a:extLst>
                <a:ext uri="{FF2B5EF4-FFF2-40B4-BE49-F238E27FC236}">
                  <a16:creationId xmlns:a16="http://schemas.microsoft.com/office/drawing/2014/main" id="{1DAD541A-2987-4279-ADF6-FD601DBE3053}"/>
                </a:ext>
              </a:extLst>
            </p:cNvPr>
            <p:cNvSpPr>
              <a:spLocks noEditPoints="1"/>
            </p:cNvSpPr>
            <p:nvPr/>
          </p:nvSpPr>
          <p:spPr bwMode="auto">
            <a:xfrm>
              <a:off x="-549275" y="4356101"/>
              <a:ext cx="117475" cy="314325"/>
            </a:xfrm>
            <a:custGeom>
              <a:avLst/>
              <a:gdLst>
                <a:gd name="T0" fmla="*/ 160 w 192"/>
                <a:gd name="T1" fmla="*/ 0 h 512"/>
                <a:gd name="T2" fmla="*/ 32 w 192"/>
                <a:gd name="T3" fmla="*/ 0 h 512"/>
                <a:gd name="T4" fmla="*/ 0 w 192"/>
                <a:gd name="T5" fmla="*/ 32 h 512"/>
                <a:gd name="T6" fmla="*/ 0 w 192"/>
                <a:gd name="T7" fmla="*/ 480 h 512"/>
                <a:gd name="T8" fmla="*/ 32 w 192"/>
                <a:gd name="T9" fmla="*/ 512 h 512"/>
                <a:gd name="T10" fmla="*/ 160 w 192"/>
                <a:gd name="T11" fmla="*/ 512 h 512"/>
                <a:gd name="T12" fmla="*/ 192 w 192"/>
                <a:gd name="T13" fmla="*/ 480 h 512"/>
                <a:gd name="T14" fmla="*/ 192 w 192"/>
                <a:gd name="T15" fmla="*/ 32 h 512"/>
                <a:gd name="T16" fmla="*/ 160 w 192"/>
                <a:gd name="T17" fmla="*/ 0 h 512"/>
                <a:gd name="T18" fmla="*/ 128 w 192"/>
                <a:gd name="T19" fmla="*/ 448 h 512"/>
                <a:gd name="T20" fmla="*/ 64 w 192"/>
                <a:gd name="T21" fmla="*/ 448 h 512"/>
                <a:gd name="T22" fmla="*/ 64 w 192"/>
                <a:gd name="T23" fmla="*/ 64 h 512"/>
                <a:gd name="T24" fmla="*/ 128 w 192"/>
                <a:gd name="T25" fmla="*/ 64 h 512"/>
                <a:gd name="T26" fmla="*/ 128 w 192"/>
                <a:gd name="T27" fmla="*/ 44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512">
                  <a:moveTo>
                    <a:pt x="160" y="0"/>
                  </a:moveTo>
                  <a:cubicBezTo>
                    <a:pt x="32" y="0"/>
                    <a:pt x="32" y="0"/>
                    <a:pt x="32" y="0"/>
                  </a:cubicBezTo>
                  <a:cubicBezTo>
                    <a:pt x="14" y="0"/>
                    <a:pt x="0" y="14"/>
                    <a:pt x="0" y="32"/>
                  </a:cubicBezTo>
                  <a:cubicBezTo>
                    <a:pt x="0" y="480"/>
                    <a:pt x="0" y="480"/>
                    <a:pt x="0" y="480"/>
                  </a:cubicBezTo>
                  <a:cubicBezTo>
                    <a:pt x="0" y="498"/>
                    <a:pt x="14" y="512"/>
                    <a:pt x="32" y="512"/>
                  </a:cubicBezTo>
                  <a:cubicBezTo>
                    <a:pt x="160" y="512"/>
                    <a:pt x="160" y="512"/>
                    <a:pt x="160" y="512"/>
                  </a:cubicBezTo>
                  <a:cubicBezTo>
                    <a:pt x="178" y="512"/>
                    <a:pt x="192" y="498"/>
                    <a:pt x="192" y="480"/>
                  </a:cubicBezTo>
                  <a:cubicBezTo>
                    <a:pt x="192" y="32"/>
                    <a:pt x="192" y="32"/>
                    <a:pt x="192" y="32"/>
                  </a:cubicBezTo>
                  <a:cubicBezTo>
                    <a:pt x="192" y="14"/>
                    <a:pt x="178" y="0"/>
                    <a:pt x="160" y="0"/>
                  </a:cubicBezTo>
                  <a:close/>
                  <a:moveTo>
                    <a:pt x="128" y="448"/>
                  </a:moveTo>
                  <a:cubicBezTo>
                    <a:pt x="64" y="448"/>
                    <a:pt x="64" y="448"/>
                    <a:pt x="64" y="448"/>
                  </a:cubicBezTo>
                  <a:cubicBezTo>
                    <a:pt x="64" y="64"/>
                    <a:pt x="64" y="64"/>
                    <a:pt x="64" y="64"/>
                  </a:cubicBezTo>
                  <a:cubicBezTo>
                    <a:pt x="128" y="64"/>
                    <a:pt x="128" y="64"/>
                    <a:pt x="128" y="64"/>
                  </a:cubicBezTo>
                  <a:lnTo>
                    <a:pt x="128" y="4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33">
              <a:extLst>
                <a:ext uri="{FF2B5EF4-FFF2-40B4-BE49-F238E27FC236}">
                  <a16:creationId xmlns:a16="http://schemas.microsoft.com/office/drawing/2014/main" id="{27C22315-E5AF-4F24-88F9-CB6AB7E08552}"/>
                </a:ext>
              </a:extLst>
            </p:cNvPr>
            <p:cNvSpPr>
              <a:spLocks/>
            </p:cNvSpPr>
            <p:nvPr/>
          </p:nvSpPr>
          <p:spPr bwMode="auto">
            <a:xfrm>
              <a:off x="-288925" y="4081463"/>
              <a:ext cx="131763" cy="93663"/>
            </a:xfrm>
            <a:custGeom>
              <a:avLst/>
              <a:gdLst>
                <a:gd name="T0" fmla="*/ 132 w 215"/>
                <a:gd name="T1" fmla="*/ 64 h 151"/>
                <a:gd name="T2" fmla="*/ 215 w 215"/>
                <a:gd name="T3" fmla="*/ 64 h 151"/>
                <a:gd name="T4" fmla="*/ 215 w 215"/>
                <a:gd name="T5" fmla="*/ 0 h 151"/>
                <a:gd name="T6" fmla="*/ 119 w 215"/>
                <a:gd name="T7" fmla="*/ 0 h 151"/>
                <a:gd name="T8" fmla="*/ 96 w 215"/>
                <a:gd name="T9" fmla="*/ 9 h 151"/>
                <a:gd name="T10" fmla="*/ 0 w 215"/>
                <a:gd name="T11" fmla="*/ 105 h 151"/>
                <a:gd name="T12" fmla="*/ 46 w 215"/>
                <a:gd name="T13" fmla="*/ 151 h 151"/>
                <a:gd name="T14" fmla="*/ 132 w 215"/>
                <a:gd name="T15" fmla="*/ 64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51">
                  <a:moveTo>
                    <a:pt x="132" y="64"/>
                  </a:moveTo>
                  <a:cubicBezTo>
                    <a:pt x="215" y="64"/>
                    <a:pt x="215" y="64"/>
                    <a:pt x="215" y="64"/>
                  </a:cubicBezTo>
                  <a:cubicBezTo>
                    <a:pt x="215" y="0"/>
                    <a:pt x="215" y="0"/>
                    <a:pt x="215" y="0"/>
                  </a:cubicBezTo>
                  <a:cubicBezTo>
                    <a:pt x="119" y="0"/>
                    <a:pt x="119" y="0"/>
                    <a:pt x="119" y="0"/>
                  </a:cubicBezTo>
                  <a:cubicBezTo>
                    <a:pt x="111" y="0"/>
                    <a:pt x="102" y="3"/>
                    <a:pt x="96" y="9"/>
                  </a:cubicBezTo>
                  <a:cubicBezTo>
                    <a:pt x="0" y="105"/>
                    <a:pt x="0" y="105"/>
                    <a:pt x="0" y="105"/>
                  </a:cubicBezTo>
                  <a:cubicBezTo>
                    <a:pt x="46" y="151"/>
                    <a:pt x="46" y="151"/>
                    <a:pt x="46" y="151"/>
                  </a:cubicBezTo>
                  <a:lnTo>
                    <a:pt x="132"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34">
              <a:extLst>
                <a:ext uri="{FF2B5EF4-FFF2-40B4-BE49-F238E27FC236}">
                  <a16:creationId xmlns:a16="http://schemas.microsoft.com/office/drawing/2014/main" id="{6E9B25CB-5EDE-4F43-95BF-53487A8F78CD}"/>
                </a:ext>
              </a:extLst>
            </p:cNvPr>
            <p:cNvSpPr>
              <a:spLocks noChangeArrowheads="1"/>
            </p:cNvSpPr>
            <p:nvPr/>
          </p:nvSpPr>
          <p:spPr bwMode="auto">
            <a:xfrm>
              <a:off x="-117475" y="4081463"/>
              <a:ext cx="1762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35">
              <a:extLst>
                <a:ext uri="{FF2B5EF4-FFF2-40B4-BE49-F238E27FC236}">
                  <a16:creationId xmlns:a16="http://schemas.microsoft.com/office/drawing/2014/main" id="{83D7A9F0-856E-4247-A559-F5E383557906}"/>
                </a:ext>
              </a:extLst>
            </p:cNvPr>
            <p:cNvSpPr>
              <a:spLocks noChangeArrowheads="1"/>
            </p:cNvSpPr>
            <p:nvPr/>
          </p:nvSpPr>
          <p:spPr bwMode="auto">
            <a:xfrm>
              <a:off x="-117475" y="4160838"/>
              <a:ext cx="39688"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36">
              <a:extLst>
                <a:ext uri="{FF2B5EF4-FFF2-40B4-BE49-F238E27FC236}">
                  <a16:creationId xmlns:a16="http://schemas.microsoft.com/office/drawing/2014/main" id="{36A06170-56B1-4211-90CF-2E5B07E98FE6}"/>
                </a:ext>
              </a:extLst>
            </p:cNvPr>
            <p:cNvSpPr>
              <a:spLocks noChangeArrowheads="1"/>
            </p:cNvSpPr>
            <p:nvPr/>
          </p:nvSpPr>
          <p:spPr bwMode="auto">
            <a:xfrm>
              <a:off x="-38100" y="4160838"/>
              <a:ext cx="96838"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37">
              <a:extLst>
                <a:ext uri="{FF2B5EF4-FFF2-40B4-BE49-F238E27FC236}">
                  <a16:creationId xmlns:a16="http://schemas.microsoft.com/office/drawing/2014/main" id="{A4EA0809-738E-4248-91F7-E4939164DD56}"/>
                </a:ext>
              </a:extLst>
            </p:cNvPr>
            <p:cNvSpPr>
              <a:spLocks noChangeArrowheads="1"/>
            </p:cNvSpPr>
            <p:nvPr/>
          </p:nvSpPr>
          <p:spPr bwMode="auto">
            <a:xfrm>
              <a:off x="-117475" y="4238626"/>
              <a:ext cx="1762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38">
              <a:extLst>
                <a:ext uri="{FF2B5EF4-FFF2-40B4-BE49-F238E27FC236}">
                  <a16:creationId xmlns:a16="http://schemas.microsoft.com/office/drawing/2014/main" id="{AA353F4E-D515-4479-912A-6B7B3EDD8524}"/>
                </a:ext>
              </a:extLst>
            </p:cNvPr>
            <p:cNvSpPr>
              <a:spLocks/>
            </p:cNvSpPr>
            <p:nvPr/>
          </p:nvSpPr>
          <p:spPr bwMode="auto">
            <a:xfrm>
              <a:off x="-901700" y="5087938"/>
              <a:ext cx="131763" cy="93663"/>
            </a:xfrm>
            <a:custGeom>
              <a:avLst/>
              <a:gdLst>
                <a:gd name="T0" fmla="*/ 83 w 215"/>
                <a:gd name="T1" fmla="*/ 87 h 151"/>
                <a:gd name="T2" fmla="*/ 0 w 215"/>
                <a:gd name="T3" fmla="*/ 87 h 151"/>
                <a:gd name="T4" fmla="*/ 0 w 215"/>
                <a:gd name="T5" fmla="*/ 151 h 151"/>
                <a:gd name="T6" fmla="*/ 96 w 215"/>
                <a:gd name="T7" fmla="*/ 151 h 151"/>
                <a:gd name="T8" fmla="*/ 119 w 215"/>
                <a:gd name="T9" fmla="*/ 142 h 151"/>
                <a:gd name="T10" fmla="*/ 215 w 215"/>
                <a:gd name="T11" fmla="*/ 46 h 151"/>
                <a:gd name="T12" fmla="*/ 169 w 215"/>
                <a:gd name="T13" fmla="*/ 0 h 151"/>
                <a:gd name="T14" fmla="*/ 83 w 215"/>
                <a:gd name="T15" fmla="*/ 87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51">
                  <a:moveTo>
                    <a:pt x="83" y="87"/>
                  </a:moveTo>
                  <a:cubicBezTo>
                    <a:pt x="0" y="87"/>
                    <a:pt x="0" y="87"/>
                    <a:pt x="0" y="87"/>
                  </a:cubicBezTo>
                  <a:cubicBezTo>
                    <a:pt x="0" y="151"/>
                    <a:pt x="0" y="151"/>
                    <a:pt x="0" y="151"/>
                  </a:cubicBezTo>
                  <a:cubicBezTo>
                    <a:pt x="96" y="151"/>
                    <a:pt x="96" y="151"/>
                    <a:pt x="96" y="151"/>
                  </a:cubicBezTo>
                  <a:cubicBezTo>
                    <a:pt x="104" y="151"/>
                    <a:pt x="113" y="148"/>
                    <a:pt x="119" y="142"/>
                  </a:cubicBezTo>
                  <a:cubicBezTo>
                    <a:pt x="215" y="46"/>
                    <a:pt x="215" y="46"/>
                    <a:pt x="215" y="46"/>
                  </a:cubicBezTo>
                  <a:cubicBezTo>
                    <a:pt x="169" y="0"/>
                    <a:pt x="169" y="0"/>
                    <a:pt x="169" y="0"/>
                  </a:cubicBezTo>
                  <a:lnTo>
                    <a:pt x="83"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39">
              <a:extLst>
                <a:ext uri="{FF2B5EF4-FFF2-40B4-BE49-F238E27FC236}">
                  <a16:creationId xmlns:a16="http://schemas.microsoft.com/office/drawing/2014/main" id="{4030DBF4-6224-49C9-A3A0-8B1B08C009F3}"/>
                </a:ext>
              </a:extLst>
            </p:cNvPr>
            <p:cNvSpPr>
              <a:spLocks noChangeArrowheads="1"/>
            </p:cNvSpPr>
            <p:nvPr/>
          </p:nvSpPr>
          <p:spPr bwMode="auto">
            <a:xfrm>
              <a:off x="-1117600" y="5141913"/>
              <a:ext cx="1762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40">
              <a:extLst>
                <a:ext uri="{FF2B5EF4-FFF2-40B4-BE49-F238E27FC236}">
                  <a16:creationId xmlns:a16="http://schemas.microsoft.com/office/drawing/2014/main" id="{7F749F18-E56E-474F-BD9D-B9DD63EC1354}"/>
                </a:ext>
              </a:extLst>
            </p:cNvPr>
            <p:cNvSpPr>
              <a:spLocks noChangeArrowheads="1"/>
            </p:cNvSpPr>
            <p:nvPr/>
          </p:nvSpPr>
          <p:spPr bwMode="auto">
            <a:xfrm>
              <a:off x="-979488" y="5062538"/>
              <a:ext cx="38100"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41">
              <a:extLst>
                <a:ext uri="{FF2B5EF4-FFF2-40B4-BE49-F238E27FC236}">
                  <a16:creationId xmlns:a16="http://schemas.microsoft.com/office/drawing/2014/main" id="{68C57248-310C-425B-B74C-839A2814A596}"/>
                </a:ext>
              </a:extLst>
            </p:cNvPr>
            <p:cNvSpPr>
              <a:spLocks noChangeArrowheads="1"/>
            </p:cNvSpPr>
            <p:nvPr/>
          </p:nvSpPr>
          <p:spPr bwMode="auto">
            <a:xfrm>
              <a:off x="-1117600" y="5062538"/>
              <a:ext cx="98425"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42">
              <a:extLst>
                <a:ext uri="{FF2B5EF4-FFF2-40B4-BE49-F238E27FC236}">
                  <a16:creationId xmlns:a16="http://schemas.microsoft.com/office/drawing/2014/main" id="{EE20CDD9-D381-4B32-A5C7-FEBCADCF75E6}"/>
                </a:ext>
              </a:extLst>
            </p:cNvPr>
            <p:cNvSpPr>
              <a:spLocks noChangeArrowheads="1"/>
            </p:cNvSpPr>
            <p:nvPr/>
          </p:nvSpPr>
          <p:spPr bwMode="auto">
            <a:xfrm>
              <a:off x="-1117600" y="4984751"/>
              <a:ext cx="1762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43">
              <a:extLst>
                <a:ext uri="{FF2B5EF4-FFF2-40B4-BE49-F238E27FC236}">
                  <a16:creationId xmlns:a16="http://schemas.microsoft.com/office/drawing/2014/main" id="{FA0CFA0B-E82E-4A3A-909A-4409641821C2}"/>
                </a:ext>
              </a:extLst>
            </p:cNvPr>
            <p:cNvSpPr>
              <a:spLocks noChangeArrowheads="1"/>
            </p:cNvSpPr>
            <p:nvPr/>
          </p:nvSpPr>
          <p:spPr bwMode="auto">
            <a:xfrm>
              <a:off x="-862013" y="4710113"/>
              <a:ext cx="4302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extBox 1">
            <a:extLst>
              <a:ext uri="{FF2B5EF4-FFF2-40B4-BE49-F238E27FC236}">
                <a16:creationId xmlns:a16="http://schemas.microsoft.com/office/drawing/2014/main" id="{BC81810D-56E7-4BB2-B8D3-543F2EA715E8}"/>
              </a:ext>
            </a:extLst>
          </p:cNvPr>
          <p:cNvSpPr txBox="1"/>
          <p:nvPr/>
        </p:nvSpPr>
        <p:spPr>
          <a:xfrm>
            <a:off x="387819" y="1119468"/>
            <a:ext cx="2462534" cy="1754326"/>
          </a:xfrm>
          <a:prstGeom prst="rect">
            <a:avLst/>
          </a:prstGeom>
          <a:noFill/>
        </p:spPr>
        <p:txBody>
          <a:bodyPr wrap="none" rtlCol="0">
            <a:spAutoFit/>
          </a:bodyPr>
          <a:lstStyle/>
          <a:p>
            <a:r>
              <a:rPr lang="en-IN" dirty="0">
                <a:solidFill>
                  <a:schemeClr val="accent4">
                    <a:lumMod val="50000"/>
                  </a:schemeClr>
                </a:solidFill>
              </a:rPr>
              <a:t>LSA :</a:t>
            </a:r>
          </a:p>
          <a:p>
            <a:r>
              <a:rPr lang="en-IN" dirty="0"/>
              <a:t>Debt Collection</a:t>
            </a:r>
          </a:p>
          <a:p>
            <a:r>
              <a:rPr lang="en-IN" dirty="0"/>
              <a:t>Mortgage loans</a:t>
            </a:r>
          </a:p>
          <a:p>
            <a:r>
              <a:rPr lang="en-IN" dirty="0"/>
              <a:t>Disputes and Inquiries</a:t>
            </a:r>
          </a:p>
          <a:p>
            <a:r>
              <a:rPr lang="en-IN" dirty="0"/>
              <a:t>Service fee</a:t>
            </a:r>
          </a:p>
          <a:p>
            <a:r>
              <a:rPr lang="en-IN" dirty="0"/>
              <a:t>Credit Report</a:t>
            </a:r>
          </a:p>
        </p:txBody>
      </p:sp>
      <p:sp>
        <p:nvSpPr>
          <p:cNvPr id="40" name="TextBox 39">
            <a:extLst>
              <a:ext uri="{FF2B5EF4-FFF2-40B4-BE49-F238E27FC236}">
                <a16:creationId xmlns:a16="http://schemas.microsoft.com/office/drawing/2014/main" id="{AF59405D-21B1-4885-8F8C-229ABB46EBF2}"/>
              </a:ext>
            </a:extLst>
          </p:cNvPr>
          <p:cNvSpPr txBox="1"/>
          <p:nvPr/>
        </p:nvSpPr>
        <p:spPr>
          <a:xfrm>
            <a:off x="2801600" y="1856105"/>
            <a:ext cx="2295821" cy="2585323"/>
          </a:xfrm>
          <a:prstGeom prst="rect">
            <a:avLst/>
          </a:prstGeom>
          <a:noFill/>
        </p:spPr>
        <p:txBody>
          <a:bodyPr wrap="none" rtlCol="0">
            <a:spAutoFit/>
          </a:bodyPr>
          <a:lstStyle/>
          <a:p>
            <a:pPr algn="r"/>
            <a:r>
              <a:rPr lang="en-IN" dirty="0">
                <a:solidFill>
                  <a:schemeClr val="accent4">
                    <a:lumMod val="50000"/>
                  </a:schemeClr>
                </a:solidFill>
              </a:rPr>
              <a:t>LDA :</a:t>
            </a:r>
          </a:p>
          <a:p>
            <a:pPr algn="r"/>
            <a:r>
              <a:rPr lang="en-IN" dirty="0"/>
              <a:t>Auto Loan</a:t>
            </a:r>
          </a:p>
          <a:p>
            <a:pPr algn="r"/>
            <a:r>
              <a:rPr lang="en-IN" dirty="0"/>
              <a:t>Mortgage loan</a:t>
            </a:r>
          </a:p>
          <a:p>
            <a:pPr algn="r"/>
            <a:r>
              <a:rPr lang="en-IN" dirty="0"/>
              <a:t>Account Charge-off</a:t>
            </a:r>
          </a:p>
          <a:p>
            <a:pPr algn="r"/>
            <a:r>
              <a:rPr lang="en-IN" dirty="0"/>
              <a:t>Account Reporting</a:t>
            </a:r>
          </a:p>
          <a:p>
            <a:pPr algn="r"/>
            <a:r>
              <a:rPr lang="en-IN" dirty="0"/>
              <a:t>Fraud</a:t>
            </a:r>
          </a:p>
          <a:p>
            <a:pPr algn="r"/>
            <a:r>
              <a:rPr lang="en-IN" dirty="0"/>
              <a:t>Debt Collection</a:t>
            </a:r>
          </a:p>
          <a:p>
            <a:pPr algn="r"/>
            <a:r>
              <a:rPr lang="en-IN" dirty="0"/>
              <a:t>Late fee payment</a:t>
            </a:r>
          </a:p>
          <a:p>
            <a:pPr algn="r"/>
            <a:r>
              <a:rPr lang="en-IN" dirty="0"/>
              <a:t>Credit card reporting</a:t>
            </a:r>
          </a:p>
        </p:txBody>
      </p:sp>
    </p:spTree>
    <p:extLst>
      <p:ext uri="{BB962C8B-B14F-4D97-AF65-F5344CB8AC3E}">
        <p14:creationId xmlns:p14="http://schemas.microsoft.com/office/powerpoint/2010/main" val="340604520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87819" y="730530"/>
            <a:ext cx="8368363" cy="173255"/>
          </a:xfrm>
          <a:prstGeom prst="rect">
            <a:avLst/>
          </a:prstGeom>
        </p:spPr>
        <p:txBody>
          <a:bodyPr/>
          <a:lstStyle/>
          <a:p>
            <a:r>
              <a:rPr lang="en-US" dirty="0"/>
              <a:t>Topics Generated by Embedded Space Models</a:t>
            </a:r>
          </a:p>
        </p:txBody>
      </p:sp>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Research Results </a:t>
            </a:r>
            <a:r>
              <a:rPr lang="en-IN" dirty="0"/>
              <a:t>and Discussions II</a:t>
            </a:r>
            <a:endParaRPr lang="en-US" dirty="0"/>
          </a:p>
        </p:txBody>
      </p:sp>
      <p:sp>
        <p:nvSpPr>
          <p:cNvPr id="5" name="TextBox 4">
            <a:extLst>
              <a:ext uri="{FF2B5EF4-FFF2-40B4-BE49-F238E27FC236}">
                <a16:creationId xmlns:a16="http://schemas.microsoft.com/office/drawing/2014/main" id="{DBBA4251-891A-4D84-A03C-8D8D57B99EEE}"/>
              </a:ext>
            </a:extLst>
          </p:cNvPr>
          <p:cNvSpPr txBox="1"/>
          <p:nvPr/>
        </p:nvSpPr>
        <p:spPr>
          <a:xfrm>
            <a:off x="1859725" y="4373341"/>
            <a:ext cx="740908" cy="369332"/>
          </a:xfrm>
          <a:prstGeom prst="rect">
            <a:avLst/>
          </a:prstGeom>
          <a:noFill/>
        </p:spPr>
        <p:txBody>
          <a:bodyPr wrap="none" rtlCol="0">
            <a:spAutoFit/>
          </a:bodyPr>
          <a:lstStyle/>
          <a:p>
            <a:r>
              <a:rPr lang="en-IN" dirty="0"/>
              <a:t>BERT</a:t>
            </a:r>
          </a:p>
        </p:txBody>
      </p:sp>
      <p:graphicFrame>
        <p:nvGraphicFramePr>
          <p:cNvPr id="2" name="Table 1">
            <a:extLst>
              <a:ext uri="{FF2B5EF4-FFF2-40B4-BE49-F238E27FC236}">
                <a16:creationId xmlns:a16="http://schemas.microsoft.com/office/drawing/2014/main" id="{E97E7FA7-1798-4C4C-8043-C1E9020E49DB}"/>
              </a:ext>
            </a:extLst>
          </p:cNvPr>
          <p:cNvGraphicFramePr>
            <a:graphicFrameLocks noGrp="1"/>
          </p:cNvGraphicFramePr>
          <p:nvPr>
            <p:extLst>
              <p:ext uri="{D42A27DB-BD31-4B8C-83A1-F6EECF244321}">
                <p14:modId xmlns:p14="http://schemas.microsoft.com/office/powerpoint/2010/main" val="2758572431"/>
              </p:ext>
            </p:extLst>
          </p:nvPr>
        </p:nvGraphicFramePr>
        <p:xfrm>
          <a:off x="4343401" y="1123950"/>
          <a:ext cx="4412782" cy="3667931"/>
        </p:xfrm>
        <a:graphic>
          <a:graphicData uri="http://schemas.openxmlformats.org/drawingml/2006/table">
            <a:tbl>
              <a:tblPr firstRow="1" bandRow="1">
                <a:tableStyleId>{5C22544A-7EE6-4342-B048-85BDC9FD1C3A}</a:tableStyleId>
              </a:tblPr>
              <a:tblGrid>
                <a:gridCol w="320000">
                  <a:extLst>
                    <a:ext uri="{9D8B030D-6E8A-4147-A177-3AD203B41FA5}">
                      <a16:colId xmlns:a16="http://schemas.microsoft.com/office/drawing/2014/main" val="1189953271"/>
                    </a:ext>
                  </a:extLst>
                </a:gridCol>
                <a:gridCol w="1766517">
                  <a:extLst>
                    <a:ext uri="{9D8B030D-6E8A-4147-A177-3AD203B41FA5}">
                      <a16:colId xmlns:a16="http://schemas.microsoft.com/office/drawing/2014/main" val="1298522201"/>
                    </a:ext>
                  </a:extLst>
                </a:gridCol>
                <a:gridCol w="2326265">
                  <a:extLst>
                    <a:ext uri="{9D8B030D-6E8A-4147-A177-3AD203B41FA5}">
                      <a16:colId xmlns:a16="http://schemas.microsoft.com/office/drawing/2014/main" val="1257682317"/>
                    </a:ext>
                  </a:extLst>
                </a:gridCol>
              </a:tblGrid>
              <a:tr h="249578">
                <a:tc>
                  <a:txBody>
                    <a:bodyPr/>
                    <a:lstStyle/>
                    <a:p>
                      <a:pPr algn="ct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dirty="0">
                          <a:effectLst/>
                        </a:rPr>
                        <a:t>Topic Name</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a:effectLst/>
                        </a:rPr>
                        <a:t>Major words in the cluster</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01369339"/>
                  </a:ext>
                </a:extLst>
              </a:tr>
              <a:tr h="338651">
                <a:tc>
                  <a:txBody>
                    <a:bodyPr/>
                    <a:lstStyle/>
                    <a:p>
                      <a:pPr algn="ct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dirty="0">
                          <a:effectLst/>
                        </a:rPr>
                        <a:t>Delayed and reraised Complaints Cluster</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a:effectLst/>
                        </a:rPr>
                        <a:t>Autopay, eLoan, Statement, banker, penalty, alert, tape</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83024476"/>
                  </a:ext>
                </a:extLst>
              </a:tr>
              <a:tr h="338651">
                <a:tc>
                  <a:txBody>
                    <a:bodyPr/>
                    <a:lstStyle/>
                    <a:p>
                      <a:pPr algn="ct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a:effectLst/>
                        </a:rPr>
                        <a:t>eBANKING</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a:effectLst/>
                        </a:rPr>
                        <a:t>Payment, Judgement, reinvestigation, Bankruptcy, accounts, trade, major</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1745425"/>
                  </a:ext>
                </a:extLst>
              </a:tr>
              <a:tr h="249578">
                <a:tc>
                  <a:txBody>
                    <a:bodyPr/>
                    <a:lstStyle/>
                    <a:p>
                      <a:pPr algn="ct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dirty="0">
                          <a:effectLst/>
                        </a:rPr>
                        <a:t>Autopay complaints</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a:effectLst/>
                        </a:rPr>
                        <a:t>Autopay, cardholders, roll, Autotrack</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40956356"/>
                  </a:ext>
                </a:extLst>
              </a:tr>
              <a:tr h="338651">
                <a:tc>
                  <a:txBody>
                    <a:bodyPr/>
                    <a:lstStyle/>
                    <a:p>
                      <a:pPr algn="ct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dirty="0">
                          <a:effectLst/>
                        </a:rPr>
                        <a:t>Delinquent Debt Collection</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dirty="0">
                          <a:effectLst/>
                        </a:rPr>
                        <a:t>Delinquent, limit, Debt, recovery, Collection, discrepancy, major</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605368462"/>
                  </a:ext>
                </a:extLst>
              </a:tr>
              <a:tr h="338651">
                <a:tc>
                  <a:txBody>
                    <a:bodyPr/>
                    <a:lstStyle/>
                    <a:p>
                      <a:pPr algn="ct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a:effectLst/>
                        </a:rPr>
                        <a:t>Foreclosure</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a:effectLst/>
                        </a:rPr>
                        <a:t>Foreclosure, Income, value, preserve, equity, deed, specialist</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839834939"/>
                  </a:ext>
                </a:extLst>
              </a:tr>
              <a:tr h="249578">
                <a:tc>
                  <a:txBody>
                    <a:bodyPr/>
                    <a:lstStyle/>
                    <a:p>
                      <a:pPr algn="ctr"/>
                      <a:r>
                        <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IN"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b="1" spc="-5">
                          <a:effectLst/>
                        </a:rPr>
                        <a:t>Rude Customer Support</a:t>
                      </a:r>
                      <a:endParaRPr lang="en-IN" sz="105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b="1" spc="-5" dirty="0" err="1">
                          <a:effectLst/>
                        </a:rPr>
                        <a:t>dialler</a:t>
                      </a:r>
                      <a:r>
                        <a:rPr lang="en-US" sz="900" b="1" spc="-5" dirty="0">
                          <a:effectLst/>
                        </a:rPr>
                        <a:t>, harass, rude, talk, email, recipient, lot</a:t>
                      </a:r>
                      <a:endParaRPr lang="en-IN"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11590924"/>
                  </a:ext>
                </a:extLst>
              </a:tr>
              <a:tr h="338651">
                <a:tc>
                  <a:txBody>
                    <a:bodyPr/>
                    <a:lstStyle/>
                    <a:p>
                      <a:pPr algn="ct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dirty="0" err="1">
                          <a:effectLst/>
                        </a:rPr>
                        <a:t>Skymile</a:t>
                      </a:r>
                      <a:r>
                        <a:rPr lang="en-US" sz="900" spc="-5" dirty="0">
                          <a:effectLst/>
                        </a:rPr>
                        <a:t> Rewards</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a:effectLst/>
                        </a:rPr>
                        <a:t>Airline, signup, code, advantage, bonus, Skymiles, eligibility</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91608844"/>
                  </a:ext>
                </a:extLst>
              </a:tr>
              <a:tr h="249578">
                <a:tc>
                  <a:txBody>
                    <a:bodyPr/>
                    <a:lstStyle/>
                    <a:p>
                      <a:pPr algn="ct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a:effectLst/>
                        </a:rPr>
                        <a:t>Mortgage loans</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a:effectLst/>
                        </a:rPr>
                        <a:t>Mortgage, home, debt, lien, outdate</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966459413"/>
                  </a:ext>
                </a:extLst>
              </a:tr>
              <a:tr h="338651">
                <a:tc>
                  <a:txBody>
                    <a:bodyPr/>
                    <a:lstStyle/>
                    <a:p>
                      <a:pPr algn="ct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9</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a:effectLst/>
                        </a:rPr>
                        <a:t>FICO and Payday</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a:effectLst/>
                        </a:rPr>
                        <a:t>Payday, bike, fico, Equifax, experience, inaccuracy, quick</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75839149"/>
                  </a:ext>
                </a:extLst>
              </a:tr>
              <a:tr h="338651">
                <a:tc>
                  <a:txBody>
                    <a:bodyPr/>
                    <a:lstStyle/>
                    <a:p>
                      <a:pPr algn="ctr"/>
                      <a:r>
                        <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IN"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b="1" spc="-5" dirty="0">
                          <a:effectLst/>
                        </a:rPr>
                        <a:t>Bankruptcy and Fraud</a:t>
                      </a:r>
                      <a:endParaRPr lang="en-IN"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b="1" spc="-5" dirty="0">
                          <a:effectLst/>
                        </a:rPr>
                        <a:t>Sadly, Bankruptcy, cheated, scam, game, report, unapproved</a:t>
                      </a:r>
                      <a:endParaRPr lang="en-IN"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278576180"/>
                  </a:ext>
                </a:extLst>
              </a:tr>
              <a:tr h="249578">
                <a:tc>
                  <a:txBody>
                    <a:bodyPr/>
                    <a:lstStyle/>
                    <a:p>
                      <a:pPr algn="ct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dirty="0">
                          <a:effectLst/>
                        </a:rPr>
                        <a:t>Product delivery related complaints</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dirty="0">
                          <a:effectLst/>
                        </a:rPr>
                        <a:t>Victim, delivery, related, associate, products</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51152416"/>
                  </a:ext>
                </a:extLst>
              </a:tr>
            </a:tbl>
          </a:graphicData>
        </a:graphic>
      </p:graphicFrame>
      <p:pic>
        <p:nvPicPr>
          <p:cNvPr id="13" name="Picture 12">
            <a:extLst>
              <a:ext uri="{FF2B5EF4-FFF2-40B4-BE49-F238E27FC236}">
                <a16:creationId xmlns:a16="http://schemas.microsoft.com/office/drawing/2014/main" id="{063166D3-BB6B-4D84-9083-AE4DAEAE8C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23950"/>
            <a:ext cx="3241158" cy="3241158"/>
          </a:xfrm>
          <a:prstGeom prst="rect">
            <a:avLst/>
          </a:prstGeom>
          <a:noFill/>
          <a:ln w="9525" cmpd="sng">
            <a:solidFill>
              <a:srgbClr val="000000"/>
            </a:solidFill>
            <a:miter lim="800000"/>
            <a:headEnd/>
            <a:tailEnd/>
          </a:ln>
          <a:effectLst/>
        </p:spPr>
      </p:pic>
    </p:spTree>
    <p:extLst>
      <p:ext uri="{BB962C8B-B14F-4D97-AF65-F5344CB8AC3E}">
        <p14:creationId xmlns:p14="http://schemas.microsoft.com/office/powerpoint/2010/main" val="107720470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87819" y="730530"/>
            <a:ext cx="8368363" cy="173255"/>
          </a:xfrm>
          <a:prstGeom prst="rect">
            <a:avLst/>
          </a:prstGeom>
        </p:spPr>
        <p:txBody>
          <a:bodyPr/>
          <a:lstStyle/>
          <a:p>
            <a:r>
              <a:rPr lang="en-US" dirty="0"/>
              <a:t>Topics Generated by Embedded Space Models</a:t>
            </a:r>
          </a:p>
        </p:txBody>
      </p:sp>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Research Results </a:t>
            </a:r>
            <a:r>
              <a:rPr lang="en-IN" dirty="0"/>
              <a:t>and Discussions III</a:t>
            </a:r>
            <a:endParaRPr lang="en-US" dirty="0"/>
          </a:p>
        </p:txBody>
      </p:sp>
      <p:pic>
        <p:nvPicPr>
          <p:cNvPr id="12" name="Picture 11">
            <a:extLst>
              <a:ext uri="{FF2B5EF4-FFF2-40B4-BE49-F238E27FC236}">
                <a16:creationId xmlns:a16="http://schemas.microsoft.com/office/drawing/2014/main" id="{B1CC9A4E-DB3B-4F84-B6BC-3CB17EEE83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23950"/>
            <a:ext cx="3276600" cy="3200400"/>
          </a:xfrm>
          <a:prstGeom prst="rect">
            <a:avLst/>
          </a:prstGeom>
          <a:noFill/>
          <a:ln w="9525" cmpd="sng">
            <a:solidFill>
              <a:srgbClr val="000000"/>
            </a:solidFill>
            <a:miter lim="800000"/>
            <a:headEnd/>
            <a:tailEnd/>
          </a:ln>
          <a:effectLst/>
        </p:spPr>
      </p:pic>
      <p:sp>
        <p:nvSpPr>
          <p:cNvPr id="13" name="TextBox 12">
            <a:extLst>
              <a:ext uri="{FF2B5EF4-FFF2-40B4-BE49-F238E27FC236}">
                <a16:creationId xmlns:a16="http://schemas.microsoft.com/office/drawing/2014/main" id="{BAF612B7-8B9E-4DD0-91E5-9D34908209E2}"/>
              </a:ext>
            </a:extLst>
          </p:cNvPr>
          <p:cNvSpPr txBox="1"/>
          <p:nvPr/>
        </p:nvSpPr>
        <p:spPr>
          <a:xfrm>
            <a:off x="1651474" y="4370883"/>
            <a:ext cx="1116652" cy="369332"/>
          </a:xfrm>
          <a:prstGeom prst="rect">
            <a:avLst/>
          </a:prstGeom>
          <a:noFill/>
        </p:spPr>
        <p:txBody>
          <a:bodyPr wrap="none" rtlCol="0">
            <a:spAutoFit/>
          </a:bodyPr>
          <a:lstStyle/>
          <a:p>
            <a:r>
              <a:rPr lang="en-IN" dirty="0" err="1"/>
              <a:t>FinBERT</a:t>
            </a:r>
            <a:endParaRPr lang="en-IN" dirty="0"/>
          </a:p>
        </p:txBody>
      </p:sp>
      <p:graphicFrame>
        <p:nvGraphicFramePr>
          <p:cNvPr id="2" name="Table 1">
            <a:extLst>
              <a:ext uri="{FF2B5EF4-FFF2-40B4-BE49-F238E27FC236}">
                <a16:creationId xmlns:a16="http://schemas.microsoft.com/office/drawing/2014/main" id="{0B59360A-9948-48F3-97A1-FAAEB6B2E249}"/>
              </a:ext>
            </a:extLst>
          </p:cNvPr>
          <p:cNvGraphicFramePr>
            <a:graphicFrameLocks noGrp="1"/>
          </p:cNvGraphicFramePr>
          <p:nvPr>
            <p:extLst>
              <p:ext uri="{D42A27DB-BD31-4B8C-83A1-F6EECF244321}">
                <p14:modId xmlns:p14="http://schemas.microsoft.com/office/powerpoint/2010/main" val="1763486443"/>
              </p:ext>
            </p:extLst>
          </p:nvPr>
        </p:nvGraphicFramePr>
        <p:xfrm>
          <a:off x="4249484" y="1123951"/>
          <a:ext cx="4506698" cy="3656215"/>
        </p:xfrm>
        <a:graphic>
          <a:graphicData uri="http://schemas.openxmlformats.org/drawingml/2006/table">
            <a:tbl>
              <a:tblPr firstRow="1" bandRow="1">
                <a:tableStyleId>{5C22544A-7EE6-4342-B048-85BDC9FD1C3A}</a:tableStyleId>
              </a:tblPr>
              <a:tblGrid>
                <a:gridCol w="333282">
                  <a:extLst>
                    <a:ext uri="{9D8B030D-6E8A-4147-A177-3AD203B41FA5}">
                      <a16:colId xmlns:a16="http://schemas.microsoft.com/office/drawing/2014/main" val="3699901953"/>
                    </a:ext>
                  </a:extLst>
                </a:gridCol>
                <a:gridCol w="1417387">
                  <a:extLst>
                    <a:ext uri="{9D8B030D-6E8A-4147-A177-3AD203B41FA5}">
                      <a16:colId xmlns:a16="http://schemas.microsoft.com/office/drawing/2014/main" val="604049044"/>
                    </a:ext>
                  </a:extLst>
                </a:gridCol>
                <a:gridCol w="2756029">
                  <a:extLst>
                    <a:ext uri="{9D8B030D-6E8A-4147-A177-3AD203B41FA5}">
                      <a16:colId xmlns:a16="http://schemas.microsoft.com/office/drawing/2014/main" val="3118662006"/>
                    </a:ext>
                  </a:extLst>
                </a:gridCol>
              </a:tblGrid>
              <a:tr h="228599">
                <a:tc>
                  <a:txBody>
                    <a:bodyPr/>
                    <a:lstStyle/>
                    <a:p>
                      <a:pPr algn="ct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dirty="0">
                          <a:effectLst/>
                        </a:rPr>
                        <a:t>Topic Name</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dirty="0">
                          <a:effectLst/>
                        </a:rPr>
                        <a:t>Major words in the cluster</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080735518"/>
                  </a:ext>
                </a:extLst>
              </a:tr>
              <a:tr h="325582">
                <a:tc>
                  <a:txBody>
                    <a:bodyPr/>
                    <a:lstStyle/>
                    <a:p>
                      <a:pPr algn="ctr"/>
                      <a:r>
                        <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b="1" spc="-5" dirty="0">
                          <a:effectLst/>
                        </a:rPr>
                        <a:t>Credit Reporting</a:t>
                      </a:r>
                      <a:endParaRPr lang="en-IN"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b="1" spc="-5" dirty="0">
                          <a:effectLst/>
                        </a:rPr>
                        <a:t>Credit reporting, principal, interest, splitter, overdrawn, overcharge, approximate</a:t>
                      </a:r>
                      <a:endParaRPr lang="en-IN"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57075056"/>
                  </a:ext>
                </a:extLst>
              </a:tr>
              <a:tr h="325582">
                <a:tc>
                  <a:txBody>
                    <a:bodyPr/>
                    <a:lstStyle/>
                    <a:p>
                      <a:pPr algn="ctr"/>
                      <a:r>
                        <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b="1" spc="-5" dirty="0">
                          <a:effectLst/>
                        </a:rPr>
                        <a:t>Glitches, violations related inquiries, and their resolutions</a:t>
                      </a:r>
                      <a:endParaRPr lang="en-IN"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b="1" spc="-5" dirty="0">
                          <a:effectLst/>
                        </a:rPr>
                        <a:t>glitch, result, violations, inquiry, percentage, need, resolution</a:t>
                      </a:r>
                      <a:endParaRPr lang="en-IN"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23248283"/>
                  </a:ext>
                </a:extLst>
              </a:tr>
              <a:tr h="325582">
                <a:tc>
                  <a:txBody>
                    <a:bodyPr/>
                    <a:lstStyle/>
                    <a:p>
                      <a:pPr algn="ct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a:effectLst/>
                        </a:rPr>
                        <a:t>Delete discharge / Duplicate disclosures</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a:effectLst/>
                        </a:rPr>
                        <a:t>Damage, delete, diversify, discharge, disclosures</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83819991"/>
                  </a:ext>
                </a:extLst>
              </a:tr>
              <a:tr h="325582">
                <a:tc>
                  <a:txBody>
                    <a:bodyPr/>
                    <a:lstStyle/>
                    <a:p>
                      <a:pPr algn="ct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a:effectLst/>
                        </a:rPr>
                        <a:t>Citi Bank complaints</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dirty="0" err="1">
                          <a:effectLst/>
                        </a:rPr>
                        <a:t>citigold</a:t>
                      </a:r>
                      <a:r>
                        <a:rPr lang="en-US" sz="900" spc="-5" dirty="0">
                          <a:effectLst/>
                        </a:rPr>
                        <a:t>, </a:t>
                      </a:r>
                      <a:r>
                        <a:rPr lang="en-US" sz="900" spc="-5" dirty="0" err="1">
                          <a:effectLst/>
                        </a:rPr>
                        <a:t>citibank</a:t>
                      </a:r>
                      <a:r>
                        <a:rPr lang="en-US" sz="900" spc="-5" dirty="0">
                          <a:effectLst/>
                        </a:rPr>
                        <a:t>, </a:t>
                      </a:r>
                      <a:r>
                        <a:rPr lang="en-US" sz="900" spc="-5" dirty="0" err="1">
                          <a:effectLst/>
                        </a:rPr>
                        <a:t>citi</a:t>
                      </a:r>
                      <a:r>
                        <a:rPr lang="en-US" sz="900" spc="-5" dirty="0">
                          <a:effectLst/>
                        </a:rPr>
                        <a:t>, eligibility, promotion, promise, consecutive</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800654006"/>
                  </a:ext>
                </a:extLst>
              </a:tr>
              <a:tr h="325582">
                <a:tc>
                  <a:txBody>
                    <a:bodyPr/>
                    <a:lstStyle/>
                    <a:p>
                      <a:pPr algn="ct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dirty="0">
                          <a:effectLst/>
                        </a:rPr>
                        <a:t>Transunion communication</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a:effectLst/>
                        </a:rPr>
                        <a:t>Transunion, Equifax, statutory, fibula, fibril, fair, private</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33492770"/>
                  </a:ext>
                </a:extLst>
              </a:tr>
              <a:tr h="325582">
                <a:tc>
                  <a:txBody>
                    <a:bodyPr/>
                    <a:lstStyle/>
                    <a:p>
                      <a:pPr algn="ct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a:effectLst/>
                        </a:rPr>
                        <a:t>FCRA &amp; FDCPA</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a:effectLst/>
                        </a:rPr>
                        <a:t>fdcpa, fcra, cra, signature, trustor</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03031831"/>
                  </a:ext>
                </a:extLst>
              </a:tr>
              <a:tr h="325582">
                <a:tc>
                  <a:txBody>
                    <a:bodyPr/>
                    <a:lstStyle/>
                    <a:p>
                      <a:pPr algn="ct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a:effectLst/>
                        </a:rPr>
                        <a:t>Collections</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a:effectLst/>
                        </a:rPr>
                        <a:t>somebody, information, loan deportment, property, filing, duplicate, collections</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929351329"/>
                  </a:ext>
                </a:extLst>
              </a:tr>
              <a:tr h="325582">
                <a:tc>
                  <a:txBody>
                    <a:bodyPr/>
                    <a:lstStyle/>
                    <a:p>
                      <a:pPr algn="ct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a:effectLst/>
                        </a:rPr>
                        <a:t>FTB &amp; FTC</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a:effectLst/>
                        </a:rPr>
                        <a:t>affidavit, ftc, accounts, delete, ftc, debt, delinquency</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619511099"/>
                  </a:ext>
                </a:extLst>
              </a:tr>
              <a:tr h="325582">
                <a:tc>
                  <a:txBody>
                    <a:bodyPr/>
                    <a:lstStyle/>
                    <a:p>
                      <a:pPr algn="ct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9</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a:effectLst/>
                        </a:rPr>
                        <a:t>Customer Support (Knowledge &amp; Communication)</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a:effectLst/>
                        </a:rPr>
                        <a:t>harass, voicemail, mislead, criminal, contact, Knowledge, Support</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02461777"/>
                  </a:ext>
                </a:extLst>
              </a:tr>
              <a:tr h="325582">
                <a:tc>
                  <a:txBody>
                    <a:bodyPr/>
                    <a:lstStyle/>
                    <a:p>
                      <a:pPr algn="ct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dirty="0">
                          <a:effectLst/>
                        </a:rPr>
                        <a:t>Cashnet issues</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dirty="0" err="1">
                          <a:effectLst/>
                        </a:rPr>
                        <a:t>pennymac</a:t>
                      </a:r>
                      <a:r>
                        <a:rPr lang="en-US" sz="900" spc="-5" dirty="0">
                          <a:effectLst/>
                        </a:rPr>
                        <a:t>, affairs administration, </a:t>
                      </a:r>
                      <a:r>
                        <a:rPr lang="en-US" sz="900" spc="-5" dirty="0" err="1">
                          <a:effectLst/>
                        </a:rPr>
                        <a:t>cashnet</a:t>
                      </a:r>
                      <a:r>
                        <a:rPr lang="en-US" sz="900" spc="-5" dirty="0">
                          <a:effectLst/>
                        </a:rPr>
                        <a:t> USA, underwriting, live, payoff</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44392629"/>
                  </a:ext>
                </a:extLst>
              </a:tr>
            </a:tbl>
          </a:graphicData>
        </a:graphic>
      </p:graphicFrame>
    </p:spTree>
    <p:extLst>
      <p:ext uri="{BB962C8B-B14F-4D97-AF65-F5344CB8AC3E}">
        <p14:creationId xmlns:p14="http://schemas.microsoft.com/office/powerpoint/2010/main" val="154448346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87819" y="730530"/>
            <a:ext cx="8368363" cy="173255"/>
          </a:xfrm>
          <a:prstGeom prst="rect">
            <a:avLst/>
          </a:prstGeom>
        </p:spPr>
        <p:txBody>
          <a:bodyPr/>
          <a:lstStyle/>
          <a:p>
            <a:r>
              <a:rPr lang="en-US" dirty="0"/>
              <a:t>Topics Generated by Embedded Space Models</a:t>
            </a:r>
          </a:p>
        </p:txBody>
      </p:sp>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Research Results </a:t>
            </a:r>
            <a:r>
              <a:rPr lang="en-IN" dirty="0"/>
              <a:t>and Discussions IV</a:t>
            </a:r>
            <a:endParaRPr lang="en-US" dirty="0"/>
          </a:p>
        </p:txBody>
      </p:sp>
      <p:sp>
        <p:nvSpPr>
          <p:cNvPr id="13" name="TextBox 12">
            <a:extLst>
              <a:ext uri="{FF2B5EF4-FFF2-40B4-BE49-F238E27FC236}">
                <a16:creationId xmlns:a16="http://schemas.microsoft.com/office/drawing/2014/main" id="{BAF612B7-8B9E-4DD0-91E5-9D34908209E2}"/>
              </a:ext>
            </a:extLst>
          </p:cNvPr>
          <p:cNvSpPr txBox="1"/>
          <p:nvPr/>
        </p:nvSpPr>
        <p:spPr>
          <a:xfrm>
            <a:off x="1651474" y="4370883"/>
            <a:ext cx="1296189" cy="369332"/>
          </a:xfrm>
          <a:prstGeom prst="rect">
            <a:avLst/>
          </a:prstGeom>
          <a:noFill/>
        </p:spPr>
        <p:txBody>
          <a:bodyPr wrap="none" rtlCol="0">
            <a:spAutoFit/>
          </a:bodyPr>
          <a:lstStyle/>
          <a:p>
            <a:r>
              <a:rPr lang="en-IN" dirty="0" err="1"/>
              <a:t>DistilBERT</a:t>
            </a:r>
            <a:endParaRPr lang="en-IN" dirty="0"/>
          </a:p>
        </p:txBody>
      </p:sp>
      <p:pic>
        <p:nvPicPr>
          <p:cNvPr id="7" name="Picture 6">
            <a:extLst>
              <a:ext uri="{FF2B5EF4-FFF2-40B4-BE49-F238E27FC236}">
                <a16:creationId xmlns:a16="http://schemas.microsoft.com/office/drawing/2014/main" id="{C0820AD6-5DF4-47DB-BA34-09D03C2F676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23951"/>
            <a:ext cx="3276600" cy="3227712"/>
          </a:xfrm>
          <a:prstGeom prst="rect">
            <a:avLst/>
          </a:prstGeom>
          <a:noFill/>
          <a:ln w="9525" cmpd="sng">
            <a:solidFill>
              <a:srgbClr val="000000"/>
            </a:solidFill>
            <a:miter lim="800000"/>
            <a:headEnd/>
            <a:tailEnd/>
          </a:ln>
          <a:effectLst/>
        </p:spPr>
      </p:pic>
      <p:graphicFrame>
        <p:nvGraphicFramePr>
          <p:cNvPr id="5" name="Table 4">
            <a:extLst>
              <a:ext uri="{FF2B5EF4-FFF2-40B4-BE49-F238E27FC236}">
                <a16:creationId xmlns:a16="http://schemas.microsoft.com/office/drawing/2014/main" id="{DAB34A1B-4DBA-414F-8CB5-8D8A827DEC70}"/>
              </a:ext>
            </a:extLst>
          </p:cNvPr>
          <p:cNvGraphicFramePr>
            <a:graphicFrameLocks noGrp="1"/>
          </p:cNvGraphicFramePr>
          <p:nvPr>
            <p:extLst>
              <p:ext uri="{D42A27DB-BD31-4B8C-83A1-F6EECF244321}">
                <p14:modId xmlns:p14="http://schemas.microsoft.com/office/powerpoint/2010/main" val="1800800887"/>
              </p:ext>
            </p:extLst>
          </p:nvPr>
        </p:nvGraphicFramePr>
        <p:xfrm>
          <a:off x="4267200" y="1123951"/>
          <a:ext cx="4343400" cy="3724495"/>
        </p:xfrm>
        <a:graphic>
          <a:graphicData uri="http://schemas.openxmlformats.org/drawingml/2006/table">
            <a:tbl>
              <a:tblPr firstRow="1" bandRow="1">
                <a:tableStyleId>{5C22544A-7EE6-4342-B048-85BDC9FD1C3A}</a:tableStyleId>
              </a:tblPr>
              <a:tblGrid>
                <a:gridCol w="314554">
                  <a:extLst>
                    <a:ext uri="{9D8B030D-6E8A-4147-A177-3AD203B41FA5}">
                      <a16:colId xmlns:a16="http://schemas.microsoft.com/office/drawing/2014/main" val="493521112"/>
                    </a:ext>
                  </a:extLst>
                </a:gridCol>
                <a:gridCol w="1590446">
                  <a:extLst>
                    <a:ext uri="{9D8B030D-6E8A-4147-A177-3AD203B41FA5}">
                      <a16:colId xmlns:a16="http://schemas.microsoft.com/office/drawing/2014/main" val="2296742779"/>
                    </a:ext>
                  </a:extLst>
                </a:gridCol>
                <a:gridCol w="2438400">
                  <a:extLst>
                    <a:ext uri="{9D8B030D-6E8A-4147-A177-3AD203B41FA5}">
                      <a16:colId xmlns:a16="http://schemas.microsoft.com/office/drawing/2014/main" val="3173953423"/>
                    </a:ext>
                  </a:extLst>
                </a:gridCol>
              </a:tblGrid>
              <a:tr h="233746">
                <a:tc>
                  <a:txBody>
                    <a:bodyPr/>
                    <a:lstStyle/>
                    <a:p>
                      <a:pPr algn="ct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a:effectLst/>
                        </a:rPr>
                        <a:t>Topic Name</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a:effectLst/>
                        </a:rPr>
                        <a:t>Major words in the cluster</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624046185"/>
                  </a:ext>
                </a:extLst>
              </a:tr>
              <a:tr h="311661">
                <a:tc>
                  <a:txBody>
                    <a:bodyPr/>
                    <a:lstStyle/>
                    <a:p>
                      <a:pPr algn="ct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a:effectLst/>
                        </a:rPr>
                        <a:t>Customer care experience</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a:effectLst/>
                        </a:rPr>
                        <a:t>cancelled in act, chat, consecutive, eligibility, key bank, advantage, response</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119000124"/>
                  </a:ext>
                </a:extLst>
              </a:tr>
              <a:tr h="311661">
                <a:tc>
                  <a:txBody>
                    <a:bodyPr/>
                    <a:lstStyle/>
                    <a:p>
                      <a:pPr algn="ctr"/>
                      <a:r>
                        <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b="1" spc="-5" dirty="0">
                          <a:effectLst/>
                        </a:rPr>
                        <a:t>OTC related complaints</a:t>
                      </a:r>
                      <a:endParaRPr lang="en-IN"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b="1" spc="-5" dirty="0">
                          <a:effectLst/>
                        </a:rPr>
                        <a:t>cashier, counter, unhappy, teller, frozen, handset, weekly</a:t>
                      </a:r>
                      <a:endParaRPr lang="en-IN"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44189018"/>
                  </a:ext>
                </a:extLst>
              </a:tr>
              <a:tr h="311661">
                <a:tc>
                  <a:txBody>
                    <a:bodyPr/>
                    <a:lstStyle/>
                    <a:p>
                      <a:pPr algn="ctr"/>
                      <a:r>
                        <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b="1" spc="-5">
                          <a:effectLst/>
                        </a:rPr>
                        <a:t>Payday Enquiries</a:t>
                      </a:r>
                      <a:endParaRPr lang="en-IN" sz="105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b="1" spc="-5" dirty="0">
                          <a:effectLst/>
                        </a:rPr>
                        <a:t>telephone, payday, fraudulent, harass, steady, defer, retail, cheques</a:t>
                      </a:r>
                      <a:endParaRPr lang="en-IN"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12178210"/>
                  </a:ext>
                </a:extLst>
              </a:tr>
              <a:tr h="311661">
                <a:tc>
                  <a:txBody>
                    <a:bodyPr/>
                    <a:lstStyle/>
                    <a:p>
                      <a:pPr algn="ct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dirty="0" err="1">
                          <a:effectLst/>
                        </a:rPr>
                        <a:t>eBANKING</a:t>
                      </a:r>
                      <a:r>
                        <a:rPr lang="en-US" sz="900" spc="-5" dirty="0">
                          <a:effectLst/>
                        </a:rPr>
                        <a:t> or Digital fraud</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a:effectLst/>
                        </a:rPr>
                        <a:t>glitch, fraudulent, voicemail, cyber, duplicate, telephone</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564680125"/>
                  </a:ext>
                </a:extLst>
              </a:tr>
              <a:tr h="311661">
                <a:tc>
                  <a:txBody>
                    <a:bodyPr/>
                    <a:lstStyle/>
                    <a:p>
                      <a:pPr algn="ct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dirty="0">
                          <a:effectLst/>
                        </a:rPr>
                        <a:t>Misinformation</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dirty="0">
                          <a:effectLst/>
                        </a:rPr>
                        <a:t>Inquiry, Misinformation, negative, share, satisfy, past, fair</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381190041"/>
                  </a:ext>
                </a:extLst>
              </a:tr>
              <a:tr h="311661">
                <a:tc>
                  <a:txBody>
                    <a:bodyPr/>
                    <a:lstStyle/>
                    <a:p>
                      <a:pPr algn="ct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a:effectLst/>
                        </a:rPr>
                        <a:t>Regulatory related</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a:effectLst/>
                        </a:rPr>
                        <a:t>Regulatory, surrender, entity, discrepancy, judgement, constitute, conserve</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428063255"/>
                  </a:ext>
                </a:extLst>
              </a:tr>
              <a:tr h="311661">
                <a:tc>
                  <a:txBody>
                    <a:bodyPr/>
                    <a:lstStyle/>
                    <a:p>
                      <a:pPr algn="ctr"/>
                      <a:r>
                        <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IN"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b="1" spc="-5">
                          <a:effectLst/>
                        </a:rPr>
                        <a:t>Loans</a:t>
                      </a:r>
                      <a:endParaRPr lang="en-IN" sz="105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b="1" spc="-5" dirty="0">
                          <a:effectLst/>
                        </a:rPr>
                        <a:t>Lien, finance, </a:t>
                      </a:r>
                      <a:r>
                        <a:rPr lang="en-US" sz="900" b="1" spc="-5" dirty="0" err="1">
                          <a:effectLst/>
                        </a:rPr>
                        <a:t>fedloan</a:t>
                      </a:r>
                      <a:r>
                        <a:rPr lang="en-US" sz="900" b="1" spc="-5" dirty="0">
                          <a:effectLst/>
                        </a:rPr>
                        <a:t>, mortgage, disclosure, </a:t>
                      </a:r>
                      <a:r>
                        <a:rPr lang="en-US" sz="900" b="1" spc="-5" dirty="0" err="1">
                          <a:effectLst/>
                        </a:rPr>
                        <a:t>creditkarma</a:t>
                      </a:r>
                      <a:r>
                        <a:rPr lang="en-US" sz="900" b="1" spc="-5" dirty="0">
                          <a:effectLst/>
                        </a:rPr>
                        <a:t>, signature, student, jewel</a:t>
                      </a:r>
                      <a:endParaRPr lang="en-IN"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775699408"/>
                  </a:ext>
                </a:extLst>
              </a:tr>
              <a:tr h="311661">
                <a:tc>
                  <a:txBody>
                    <a:bodyPr/>
                    <a:lstStyle/>
                    <a:p>
                      <a:pPr algn="ct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a:effectLst/>
                        </a:rPr>
                        <a:t>Bankruptcy</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a:effectLst/>
                        </a:rPr>
                        <a:t>Bankruptcy, validated, verified, convince, discharge, shellpoint, bsi</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320516043"/>
                  </a:ext>
                </a:extLst>
              </a:tr>
              <a:tr h="311661">
                <a:tc>
                  <a:txBody>
                    <a:bodyPr/>
                    <a:lstStyle/>
                    <a:p>
                      <a:pPr algn="ct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9</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a:effectLst/>
                        </a:rPr>
                        <a:t>Forbearance</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a:effectLst/>
                        </a:rPr>
                        <a:t>forbear, payment, repossession, accuracy, trace, overdrawn</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43054618"/>
                  </a:ext>
                </a:extLst>
              </a:tr>
              <a:tr h="233746">
                <a:tc>
                  <a:txBody>
                    <a:bodyPr/>
                    <a:lstStyle/>
                    <a:p>
                      <a:pPr algn="ct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a:effectLst/>
                        </a:rPr>
                        <a:t>Foreclosure</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a:effectLst/>
                        </a:rPr>
                        <a:t>foreclosure, trust, income, qualify, ocwen, inspect</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62848226"/>
                  </a:ext>
                </a:extLst>
              </a:tr>
              <a:tr h="311661">
                <a:tc>
                  <a:txBody>
                    <a:bodyPr/>
                    <a:lstStyle/>
                    <a:p>
                      <a:pPr algn="ct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dirty="0">
                          <a:effectLst/>
                        </a:rPr>
                        <a:t>Unfair and Rude response</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dirty="0">
                          <a:effectLst/>
                        </a:rPr>
                        <a:t>hung, chat, resurge, rude, garnish, talk, delink, whenever</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926383436"/>
                  </a:ext>
                </a:extLst>
              </a:tr>
            </a:tbl>
          </a:graphicData>
        </a:graphic>
      </p:graphicFrame>
    </p:spTree>
    <p:extLst>
      <p:ext uri="{BB962C8B-B14F-4D97-AF65-F5344CB8AC3E}">
        <p14:creationId xmlns:p14="http://schemas.microsoft.com/office/powerpoint/2010/main" val="397829340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87819" y="730530"/>
            <a:ext cx="8368363" cy="173255"/>
          </a:xfrm>
          <a:prstGeom prst="rect">
            <a:avLst/>
          </a:prstGeom>
        </p:spPr>
        <p:txBody>
          <a:bodyPr/>
          <a:lstStyle/>
          <a:p>
            <a:r>
              <a:rPr lang="en-US" dirty="0"/>
              <a:t>Topics Generated by Embedded Space Models</a:t>
            </a:r>
          </a:p>
        </p:txBody>
      </p:sp>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Research Results </a:t>
            </a:r>
            <a:r>
              <a:rPr lang="en-IN" dirty="0"/>
              <a:t>and Discussions V</a:t>
            </a:r>
            <a:endParaRPr lang="en-US" dirty="0"/>
          </a:p>
        </p:txBody>
      </p:sp>
      <p:sp>
        <p:nvSpPr>
          <p:cNvPr id="13" name="TextBox 12">
            <a:extLst>
              <a:ext uri="{FF2B5EF4-FFF2-40B4-BE49-F238E27FC236}">
                <a16:creationId xmlns:a16="http://schemas.microsoft.com/office/drawing/2014/main" id="{BAF612B7-8B9E-4DD0-91E5-9D34908209E2}"/>
              </a:ext>
            </a:extLst>
          </p:cNvPr>
          <p:cNvSpPr txBox="1"/>
          <p:nvPr/>
        </p:nvSpPr>
        <p:spPr>
          <a:xfrm>
            <a:off x="1651474" y="4370883"/>
            <a:ext cx="1193660" cy="369332"/>
          </a:xfrm>
          <a:prstGeom prst="rect">
            <a:avLst/>
          </a:prstGeom>
          <a:noFill/>
        </p:spPr>
        <p:txBody>
          <a:bodyPr wrap="none" rtlCol="0">
            <a:spAutoFit/>
          </a:bodyPr>
          <a:lstStyle/>
          <a:p>
            <a:r>
              <a:rPr lang="en-IN" dirty="0" err="1"/>
              <a:t>RoBERTa</a:t>
            </a:r>
            <a:endParaRPr lang="en-IN" dirty="0"/>
          </a:p>
        </p:txBody>
      </p:sp>
      <p:graphicFrame>
        <p:nvGraphicFramePr>
          <p:cNvPr id="5" name="Table 4">
            <a:extLst>
              <a:ext uri="{FF2B5EF4-FFF2-40B4-BE49-F238E27FC236}">
                <a16:creationId xmlns:a16="http://schemas.microsoft.com/office/drawing/2014/main" id="{26F86AB4-AE3B-45C3-BE1D-7F54CD41B1E5}"/>
              </a:ext>
            </a:extLst>
          </p:cNvPr>
          <p:cNvGraphicFramePr>
            <a:graphicFrameLocks noGrp="1"/>
          </p:cNvGraphicFramePr>
          <p:nvPr>
            <p:extLst>
              <p:ext uri="{D42A27DB-BD31-4B8C-83A1-F6EECF244321}">
                <p14:modId xmlns:p14="http://schemas.microsoft.com/office/powerpoint/2010/main" val="2804078039"/>
              </p:ext>
            </p:extLst>
          </p:nvPr>
        </p:nvGraphicFramePr>
        <p:xfrm>
          <a:off x="4267200" y="1123950"/>
          <a:ext cx="4419599" cy="3581402"/>
        </p:xfrm>
        <a:graphic>
          <a:graphicData uri="http://schemas.openxmlformats.org/drawingml/2006/table">
            <a:tbl>
              <a:tblPr firstRow="1" bandRow="1">
                <a:tableStyleId>{5C22544A-7EE6-4342-B048-85BDC9FD1C3A}</a:tableStyleId>
              </a:tblPr>
              <a:tblGrid>
                <a:gridCol w="317101">
                  <a:extLst>
                    <a:ext uri="{9D8B030D-6E8A-4147-A177-3AD203B41FA5}">
                      <a16:colId xmlns:a16="http://schemas.microsoft.com/office/drawing/2014/main" val="660146508"/>
                    </a:ext>
                  </a:extLst>
                </a:gridCol>
                <a:gridCol w="1816499">
                  <a:extLst>
                    <a:ext uri="{9D8B030D-6E8A-4147-A177-3AD203B41FA5}">
                      <a16:colId xmlns:a16="http://schemas.microsoft.com/office/drawing/2014/main" val="2568418012"/>
                    </a:ext>
                  </a:extLst>
                </a:gridCol>
                <a:gridCol w="2285999">
                  <a:extLst>
                    <a:ext uri="{9D8B030D-6E8A-4147-A177-3AD203B41FA5}">
                      <a16:colId xmlns:a16="http://schemas.microsoft.com/office/drawing/2014/main" val="2342437183"/>
                    </a:ext>
                  </a:extLst>
                </a:gridCol>
              </a:tblGrid>
              <a:tr h="563389">
                <a:tc>
                  <a:txBody>
                    <a:bodyPr/>
                    <a:lstStyle/>
                    <a:p>
                      <a:pPr algn="ct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dirty="0">
                          <a:effectLst/>
                        </a:rPr>
                        <a:t>Topic Name</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a:effectLst/>
                        </a:rPr>
                        <a:t>Major words in the cluster</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57422098"/>
                  </a:ext>
                </a:extLst>
              </a:tr>
              <a:tr h="563389">
                <a:tc>
                  <a:txBody>
                    <a:bodyPr/>
                    <a:lstStyle/>
                    <a:p>
                      <a:pPr algn="ct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a:effectLst/>
                        </a:rPr>
                        <a:t>Identification Theft</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a:effectLst/>
                        </a:rPr>
                        <a:t>victim, modify, identify, theft, trust, employ, voice, fraudulent</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933522984"/>
                  </a:ext>
                </a:extLst>
              </a:tr>
              <a:tr h="563389">
                <a:tc>
                  <a:txBody>
                    <a:bodyPr/>
                    <a:lstStyle/>
                    <a:p>
                      <a:pPr algn="ct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dirty="0">
                          <a:effectLst/>
                        </a:rPr>
                        <a:t>Foreign Funding (FCRA &amp; FEMA)</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a:effectLst/>
                        </a:rPr>
                        <a:t>FCRA, thank, notify, shortage, fay, fema</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80401475"/>
                  </a:ext>
                </a:extLst>
              </a:tr>
              <a:tr h="563389">
                <a:tc>
                  <a:txBody>
                    <a:bodyPr/>
                    <a:lstStyle/>
                    <a:p>
                      <a:pPr algn="ctr"/>
                      <a:r>
                        <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b="1" spc="-5" dirty="0">
                          <a:effectLst/>
                        </a:rPr>
                        <a:t>Bonus Reward points</a:t>
                      </a:r>
                      <a:endParaRPr lang="en-IN"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b="1" spc="-5" dirty="0">
                          <a:effectLst/>
                        </a:rPr>
                        <a:t>reward, membership, spend, bonus, promotion, advantage, consecutive</a:t>
                      </a:r>
                      <a:endParaRPr lang="en-IN"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854767439"/>
                  </a:ext>
                </a:extLst>
              </a:tr>
              <a:tr h="764457">
                <a:tc>
                  <a:txBody>
                    <a:bodyPr/>
                    <a:lstStyle/>
                    <a:p>
                      <a:pPr algn="ct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dirty="0">
                          <a:effectLst/>
                        </a:rPr>
                        <a:t>(Computer, Education &amp; Medical) Loans or Insurance claims</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spc="-5">
                          <a:effectLst/>
                        </a:rPr>
                        <a:t>rehabilitation, student, course, interest, mortgage, roadlaon, visa, suntrust, pma, college, costco, ira, atm</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04640937"/>
                  </a:ext>
                </a:extLst>
              </a:tr>
              <a:tr h="563389">
                <a:tc>
                  <a:txBody>
                    <a:bodyPr/>
                    <a:lstStyle/>
                    <a:p>
                      <a:pPr algn="ctr"/>
                      <a:r>
                        <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IN"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b="1" spc="-5" dirty="0">
                          <a:effectLst/>
                        </a:rPr>
                        <a:t>Bank products theft and reused</a:t>
                      </a:r>
                      <a:endParaRPr lang="en-IN"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900" b="1" spc="-5" dirty="0">
                          <a:effectLst/>
                        </a:rPr>
                        <a:t>reinsert, grave, suffer, inquiry, reopen, grace, theft</a:t>
                      </a:r>
                      <a:endParaRPr lang="en-IN"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592965519"/>
                  </a:ext>
                </a:extLst>
              </a:tr>
            </a:tbl>
          </a:graphicData>
        </a:graphic>
      </p:graphicFrame>
      <p:pic>
        <p:nvPicPr>
          <p:cNvPr id="8" name="Picture 7">
            <a:extLst>
              <a:ext uri="{FF2B5EF4-FFF2-40B4-BE49-F238E27FC236}">
                <a16:creationId xmlns:a16="http://schemas.microsoft.com/office/drawing/2014/main" id="{625A3D66-228D-4FAA-8D21-2C86178051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43886"/>
            <a:ext cx="3276600" cy="3276600"/>
          </a:xfrm>
          <a:prstGeom prst="rect">
            <a:avLst/>
          </a:prstGeom>
          <a:noFill/>
          <a:ln w="9525" cmpd="sng">
            <a:solidFill>
              <a:srgbClr val="000000"/>
            </a:solidFill>
            <a:miter lim="800000"/>
            <a:headEnd/>
            <a:tailEnd/>
          </a:ln>
          <a:effectLst/>
        </p:spPr>
      </p:pic>
    </p:spTree>
    <p:extLst>
      <p:ext uri="{BB962C8B-B14F-4D97-AF65-F5344CB8AC3E}">
        <p14:creationId xmlns:p14="http://schemas.microsoft.com/office/powerpoint/2010/main" val="35819112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87819" y="730530"/>
            <a:ext cx="8368363" cy="173255"/>
          </a:xfrm>
          <a:prstGeom prst="rect">
            <a:avLst/>
          </a:prstGeom>
        </p:spPr>
        <p:txBody>
          <a:bodyPr/>
          <a:lstStyle/>
          <a:p>
            <a:r>
              <a:rPr lang="en-US" dirty="0"/>
              <a:t>Topics Generated by Embedded Space Models</a:t>
            </a:r>
          </a:p>
        </p:txBody>
      </p:sp>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Research Results </a:t>
            </a:r>
            <a:r>
              <a:rPr lang="en-IN" dirty="0"/>
              <a:t>and Discussions VI</a:t>
            </a:r>
            <a:endParaRPr lang="en-US" dirty="0"/>
          </a:p>
        </p:txBody>
      </p:sp>
      <p:graphicFrame>
        <p:nvGraphicFramePr>
          <p:cNvPr id="2" name="Table 1">
            <a:extLst>
              <a:ext uri="{FF2B5EF4-FFF2-40B4-BE49-F238E27FC236}">
                <a16:creationId xmlns:a16="http://schemas.microsoft.com/office/drawing/2014/main" id="{CB5BCE89-E3E0-4A29-AA84-54CEAA2E088F}"/>
              </a:ext>
            </a:extLst>
          </p:cNvPr>
          <p:cNvGraphicFramePr>
            <a:graphicFrameLocks noGrp="1"/>
          </p:cNvGraphicFramePr>
          <p:nvPr>
            <p:extLst>
              <p:ext uri="{D42A27DB-BD31-4B8C-83A1-F6EECF244321}">
                <p14:modId xmlns:p14="http://schemas.microsoft.com/office/powerpoint/2010/main" val="3963101900"/>
              </p:ext>
            </p:extLst>
          </p:nvPr>
        </p:nvGraphicFramePr>
        <p:xfrm>
          <a:off x="228600" y="942245"/>
          <a:ext cx="8686802" cy="3991083"/>
        </p:xfrm>
        <a:graphic>
          <a:graphicData uri="http://schemas.openxmlformats.org/drawingml/2006/table">
            <a:tbl>
              <a:tblPr firstRow="1" firstCol="1" bandRow="1">
                <a:tableStyleId>{5C22544A-7EE6-4342-B048-85BDC9FD1C3A}</a:tableStyleId>
              </a:tblPr>
              <a:tblGrid>
                <a:gridCol w="1466682">
                  <a:extLst>
                    <a:ext uri="{9D8B030D-6E8A-4147-A177-3AD203B41FA5}">
                      <a16:colId xmlns:a16="http://schemas.microsoft.com/office/drawing/2014/main" val="2756232250"/>
                    </a:ext>
                  </a:extLst>
                </a:gridCol>
                <a:gridCol w="1531691">
                  <a:extLst>
                    <a:ext uri="{9D8B030D-6E8A-4147-A177-3AD203B41FA5}">
                      <a16:colId xmlns:a16="http://schemas.microsoft.com/office/drawing/2014/main" val="1355934770"/>
                    </a:ext>
                  </a:extLst>
                </a:gridCol>
                <a:gridCol w="1531691">
                  <a:extLst>
                    <a:ext uri="{9D8B030D-6E8A-4147-A177-3AD203B41FA5}">
                      <a16:colId xmlns:a16="http://schemas.microsoft.com/office/drawing/2014/main" val="4045577496"/>
                    </a:ext>
                  </a:extLst>
                </a:gridCol>
                <a:gridCol w="2078369">
                  <a:extLst>
                    <a:ext uri="{9D8B030D-6E8A-4147-A177-3AD203B41FA5}">
                      <a16:colId xmlns:a16="http://schemas.microsoft.com/office/drawing/2014/main" val="1949096377"/>
                    </a:ext>
                  </a:extLst>
                </a:gridCol>
                <a:gridCol w="2078369">
                  <a:extLst>
                    <a:ext uri="{9D8B030D-6E8A-4147-A177-3AD203B41FA5}">
                      <a16:colId xmlns:a16="http://schemas.microsoft.com/office/drawing/2014/main" val="3554609"/>
                    </a:ext>
                  </a:extLst>
                </a:gridCol>
              </a:tblGrid>
              <a:tr h="207836">
                <a:tc>
                  <a:txBody>
                    <a:bodyPr/>
                    <a:lstStyle/>
                    <a:p>
                      <a:pPr indent="146050" algn="ctr">
                        <a:lnSpc>
                          <a:spcPct val="105000"/>
                        </a:lnSpc>
                      </a:pPr>
                      <a:r>
                        <a:rPr lang="en-US" sz="800" kern="0" spc="-5">
                          <a:effectLst/>
                        </a:rPr>
                        <a:t>Topics in common</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tc>
                  <a:txBody>
                    <a:bodyPr/>
                    <a:lstStyle/>
                    <a:p>
                      <a:pPr indent="146050" algn="ctr">
                        <a:lnSpc>
                          <a:spcPct val="105000"/>
                        </a:lnSpc>
                      </a:pPr>
                      <a:r>
                        <a:rPr lang="en-US" sz="800" kern="0" spc="-5">
                          <a:effectLst/>
                        </a:rPr>
                        <a:t>BERT</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tc>
                  <a:txBody>
                    <a:bodyPr/>
                    <a:lstStyle/>
                    <a:p>
                      <a:pPr indent="146050" algn="ctr">
                        <a:lnSpc>
                          <a:spcPct val="105000"/>
                        </a:lnSpc>
                      </a:pPr>
                      <a:r>
                        <a:rPr lang="en-US" sz="800" kern="0" spc="-5">
                          <a:effectLst/>
                        </a:rPr>
                        <a:t>FinBERT</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tc>
                  <a:txBody>
                    <a:bodyPr/>
                    <a:lstStyle/>
                    <a:p>
                      <a:pPr indent="146050" algn="ctr">
                        <a:lnSpc>
                          <a:spcPct val="105000"/>
                        </a:lnSpc>
                      </a:pPr>
                      <a:r>
                        <a:rPr lang="en-US" sz="800" kern="0" spc="-5">
                          <a:effectLst/>
                        </a:rPr>
                        <a:t>DistilBERT</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tc>
                  <a:txBody>
                    <a:bodyPr/>
                    <a:lstStyle/>
                    <a:p>
                      <a:pPr indent="146050" algn="ctr">
                        <a:lnSpc>
                          <a:spcPct val="105000"/>
                        </a:lnSpc>
                      </a:pPr>
                      <a:r>
                        <a:rPr lang="en-US" sz="800" kern="0" spc="-5">
                          <a:effectLst/>
                        </a:rPr>
                        <a:t>RoBERTa</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extLst>
                  <a:ext uri="{0D108BD9-81ED-4DB2-BD59-A6C34878D82A}">
                    <a16:rowId xmlns:a16="http://schemas.microsoft.com/office/drawing/2014/main" val="3845450974"/>
                  </a:ext>
                </a:extLst>
              </a:tr>
              <a:tr h="149202">
                <a:tc rowSpan="6">
                  <a:txBody>
                    <a:bodyPr/>
                    <a:lstStyle/>
                    <a:p>
                      <a:pPr indent="146050" algn="ctr">
                        <a:lnSpc>
                          <a:spcPct val="105000"/>
                        </a:lnSpc>
                      </a:pPr>
                      <a:r>
                        <a:rPr lang="en-US" sz="800" kern="0" spc="-5" dirty="0">
                          <a:effectLst/>
                        </a:rPr>
                        <a:t>2</a:t>
                      </a:r>
                      <a:endParaRPr lang="en-IN" sz="1000" kern="800" spc="-1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tc>
                  <a:txBody>
                    <a:bodyPr/>
                    <a:lstStyle/>
                    <a:p>
                      <a:pPr indent="146050" algn="ctr">
                        <a:lnSpc>
                          <a:spcPct val="105000"/>
                        </a:lnSpc>
                      </a:pPr>
                      <a:r>
                        <a:rPr lang="en-US" sz="800" kern="0" spc="-5">
                          <a:effectLst/>
                        </a:rPr>
                        <a:t>eBanking</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tc>
                  <a:txBody>
                    <a:bodyPr/>
                    <a:lstStyle/>
                    <a:p>
                      <a:endParaRPr lang="en-IN" sz="900">
                        <a:effectLst/>
                        <a:latin typeface="Calibri" panose="020F0502020204030204" pitchFamily="34" charset="0"/>
                        <a:cs typeface="Times New Roman" panose="02020603050405020304" pitchFamily="18" charset="0"/>
                      </a:endParaRPr>
                    </a:p>
                  </a:txBody>
                  <a:tcPr marL="0" marR="50903" marT="0" marB="0" anchor="ctr"/>
                </a:tc>
                <a:tc>
                  <a:txBody>
                    <a:bodyPr/>
                    <a:lstStyle/>
                    <a:p>
                      <a:pPr indent="146050" algn="ctr">
                        <a:lnSpc>
                          <a:spcPct val="105000"/>
                        </a:lnSpc>
                      </a:pPr>
                      <a:r>
                        <a:rPr lang="en-US" sz="800" kern="0" spc="-5">
                          <a:effectLst/>
                        </a:rPr>
                        <a:t>eBanking or Digital Fraud</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tc>
                  <a:txBody>
                    <a:bodyPr/>
                    <a:lstStyle/>
                    <a:p>
                      <a:endParaRPr lang="en-IN" sz="900">
                        <a:effectLst/>
                        <a:latin typeface="Calibri" panose="020F0502020204030204" pitchFamily="34" charset="0"/>
                        <a:cs typeface="Times New Roman" panose="02020603050405020304" pitchFamily="18" charset="0"/>
                      </a:endParaRPr>
                    </a:p>
                  </a:txBody>
                  <a:tcPr marL="0" marR="50903" marT="0" marB="0" anchor="ctr"/>
                </a:tc>
                <a:extLst>
                  <a:ext uri="{0D108BD9-81ED-4DB2-BD59-A6C34878D82A}">
                    <a16:rowId xmlns:a16="http://schemas.microsoft.com/office/drawing/2014/main" val="1881831780"/>
                  </a:ext>
                </a:extLst>
              </a:tr>
              <a:tr h="207836">
                <a:tc vMerge="1">
                  <a:txBody>
                    <a:bodyPr/>
                    <a:lstStyle/>
                    <a:p>
                      <a:endParaRPr lang="en-IN"/>
                    </a:p>
                  </a:txBody>
                  <a:tcPr/>
                </a:tc>
                <a:tc>
                  <a:txBody>
                    <a:bodyPr/>
                    <a:lstStyle/>
                    <a:p>
                      <a:pPr indent="146050" algn="ctr">
                        <a:lnSpc>
                          <a:spcPct val="105000"/>
                        </a:lnSpc>
                      </a:pPr>
                      <a:r>
                        <a:rPr lang="en-US" sz="800" kern="0" spc="-5">
                          <a:effectLst/>
                        </a:rPr>
                        <a:t>Delinquent Debt Collection</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tc>
                  <a:txBody>
                    <a:bodyPr/>
                    <a:lstStyle/>
                    <a:p>
                      <a:pPr indent="146050" algn="ctr">
                        <a:lnSpc>
                          <a:spcPct val="105000"/>
                        </a:lnSpc>
                      </a:pPr>
                      <a:r>
                        <a:rPr lang="en-US" sz="800" kern="0" spc="-5">
                          <a:effectLst/>
                        </a:rPr>
                        <a:t>Collections</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tc>
                  <a:txBody>
                    <a:bodyPr/>
                    <a:lstStyle/>
                    <a:p>
                      <a:endParaRPr lang="en-IN" sz="900">
                        <a:effectLst/>
                        <a:latin typeface="Calibri" panose="020F0502020204030204" pitchFamily="34" charset="0"/>
                        <a:cs typeface="Times New Roman" panose="02020603050405020304" pitchFamily="18" charset="0"/>
                      </a:endParaRPr>
                    </a:p>
                  </a:txBody>
                  <a:tcPr marL="0" marR="50903" marT="0" marB="0" anchor="ctr"/>
                </a:tc>
                <a:tc>
                  <a:txBody>
                    <a:bodyPr/>
                    <a:lstStyle/>
                    <a:p>
                      <a:endParaRPr lang="en-IN" sz="900">
                        <a:effectLst/>
                        <a:latin typeface="Calibri" panose="020F0502020204030204" pitchFamily="34" charset="0"/>
                        <a:cs typeface="Times New Roman" panose="02020603050405020304" pitchFamily="18" charset="0"/>
                      </a:endParaRPr>
                    </a:p>
                  </a:txBody>
                  <a:tcPr marL="0" marR="50903" marT="0" marB="0" anchor="ctr"/>
                </a:tc>
                <a:extLst>
                  <a:ext uri="{0D108BD9-81ED-4DB2-BD59-A6C34878D82A}">
                    <a16:rowId xmlns:a16="http://schemas.microsoft.com/office/drawing/2014/main" val="3900521757"/>
                  </a:ext>
                </a:extLst>
              </a:tr>
              <a:tr h="149202">
                <a:tc vMerge="1">
                  <a:txBody>
                    <a:bodyPr/>
                    <a:lstStyle/>
                    <a:p>
                      <a:endParaRPr lang="en-IN"/>
                    </a:p>
                  </a:txBody>
                  <a:tcPr/>
                </a:tc>
                <a:tc>
                  <a:txBody>
                    <a:bodyPr/>
                    <a:lstStyle/>
                    <a:p>
                      <a:pPr indent="146050" algn="ctr">
                        <a:lnSpc>
                          <a:spcPct val="105000"/>
                        </a:lnSpc>
                      </a:pPr>
                      <a:r>
                        <a:rPr lang="en-US" sz="800" kern="0" spc="-5">
                          <a:effectLst/>
                        </a:rPr>
                        <a:t>Foreclosure</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tc>
                  <a:txBody>
                    <a:bodyPr/>
                    <a:lstStyle/>
                    <a:p>
                      <a:endParaRPr lang="en-IN" sz="900">
                        <a:effectLst/>
                        <a:latin typeface="Calibri" panose="020F0502020204030204" pitchFamily="34" charset="0"/>
                        <a:cs typeface="Times New Roman" panose="02020603050405020304" pitchFamily="18" charset="0"/>
                      </a:endParaRPr>
                    </a:p>
                  </a:txBody>
                  <a:tcPr marL="0" marR="50903" marT="0" marB="0" anchor="ctr"/>
                </a:tc>
                <a:tc>
                  <a:txBody>
                    <a:bodyPr/>
                    <a:lstStyle/>
                    <a:p>
                      <a:pPr indent="146050" algn="ctr">
                        <a:lnSpc>
                          <a:spcPct val="105000"/>
                        </a:lnSpc>
                      </a:pPr>
                      <a:r>
                        <a:rPr lang="en-US" sz="800" kern="0" spc="-5">
                          <a:effectLst/>
                        </a:rPr>
                        <a:t>Foreclosure</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tc>
                  <a:txBody>
                    <a:bodyPr/>
                    <a:lstStyle/>
                    <a:p>
                      <a:endParaRPr lang="en-IN" sz="900">
                        <a:effectLst/>
                        <a:latin typeface="Calibri" panose="020F0502020204030204" pitchFamily="34" charset="0"/>
                        <a:cs typeface="Times New Roman" panose="02020603050405020304" pitchFamily="18" charset="0"/>
                      </a:endParaRPr>
                    </a:p>
                  </a:txBody>
                  <a:tcPr marL="0" marR="50903" marT="0" marB="0" anchor="ctr"/>
                </a:tc>
                <a:extLst>
                  <a:ext uri="{0D108BD9-81ED-4DB2-BD59-A6C34878D82A}">
                    <a16:rowId xmlns:a16="http://schemas.microsoft.com/office/drawing/2014/main" val="2518466774"/>
                  </a:ext>
                </a:extLst>
              </a:tr>
              <a:tr h="149202">
                <a:tc vMerge="1">
                  <a:txBody>
                    <a:bodyPr/>
                    <a:lstStyle/>
                    <a:p>
                      <a:endParaRPr lang="en-IN"/>
                    </a:p>
                  </a:txBody>
                  <a:tcPr/>
                </a:tc>
                <a:tc>
                  <a:txBody>
                    <a:bodyPr/>
                    <a:lstStyle/>
                    <a:p>
                      <a:pPr indent="146050" algn="ctr">
                        <a:lnSpc>
                          <a:spcPct val="105000"/>
                        </a:lnSpc>
                      </a:pPr>
                      <a:r>
                        <a:rPr lang="en-US" sz="800" kern="0" spc="-5">
                          <a:effectLst/>
                        </a:rPr>
                        <a:t>FICO and payday</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tc>
                  <a:txBody>
                    <a:bodyPr/>
                    <a:lstStyle/>
                    <a:p>
                      <a:endParaRPr lang="en-IN" sz="900">
                        <a:effectLst/>
                        <a:latin typeface="Calibri" panose="020F0502020204030204" pitchFamily="34" charset="0"/>
                        <a:cs typeface="Times New Roman" panose="02020603050405020304" pitchFamily="18" charset="0"/>
                      </a:endParaRPr>
                    </a:p>
                  </a:txBody>
                  <a:tcPr marL="0" marR="50903" marT="0" marB="0" anchor="ctr"/>
                </a:tc>
                <a:tc>
                  <a:txBody>
                    <a:bodyPr/>
                    <a:lstStyle/>
                    <a:p>
                      <a:pPr indent="146050" algn="ctr">
                        <a:lnSpc>
                          <a:spcPct val="105000"/>
                        </a:lnSpc>
                      </a:pPr>
                      <a:r>
                        <a:rPr lang="en-US" sz="800" kern="0" spc="-5">
                          <a:effectLst/>
                        </a:rPr>
                        <a:t>Payday Enquiries</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tc>
                  <a:txBody>
                    <a:bodyPr/>
                    <a:lstStyle/>
                    <a:p>
                      <a:endParaRPr lang="en-IN" sz="900">
                        <a:effectLst/>
                        <a:latin typeface="Calibri" panose="020F0502020204030204" pitchFamily="34" charset="0"/>
                        <a:cs typeface="Times New Roman" panose="02020603050405020304" pitchFamily="18" charset="0"/>
                      </a:endParaRPr>
                    </a:p>
                  </a:txBody>
                  <a:tcPr marL="0" marR="50903" marT="0" marB="0" anchor="ctr"/>
                </a:tc>
                <a:extLst>
                  <a:ext uri="{0D108BD9-81ED-4DB2-BD59-A6C34878D82A}">
                    <a16:rowId xmlns:a16="http://schemas.microsoft.com/office/drawing/2014/main" val="3872941619"/>
                  </a:ext>
                </a:extLst>
              </a:tr>
              <a:tr h="149202">
                <a:tc vMerge="1">
                  <a:txBody>
                    <a:bodyPr/>
                    <a:lstStyle/>
                    <a:p>
                      <a:endParaRPr lang="en-IN"/>
                    </a:p>
                  </a:txBody>
                  <a:tcPr/>
                </a:tc>
                <a:tc>
                  <a:txBody>
                    <a:bodyPr/>
                    <a:lstStyle/>
                    <a:p>
                      <a:pPr indent="146050" algn="ctr">
                        <a:lnSpc>
                          <a:spcPct val="105000"/>
                        </a:lnSpc>
                      </a:pPr>
                      <a:r>
                        <a:rPr lang="en-US" sz="800" kern="0" spc="-5">
                          <a:effectLst/>
                        </a:rPr>
                        <a:t>Skymile Rewards</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tc>
                  <a:txBody>
                    <a:bodyPr/>
                    <a:lstStyle/>
                    <a:p>
                      <a:endParaRPr lang="en-IN" sz="900">
                        <a:effectLst/>
                        <a:latin typeface="Calibri" panose="020F0502020204030204" pitchFamily="34" charset="0"/>
                        <a:cs typeface="Times New Roman" panose="02020603050405020304" pitchFamily="18" charset="0"/>
                      </a:endParaRPr>
                    </a:p>
                  </a:txBody>
                  <a:tcPr marL="0" marR="50903" marT="0" marB="0" anchor="ctr"/>
                </a:tc>
                <a:tc>
                  <a:txBody>
                    <a:bodyPr/>
                    <a:lstStyle/>
                    <a:p>
                      <a:endParaRPr lang="en-IN" sz="900">
                        <a:effectLst/>
                        <a:latin typeface="Calibri" panose="020F0502020204030204" pitchFamily="34" charset="0"/>
                        <a:cs typeface="Times New Roman" panose="02020603050405020304" pitchFamily="18" charset="0"/>
                      </a:endParaRPr>
                    </a:p>
                  </a:txBody>
                  <a:tcPr marL="0" marR="50903" marT="0" marB="0" anchor="ctr"/>
                </a:tc>
                <a:tc>
                  <a:txBody>
                    <a:bodyPr/>
                    <a:lstStyle/>
                    <a:p>
                      <a:pPr indent="146050" algn="ctr">
                        <a:lnSpc>
                          <a:spcPct val="105000"/>
                        </a:lnSpc>
                      </a:pPr>
                      <a:r>
                        <a:rPr lang="en-US" sz="800" kern="0" spc="-5">
                          <a:effectLst/>
                        </a:rPr>
                        <a:t>Bonus Reward Points</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extLst>
                  <a:ext uri="{0D108BD9-81ED-4DB2-BD59-A6C34878D82A}">
                    <a16:rowId xmlns:a16="http://schemas.microsoft.com/office/drawing/2014/main" val="1864118579"/>
                  </a:ext>
                </a:extLst>
              </a:tr>
              <a:tr h="207836">
                <a:tc vMerge="1">
                  <a:txBody>
                    <a:bodyPr/>
                    <a:lstStyle/>
                    <a:p>
                      <a:endParaRPr lang="en-IN"/>
                    </a:p>
                  </a:txBody>
                  <a:tcPr/>
                </a:tc>
                <a:tc>
                  <a:txBody>
                    <a:bodyPr/>
                    <a:lstStyle/>
                    <a:p>
                      <a:endParaRPr lang="en-IN" sz="900">
                        <a:effectLst/>
                        <a:latin typeface="Calibri" panose="020F0502020204030204" pitchFamily="34" charset="0"/>
                        <a:cs typeface="Times New Roman" panose="02020603050405020304" pitchFamily="18" charset="0"/>
                      </a:endParaRPr>
                    </a:p>
                  </a:txBody>
                  <a:tcPr marL="0" marR="50903" marT="0" marB="0" anchor="ctr"/>
                </a:tc>
                <a:tc>
                  <a:txBody>
                    <a:bodyPr/>
                    <a:lstStyle/>
                    <a:p>
                      <a:pPr indent="146050" algn="ctr">
                        <a:lnSpc>
                          <a:spcPct val="105000"/>
                        </a:lnSpc>
                      </a:pPr>
                      <a:r>
                        <a:rPr lang="en-US" sz="800" kern="0" spc="-5">
                          <a:effectLst/>
                        </a:rPr>
                        <a:t>FCRA &amp; FDCPA</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tc>
                  <a:txBody>
                    <a:bodyPr/>
                    <a:lstStyle/>
                    <a:p>
                      <a:endParaRPr lang="en-IN" sz="900">
                        <a:effectLst/>
                        <a:latin typeface="Calibri" panose="020F0502020204030204" pitchFamily="34" charset="0"/>
                        <a:cs typeface="Times New Roman" panose="02020603050405020304" pitchFamily="18" charset="0"/>
                      </a:endParaRPr>
                    </a:p>
                  </a:txBody>
                  <a:tcPr marL="0" marR="50903" marT="0" marB="0" anchor="ctr"/>
                </a:tc>
                <a:tc>
                  <a:txBody>
                    <a:bodyPr/>
                    <a:lstStyle/>
                    <a:p>
                      <a:pPr indent="146050" algn="ctr">
                        <a:lnSpc>
                          <a:spcPct val="105000"/>
                        </a:lnSpc>
                      </a:pPr>
                      <a:r>
                        <a:rPr lang="en-US" sz="800" kern="0" spc="-5">
                          <a:effectLst/>
                        </a:rPr>
                        <a:t>Foreign Funding (FCRA &amp; FEMA)</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extLst>
                  <a:ext uri="{0D108BD9-81ED-4DB2-BD59-A6C34878D82A}">
                    <a16:rowId xmlns:a16="http://schemas.microsoft.com/office/drawing/2014/main" val="1542455769"/>
                  </a:ext>
                </a:extLst>
              </a:tr>
              <a:tr h="315233">
                <a:tc rowSpan="5">
                  <a:txBody>
                    <a:bodyPr/>
                    <a:lstStyle/>
                    <a:p>
                      <a:pPr indent="146050" algn="ctr">
                        <a:lnSpc>
                          <a:spcPct val="105000"/>
                        </a:lnSpc>
                      </a:pPr>
                      <a:r>
                        <a:rPr lang="en-US" sz="800" kern="0" spc="-5">
                          <a:effectLst/>
                        </a:rPr>
                        <a:t>3</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tc>
                  <a:txBody>
                    <a:bodyPr/>
                    <a:lstStyle/>
                    <a:p>
                      <a:pPr indent="146050" algn="ctr">
                        <a:lnSpc>
                          <a:spcPct val="105000"/>
                        </a:lnSpc>
                      </a:pPr>
                      <a:r>
                        <a:rPr lang="en-US" sz="800" kern="0" spc="-5">
                          <a:effectLst/>
                        </a:rPr>
                        <a:t>Rude Customer Support</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tc>
                  <a:txBody>
                    <a:bodyPr/>
                    <a:lstStyle/>
                    <a:p>
                      <a:pPr indent="146050" algn="ctr">
                        <a:lnSpc>
                          <a:spcPct val="105000"/>
                        </a:lnSpc>
                      </a:pPr>
                      <a:r>
                        <a:rPr lang="en-US" sz="800" kern="0" spc="-5" dirty="0">
                          <a:effectLst/>
                        </a:rPr>
                        <a:t>Glitches, violations related inquiries and their resolutions</a:t>
                      </a:r>
                      <a:endParaRPr lang="en-IN" sz="1000" kern="800" spc="-1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tc>
                  <a:txBody>
                    <a:bodyPr/>
                    <a:lstStyle/>
                    <a:p>
                      <a:pPr indent="146050" algn="ctr">
                        <a:lnSpc>
                          <a:spcPct val="105000"/>
                        </a:lnSpc>
                      </a:pPr>
                      <a:r>
                        <a:rPr lang="en-US" sz="800" kern="0" spc="-5">
                          <a:effectLst/>
                        </a:rPr>
                        <a:t>Unfair and Rude response</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tc>
                  <a:txBody>
                    <a:bodyPr/>
                    <a:lstStyle/>
                    <a:p>
                      <a:endParaRPr lang="en-IN" sz="900">
                        <a:effectLst/>
                        <a:latin typeface="Calibri" panose="020F0502020204030204" pitchFamily="34" charset="0"/>
                        <a:cs typeface="Times New Roman" panose="02020603050405020304" pitchFamily="18" charset="0"/>
                      </a:endParaRPr>
                    </a:p>
                  </a:txBody>
                  <a:tcPr marL="0" marR="50903" marT="0" marB="0" anchor="ctr"/>
                </a:tc>
                <a:extLst>
                  <a:ext uri="{0D108BD9-81ED-4DB2-BD59-A6C34878D82A}">
                    <a16:rowId xmlns:a16="http://schemas.microsoft.com/office/drawing/2014/main" val="2041506075"/>
                  </a:ext>
                </a:extLst>
              </a:tr>
              <a:tr h="315233">
                <a:tc vMerge="1">
                  <a:txBody>
                    <a:bodyPr/>
                    <a:lstStyle/>
                    <a:p>
                      <a:endParaRPr lang="en-IN"/>
                    </a:p>
                  </a:txBody>
                  <a:tcPr/>
                </a:tc>
                <a:tc>
                  <a:txBody>
                    <a:bodyPr/>
                    <a:lstStyle/>
                    <a:p>
                      <a:pPr indent="146050" algn="ctr">
                        <a:lnSpc>
                          <a:spcPct val="105000"/>
                        </a:lnSpc>
                      </a:pPr>
                      <a:r>
                        <a:rPr lang="en-US" sz="800" kern="0" spc="-5">
                          <a:effectLst/>
                        </a:rPr>
                        <a:t>Mortgage Loans</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tc>
                  <a:txBody>
                    <a:bodyPr/>
                    <a:lstStyle/>
                    <a:p>
                      <a:endParaRPr lang="en-IN" sz="900">
                        <a:effectLst/>
                        <a:latin typeface="Calibri" panose="020F0502020204030204" pitchFamily="34" charset="0"/>
                        <a:cs typeface="Times New Roman" panose="02020603050405020304" pitchFamily="18" charset="0"/>
                      </a:endParaRPr>
                    </a:p>
                  </a:txBody>
                  <a:tcPr marL="0" marR="50903" marT="0" marB="0" anchor="ctr"/>
                </a:tc>
                <a:tc>
                  <a:txBody>
                    <a:bodyPr/>
                    <a:lstStyle/>
                    <a:p>
                      <a:pPr indent="146050" algn="ctr">
                        <a:lnSpc>
                          <a:spcPct val="105000"/>
                        </a:lnSpc>
                      </a:pPr>
                      <a:r>
                        <a:rPr lang="en-US" sz="800" kern="0" spc="-5">
                          <a:effectLst/>
                        </a:rPr>
                        <a:t>Loans</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tc>
                  <a:txBody>
                    <a:bodyPr/>
                    <a:lstStyle/>
                    <a:p>
                      <a:pPr indent="146050" algn="ctr">
                        <a:lnSpc>
                          <a:spcPct val="105000"/>
                        </a:lnSpc>
                      </a:pPr>
                      <a:r>
                        <a:rPr lang="en-US" sz="800" kern="0" spc="-5">
                          <a:effectLst/>
                        </a:rPr>
                        <a:t>(Computer, Education &amp; Medical) Loans or Insurance Claims</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extLst>
                  <a:ext uri="{0D108BD9-81ED-4DB2-BD59-A6C34878D82A}">
                    <a16:rowId xmlns:a16="http://schemas.microsoft.com/office/drawing/2014/main" val="927456088"/>
                  </a:ext>
                </a:extLst>
              </a:tr>
              <a:tr h="315233">
                <a:tc vMerge="1">
                  <a:txBody>
                    <a:bodyPr/>
                    <a:lstStyle/>
                    <a:p>
                      <a:endParaRPr lang="en-IN"/>
                    </a:p>
                  </a:txBody>
                  <a:tcPr/>
                </a:tc>
                <a:tc>
                  <a:txBody>
                    <a:bodyPr/>
                    <a:lstStyle/>
                    <a:p>
                      <a:pPr indent="146050" algn="ctr">
                        <a:lnSpc>
                          <a:spcPct val="105000"/>
                        </a:lnSpc>
                      </a:pPr>
                      <a:r>
                        <a:rPr lang="en-US" sz="800" kern="0" spc="-5">
                          <a:effectLst/>
                        </a:rPr>
                        <a:t>Delayed and Reraised</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tc>
                  <a:txBody>
                    <a:bodyPr/>
                    <a:lstStyle/>
                    <a:p>
                      <a:pPr indent="146050" algn="ctr">
                        <a:lnSpc>
                          <a:spcPct val="105000"/>
                        </a:lnSpc>
                      </a:pPr>
                      <a:r>
                        <a:rPr lang="en-US" sz="800" kern="0" spc="-5">
                          <a:effectLst/>
                        </a:rPr>
                        <a:t>Customer Support (Knowledge &amp; Communication)</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tc>
                  <a:txBody>
                    <a:bodyPr/>
                    <a:lstStyle/>
                    <a:p>
                      <a:pPr indent="146050" algn="ctr">
                        <a:lnSpc>
                          <a:spcPct val="105000"/>
                        </a:lnSpc>
                      </a:pPr>
                      <a:r>
                        <a:rPr lang="en-US" sz="800" kern="0" spc="-5">
                          <a:effectLst/>
                        </a:rPr>
                        <a:t>Customer Care experience</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tc>
                  <a:txBody>
                    <a:bodyPr/>
                    <a:lstStyle/>
                    <a:p>
                      <a:pPr indent="146050" algn="ctr">
                        <a:lnSpc>
                          <a:spcPct val="105000"/>
                        </a:lnSpc>
                      </a:pPr>
                      <a:r>
                        <a:rPr lang="en-US" sz="800" kern="0" spc="-5" dirty="0">
                          <a:effectLst/>
                        </a:rPr>
                        <a:t> </a:t>
                      </a:r>
                      <a:endParaRPr lang="en-IN" sz="1000" kern="800" spc="-1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extLst>
                  <a:ext uri="{0D108BD9-81ED-4DB2-BD59-A6C34878D82A}">
                    <a16:rowId xmlns:a16="http://schemas.microsoft.com/office/drawing/2014/main" val="3148701859"/>
                  </a:ext>
                </a:extLst>
              </a:tr>
              <a:tr h="207836">
                <a:tc vMerge="1">
                  <a:txBody>
                    <a:bodyPr/>
                    <a:lstStyle/>
                    <a:p>
                      <a:endParaRPr lang="en-IN"/>
                    </a:p>
                  </a:txBody>
                  <a:tcPr/>
                </a:tc>
                <a:tc>
                  <a:txBody>
                    <a:bodyPr/>
                    <a:lstStyle/>
                    <a:p>
                      <a:pPr indent="146050" algn="ctr">
                        <a:lnSpc>
                          <a:spcPct val="105000"/>
                        </a:lnSpc>
                      </a:pPr>
                      <a:r>
                        <a:rPr lang="en-US" sz="800" kern="0" spc="-5">
                          <a:effectLst/>
                        </a:rPr>
                        <a:t>Bankruptcy and Reinvestment</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tc>
                  <a:txBody>
                    <a:bodyPr/>
                    <a:lstStyle/>
                    <a:p>
                      <a:pPr indent="146050" algn="ctr">
                        <a:lnSpc>
                          <a:spcPct val="105000"/>
                        </a:lnSpc>
                      </a:pPr>
                      <a:r>
                        <a:rPr lang="en-US" sz="800" kern="0" spc="-5">
                          <a:effectLst/>
                        </a:rPr>
                        <a:t>Delete discharge / Duplicate disclosures</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tc>
                  <a:txBody>
                    <a:bodyPr/>
                    <a:lstStyle/>
                    <a:p>
                      <a:pPr indent="146050" algn="ctr">
                        <a:lnSpc>
                          <a:spcPct val="105000"/>
                        </a:lnSpc>
                      </a:pPr>
                      <a:r>
                        <a:rPr lang="en-US" sz="800" kern="0" spc="-5">
                          <a:effectLst/>
                        </a:rPr>
                        <a:t>Misinformation</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tc>
                  <a:txBody>
                    <a:bodyPr/>
                    <a:lstStyle/>
                    <a:p>
                      <a:pPr indent="146050" algn="ctr">
                        <a:lnSpc>
                          <a:spcPct val="105000"/>
                        </a:lnSpc>
                      </a:pPr>
                      <a:r>
                        <a:rPr lang="en-US" sz="800" kern="0" spc="-5">
                          <a:effectLst/>
                        </a:rPr>
                        <a:t> </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extLst>
                  <a:ext uri="{0D108BD9-81ED-4DB2-BD59-A6C34878D82A}">
                    <a16:rowId xmlns:a16="http://schemas.microsoft.com/office/drawing/2014/main" val="1048583865"/>
                  </a:ext>
                </a:extLst>
              </a:tr>
              <a:tr h="207836">
                <a:tc vMerge="1">
                  <a:txBody>
                    <a:bodyPr/>
                    <a:lstStyle/>
                    <a:p>
                      <a:endParaRPr lang="en-IN"/>
                    </a:p>
                  </a:txBody>
                  <a:tcPr/>
                </a:tc>
                <a:tc>
                  <a:txBody>
                    <a:bodyPr/>
                    <a:lstStyle/>
                    <a:p>
                      <a:pPr indent="146050" algn="ctr">
                        <a:lnSpc>
                          <a:spcPct val="105000"/>
                        </a:lnSpc>
                      </a:pPr>
                      <a:r>
                        <a:rPr lang="en-US" sz="800" kern="0" spc="-5">
                          <a:effectLst/>
                        </a:rPr>
                        <a:t>Bankruptcy and Fraud</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tc>
                  <a:txBody>
                    <a:bodyPr/>
                    <a:lstStyle/>
                    <a:p>
                      <a:pPr indent="146050" algn="ctr">
                        <a:lnSpc>
                          <a:spcPct val="105000"/>
                        </a:lnSpc>
                      </a:pPr>
                      <a:r>
                        <a:rPr lang="en-US" sz="800" kern="0" spc="-5">
                          <a:effectLst/>
                        </a:rPr>
                        <a:t> </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tc>
                  <a:txBody>
                    <a:bodyPr/>
                    <a:lstStyle/>
                    <a:p>
                      <a:pPr indent="146050" algn="ctr">
                        <a:lnSpc>
                          <a:spcPct val="105000"/>
                        </a:lnSpc>
                      </a:pPr>
                      <a:r>
                        <a:rPr lang="en-US" sz="800" kern="0" spc="-5">
                          <a:effectLst/>
                        </a:rPr>
                        <a:t>Bankruptcy</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tc>
                  <a:txBody>
                    <a:bodyPr/>
                    <a:lstStyle/>
                    <a:p>
                      <a:pPr indent="146050" algn="ctr">
                        <a:lnSpc>
                          <a:spcPct val="105000"/>
                        </a:lnSpc>
                      </a:pPr>
                      <a:r>
                        <a:rPr lang="en-US" sz="800" kern="0" spc="-5">
                          <a:effectLst/>
                        </a:rPr>
                        <a:t>Identification Theft</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extLst>
                  <a:ext uri="{0D108BD9-81ED-4DB2-BD59-A6C34878D82A}">
                    <a16:rowId xmlns:a16="http://schemas.microsoft.com/office/drawing/2014/main" val="3470420022"/>
                  </a:ext>
                </a:extLst>
              </a:tr>
              <a:tr h="207836">
                <a:tc>
                  <a:txBody>
                    <a:bodyPr/>
                    <a:lstStyle/>
                    <a:p>
                      <a:pPr indent="146050" algn="ctr">
                        <a:lnSpc>
                          <a:spcPct val="105000"/>
                        </a:lnSpc>
                      </a:pPr>
                      <a:r>
                        <a:rPr lang="en-US" sz="800" kern="0" spc="-5">
                          <a:effectLst/>
                        </a:rPr>
                        <a:t>4</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tc>
                  <a:txBody>
                    <a:bodyPr/>
                    <a:lstStyle/>
                    <a:p>
                      <a:pPr indent="146050" algn="ctr">
                        <a:lnSpc>
                          <a:spcPct val="105000"/>
                        </a:lnSpc>
                      </a:pPr>
                      <a:r>
                        <a:rPr lang="en-US" sz="800" kern="0" spc="-5">
                          <a:effectLst/>
                        </a:rPr>
                        <a:t>Product Delivery Related</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tc>
                  <a:txBody>
                    <a:bodyPr/>
                    <a:lstStyle/>
                    <a:p>
                      <a:pPr indent="146050" algn="ctr">
                        <a:lnSpc>
                          <a:spcPct val="105000"/>
                        </a:lnSpc>
                      </a:pPr>
                      <a:r>
                        <a:rPr lang="en-US" sz="800" kern="0" spc="-5">
                          <a:effectLst/>
                        </a:rPr>
                        <a:t>Cashnet Issues</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tc>
                  <a:txBody>
                    <a:bodyPr/>
                    <a:lstStyle/>
                    <a:p>
                      <a:pPr indent="146050" algn="ctr">
                        <a:lnSpc>
                          <a:spcPct val="105000"/>
                        </a:lnSpc>
                      </a:pPr>
                      <a:r>
                        <a:rPr lang="en-US" sz="800" kern="0" spc="-5">
                          <a:effectLst/>
                        </a:rPr>
                        <a:t>Regulatory Related</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tc>
                  <a:txBody>
                    <a:bodyPr/>
                    <a:lstStyle/>
                    <a:p>
                      <a:pPr indent="146050" algn="ctr">
                        <a:lnSpc>
                          <a:spcPct val="105000"/>
                        </a:lnSpc>
                      </a:pPr>
                      <a:r>
                        <a:rPr lang="en-US" sz="800" kern="0" spc="-5">
                          <a:effectLst/>
                        </a:rPr>
                        <a:t>Bank Products Theft and Reused</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extLst>
                  <a:ext uri="{0D108BD9-81ED-4DB2-BD59-A6C34878D82A}">
                    <a16:rowId xmlns:a16="http://schemas.microsoft.com/office/drawing/2014/main" val="3469607376"/>
                  </a:ext>
                </a:extLst>
              </a:tr>
              <a:tr h="149202">
                <a:tc rowSpan="7">
                  <a:txBody>
                    <a:bodyPr/>
                    <a:lstStyle/>
                    <a:p>
                      <a:pPr indent="146050" algn="ctr">
                        <a:lnSpc>
                          <a:spcPct val="105000"/>
                        </a:lnSpc>
                      </a:pPr>
                      <a:r>
                        <a:rPr lang="en-US" sz="800" kern="0" spc="-5">
                          <a:effectLst/>
                        </a:rPr>
                        <a:t>1</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tc>
                  <a:txBody>
                    <a:bodyPr/>
                    <a:lstStyle/>
                    <a:p>
                      <a:pPr indent="146050" algn="ctr">
                        <a:lnSpc>
                          <a:spcPct val="105000"/>
                        </a:lnSpc>
                      </a:pPr>
                      <a:r>
                        <a:rPr lang="en-US" sz="800" kern="0" spc="-5">
                          <a:effectLst/>
                        </a:rPr>
                        <a:t>Autopay</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tc>
                  <a:txBody>
                    <a:bodyPr/>
                    <a:lstStyle/>
                    <a:p>
                      <a:endParaRPr lang="en-IN" sz="900">
                        <a:effectLst/>
                        <a:latin typeface="Calibri" panose="020F0502020204030204" pitchFamily="34" charset="0"/>
                        <a:cs typeface="Times New Roman" panose="02020603050405020304" pitchFamily="18" charset="0"/>
                      </a:endParaRPr>
                    </a:p>
                  </a:txBody>
                  <a:tcPr marL="0" marR="50903" marT="0" marB="0" anchor="ctr"/>
                </a:tc>
                <a:tc>
                  <a:txBody>
                    <a:bodyPr/>
                    <a:lstStyle/>
                    <a:p>
                      <a:endParaRPr lang="en-IN" sz="900">
                        <a:effectLst/>
                        <a:latin typeface="Calibri" panose="020F0502020204030204" pitchFamily="34" charset="0"/>
                        <a:cs typeface="Times New Roman" panose="02020603050405020304" pitchFamily="18" charset="0"/>
                      </a:endParaRPr>
                    </a:p>
                  </a:txBody>
                  <a:tcPr marL="0" marR="50903" marT="0" marB="0" anchor="ctr"/>
                </a:tc>
                <a:tc>
                  <a:txBody>
                    <a:bodyPr/>
                    <a:lstStyle/>
                    <a:p>
                      <a:endParaRPr lang="en-IN" sz="900">
                        <a:effectLst/>
                        <a:latin typeface="Calibri" panose="020F0502020204030204" pitchFamily="34" charset="0"/>
                        <a:cs typeface="Times New Roman" panose="02020603050405020304" pitchFamily="18" charset="0"/>
                      </a:endParaRPr>
                    </a:p>
                  </a:txBody>
                  <a:tcPr marL="0" marR="50903" marT="0" marB="0" anchor="ctr"/>
                </a:tc>
                <a:extLst>
                  <a:ext uri="{0D108BD9-81ED-4DB2-BD59-A6C34878D82A}">
                    <a16:rowId xmlns:a16="http://schemas.microsoft.com/office/drawing/2014/main" val="4189705941"/>
                  </a:ext>
                </a:extLst>
              </a:tr>
              <a:tr h="149202">
                <a:tc vMerge="1">
                  <a:txBody>
                    <a:bodyPr/>
                    <a:lstStyle/>
                    <a:p>
                      <a:endParaRPr lang="en-IN"/>
                    </a:p>
                  </a:txBody>
                  <a:tcPr/>
                </a:tc>
                <a:tc>
                  <a:txBody>
                    <a:bodyPr/>
                    <a:lstStyle/>
                    <a:p>
                      <a:endParaRPr lang="en-IN" sz="900">
                        <a:effectLst/>
                        <a:latin typeface="Calibri" panose="020F0502020204030204" pitchFamily="34" charset="0"/>
                        <a:cs typeface="Times New Roman" panose="02020603050405020304" pitchFamily="18" charset="0"/>
                      </a:endParaRPr>
                    </a:p>
                  </a:txBody>
                  <a:tcPr marL="0" marR="50903" marT="0" marB="0" anchor="ctr"/>
                </a:tc>
                <a:tc>
                  <a:txBody>
                    <a:bodyPr/>
                    <a:lstStyle/>
                    <a:p>
                      <a:endParaRPr lang="en-IN" sz="900">
                        <a:effectLst/>
                        <a:latin typeface="Calibri" panose="020F0502020204030204" pitchFamily="34" charset="0"/>
                        <a:cs typeface="Times New Roman" panose="02020603050405020304" pitchFamily="18" charset="0"/>
                      </a:endParaRPr>
                    </a:p>
                  </a:txBody>
                  <a:tcPr marL="0" marR="50903" marT="0" marB="0" anchor="ctr"/>
                </a:tc>
                <a:tc>
                  <a:txBody>
                    <a:bodyPr/>
                    <a:lstStyle/>
                    <a:p>
                      <a:pPr indent="146050" algn="ctr">
                        <a:lnSpc>
                          <a:spcPct val="105000"/>
                        </a:lnSpc>
                      </a:pPr>
                      <a:r>
                        <a:rPr lang="en-US" sz="800" kern="0" spc="-5">
                          <a:effectLst/>
                        </a:rPr>
                        <a:t>OTC Related Complaints</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tc>
                  <a:txBody>
                    <a:bodyPr/>
                    <a:lstStyle/>
                    <a:p>
                      <a:endParaRPr lang="en-IN" sz="900">
                        <a:effectLst/>
                        <a:latin typeface="Calibri" panose="020F0502020204030204" pitchFamily="34" charset="0"/>
                        <a:cs typeface="Times New Roman" panose="02020603050405020304" pitchFamily="18" charset="0"/>
                      </a:endParaRPr>
                    </a:p>
                  </a:txBody>
                  <a:tcPr marL="0" marR="50903" marT="0" marB="0" anchor="ctr"/>
                </a:tc>
                <a:extLst>
                  <a:ext uri="{0D108BD9-81ED-4DB2-BD59-A6C34878D82A}">
                    <a16:rowId xmlns:a16="http://schemas.microsoft.com/office/drawing/2014/main" val="4056528988"/>
                  </a:ext>
                </a:extLst>
              </a:tr>
              <a:tr h="149202">
                <a:tc vMerge="1">
                  <a:txBody>
                    <a:bodyPr/>
                    <a:lstStyle/>
                    <a:p>
                      <a:endParaRPr lang="en-IN"/>
                    </a:p>
                  </a:txBody>
                  <a:tcPr/>
                </a:tc>
                <a:tc>
                  <a:txBody>
                    <a:bodyPr/>
                    <a:lstStyle/>
                    <a:p>
                      <a:endParaRPr lang="en-IN" sz="900">
                        <a:effectLst/>
                        <a:latin typeface="Calibri" panose="020F0502020204030204" pitchFamily="34" charset="0"/>
                        <a:cs typeface="Times New Roman" panose="02020603050405020304" pitchFamily="18" charset="0"/>
                      </a:endParaRPr>
                    </a:p>
                  </a:txBody>
                  <a:tcPr marL="0" marR="50903" marT="0" marB="0" anchor="ctr"/>
                </a:tc>
                <a:tc>
                  <a:txBody>
                    <a:bodyPr/>
                    <a:lstStyle/>
                    <a:p>
                      <a:endParaRPr lang="en-IN" sz="900">
                        <a:effectLst/>
                        <a:latin typeface="Calibri" panose="020F0502020204030204" pitchFamily="34" charset="0"/>
                        <a:cs typeface="Times New Roman" panose="02020603050405020304" pitchFamily="18" charset="0"/>
                      </a:endParaRPr>
                    </a:p>
                  </a:txBody>
                  <a:tcPr marL="0" marR="50903" marT="0" marB="0" anchor="ctr"/>
                </a:tc>
                <a:tc>
                  <a:txBody>
                    <a:bodyPr/>
                    <a:lstStyle/>
                    <a:p>
                      <a:pPr indent="146050" algn="ctr">
                        <a:lnSpc>
                          <a:spcPct val="105000"/>
                        </a:lnSpc>
                      </a:pPr>
                      <a:r>
                        <a:rPr lang="en-US" sz="800" kern="0" spc="-5">
                          <a:effectLst/>
                        </a:rPr>
                        <a:t>Forbearance</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tc>
                  <a:txBody>
                    <a:bodyPr/>
                    <a:lstStyle/>
                    <a:p>
                      <a:endParaRPr lang="en-IN" sz="900">
                        <a:effectLst/>
                        <a:latin typeface="Calibri" panose="020F0502020204030204" pitchFamily="34" charset="0"/>
                        <a:cs typeface="Times New Roman" panose="02020603050405020304" pitchFamily="18" charset="0"/>
                      </a:endParaRPr>
                    </a:p>
                  </a:txBody>
                  <a:tcPr marL="0" marR="50903" marT="0" marB="0" anchor="ctr"/>
                </a:tc>
                <a:extLst>
                  <a:ext uri="{0D108BD9-81ED-4DB2-BD59-A6C34878D82A}">
                    <a16:rowId xmlns:a16="http://schemas.microsoft.com/office/drawing/2014/main" val="3430687778"/>
                  </a:ext>
                </a:extLst>
              </a:tr>
              <a:tr h="149202">
                <a:tc vMerge="1">
                  <a:txBody>
                    <a:bodyPr/>
                    <a:lstStyle/>
                    <a:p>
                      <a:endParaRPr lang="en-IN"/>
                    </a:p>
                  </a:txBody>
                  <a:tcPr/>
                </a:tc>
                <a:tc>
                  <a:txBody>
                    <a:bodyPr/>
                    <a:lstStyle/>
                    <a:p>
                      <a:endParaRPr lang="en-IN" sz="900">
                        <a:effectLst/>
                        <a:latin typeface="Calibri" panose="020F0502020204030204" pitchFamily="34" charset="0"/>
                        <a:cs typeface="Times New Roman" panose="02020603050405020304" pitchFamily="18" charset="0"/>
                      </a:endParaRPr>
                    </a:p>
                  </a:txBody>
                  <a:tcPr marL="0" marR="50903" marT="0" marB="0" anchor="ctr"/>
                </a:tc>
                <a:tc>
                  <a:txBody>
                    <a:bodyPr/>
                    <a:lstStyle/>
                    <a:p>
                      <a:pPr indent="146050" algn="ctr">
                        <a:lnSpc>
                          <a:spcPct val="105000"/>
                        </a:lnSpc>
                      </a:pPr>
                      <a:r>
                        <a:rPr lang="en-US" sz="800" kern="0" spc="-5">
                          <a:effectLst/>
                        </a:rPr>
                        <a:t>Credit Reporting</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tc>
                  <a:txBody>
                    <a:bodyPr/>
                    <a:lstStyle/>
                    <a:p>
                      <a:endParaRPr lang="en-IN" sz="900">
                        <a:effectLst/>
                        <a:latin typeface="Calibri" panose="020F0502020204030204" pitchFamily="34" charset="0"/>
                        <a:cs typeface="Times New Roman" panose="02020603050405020304" pitchFamily="18" charset="0"/>
                      </a:endParaRPr>
                    </a:p>
                  </a:txBody>
                  <a:tcPr marL="0" marR="50903" marT="0" marB="0" anchor="ctr"/>
                </a:tc>
                <a:tc>
                  <a:txBody>
                    <a:bodyPr/>
                    <a:lstStyle/>
                    <a:p>
                      <a:endParaRPr lang="en-IN" sz="900">
                        <a:effectLst/>
                        <a:latin typeface="Calibri" panose="020F0502020204030204" pitchFamily="34" charset="0"/>
                        <a:cs typeface="Times New Roman" panose="02020603050405020304" pitchFamily="18" charset="0"/>
                      </a:endParaRPr>
                    </a:p>
                  </a:txBody>
                  <a:tcPr marL="0" marR="50903" marT="0" marB="0" anchor="ctr"/>
                </a:tc>
                <a:extLst>
                  <a:ext uri="{0D108BD9-81ED-4DB2-BD59-A6C34878D82A}">
                    <a16:rowId xmlns:a16="http://schemas.microsoft.com/office/drawing/2014/main" val="1837313981"/>
                  </a:ext>
                </a:extLst>
              </a:tr>
              <a:tr h="207836">
                <a:tc vMerge="1">
                  <a:txBody>
                    <a:bodyPr/>
                    <a:lstStyle/>
                    <a:p>
                      <a:endParaRPr lang="en-IN"/>
                    </a:p>
                  </a:txBody>
                  <a:tcPr/>
                </a:tc>
                <a:tc>
                  <a:txBody>
                    <a:bodyPr/>
                    <a:lstStyle/>
                    <a:p>
                      <a:endParaRPr lang="en-IN" sz="900">
                        <a:effectLst/>
                        <a:latin typeface="Calibri" panose="020F0502020204030204" pitchFamily="34" charset="0"/>
                        <a:cs typeface="Times New Roman" panose="02020603050405020304" pitchFamily="18" charset="0"/>
                      </a:endParaRPr>
                    </a:p>
                  </a:txBody>
                  <a:tcPr marL="0" marR="50903" marT="0" marB="0" anchor="ctr"/>
                </a:tc>
                <a:tc>
                  <a:txBody>
                    <a:bodyPr/>
                    <a:lstStyle/>
                    <a:p>
                      <a:pPr indent="146050" algn="ctr">
                        <a:lnSpc>
                          <a:spcPct val="105000"/>
                        </a:lnSpc>
                      </a:pPr>
                      <a:r>
                        <a:rPr lang="en-US" sz="800" kern="0" spc="-5">
                          <a:effectLst/>
                        </a:rPr>
                        <a:t>Citi Bank Complaints</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tc>
                  <a:txBody>
                    <a:bodyPr/>
                    <a:lstStyle/>
                    <a:p>
                      <a:endParaRPr lang="en-IN" sz="900">
                        <a:effectLst/>
                        <a:latin typeface="Calibri" panose="020F0502020204030204" pitchFamily="34" charset="0"/>
                        <a:cs typeface="Times New Roman" panose="02020603050405020304" pitchFamily="18" charset="0"/>
                      </a:endParaRPr>
                    </a:p>
                  </a:txBody>
                  <a:tcPr marL="0" marR="50903" marT="0" marB="0" anchor="ctr"/>
                </a:tc>
                <a:tc>
                  <a:txBody>
                    <a:bodyPr/>
                    <a:lstStyle/>
                    <a:p>
                      <a:endParaRPr lang="en-IN" sz="900">
                        <a:effectLst/>
                        <a:latin typeface="Calibri" panose="020F0502020204030204" pitchFamily="34" charset="0"/>
                        <a:cs typeface="Times New Roman" panose="02020603050405020304" pitchFamily="18" charset="0"/>
                      </a:endParaRPr>
                    </a:p>
                  </a:txBody>
                  <a:tcPr marL="0" marR="50903" marT="0" marB="0" anchor="ctr"/>
                </a:tc>
                <a:extLst>
                  <a:ext uri="{0D108BD9-81ED-4DB2-BD59-A6C34878D82A}">
                    <a16:rowId xmlns:a16="http://schemas.microsoft.com/office/drawing/2014/main" val="2923753012"/>
                  </a:ext>
                </a:extLst>
              </a:tr>
              <a:tr h="207836">
                <a:tc vMerge="1">
                  <a:txBody>
                    <a:bodyPr/>
                    <a:lstStyle/>
                    <a:p>
                      <a:endParaRPr lang="en-IN"/>
                    </a:p>
                  </a:txBody>
                  <a:tcPr/>
                </a:tc>
                <a:tc>
                  <a:txBody>
                    <a:bodyPr/>
                    <a:lstStyle/>
                    <a:p>
                      <a:endParaRPr lang="en-IN" sz="900">
                        <a:effectLst/>
                        <a:latin typeface="Calibri" panose="020F0502020204030204" pitchFamily="34" charset="0"/>
                        <a:cs typeface="Times New Roman" panose="02020603050405020304" pitchFamily="18" charset="0"/>
                      </a:endParaRPr>
                    </a:p>
                  </a:txBody>
                  <a:tcPr marL="0" marR="50903" marT="0" marB="0" anchor="ctr"/>
                </a:tc>
                <a:tc>
                  <a:txBody>
                    <a:bodyPr/>
                    <a:lstStyle/>
                    <a:p>
                      <a:pPr indent="146050" algn="ctr">
                        <a:lnSpc>
                          <a:spcPct val="105000"/>
                        </a:lnSpc>
                      </a:pPr>
                      <a:r>
                        <a:rPr lang="en-US" sz="800" kern="0" spc="-5">
                          <a:effectLst/>
                        </a:rPr>
                        <a:t>TransUnion Communications</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tc>
                  <a:txBody>
                    <a:bodyPr/>
                    <a:lstStyle/>
                    <a:p>
                      <a:endParaRPr lang="en-IN" sz="900">
                        <a:effectLst/>
                        <a:latin typeface="Calibri" panose="020F0502020204030204" pitchFamily="34" charset="0"/>
                        <a:cs typeface="Times New Roman" panose="02020603050405020304" pitchFamily="18" charset="0"/>
                      </a:endParaRPr>
                    </a:p>
                  </a:txBody>
                  <a:tcPr marL="0" marR="50903" marT="0" marB="0" anchor="ctr"/>
                </a:tc>
                <a:tc>
                  <a:txBody>
                    <a:bodyPr/>
                    <a:lstStyle/>
                    <a:p>
                      <a:endParaRPr lang="en-IN" sz="900">
                        <a:effectLst/>
                        <a:latin typeface="Calibri" panose="020F0502020204030204" pitchFamily="34" charset="0"/>
                        <a:cs typeface="Times New Roman" panose="02020603050405020304" pitchFamily="18" charset="0"/>
                      </a:endParaRPr>
                    </a:p>
                  </a:txBody>
                  <a:tcPr marL="0" marR="50903" marT="0" marB="0" anchor="ctr"/>
                </a:tc>
                <a:extLst>
                  <a:ext uri="{0D108BD9-81ED-4DB2-BD59-A6C34878D82A}">
                    <a16:rowId xmlns:a16="http://schemas.microsoft.com/office/drawing/2014/main" val="3253769132"/>
                  </a:ext>
                </a:extLst>
              </a:tr>
              <a:tr h="149202">
                <a:tc vMerge="1">
                  <a:txBody>
                    <a:bodyPr/>
                    <a:lstStyle/>
                    <a:p>
                      <a:endParaRPr lang="en-IN"/>
                    </a:p>
                  </a:txBody>
                  <a:tcPr/>
                </a:tc>
                <a:tc>
                  <a:txBody>
                    <a:bodyPr/>
                    <a:lstStyle/>
                    <a:p>
                      <a:endParaRPr lang="en-IN" sz="900">
                        <a:effectLst/>
                        <a:latin typeface="Calibri" panose="020F0502020204030204" pitchFamily="34" charset="0"/>
                        <a:cs typeface="Times New Roman" panose="02020603050405020304" pitchFamily="18" charset="0"/>
                      </a:endParaRPr>
                    </a:p>
                  </a:txBody>
                  <a:tcPr marL="0" marR="50903" marT="0" marB="0" anchor="ctr"/>
                </a:tc>
                <a:tc>
                  <a:txBody>
                    <a:bodyPr/>
                    <a:lstStyle/>
                    <a:p>
                      <a:pPr indent="146050" algn="ctr">
                        <a:lnSpc>
                          <a:spcPct val="105000"/>
                        </a:lnSpc>
                      </a:pPr>
                      <a:r>
                        <a:rPr lang="en-US" sz="800" kern="0" spc="-5">
                          <a:effectLst/>
                        </a:rPr>
                        <a:t>FTB &amp; FTC</a:t>
                      </a:r>
                      <a:endParaRPr lang="en-IN" sz="1000" kern="800" spc="-1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0903" marT="0" marB="0" anchor="ctr"/>
                </a:tc>
                <a:tc>
                  <a:txBody>
                    <a:bodyPr/>
                    <a:lstStyle/>
                    <a:p>
                      <a:endParaRPr lang="en-IN" sz="900">
                        <a:effectLst/>
                        <a:latin typeface="Calibri" panose="020F0502020204030204" pitchFamily="34" charset="0"/>
                        <a:cs typeface="Times New Roman" panose="02020603050405020304" pitchFamily="18" charset="0"/>
                      </a:endParaRPr>
                    </a:p>
                  </a:txBody>
                  <a:tcPr marL="0" marR="50903" marT="0" marB="0" anchor="ctr"/>
                </a:tc>
                <a:tc>
                  <a:txBody>
                    <a:bodyPr/>
                    <a:lstStyle/>
                    <a:p>
                      <a:endParaRPr lang="en-IN" sz="900" dirty="0">
                        <a:effectLst/>
                        <a:latin typeface="Calibri" panose="020F0502020204030204" pitchFamily="34" charset="0"/>
                        <a:cs typeface="Times New Roman" panose="02020603050405020304" pitchFamily="18" charset="0"/>
                      </a:endParaRPr>
                    </a:p>
                  </a:txBody>
                  <a:tcPr marL="0" marR="50903" marT="0" marB="0" anchor="ctr"/>
                </a:tc>
                <a:extLst>
                  <a:ext uri="{0D108BD9-81ED-4DB2-BD59-A6C34878D82A}">
                    <a16:rowId xmlns:a16="http://schemas.microsoft.com/office/drawing/2014/main" val="461116303"/>
                  </a:ext>
                </a:extLst>
              </a:tr>
            </a:tbl>
          </a:graphicData>
        </a:graphic>
      </p:graphicFrame>
    </p:spTree>
    <p:extLst>
      <p:ext uri="{BB962C8B-B14F-4D97-AF65-F5344CB8AC3E}">
        <p14:creationId xmlns:p14="http://schemas.microsoft.com/office/powerpoint/2010/main" val="404420214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87819" y="730530"/>
            <a:ext cx="8368363" cy="173255"/>
          </a:xfrm>
          <a:prstGeom prst="rect">
            <a:avLst/>
          </a:prstGeom>
        </p:spPr>
        <p:txBody>
          <a:bodyPr/>
          <a:lstStyle/>
          <a:p>
            <a:r>
              <a:rPr lang="en-US" dirty="0"/>
              <a:t>Evaluating the Topic Models</a:t>
            </a:r>
          </a:p>
        </p:txBody>
      </p:sp>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Research Results </a:t>
            </a:r>
            <a:r>
              <a:rPr lang="en-IN" dirty="0"/>
              <a:t>and Discussions VII</a:t>
            </a:r>
            <a:endParaRPr lang="en-US" dirty="0"/>
          </a:p>
        </p:txBody>
      </p:sp>
      <p:graphicFrame>
        <p:nvGraphicFramePr>
          <p:cNvPr id="2" name="Table 1">
            <a:extLst>
              <a:ext uri="{FF2B5EF4-FFF2-40B4-BE49-F238E27FC236}">
                <a16:creationId xmlns:a16="http://schemas.microsoft.com/office/drawing/2014/main" id="{F3CFDA22-4141-4C07-9CDB-8F42F03A3D96}"/>
              </a:ext>
            </a:extLst>
          </p:cNvPr>
          <p:cNvGraphicFramePr>
            <a:graphicFrameLocks noGrp="1"/>
          </p:cNvGraphicFramePr>
          <p:nvPr>
            <p:extLst>
              <p:ext uri="{D42A27DB-BD31-4B8C-83A1-F6EECF244321}">
                <p14:modId xmlns:p14="http://schemas.microsoft.com/office/powerpoint/2010/main" val="95586154"/>
              </p:ext>
            </p:extLst>
          </p:nvPr>
        </p:nvGraphicFramePr>
        <p:xfrm>
          <a:off x="387819" y="1352550"/>
          <a:ext cx="3117382" cy="2971801"/>
        </p:xfrm>
        <a:graphic>
          <a:graphicData uri="http://schemas.openxmlformats.org/drawingml/2006/table">
            <a:tbl>
              <a:tblPr firstRow="1" bandRow="1">
                <a:tableStyleId>{5C22544A-7EE6-4342-B048-85BDC9FD1C3A}</a:tableStyleId>
              </a:tblPr>
              <a:tblGrid>
                <a:gridCol w="1555574">
                  <a:extLst>
                    <a:ext uri="{9D8B030D-6E8A-4147-A177-3AD203B41FA5}">
                      <a16:colId xmlns:a16="http://schemas.microsoft.com/office/drawing/2014/main" val="3566313553"/>
                    </a:ext>
                  </a:extLst>
                </a:gridCol>
                <a:gridCol w="706398">
                  <a:extLst>
                    <a:ext uri="{9D8B030D-6E8A-4147-A177-3AD203B41FA5}">
                      <a16:colId xmlns:a16="http://schemas.microsoft.com/office/drawing/2014/main" val="210021860"/>
                    </a:ext>
                  </a:extLst>
                </a:gridCol>
                <a:gridCol w="855410">
                  <a:extLst>
                    <a:ext uri="{9D8B030D-6E8A-4147-A177-3AD203B41FA5}">
                      <a16:colId xmlns:a16="http://schemas.microsoft.com/office/drawing/2014/main" val="535092024"/>
                    </a:ext>
                  </a:extLst>
                </a:gridCol>
              </a:tblGrid>
              <a:tr h="424543">
                <a:tc>
                  <a:txBody>
                    <a:bodyPr/>
                    <a:lstStyle/>
                    <a:p>
                      <a:pPr algn="ctr"/>
                      <a:r>
                        <a:rPr lang="en-US" sz="1050" spc="-5">
                          <a:effectLst/>
                        </a:rPr>
                        <a:t>Metrics/Algorithm</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050" spc="-5">
                          <a:effectLst/>
                        </a:rPr>
                        <a:t>C_V</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050" spc="-5">
                          <a:effectLst/>
                        </a:rPr>
                        <a:t>U_Mass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423648921"/>
                  </a:ext>
                </a:extLst>
              </a:tr>
              <a:tr h="424543">
                <a:tc>
                  <a:txBody>
                    <a:bodyPr/>
                    <a:lstStyle/>
                    <a:p>
                      <a:pPr algn="ctr"/>
                      <a:r>
                        <a:rPr lang="en-US" sz="1050" spc="-5" dirty="0">
                          <a:effectLst/>
                        </a:rPr>
                        <a:t>LSA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050" spc="-5">
                          <a:effectLst/>
                        </a:rPr>
                        <a:t>0.2365</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050" spc="-5">
                          <a:effectLst/>
                        </a:rPr>
                        <a:t>-2.2675</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97362510"/>
                  </a:ext>
                </a:extLst>
              </a:tr>
              <a:tr h="424543">
                <a:tc>
                  <a:txBody>
                    <a:bodyPr/>
                    <a:lstStyle/>
                    <a:p>
                      <a:pPr algn="ctr"/>
                      <a:r>
                        <a:rPr lang="en-US" sz="1050" spc="-5">
                          <a:effectLst/>
                        </a:rPr>
                        <a:t>LDA</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050" spc="-5">
                          <a:effectLst/>
                        </a:rPr>
                        <a:t>0.3197</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050" spc="-5">
                          <a:effectLst/>
                        </a:rPr>
                        <a:t>-6.1207</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827581018"/>
                  </a:ext>
                </a:extLst>
              </a:tr>
              <a:tr h="424543">
                <a:tc>
                  <a:txBody>
                    <a:bodyPr/>
                    <a:lstStyle/>
                    <a:p>
                      <a:pPr algn="ctr"/>
                      <a:r>
                        <a:rPr lang="en-US" sz="1050" spc="-5">
                          <a:effectLst/>
                        </a:rPr>
                        <a:t>BERT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050" spc="-5">
                          <a:effectLst/>
                        </a:rPr>
                        <a:t>0.3225</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050" spc="-5">
                          <a:effectLst/>
                        </a:rPr>
                        <a:t>-12.3169</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228201657"/>
                  </a:ext>
                </a:extLst>
              </a:tr>
              <a:tr h="424543">
                <a:tc>
                  <a:txBody>
                    <a:bodyPr/>
                    <a:lstStyle/>
                    <a:p>
                      <a:pPr algn="ctr"/>
                      <a:r>
                        <a:rPr lang="en-US" sz="1050" spc="-5">
                          <a:effectLst/>
                        </a:rPr>
                        <a:t>FinBERT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050" spc="-5">
                          <a:effectLst/>
                        </a:rPr>
                        <a:t>0.3327</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050" spc="-5">
                          <a:effectLst/>
                        </a:rPr>
                        <a:t>-12.6526</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16506835"/>
                  </a:ext>
                </a:extLst>
              </a:tr>
              <a:tr h="424543">
                <a:tc>
                  <a:txBody>
                    <a:bodyPr/>
                    <a:lstStyle/>
                    <a:p>
                      <a:pPr algn="ctr"/>
                      <a:r>
                        <a:rPr lang="en-US" sz="1050" spc="-5">
                          <a:effectLst/>
                        </a:rPr>
                        <a:t>DistilBERT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050" spc="-5">
                          <a:effectLst/>
                        </a:rPr>
                        <a:t>0.3249</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050" spc="-5">
                          <a:effectLst/>
                        </a:rPr>
                        <a:t>-11.2687</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5593805"/>
                  </a:ext>
                </a:extLst>
              </a:tr>
              <a:tr h="424543">
                <a:tc>
                  <a:txBody>
                    <a:bodyPr/>
                    <a:lstStyle/>
                    <a:p>
                      <a:pPr algn="ctr"/>
                      <a:r>
                        <a:rPr lang="en-US" sz="1050" spc="-5">
                          <a:effectLst/>
                        </a:rPr>
                        <a:t>RoBERTa</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050" spc="-5">
                          <a:effectLst/>
                        </a:rPr>
                        <a:t>0.3269</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050" spc="-5" dirty="0">
                          <a:effectLst/>
                        </a:rPr>
                        <a:t>-11.521</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856139152"/>
                  </a:ext>
                </a:extLst>
              </a:tr>
            </a:tbl>
          </a:graphicData>
        </a:graphic>
      </p:graphicFrame>
      <p:sp>
        <p:nvSpPr>
          <p:cNvPr id="9" name="TextBox 8">
            <a:extLst>
              <a:ext uri="{FF2B5EF4-FFF2-40B4-BE49-F238E27FC236}">
                <a16:creationId xmlns:a16="http://schemas.microsoft.com/office/drawing/2014/main" id="{CB7700FA-EA38-4B53-9B27-5C033EAA7F41}"/>
              </a:ext>
            </a:extLst>
          </p:cNvPr>
          <p:cNvSpPr txBox="1"/>
          <p:nvPr/>
        </p:nvSpPr>
        <p:spPr>
          <a:xfrm>
            <a:off x="3657600" y="1276350"/>
            <a:ext cx="5125523" cy="3046988"/>
          </a:xfrm>
          <a:prstGeom prst="rect">
            <a:avLst/>
          </a:prstGeom>
          <a:noFill/>
        </p:spPr>
        <p:txBody>
          <a:bodyPr wrap="square" rtlCol="0">
            <a:spAutoFit/>
          </a:bodyPr>
          <a:lstStyle/>
          <a:p>
            <a:pPr marL="171450" indent="-171450">
              <a:buFont typeface="Wingdings" panose="05000000000000000000" pitchFamily="2" charset="2"/>
              <a:buChar char="§"/>
            </a:pPr>
            <a:r>
              <a:rPr lang="en-IN" sz="1200" dirty="0"/>
              <a:t>Topic models are considered as best when C_V metric is maximum and U_Mass metric is maximum.</a:t>
            </a:r>
          </a:p>
          <a:p>
            <a:pPr marL="171450" indent="-171450">
              <a:buFont typeface="Wingdings" panose="05000000000000000000" pitchFamily="2" charset="2"/>
              <a:buChar char="§"/>
            </a:pPr>
            <a:endParaRPr lang="en-IN" sz="1200" dirty="0"/>
          </a:p>
          <a:p>
            <a:pPr marL="171450" indent="-171450">
              <a:buFont typeface="Wingdings" panose="05000000000000000000" pitchFamily="2" charset="2"/>
              <a:buChar char="§"/>
            </a:pPr>
            <a:r>
              <a:rPr lang="en-IN" sz="1200" dirty="0"/>
              <a:t>C_V metric measures the represents the inter-cluster distance which means that it signifies the distance between the two clusters and it should be maximum for the ideal model. </a:t>
            </a:r>
          </a:p>
          <a:p>
            <a:pPr marL="171450" indent="-171450">
              <a:buFont typeface="Wingdings" panose="05000000000000000000" pitchFamily="2" charset="2"/>
              <a:buChar char="§"/>
            </a:pPr>
            <a:endParaRPr lang="en-IN" sz="1200" dirty="0"/>
          </a:p>
          <a:p>
            <a:pPr marL="171450" indent="-171450">
              <a:buFont typeface="Wingdings" panose="05000000000000000000" pitchFamily="2" charset="2"/>
              <a:buChar char="§"/>
            </a:pPr>
            <a:r>
              <a:rPr lang="en-IN" sz="1200" dirty="0" err="1"/>
              <a:t>U_Mass</a:t>
            </a:r>
            <a:r>
              <a:rPr lang="en-IN" sz="1200" dirty="0"/>
              <a:t> metric calculates how often two words appear together in the cluster and it should be maximum for the ideal model. </a:t>
            </a:r>
          </a:p>
          <a:p>
            <a:pPr marL="171450" indent="-171450">
              <a:buFont typeface="Wingdings" panose="05000000000000000000" pitchFamily="2" charset="2"/>
              <a:buChar char="§"/>
            </a:pPr>
            <a:endParaRPr lang="en-IN" sz="1200" dirty="0"/>
          </a:p>
          <a:p>
            <a:pPr marL="171450" indent="-171450">
              <a:buFont typeface="Wingdings" panose="05000000000000000000" pitchFamily="2" charset="2"/>
              <a:buChar char="§"/>
            </a:pPr>
            <a:r>
              <a:rPr lang="en-IN" sz="1200" dirty="0"/>
              <a:t>From the above table, we can tell </a:t>
            </a:r>
            <a:r>
              <a:rPr lang="en-IN" sz="1200" dirty="0" err="1"/>
              <a:t>FinBERT</a:t>
            </a:r>
            <a:r>
              <a:rPr lang="en-IN" sz="1200" dirty="0"/>
              <a:t> gave best results compared to other topic models as its C_V score is maximum and </a:t>
            </a:r>
            <a:r>
              <a:rPr lang="en-IN" sz="1200" dirty="0" err="1"/>
              <a:t>U_Mass</a:t>
            </a:r>
            <a:r>
              <a:rPr lang="en-IN" sz="1200" dirty="0"/>
              <a:t> metric is maximum. This is because </a:t>
            </a:r>
            <a:r>
              <a:rPr lang="en-IN" sz="1200" dirty="0" err="1"/>
              <a:t>FinBERT</a:t>
            </a:r>
            <a:r>
              <a:rPr lang="en-IN" sz="1200" dirty="0"/>
              <a:t> is extensively pre-trained on finance text data. Also, in the previous slide we can notice that </a:t>
            </a:r>
            <a:r>
              <a:rPr lang="en-IN" sz="1200" dirty="0" err="1"/>
              <a:t>FinBERT</a:t>
            </a:r>
            <a:r>
              <a:rPr lang="en-IN" sz="1200" dirty="0"/>
              <a:t> is able to identify more number of unique topics when compared with other Topic models.</a:t>
            </a:r>
          </a:p>
        </p:txBody>
      </p:sp>
    </p:spTree>
    <p:extLst>
      <p:ext uri="{BB962C8B-B14F-4D97-AF65-F5344CB8AC3E}">
        <p14:creationId xmlns:p14="http://schemas.microsoft.com/office/powerpoint/2010/main" val="236053048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IN" dirty="0"/>
              <a:t>Conclusions</a:t>
            </a:r>
            <a:endParaRPr lang="en-US" dirty="0"/>
          </a:p>
        </p:txBody>
      </p:sp>
      <p:sp>
        <p:nvSpPr>
          <p:cNvPr id="46" name="Inhaltsplatzhalter 4">
            <a:extLst>
              <a:ext uri="{FF2B5EF4-FFF2-40B4-BE49-F238E27FC236}">
                <a16:creationId xmlns:a16="http://schemas.microsoft.com/office/drawing/2014/main" id="{95F11AF1-8823-4520-8AC0-1A6D2B708039}"/>
              </a:ext>
            </a:extLst>
          </p:cNvPr>
          <p:cNvSpPr txBox="1">
            <a:spLocks/>
          </p:cNvSpPr>
          <p:nvPr/>
        </p:nvSpPr>
        <p:spPr>
          <a:xfrm>
            <a:off x="381000" y="2229663"/>
            <a:ext cx="2297250" cy="23820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pPr>
            <a:r>
              <a:rPr lang="en-US" sz="1400" b="1" dirty="0">
                <a:solidFill>
                  <a:schemeClr val="accent1"/>
                </a:solidFill>
                <a:latin typeface="+mj-lt"/>
              </a:rPr>
              <a:t>Conclusion #1</a:t>
            </a:r>
            <a:endParaRPr lang="en-US" sz="1050" dirty="0">
              <a:solidFill>
                <a:schemeClr val="bg1">
                  <a:lumMod val="50000"/>
                </a:schemeClr>
              </a:solidFill>
              <a:latin typeface="+mn-lt"/>
            </a:endParaRPr>
          </a:p>
        </p:txBody>
      </p:sp>
      <p:grpSp>
        <p:nvGrpSpPr>
          <p:cNvPr id="47" name="Group 46">
            <a:extLst>
              <a:ext uri="{FF2B5EF4-FFF2-40B4-BE49-F238E27FC236}">
                <a16:creationId xmlns:a16="http://schemas.microsoft.com/office/drawing/2014/main" id="{A2A0239C-05BE-4C65-AC1C-4A8F461DAE1A}"/>
              </a:ext>
            </a:extLst>
          </p:cNvPr>
          <p:cNvGrpSpPr/>
          <p:nvPr/>
        </p:nvGrpSpPr>
        <p:grpSpPr>
          <a:xfrm>
            <a:off x="381000" y="2169743"/>
            <a:ext cx="2297250" cy="394597"/>
            <a:chOff x="381000" y="1390650"/>
            <a:chExt cx="2468880" cy="411333"/>
          </a:xfrm>
        </p:grpSpPr>
        <p:sp>
          <p:nvSpPr>
            <p:cNvPr id="48" name="Rectangle 47">
              <a:extLst>
                <a:ext uri="{FF2B5EF4-FFF2-40B4-BE49-F238E27FC236}">
                  <a16:creationId xmlns:a16="http://schemas.microsoft.com/office/drawing/2014/main" id="{D6BFB9B1-927C-416D-B593-57933A8342CA}"/>
                </a:ext>
              </a:extLst>
            </p:cNvPr>
            <p:cNvSpPr/>
            <p:nvPr/>
          </p:nvSpPr>
          <p:spPr bwMode="auto">
            <a:xfrm>
              <a:off x="381000" y="1390650"/>
              <a:ext cx="2468880" cy="18288"/>
            </a:xfrm>
            <a:prstGeom prst="rect">
              <a:avLst/>
            </a:prstGeom>
            <a:solidFill>
              <a:schemeClr val="accent1"/>
            </a:solidFill>
            <a:ln w="9525">
              <a:noFill/>
              <a:round/>
              <a:headEnd/>
              <a:tailEnd/>
            </a:ln>
          </p:spPr>
          <p:txBody>
            <a:bodyPr vert="horz" wrap="square" lIns="91440" tIns="45720" rIns="91440" bIns="45720" numCol="1" rtlCol="0" anchor="ctr" anchorCtr="0" compatLnSpc="1">
              <a:prstTxWarp prst="textNoShape">
                <a:avLst/>
              </a:prstTxWarp>
            </a:bodyPr>
            <a:lstStyle/>
            <a:p>
              <a:pPr>
                <a:lnSpc>
                  <a:spcPct val="120000"/>
                </a:lnSpc>
              </a:pPr>
              <a:endParaRPr lang="en-US"/>
            </a:p>
          </p:txBody>
        </p:sp>
        <p:sp>
          <p:nvSpPr>
            <p:cNvPr id="49" name="Rectangle 48">
              <a:extLst>
                <a:ext uri="{FF2B5EF4-FFF2-40B4-BE49-F238E27FC236}">
                  <a16:creationId xmlns:a16="http://schemas.microsoft.com/office/drawing/2014/main" id="{0C47829C-9A3A-4C31-940E-F47061B337D7}"/>
                </a:ext>
              </a:extLst>
            </p:cNvPr>
            <p:cNvSpPr/>
            <p:nvPr/>
          </p:nvSpPr>
          <p:spPr bwMode="auto">
            <a:xfrm>
              <a:off x="381000" y="1756263"/>
              <a:ext cx="2468880" cy="45720"/>
            </a:xfrm>
            <a:prstGeom prst="rect">
              <a:avLst/>
            </a:prstGeom>
            <a:solidFill>
              <a:schemeClr val="accent1"/>
            </a:solidFill>
            <a:ln w="9525">
              <a:noFill/>
              <a:round/>
              <a:headEnd/>
              <a:tailEnd/>
            </a:ln>
          </p:spPr>
          <p:txBody>
            <a:bodyPr vert="horz" wrap="square" lIns="91440" tIns="45720" rIns="91440" bIns="45720" numCol="1" rtlCol="0" anchor="ctr" anchorCtr="0" compatLnSpc="1">
              <a:prstTxWarp prst="textNoShape">
                <a:avLst/>
              </a:prstTxWarp>
            </a:bodyPr>
            <a:lstStyle/>
            <a:p>
              <a:pPr>
                <a:lnSpc>
                  <a:spcPct val="120000"/>
                </a:lnSpc>
              </a:pPr>
              <a:endParaRPr lang="en-US"/>
            </a:p>
          </p:txBody>
        </p:sp>
      </p:grpSp>
      <p:sp>
        <p:nvSpPr>
          <p:cNvPr id="50" name="Rectangle 49">
            <a:extLst>
              <a:ext uri="{FF2B5EF4-FFF2-40B4-BE49-F238E27FC236}">
                <a16:creationId xmlns:a16="http://schemas.microsoft.com/office/drawing/2014/main" id="{159809CD-B027-4451-B35C-E5F568EB3FFE}"/>
              </a:ext>
            </a:extLst>
          </p:cNvPr>
          <p:cNvSpPr/>
          <p:nvPr/>
        </p:nvSpPr>
        <p:spPr>
          <a:xfrm>
            <a:off x="381000" y="2653506"/>
            <a:ext cx="2297250" cy="1821011"/>
          </a:xfrm>
          <a:prstGeom prst="rect">
            <a:avLst/>
          </a:prstGeom>
        </p:spPr>
        <p:txBody>
          <a:bodyPr wrap="square" lIns="0" tIns="0" rIns="0" bIns="0">
            <a:spAutoFit/>
          </a:bodyPr>
          <a:lstStyle/>
          <a:p>
            <a:pPr algn="just">
              <a:lnSpc>
                <a:spcPct val="150000"/>
              </a:lnSpc>
            </a:pPr>
            <a:r>
              <a:rPr lang="en-US" sz="1000" dirty="0">
                <a:solidFill>
                  <a:schemeClr val="tx1">
                    <a:lumMod val="75000"/>
                    <a:lumOff val="25000"/>
                  </a:schemeClr>
                </a:solidFill>
              </a:rPr>
              <a:t>Based on our experiences and review of relevant </a:t>
            </a:r>
            <a:r>
              <a:rPr lang="en-US" sz="1000" b="1" dirty="0">
                <a:solidFill>
                  <a:schemeClr val="tx1">
                    <a:lumMod val="75000"/>
                    <a:lumOff val="25000"/>
                  </a:schemeClr>
                </a:solidFill>
              </a:rPr>
              <a:t>literature</a:t>
            </a:r>
            <a:r>
              <a:rPr lang="en-US" sz="1000" dirty="0">
                <a:solidFill>
                  <a:schemeClr val="tx1">
                    <a:lumMod val="75000"/>
                    <a:lumOff val="25000"/>
                  </a:schemeClr>
                </a:solidFill>
              </a:rPr>
              <a:t>, legacy standard topic modeling techniques do not capture the importance of </a:t>
            </a:r>
            <a:r>
              <a:rPr lang="en-US" sz="1000" b="1" dirty="0">
                <a:solidFill>
                  <a:schemeClr val="tx1">
                    <a:lumMod val="75000"/>
                    <a:lumOff val="25000"/>
                  </a:schemeClr>
                </a:solidFill>
              </a:rPr>
              <a:t>context</a:t>
            </a:r>
            <a:r>
              <a:rPr lang="en-US" sz="1000" dirty="0">
                <a:solidFill>
                  <a:schemeClr val="tx1">
                    <a:lumMod val="75000"/>
                    <a:lumOff val="25000"/>
                  </a:schemeClr>
                </a:solidFill>
              </a:rPr>
              <a:t> as these algorithms ignore the order of the words but sentence-based transformers capture the importance of the order of text and capture the context.</a:t>
            </a:r>
          </a:p>
        </p:txBody>
      </p:sp>
      <p:sp>
        <p:nvSpPr>
          <p:cNvPr id="51" name="Inhaltsplatzhalter 4">
            <a:extLst>
              <a:ext uri="{FF2B5EF4-FFF2-40B4-BE49-F238E27FC236}">
                <a16:creationId xmlns:a16="http://schemas.microsoft.com/office/drawing/2014/main" id="{8DA306EE-0715-463F-9AE1-2A3B13A311EE}"/>
              </a:ext>
            </a:extLst>
          </p:cNvPr>
          <p:cNvSpPr txBox="1">
            <a:spLocks/>
          </p:cNvSpPr>
          <p:nvPr/>
        </p:nvSpPr>
        <p:spPr>
          <a:xfrm>
            <a:off x="3003259" y="2222712"/>
            <a:ext cx="2532851" cy="240772"/>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pPr>
            <a:r>
              <a:rPr lang="en-US" sz="1400" b="1" dirty="0">
                <a:solidFill>
                  <a:schemeClr val="accent2"/>
                </a:solidFill>
                <a:latin typeface="+mj-lt"/>
              </a:rPr>
              <a:t>Conclusion #2</a:t>
            </a:r>
            <a:endParaRPr lang="en-US" sz="1050" dirty="0">
              <a:solidFill>
                <a:schemeClr val="accent2"/>
              </a:solidFill>
              <a:latin typeface="+mn-lt"/>
            </a:endParaRPr>
          </a:p>
        </p:txBody>
      </p:sp>
      <p:grpSp>
        <p:nvGrpSpPr>
          <p:cNvPr id="52" name="Group 51">
            <a:extLst>
              <a:ext uri="{FF2B5EF4-FFF2-40B4-BE49-F238E27FC236}">
                <a16:creationId xmlns:a16="http://schemas.microsoft.com/office/drawing/2014/main" id="{105C5D3A-0BC9-44E2-9166-86FD75A96D4B}"/>
              </a:ext>
            </a:extLst>
          </p:cNvPr>
          <p:cNvGrpSpPr/>
          <p:nvPr/>
        </p:nvGrpSpPr>
        <p:grpSpPr>
          <a:xfrm>
            <a:off x="3003259" y="2154400"/>
            <a:ext cx="2532851" cy="409939"/>
            <a:chOff x="381000" y="1390650"/>
            <a:chExt cx="2468880" cy="411333"/>
          </a:xfrm>
          <a:solidFill>
            <a:schemeClr val="accent2"/>
          </a:solidFill>
        </p:grpSpPr>
        <p:sp>
          <p:nvSpPr>
            <p:cNvPr id="53" name="Rectangle 52">
              <a:extLst>
                <a:ext uri="{FF2B5EF4-FFF2-40B4-BE49-F238E27FC236}">
                  <a16:creationId xmlns:a16="http://schemas.microsoft.com/office/drawing/2014/main" id="{1340E5C6-5171-4629-AA48-E1EC774C72D6}"/>
                </a:ext>
              </a:extLst>
            </p:cNvPr>
            <p:cNvSpPr/>
            <p:nvPr/>
          </p:nvSpPr>
          <p:spPr bwMode="auto">
            <a:xfrm>
              <a:off x="381000" y="1390650"/>
              <a:ext cx="2468880" cy="18288"/>
            </a:xfrm>
            <a:prstGeom prst="rect">
              <a:avLst/>
            </a:prstGeom>
            <a:grpFill/>
            <a:ln w="9525">
              <a:noFill/>
              <a:round/>
              <a:headEnd/>
              <a:tailEnd/>
            </a:ln>
          </p:spPr>
          <p:txBody>
            <a:bodyPr vert="horz" wrap="square" lIns="91440" tIns="45720" rIns="91440" bIns="45720" numCol="1" rtlCol="0" anchor="ctr" anchorCtr="0" compatLnSpc="1">
              <a:prstTxWarp prst="textNoShape">
                <a:avLst/>
              </a:prstTxWarp>
            </a:bodyPr>
            <a:lstStyle/>
            <a:p>
              <a:pPr>
                <a:lnSpc>
                  <a:spcPct val="120000"/>
                </a:lnSpc>
              </a:pPr>
              <a:endParaRPr lang="en-US"/>
            </a:p>
          </p:txBody>
        </p:sp>
        <p:sp>
          <p:nvSpPr>
            <p:cNvPr id="54" name="Rectangle 53">
              <a:extLst>
                <a:ext uri="{FF2B5EF4-FFF2-40B4-BE49-F238E27FC236}">
                  <a16:creationId xmlns:a16="http://schemas.microsoft.com/office/drawing/2014/main" id="{2F86611C-D2DD-4B13-9CA3-03C0C2E3DDF8}"/>
                </a:ext>
              </a:extLst>
            </p:cNvPr>
            <p:cNvSpPr/>
            <p:nvPr/>
          </p:nvSpPr>
          <p:spPr bwMode="auto">
            <a:xfrm>
              <a:off x="381000" y="1756263"/>
              <a:ext cx="2468880" cy="45720"/>
            </a:xfrm>
            <a:prstGeom prst="rect">
              <a:avLst/>
            </a:prstGeom>
            <a:grpFill/>
            <a:ln w="9525">
              <a:noFill/>
              <a:round/>
              <a:headEnd/>
              <a:tailEnd/>
            </a:ln>
          </p:spPr>
          <p:txBody>
            <a:bodyPr vert="horz" wrap="square" lIns="91440" tIns="45720" rIns="91440" bIns="45720" numCol="1" rtlCol="0" anchor="ctr" anchorCtr="0" compatLnSpc="1">
              <a:prstTxWarp prst="textNoShape">
                <a:avLst/>
              </a:prstTxWarp>
            </a:bodyPr>
            <a:lstStyle/>
            <a:p>
              <a:pPr>
                <a:lnSpc>
                  <a:spcPct val="120000"/>
                </a:lnSpc>
              </a:pPr>
              <a:endParaRPr lang="en-US"/>
            </a:p>
          </p:txBody>
        </p:sp>
      </p:grpSp>
      <p:sp>
        <p:nvSpPr>
          <p:cNvPr id="55" name="Rectangle 54">
            <a:extLst>
              <a:ext uri="{FF2B5EF4-FFF2-40B4-BE49-F238E27FC236}">
                <a16:creationId xmlns:a16="http://schemas.microsoft.com/office/drawing/2014/main" id="{7513C6E6-1083-40F5-8394-3166EFD31DA7}"/>
              </a:ext>
            </a:extLst>
          </p:cNvPr>
          <p:cNvSpPr/>
          <p:nvPr/>
        </p:nvSpPr>
        <p:spPr>
          <a:xfrm>
            <a:off x="3012218" y="2656032"/>
            <a:ext cx="2626582" cy="1821011"/>
          </a:xfrm>
          <a:prstGeom prst="rect">
            <a:avLst/>
          </a:prstGeom>
        </p:spPr>
        <p:txBody>
          <a:bodyPr wrap="square" lIns="0" tIns="0" rIns="0" bIns="0">
            <a:spAutoFit/>
          </a:bodyPr>
          <a:lstStyle/>
          <a:p>
            <a:pPr algn="just">
              <a:lnSpc>
                <a:spcPct val="150000"/>
              </a:lnSpc>
            </a:pPr>
            <a:r>
              <a:rPr lang="en-IN" sz="1000" dirty="0">
                <a:solidFill>
                  <a:schemeClr val="tx1">
                    <a:lumMod val="75000"/>
                    <a:lumOff val="25000"/>
                  </a:schemeClr>
                </a:solidFill>
              </a:rPr>
              <a:t>By comparing U_mass and C_V metrics of Transformer based topic models (BERT, FinBERT, DistilBERT &amp; RoBERTa) and non-Transformer based topic models (LSA &amp; LDA) we can say that transformer-based topic model performs very well in capturing the context and topics with acceptable intercluster distance and intracluster distance.</a:t>
            </a:r>
            <a:endParaRPr lang="en-US" sz="1000" dirty="0">
              <a:solidFill>
                <a:schemeClr val="tx1">
                  <a:lumMod val="75000"/>
                  <a:lumOff val="25000"/>
                </a:schemeClr>
              </a:solidFill>
            </a:endParaRPr>
          </a:p>
        </p:txBody>
      </p:sp>
      <p:grpSp>
        <p:nvGrpSpPr>
          <p:cNvPr id="66" name="Group 65">
            <a:extLst>
              <a:ext uri="{FF2B5EF4-FFF2-40B4-BE49-F238E27FC236}">
                <a16:creationId xmlns:a16="http://schemas.microsoft.com/office/drawing/2014/main" id="{362B2A84-0271-47C5-8DF7-AF20EE026AD4}"/>
              </a:ext>
            </a:extLst>
          </p:cNvPr>
          <p:cNvGrpSpPr/>
          <p:nvPr/>
        </p:nvGrpSpPr>
        <p:grpSpPr>
          <a:xfrm>
            <a:off x="5898859" y="2154107"/>
            <a:ext cx="2787941" cy="409939"/>
            <a:chOff x="381000" y="1390650"/>
            <a:chExt cx="2468880" cy="411333"/>
          </a:xfrm>
          <a:solidFill>
            <a:schemeClr val="accent2"/>
          </a:solidFill>
        </p:grpSpPr>
        <p:sp>
          <p:nvSpPr>
            <p:cNvPr id="67" name="Rectangle 66">
              <a:extLst>
                <a:ext uri="{FF2B5EF4-FFF2-40B4-BE49-F238E27FC236}">
                  <a16:creationId xmlns:a16="http://schemas.microsoft.com/office/drawing/2014/main" id="{9A37D60F-6139-4AAB-9C80-866AF584A177}"/>
                </a:ext>
              </a:extLst>
            </p:cNvPr>
            <p:cNvSpPr/>
            <p:nvPr/>
          </p:nvSpPr>
          <p:spPr bwMode="auto">
            <a:xfrm>
              <a:off x="381000" y="1390650"/>
              <a:ext cx="2468880" cy="18288"/>
            </a:xfrm>
            <a:prstGeom prst="rect">
              <a:avLst/>
            </a:prstGeom>
            <a:grpFill/>
            <a:ln w="9525">
              <a:noFill/>
              <a:round/>
              <a:headEnd/>
              <a:tailEnd/>
            </a:ln>
          </p:spPr>
          <p:txBody>
            <a:bodyPr vert="horz" wrap="square" lIns="91440" tIns="45720" rIns="91440" bIns="45720" numCol="1" rtlCol="0" anchor="ctr" anchorCtr="0" compatLnSpc="1">
              <a:prstTxWarp prst="textNoShape">
                <a:avLst/>
              </a:prstTxWarp>
            </a:bodyPr>
            <a:lstStyle/>
            <a:p>
              <a:pPr>
                <a:lnSpc>
                  <a:spcPct val="120000"/>
                </a:lnSpc>
              </a:pPr>
              <a:endParaRPr lang="en-US"/>
            </a:p>
          </p:txBody>
        </p:sp>
        <p:sp>
          <p:nvSpPr>
            <p:cNvPr id="68" name="Rectangle 67">
              <a:extLst>
                <a:ext uri="{FF2B5EF4-FFF2-40B4-BE49-F238E27FC236}">
                  <a16:creationId xmlns:a16="http://schemas.microsoft.com/office/drawing/2014/main" id="{527B8E2E-2452-45C4-89D7-6CAC17BC8DD1}"/>
                </a:ext>
              </a:extLst>
            </p:cNvPr>
            <p:cNvSpPr/>
            <p:nvPr/>
          </p:nvSpPr>
          <p:spPr bwMode="auto">
            <a:xfrm>
              <a:off x="381000" y="1756263"/>
              <a:ext cx="2468880" cy="45720"/>
            </a:xfrm>
            <a:prstGeom prst="rect">
              <a:avLst/>
            </a:prstGeom>
            <a:grpFill/>
            <a:ln w="9525">
              <a:noFill/>
              <a:round/>
              <a:headEnd/>
              <a:tailEnd/>
            </a:ln>
          </p:spPr>
          <p:txBody>
            <a:bodyPr vert="horz" wrap="square" lIns="91440" tIns="45720" rIns="91440" bIns="45720" numCol="1" rtlCol="0" anchor="ctr" anchorCtr="0" compatLnSpc="1">
              <a:prstTxWarp prst="textNoShape">
                <a:avLst/>
              </a:prstTxWarp>
            </a:bodyPr>
            <a:lstStyle/>
            <a:p>
              <a:pPr>
                <a:lnSpc>
                  <a:spcPct val="120000"/>
                </a:lnSpc>
              </a:pPr>
              <a:endParaRPr lang="en-US"/>
            </a:p>
          </p:txBody>
        </p:sp>
      </p:grpSp>
      <p:sp>
        <p:nvSpPr>
          <p:cNvPr id="69" name="Rectangle 68">
            <a:extLst>
              <a:ext uri="{FF2B5EF4-FFF2-40B4-BE49-F238E27FC236}">
                <a16:creationId xmlns:a16="http://schemas.microsoft.com/office/drawing/2014/main" id="{B7335A29-1BAB-499D-8FB0-ED54369DD8DA}"/>
              </a:ext>
            </a:extLst>
          </p:cNvPr>
          <p:cNvSpPr/>
          <p:nvPr/>
        </p:nvSpPr>
        <p:spPr>
          <a:xfrm>
            <a:off x="5896201" y="2597337"/>
            <a:ext cx="2848364" cy="1972015"/>
          </a:xfrm>
          <a:prstGeom prst="rect">
            <a:avLst/>
          </a:prstGeom>
        </p:spPr>
        <p:txBody>
          <a:bodyPr wrap="square" lIns="0" tIns="0" rIns="0" bIns="0">
            <a:spAutoFit/>
          </a:bodyPr>
          <a:lstStyle/>
          <a:p>
            <a:pPr algn="just">
              <a:lnSpc>
                <a:spcPct val="150000"/>
              </a:lnSpc>
            </a:pPr>
            <a:r>
              <a:rPr lang="en-IN" sz="1000" dirty="0">
                <a:solidFill>
                  <a:schemeClr val="tx1">
                    <a:lumMod val="75000"/>
                    <a:lumOff val="25000"/>
                  </a:schemeClr>
                </a:solidFill>
              </a:rPr>
              <a:t>Out of Transformer based Embedded space topic modelling techniques, “</a:t>
            </a:r>
            <a:r>
              <a:rPr lang="en-IN" sz="1000" b="1" dirty="0">
                <a:solidFill>
                  <a:schemeClr val="tx1">
                    <a:lumMod val="75000"/>
                    <a:lumOff val="25000"/>
                  </a:schemeClr>
                </a:solidFill>
              </a:rPr>
              <a:t>FinBERT</a:t>
            </a:r>
            <a:r>
              <a:rPr lang="en-IN" sz="1000" dirty="0">
                <a:solidFill>
                  <a:schemeClr val="tx1">
                    <a:lumMod val="75000"/>
                    <a:lumOff val="25000"/>
                  </a:schemeClr>
                </a:solidFill>
              </a:rPr>
              <a:t>” works better on </a:t>
            </a:r>
            <a:r>
              <a:rPr lang="en-IN" sz="1000" b="1" dirty="0">
                <a:solidFill>
                  <a:schemeClr val="tx1">
                    <a:lumMod val="75000"/>
                    <a:lumOff val="25000"/>
                  </a:schemeClr>
                </a:solidFill>
              </a:rPr>
              <a:t>financial data</a:t>
            </a:r>
            <a:r>
              <a:rPr lang="en-IN" sz="1000" dirty="0">
                <a:solidFill>
                  <a:schemeClr val="tx1">
                    <a:lumMod val="75000"/>
                    <a:lumOff val="25000"/>
                  </a:schemeClr>
                </a:solidFill>
              </a:rPr>
              <a:t>.</a:t>
            </a:r>
          </a:p>
          <a:p>
            <a:pPr algn="just">
              <a:lnSpc>
                <a:spcPct val="150000"/>
              </a:lnSpc>
              <a:spcBef>
                <a:spcPts val="600"/>
              </a:spcBef>
            </a:pPr>
            <a:r>
              <a:rPr lang="en-US" sz="1000" dirty="0">
                <a:solidFill>
                  <a:schemeClr val="tx1">
                    <a:lumMod val="75000"/>
                    <a:lumOff val="25000"/>
                  </a:schemeClr>
                </a:solidFill>
              </a:rPr>
              <a:t>FinBERT demonstrated good intercluster and </a:t>
            </a:r>
            <a:r>
              <a:rPr lang="en-US" sz="1000" dirty="0" err="1">
                <a:solidFill>
                  <a:schemeClr val="tx1">
                    <a:lumMod val="75000"/>
                    <a:lumOff val="25000"/>
                  </a:schemeClr>
                </a:solidFill>
              </a:rPr>
              <a:t>intracluster</a:t>
            </a:r>
            <a:r>
              <a:rPr lang="en-US" sz="1000" dirty="0">
                <a:solidFill>
                  <a:schemeClr val="tx1">
                    <a:lumMod val="75000"/>
                    <a:lumOff val="25000"/>
                  </a:schemeClr>
                </a:solidFill>
              </a:rPr>
              <a:t> bonding.</a:t>
            </a:r>
          </a:p>
          <a:p>
            <a:pPr algn="just">
              <a:lnSpc>
                <a:spcPct val="150000"/>
              </a:lnSpc>
              <a:spcBef>
                <a:spcPts val="600"/>
              </a:spcBef>
            </a:pPr>
            <a:r>
              <a:rPr lang="en-US" sz="1000" dirty="0">
                <a:solidFill>
                  <a:schemeClr val="tx1">
                    <a:lumMod val="75000"/>
                    <a:lumOff val="25000"/>
                  </a:schemeClr>
                </a:solidFill>
              </a:rPr>
              <a:t>FinBERT is able to identify </a:t>
            </a:r>
            <a:r>
              <a:rPr lang="en-US" sz="1000" b="1" dirty="0">
                <a:solidFill>
                  <a:schemeClr val="tx1">
                    <a:lumMod val="75000"/>
                    <a:lumOff val="25000"/>
                  </a:schemeClr>
                </a:solidFill>
              </a:rPr>
              <a:t>unique topics </a:t>
            </a:r>
            <a:r>
              <a:rPr lang="en-US" sz="1000" dirty="0">
                <a:solidFill>
                  <a:schemeClr val="tx1">
                    <a:lumMod val="75000"/>
                    <a:lumOff val="25000"/>
                  </a:schemeClr>
                </a:solidFill>
              </a:rPr>
              <a:t>in finance when compared with other pretrained BERTs.</a:t>
            </a:r>
          </a:p>
        </p:txBody>
      </p:sp>
      <p:sp>
        <p:nvSpPr>
          <p:cNvPr id="70" name="Inhaltsplatzhalter 4">
            <a:extLst>
              <a:ext uri="{FF2B5EF4-FFF2-40B4-BE49-F238E27FC236}">
                <a16:creationId xmlns:a16="http://schemas.microsoft.com/office/drawing/2014/main" id="{1B01176D-359D-407F-AB76-F024F57BF6A5}"/>
              </a:ext>
            </a:extLst>
          </p:cNvPr>
          <p:cNvSpPr txBox="1">
            <a:spLocks/>
          </p:cNvSpPr>
          <p:nvPr/>
        </p:nvSpPr>
        <p:spPr>
          <a:xfrm>
            <a:off x="5898858" y="2228155"/>
            <a:ext cx="2532851" cy="240772"/>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pPr>
            <a:r>
              <a:rPr lang="en-US" sz="1400" b="1" dirty="0">
                <a:solidFill>
                  <a:schemeClr val="accent2"/>
                </a:solidFill>
                <a:latin typeface="+mj-lt"/>
              </a:rPr>
              <a:t>Conclusion #3</a:t>
            </a:r>
            <a:endParaRPr lang="en-US" sz="1050" dirty="0">
              <a:solidFill>
                <a:schemeClr val="accent2"/>
              </a:solidFill>
              <a:latin typeface="+mn-lt"/>
            </a:endParaRPr>
          </a:p>
        </p:txBody>
      </p:sp>
      <p:pic>
        <p:nvPicPr>
          <p:cNvPr id="4" name="Picture 3">
            <a:extLst>
              <a:ext uri="{FF2B5EF4-FFF2-40B4-BE49-F238E27FC236}">
                <a16:creationId xmlns:a16="http://schemas.microsoft.com/office/drawing/2014/main" id="{F9EFC721-2C96-4214-BC19-7618D43E7EA3}"/>
              </a:ext>
            </a:extLst>
          </p:cNvPr>
          <p:cNvPicPr>
            <a:picLocks noChangeAspect="1"/>
          </p:cNvPicPr>
          <p:nvPr/>
        </p:nvPicPr>
        <p:blipFill>
          <a:blip r:embed="rId2"/>
          <a:stretch>
            <a:fillRect/>
          </a:stretch>
        </p:blipFill>
        <p:spPr>
          <a:xfrm>
            <a:off x="1223495" y="781236"/>
            <a:ext cx="6697010" cy="1057423"/>
          </a:xfrm>
          <a:prstGeom prst="rect">
            <a:avLst/>
          </a:prstGeom>
        </p:spPr>
      </p:pic>
    </p:spTree>
    <p:extLst>
      <p:ext uri="{BB962C8B-B14F-4D97-AF65-F5344CB8AC3E}">
        <p14:creationId xmlns:p14="http://schemas.microsoft.com/office/powerpoint/2010/main" val="33261534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20000" decel="60000"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1+#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 presetClass="entr" presetSubtype="8" accel="20000" decel="60000"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0-#ppt_w/2"/>
                                          </p:val>
                                        </p:tav>
                                        <p:tav tm="100000">
                                          <p:val>
                                            <p:strVal val="#ppt_x"/>
                                          </p:val>
                                        </p:tav>
                                      </p:tavLst>
                                    </p:anim>
                                    <p:anim calcmode="lin" valueType="num">
                                      <p:cBhvr additive="base">
                                        <p:cTn id="12" dur="500" fill="hold"/>
                                        <p:tgtEl>
                                          <p:spTgt spid="46"/>
                                        </p:tgtEl>
                                        <p:attrNameLst>
                                          <p:attrName>ppt_y</p:attrName>
                                        </p:attrNameLst>
                                      </p:cBhvr>
                                      <p:tavLst>
                                        <p:tav tm="0">
                                          <p:val>
                                            <p:strVal val="#ppt_y"/>
                                          </p:val>
                                        </p:tav>
                                        <p:tav tm="100000">
                                          <p:val>
                                            <p:strVal val="#ppt_y"/>
                                          </p:val>
                                        </p:tav>
                                      </p:tavLst>
                                    </p:anim>
                                  </p:childTnLst>
                                </p:cTn>
                              </p:par>
                              <p:par>
                                <p:cTn id="13" presetID="22" presetClass="entr" presetSubtype="8"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wipe(left)">
                                      <p:cBhvr>
                                        <p:cTn id="15" dur="500"/>
                                        <p:tgtEl>
                                          <p:spTgt spid="50"/>
                                        </p:tgtEl>
                                      </p:cBhvr>
                                    </p:animEffect>
                                  </p:childTnLst>
                                </p:cTn>
                              </p:par>
                            </p:childTnLst>
                          </p:cTn>
                        </p:par>
                        <p:par>
                          <p:cTn id="16" fill="hold">
                            <p:stCondLst>
                              <p:cond delay="500"/>
                            </p:stCondLst>
                            <p:childTnLst>
                              <p:par>
                                <p:cTn id="17" presetID="2" presetClass="entr" presetSubtype="2" accel="20000" decel="60000" fill="hold" nodeType="after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1+#ppt_w/2"/>
                                          </p:val>
                                        </p:tav>
                                        <p:tav tm="100000">
                                          <p:val>
                                            <p:strVal val="#ppt_x"/>
                                          </p:val>
                                        </p:tav>
                                      </p:tavLst>
                                    </p:anim>
                                    <p:anim calcmode="lin" valueType="num">
                                      <p:cBhvr additive="base">
                                        <p:cTn id="20" dur="500" fill="hold"/>
                                        <p:tgtEl>
                                          <p:spTgt spid="52"/>
                                        </p:tgtEl>
                                        <p:attrNameLst>
                                          <p:attrName>ppt_y</p:attrName>
                                        </p:attrNameLst>
                                      </p:cBhvr>
                                      <p:tavLst>
                                        <p:tav tm="0">
                                          <p:val>
                                            <p:strVal val="#ppt_y"/>
                                          </p:val>
                                        </p:tav>
                                        <p:tav tm="100000">
                                          <p:val>
                                            <p:strVal val="#ppt_y"/>
                                          </p:val>
                                        </p:tav>
                                      </p:tavLst>
                                    </p:anim>
                                  </p:childTnLst>
                                </p:cTn>
                              </p:par>
                              <p:par>
                                <p:cTn id="21" presetID="2" presetClass="entr" presetSubtype="8" accel="20000" decel="6000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anim calcmode="lin" valueType="num">
                                      <p:cBhvr additive="base">
                                        <p:cTn id="23" dur="500" fill="hold"/>
                                        <p:tgtEl>
                                          <p:spTgt spid="51"/>
                                        </p:tgtEl>
                                        <p:attrNameLst>
                                          <p:attrName>ppt_x</p:attrName>
                                        </p:attrNameLst>
                                      </p:cBhvr>
                                      <p:tavLst>
                                        <p:tav tm="0">
                                          <p:val>
                                            <p:strVal val="0-#ppt_w/2"/>
                                          </p:val>
                                        </p:tav>
                                        <p:tav tm="100000">
                                          <p:val>
                                            <p:strVal val="#ppt_x"/>
                                          </p:val>
                                        </p:tav>
                                      </p:tavLst>
                                    </p:anim>
                                    <p:anim calcmode="lin" valueType="num">
                                      <p:cBhvr additive="base">
                                        <p:cTn id="24" dur="500" fill="hold"/>
                                        <p:tgtEl>
                                          <p:spTgt spid="51"/>
                                        </p:tgtEl>
                                        <p:attrNameLst>
                                          <p:attrName>ppt_y</p:attrName>
                                        </p:attrNameLst>
                                      </p:cBhvr>
                                      <p:tavLst>
                                        <p:tav tm="0">
                                          <p:val>
                                            <p:strVal val="#ppt_y"/>
                                          </p:val>
                                        </p:tav>
                                        <p:tav tm="100000">
                                          <p:val>
                                            <p:strVal val="#ppt_y"/>
                                          </p:val>
                                        </p:tav>
                                      </p:tavLst>
                                    </p:anim>
                                  </p:childTnLst>
                                </p:cTn>
                              </p:par>
                              <p:par>
                                <p:cTn id="25" presetID="22" presetClass="entr" presetSubtype="8"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wipe(left)">
                                      <p:cBhvr>
                                        <p:cTn id="27" dur="500"/>
                                        <p:tgtEl>
                                          <p:spTgt spid="55"/>
                                        </p:tgtEl>
                                      </p:cBhvr>
                                    </p:animEffect>
                                  </p:childTnLst>
                                </p:cTn>
                              </p:par>
                            </p:childTnLst>
                          </p:cTn>
                        </p:par>
                        <p:par>
                          <p:cTn id="28" fill="hold">
                            <p:stCondLst>
                              <p:cond delay="1000"/>
                            </p:stCondLst>
                            <p:childTnLst>
                              <p:par>
                                <p:cTn id="29" presetID="2" presetClass="entr" presetSubtype="2" accel="20000" decel="60000" fill="hold" nodeType="afterEffect">
                                  <p:stCondLst>
                                    <p:cond delay="0"/>
                                  </p:stCondLst>
                                  <p:childTnLst>
                                    <p:set>
                                      <p:cBhvr>
                                        <p:cTn id="30" dur="1" fill="hold">
                                          <p:stCondLst>
                                            <p:cond delay="0"/>
                                          </p:stCondLst>
                                        </p:cTn>
                                        <p:tgtEl>
                                          <p:spTgt spid="66"/>
                                        </p:tgtEl>
                                        <p:attrNameLst>
                                          <p:attrName>style.visibility</p:attrName>
                                        </p:attrNameLst>
                                      </p:cBhvr>
                                      <p:to>
                                        <p:strVal val="visible"/>
                                      </p:to>
                                    </p:set>
                                    <p:anim calcmode="lin" valueType="num">
                                      <p:cBhvr additive="base">
                                        <p:cTn id="31" dur="500" fill="hold"/>
                                        <p:tgtEl>
                                          <p:spTgt spid="66"/>
                                        </p:tgtEl>
                                        <p:attrNameLst>
                                          <p:attrName>ppt_x</p:attrName>
                                        </p:attrNameLst>
                                      </p:cBhvr>
                                      <p:tavLst>
                                        <p:tav tm="0">
                                          <p:val>
                                            <p:strVal val="1+#ppt_w/2"/>
                                          </p:val>
                                        </p:tav>
                                        <p:tav tm="100000">
                                          <p:val>
                                            <p:strVal val="#ppt_x"/>
                                          </p:val>
                                        </p:tav>
                                      </p:tavLst>
                                    </p:anim>
                                    <p:anim calcmode="lin" valueType="num">
                                      <p:cBhvr additive="base">
                                        <p:cTn id="32" dur="500" fill="hold"/>
                                        <p:tgtEl>
                                          <p:spTgt spid="66"/>
                                        </p:tgtEl>
                                        <p:attrNameLst>
                                          <p:attrName>ppt_y</p:attrName>
                                        </p:attrNameLst>
                                      </p:cBhvr>
                                      <p:tavLst>
                                        <p:tav tm="0">
                                          <p:val>
                                            <p:strVal val="#ppt_y"/>
                                          </p:val>
                                        </p:tav>
                                        <p:tav tm="100000">
                                          <p:val>
                                            <p:strVal val="#ppt_y"/>
                                          </p:val>
                                        </p:tav>
                                      </p:tavLst>
                                    </p:anim>
                                  </p:childTnLst>
                                </p:cTn>
                              </p:par>
                              <p:par>
                                <p:cTn id="33" presetID="22" presetClass="entr" presetSubtype="8" fill="hold" grpId="0" nodeType="withEffect">
                                  <p:stCondLst>
                                    <p:cond delay="0"/>
                                  </p:stCondLst>
                                  <p:childTnLst>
                                    <p:set>
                                      <p:cBhvr>
                                        <p:cTn id="34" dur="1" fill="hold">
                                          <p:stCondLst>
                                            <p:cond delay="0"/>
                                          </p:stCondLst>
                                        </p:cTn>
                                        <p:tgtEl>
                                          <p:spTgt spid="69"/>
                                        </p:tgtEl>
                                        <p:attrNameLst>
                                          <p:attrName>style.visibility</p:attrName>
                                        </p:attrNameLst>
                                      </p:cBhvr>
                                      <p:to>
                                        <p:strVal val="visible"/>
                                      </p:to>
                                    </p:set>
                                    <p:animEffect transition="in" filter="wipe(left)">
                                      <p:cBhvr>
                                        <p:cTn id="35" dur="500"/>
                                        <p:tgtEl>
                                          <p:spTgt spid="69"/>
                                        </p:tgtEl>
                                      </p:cBhvr>
                                    </p:animEffect>
                                  </p:childTnLst>
                                </p:cTn>
                              </p:par>
                              <p:par>
                                <p:cTn id="36" presetID="2" presetClass="entr" presetSubtype="8" accel="20000" decel="60000" fill="hold" grpId="0" nodeType="withEffect">
                                  <p:stCondLst>
                                    <p:cond delay="0"/>
                                  </p:stCondLst>
                                  <p:childTnLst>
                                    <p:set>
                                      <p:cBhvr>
                                        <p:cTn id="37" dur="1" fill="hold">
                                          <p:stCondLst>
                                            <p:cond delay="0"/>
                                          </p:stCondLst>
                                        </p:cTn>
                                        <p:tgtEl>
                                          <p:spTgt spid="70"/>
                                        </p:tgtEl>
                                        <p:attrNameLst>
                                          <p:attrName>style.visibility</p:attrName>
                                        </p:attrNameLst>
                                      </p:cBhvr>
                                      <p:to>
                                        <p:strVal val="visible"/>
                                      </p:to>
                                    </p:set>
                                    <p:anim calcmode="lin" valueType="num">
                                      <p:cBhvr additive="base">
                                        <p:cTn id="38" dur="500" fill="hold"/>
                                        <p:tgtEl>
                                          <p:spTgt spid="70"/>
                                        </p:tgtEl>
                                        <p:attrNameLst>
                                          <p:attrName>ppt_x</p:attrName>
                                        </p:attrNameLst>
                                      </p:cBhvr>
                                      <p:tavLst>
                                        <p:tav tm="0">
                                          <p:val>
                                            <p:strVal val="0-#ppt_w/2"/>
                                          </p:val>
                                        </p:tav>
                                        <p:tav tm="100000">
                                          <p:val>
                                            <p:strVal val="#ppt_x"/>
                                          </p:val>
                                        </p:tav>
                                      </p:tavLst>
                                    </p:anim>
                                    <p:anim calcmode="lin" valueType="num">
                                      <p:cBhvr additive="base">
                                        <p:cTn id="39" dur="5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0" grpId="0"/>
      <p:bldP spid="51" grpId="0"/>
      <p:bldP spid="55" grpId="0"/>
      <p:bldP spid="69" grpId="0"/>
      <p:bldP spid="7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Future Scope</a:t>
            </a:r>
          </a:p>
        </p:txBody>
      </p:sp>
      <p:grpSp>
        <p:nvGrpSpPr>
          <p:cNvPr id="29" name="Group 28">
            <a:extLst>
              <a:ext uri="{FF2B5EF4-FFF2-40B4-BE49-F238E27FC236}">
                <a16:creationId xmlns:a16="http://schemas.microsoft.com/office/drawing/2014/main" id="{8BFA6090-5743-4B11-A3B5-7C8301B8EB6A}"/>
              </a:ext>
            </a:extLst>
          </p:cNvPr>
          <p:cNvGrpSpPr/>
          <p:nvPr/>
        </p:nvGrpSpPr>
        <p:grpSpPr>
          <a:xfrm>
            <a:off x="533400" y="1079145"/>
            <a:ext cx="2788568" cy="3173094"/>
            <a:chOff x="6248400" y="1724025"/>
            <a:chExt cx="1554163" cy="1768475"/>
          </a:xfrm>
          <a:solidFill>
            <a:schemeClr val="bg1">
              <a:lumMod val="95000"/>
              <a:alpha val="50000"/>
            </a:schemeClr>
          </a:solidFill>
        </p:grpSpPr>
        <p:sp>
          <p:nvSpPr>
            <p:cNvPr id="24" name="Freeform 5">
              <a:extLst>
                <a:ext uri="{FF2B5EF4-FFF2-40B4-BE49-F238E27FC236}">
                  <a16:creationId xmlns:a16="http://schemas.microsoft.com/office/drawing/2014/main" id="{2096DC9A-30A0-4C01-88FA-0E8AD9D598A1}"/>
                </a:ext>
              </a:extLst>
            </p:cNvPr>
            <p:cNvSpPr>
              <a:spLocks noEditPoints="1"/>
            </p:cNvSpPr>
            <p:nvPr/>
          </p:nvSpPr>
          <p:spPr bwMode="auto">
            <a:xfrm>
              <a:off x="6248400" y="2038350"/>
              <a:ext cx="1554163" cy="1454150"/>
            </a:xfrm>
            <a:custGeom>
              <a:avLst/>
              <a:gdLst>
                <a:gd name="T0" fmla="*/ 5274 w 5274"/>
                <a:gd name="T1" fmla="*/ 2297 h 4934"/>
                <a:gd name="T2" fmla="*/ 3723 w 5274"/>
                <a:gd name="T3" fmla="*/ 1770 h 4934"/>
                <a:gd name="T4" fmla="*/ 3867 w 5274"/>
                <a:gd name="T5" fmla="*/ 704 h 4934"/>
                <a:gd name="T6" fmla="*/ 2989 w 5274"/>
                <a:gd name="T7" fmla="*/ 0 h 4934"/>
                <a:gd name="T8" fmla="*/ 2722 w 5274"/>
                <a:gd name="T9" fmla="*/ 517 h 4934"/>
                <a:gd name="T10" fmla="*/ 1231 w 5274"/>
                <a:gd name="T11" fmla="*/ 1418 h 4934"/>
                <a:gd name="T12" fmla="*/ 0 w 5274"/>
                <a:gd name="T13" fmla="*/ 1594 h 4934"/>
                <a:gd name="T14" fmla="*/ 176 w 5274"/>
                <a:gd name="T15" fmla="*/ 4934 h 4934"/>
                <a:gd name="T16" fmla="*/ 1707 w 5274"/>
                <a:gd name="T17" fmla="*/ 4633 h 4934"/>
                <a:gd name="T18" fmla="*/ 2922 w 5274"/>
                <a:gd name="T19" fmla="*/ 4934 h 4934"/>
                <a:gd name="T20" fmla="*/ 4922 w 5274"/>
                <a:gd name="T21" fmla="*/ 4407 h 4934"/>
                <a:gd name="T22" fmla="*/ 5274 w 5274"/>
                <a:gd name="T23" fmla="*/ 3704 h 4934"/>
                <a:gd name="T24" fmla="*/ 5274 w 5274"/>
                <a:gd name="T25" fmla="*/ 3000 h 4934"/>
                <a:gd name="T26" fmla="*/ 1407 w 5274"/>
                <a:gd name="T27" fmla="*/ 4407 h 4934"/>
                <a:gd name="T28" fmla="*/ 352 w 5274"/>
                <a:gd name="T29" fmla="*/ 4582 h 4934"/>
                <a:gd name="T30" fmla="*/ 1231 w 5274"/>
                <a:gd name="T31" fmla="*/ 1770 h 4934"/>
                <a:gd name="T32" fmla="*/ 1407 w 5274"/>
                <a:gd name="T33" fmla="*/ 4407 h 4934"/>
                <a:gd name="T34" fmla="*/ 4746 w 5274"/>
                <a:gd name="T35" fmla="*/ 2825 h 4934"/>
                <a:gd name="T36" fmla="*/ 4746 w 5274"/>
                <a:gd name="T37" fmla="*/ 3176 h 4934"/>
                <a:gd name="T38" fmla="*/ 4219 w 5274"/>
                <a:gd name="T39" fmla="*/ 3352 h 4934"/>
                <a:gd name="T40" fmla="*/ 4746 w 5274"/>
                <a:gd name="T41" fmla="*/ 3528 h 4934"/>
                <a:gd name="T42" fmla="*/ 4746 w 5274"/>
                <a:gd name="T43" fmla="*/ 3879 h 4934"/>
                <a:gd name="T44" fmla="*/ 4219 w 5274"/>
                <a:gd name="T45" fmla="*/ 4055 h 4934"/>
                <a:gd name="T46" fmla="*/ 4571 w 5274"/>
                <a:gd name="T47" fmla="*/ 4407 h 4934"/>
                <a:gd name="T48" fmla="*/ 2922 w 5274"/>
                <a:gd name="T49" fmla="*/ 4582 h 4934"/>
                <a:gd name="T50" fmla="*/ 1758 w 5274"/>
                <a:gd name="T51" fmla="*/ 4280 h 4934"/>
                <a:gd name="T52" fmla="*/ 2547 w 5274"/>
                <a:gd name="T53" fmla="*/ 1592 h 4934"/>
                <a:gd name="T54" fmla="*/ 3126 w 5274"/>
                <a:gd name="T55" fmla="*/ 352 h 4934"/>
                <a:gd name="T56" fmla="*/ 3516 w 5274"/>
                <a:gd name="T57" fmla="*/ 704 h 4934"/>
                <a:gd name="T58" fmla="*/ 3348 w 5274"/>
                <a:gd name="T59" fmla="*/ 1770 h 4934"/>
                <a:gd name="T60" fmla="*/ 2813 w 5274"/>
                <a:gd name="T61" fmla="*/ 1946 h 4934"/>
                <a:gd name="T62" fmla="*/ 4746 w 5274"/>
                <a:gd name="T63" fmla="*/ 2121 h 4934"/>
                <a:gd name="T64" fmla="*/ 4746 w 5274"/>
                <a:gd name="T65" fmla="*/ 2473 h 4934"/>
                <a:gd name="T66" fmla="*/ 4219 w 5274"/>
                <a:gd name="T67" fmla="*/ 2649 h 4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74" h="4934">
                  <a:moveTo>
                    <a:pt x="5139" y="2649"/>
                  </a:moveTo>
                  <a:cubicBezTo>
                    <a:pt x="5223" y="2555"/>
                    <a:pt x="5274" y="2432"/>
                    <a:pt x="5274" y="2297"/>
                  </a:cubicBezTo>
                  <a:cubicBezTo>
                    <a:pt x="5274" y="2007"/>
                    <a:pt x="5037" y="1770"/>
                    <a:pt x="4746" y="1770"/>
                  </a:cubicBezTo>
                  <a:cubicBezTo>
                    <a:pt x="3723" y="1770"/>
                    <a:pt x="3723" y="1770"/>
                    <a:pt x="3723" y="1770"/>
                  </a:cubicBezTo>
                  <a:cubicBezTo>
                    <a:pt x="3824" y="1462"/>
                    <a:pt x="3867" y="1054"/>
                    <a:pt x="3867" y="879"/>
                  </a:cubicBezTo>
                  <a:cubicBezTo>
                    <a:pt x="3867" y="704"/>
                    <a:pt x="3867" y="704"/>
                    <a:pt x="3867" y="704"/>
                  </a:cubicBezTo>
                  <a:cubicBezTo>
                    <a:pt x="3867" y="316"/>
                    <a:pt x="3552" y="0"/>
                    <a:pt x="3164" y="0"/>
                  </a:cubicBezTo>
                  <a:cubicBezTo>
                    <a:pt x="2989" y="0"/>
                    <a:pt x="2989" y="0"/>
                    <a:pt x="2989" y="0"/>
                  </a:cubicBezTo>
                  <a:cubicBezTo>
                    <a:pt x="2908" y="0"/>
                    <a:pt x="2838" y="55"/>
                    <a:pt x="2818" y="134"/>
                  </a:cubicBezTo>
                  <a:cubicBezTo>
                    <a:pt x="2722" y="517"/>
                    <a:pt x="2722" y="517"/>
                    <a:pt x="2722" y="517"/>
                  </a:cubicBezTo>
                  <a:cubicBezTo>
                    <a:pt x="2588" y="1053"/>
                    <a:pt x="2162" y="1645"/>
                    <a:pt x="1721" y="1753"/>
                  </a:cubicBezTo>
                  <a:cubicBezTo>
                    <a:pt x="1644" y="1557"/>
                    <a:pt x="1453" y="1418"/>
                    <a:pt x="1231" y="1418"/>
                  </a:cubicBezTo>
                  <a:cubicBezTo>
                    <a:pt x="176" y="1418"/>
                    <a:pt x="176" y="1418"/>
                    <a:pt x="176" y="1418"/>
                  </a:cubicBezTo>
                  <a:cubicBezTo>
                    <a:pt x="79" y="1418"/>
                    <a:pt x="0" y="1497"/>
                    <a:pt x="0" y="1594"/>
                  </a:cubicBezTo>
                  <a:cubicBezTo>
                    <a:pt x="0" y="4758"/>
                    <a:pt x="0" y="4758"/>
                    <a:pt x="0" y="4758"/>
                  </a:cubicBezTo>
                  <a:cubicBezTo>
                    <a:pt x="0" y="4855"/>
                    <a:pt x="79" y="4934"/>
                    <a:pt x="176" y="4934"/>
                  </a:cubicBezTo>
                  <a:cubicBezTo>
                    <a:pt x="1231" y="4934"/>
                    <a:pt x="1231" y="4934"/>
                    <a:pt x="1231" y="4934"/>
                  </a:cubicBezTo>
                  <a:cubicBezTo>
                    <a:pt x="1440" y="4934"/>
                    <a:pt x="1622" y="4811"/>
                    <a:pt x="1707" y="4633"/>
                  </a:cubicBezTo>
                  <a:cubicBezTo>
                    <a:pt x="2311" y="4835"/>
                    <a:pt x="2311" y="4835"/>
                    <a:pt x="2311" y="4835"/>
                  </a:cubicBezTo>
                  <a:cubicBezTo>
                    <a:pt x="2508" y="4901"/>
                    <a:pt x="2714" y="4934"/>
                    <a:pt x="2922" y="4934"/>
                  </a:cubicBezTo>
                  <a:cubicBezTo>
                    <a:pt x="4395" y="4934"/>
                    <a:pt x="4395" y="4934"/>
                    <a:pt x="4395" y="4934"/>
                  </a:cubicBezTo>
                  <a:cubicBezTo>
                    <a:pt x="4686" y="4934"/>
                    <a:pt x="4922" y="4697"/>
                    <a:pt x="4922" y="4407"/>
                  </a:cubicBezTo>
                  <a:cubicBezTo>
                    <a:pt x="4922" y="4338"/>
                    <a:pt x="4909" y="4272"/>
                    <a:pt x="4885" y="4212"/>
                  </a:cubicBezTo>
                  <a:cubicBezTo>
                    <a:pt x="5109" y="4151"/>
                    <a:pt x="5274" y="3946"/>
                    <a:pt x="5274" y="3704"/>
                  </a:cubicBezTo>
                  <a:cubicBezTo>
                    <a:pt x="5274" y="3569"/>
                    <a:pt x="5223" y="3445"/>
                    <a:pt x="5139" y="3352"/>
                  </a:cubicBezTo>
                  <a:cubicBezTo>
                    <a:pt x="5223" y="3259"/>
                    <a:pt x="5274" y="3135"/>
                    <a:pt x="5274" y="3000"/>
                  </a:cubicBezTo>
                  <a:cubicBezTo>
                    <a:pt x="5274" y="2866"/>
                    <a:pt x="5223" y="2742"/>
                    <a:pt x="5139" y="2649"/>
                  </a:cubicBezTo>
                  <a:close/>
                  <a:moveTo>
                    <a:pt x="1407" y="4407"/>
                  </a:moveTo>
                  <a:cubicBezTo>
                    <a:pt x="1407" y="4504"/>
                    <a:pt x="1328" y="4582"/>
                    <a:pt x="1231" y="4582"/>
                  </a:cubicBezTo>
                  <a:cubicBezTo>
                    <a:pt x="352" y="4582"/>
                    <a:pt x="352" y="4582"/>
                    <a:pt x="352" y="4582"/>
                  </a:cubicBezTo>
                  <a:cubicBezTo>
                    <a:pt x="352" y="1770"/>
                    <a:pt x="352" y="1770"/>
                    <a:pt x="352" y="1770"/>
                  </a:cubicBezTo>
                  <a:cubicBezTo>
                    <a:pt x="1231" y="1770"/>
                    <a:pt x="1231" y="1770"/>
                    <a:pt x="1231" y="1770"/>
                  </a:cubicBezTo>
                  <a:cubicBezTo>
                    <a:pt x="1328" y="1770"/>
                    <a:pt x="1407" y="1849"/>
                    <a:pt x="1407" y="1946"/>
                  </a:cubicBezTo>
                  <a:lnTo>
                    <a:pt x="1407" y="4407"/>
                  </a:lnTo>
                  <a:close/>
                  <a:moveTo>
                    <a:pt x="4395" y="2825"/>
                  </a:moveTo>
                  <a:cubicBezTo>
                    <a:pt x="4746" y="2825"/>
                    <a:pt x="4746" y="2825"/>
                    <a:pt x="4746" y="2825"/>
                  </a:cubicBezTo>
                  <a:cubicBezTo>
                    <a:pt x="4843" y="2825"/>
                    <a:pt x="4922" y="2903"/>
                    <a:pt x="4922" y="3000"/>
                  </a:cubicBezTo>
                  <a:cubicBezTo>
                    <a:pt x="4922" y="3097"/>
                    <a:pt x="4843" y="3176"/>
                    <a:pt x="4746" y="3176"/>
                  </a:cubicBezTo>
                  <a:cubicBezTo>
                    <a:pt x="4395" y="3176"/>
                    <a:pt x="4395" y="3176"/>
                    <a:pt x="4395" y="3176"/>
                  </a:cubicBezTo>
                  <a:cubicBezTo>
                    <a:pt x="4298" y="3176"/>
                    <a:pt x="4219" y="3255"/>
                    <a:pt x="4219" y="3352"/>
                  </a:cubicBezTo>
                  <a:cubicBezTo>
                    <a:pt x="4219" y="3449"/>
                    <a:pt x="4298" y="3528"/>
                    <a:pt x="4395" y="3528"/>
                  </a:cubicBezTo>
                  <a:cubicBezTo>
                    <a:pt x="4746" y="3528"/>
                    <a:pt x="4746" y="3528"/>
                    <a:pt x="4746" y="3528"/>
                  </a:cubicBezTo>
                  <a:cubicBezTo>
                    <a:pt x="4843" y="3528"/>
                    <a:pt x="4922" y="3607"/>
                    <a:pt x="4922" y="3704"/>
                  </a:cubicBezTo>
                  <a:cubicBezTo>
                    <a:pt x="4922" y="3800"/>
                    <a:pt x="4843" y="3879"/>
                    <a:pt x="4746" y="3879"/>
                  </a:cubicBezTo>
                  <a:cubicBezTo>
                    <a:pt x="4395" y="3879"/>
                    <a:pt x="4395" y="3879"/>
                    <a:pt x="4395" y="3879"/>
                  </a:cubicBezTo>
                  <a:cubicBezTo>
                    <a:pt x="4298" y="3879"/>
                    <a:pt x="4219" y="3958"/>
                    <a:pt x="4219" y="4055"/>
                  </a:cubicBezTo>
                  <a:cubicBezTo>
                    <a:pt x="4219" y="4152"/>
                    <a:pt x="4298" y="4231"/>
                    <a:pt x="4395" y="4231"/>
                  </a:cubicBezTo>
                  <a:cubicBezTo>
                    <a:pt x="4492" y="4231"/>
                    <a:pt x="4571" y="4310"/>
                    <a:pt x="4571" y="4407"/>
                  </a:cubicBezTo>
                  <a:cubicBezTo>
                    <a:pt x="4571" y="4504"/>
                    <a:pt x="4492" y="4582"/>
                    <a:pt x="4395" y="4582"/>
                  </a:cubicBezTo>
                  <a:cubicBezTo>
                    <a:pt x="2922" y="4582"/>
                    <a:pt x="2922" y="4582"/>
                    <a:pt x="2922" y="4582"/>
                  </a:cubicBezTo>
                  <a:cubicBezTo>
                    <a:pt x="2752" y="4582"/>
                    <a:pt x="2583" y="4555"/>
                    <a:pt x="2422" y="4501"/>
                  </a:cubicBezTo>
                  <a:cubicBezTo>
                    <a:pt x="1758" y="4280"/>
                    <a:pt x="1758" y="4280"/>
                    <a:pt x="1758" y="4280"/>
                  </a:cubicBezTo>
                  <a:cubicBezTo>
                    <a:pt x="1758" y="2105"/>
                    <a:pt x="1758" y="2105"/>
                    <a:pt x="1758" y="2105"/>
                  </a:cubicBezTo>
                  <a:cubicBezTo>
                    <a:pt x="2034" y="2052"/>
                    <a:pt x="2304" y="1878"/>
                    <a:pt x="2547" y="1592"/>
                  </a:cubicBezTo>
                  <a:cubicBezTo>
                    <a:pt x="2785" y="1313"/>
                    <a:pt x="2978" y="943"/>
                    <a:pt x="3063" y="602"/>
                  </a:cubicBezTo>
                  <a:cubicBezTo>
                    <a:pt x="3126" y="352"/>
                    <a:pt x="3126" y="352"/>
                    <a:pt x="3126" y="352"/>
                  </a:cubicBezTo>
                  <a:cubicBezTo>
                    <a:pt x="3164" y="352"/>
                    <a:pt x="3164" y="352"/>
                    <a:pt x="3164" y="352"/>
                  </a:cubicBezTo>
                  <a:cubicBezTo>
                    <a:pt x="3358" y="352"/>
                    <a:pt x="3516" y="510"/>
                    <a:pt x="3516" y="704"/>
                  </a:cubicBezTo>
                  <a:cubicBezTo>
                    <a:pt x="3516" y="879"/>
                    <a:pt x="3516" y="879"/>
                    <a:pt x="3516" y="879"/>
                  </a:cubicBezTo>
                  <a:cubicBezTo>
                    <a:pt x="3516" y="1115"/>
                    <a:pt x="3442" y="1568"/>
                    <a:pt x="3348" y="1770"/>
                  </a:cubicBezTo>
                  <a:cubicBezTo>
                    <a:pt x="2989" y="1770"/>
                    <a:pt x="2989" y="1770"/>
                    <a:pt x="2989" y="1770"/>
                  </a:cubicBezTo>
                  <a:cubicBezTo>
                    <a:pt x="2892" y="1770"/>
                    <a:pt x="2813" y="1849"/>
                    <a:pt x="2813" y="1946"/>
                  </a:cubicBezTo>
                  <a:cubicBezTo>
                    <a:pt x="2813" y="2043"/>
                    <a:pt x="2892" y="2121"/>
                    <a:pt x="2989" y="2121"/>
                  </a:cubicBezTo>
                  <a:cubicBezTo>
                    <a:pt x="4746" y="2121"/>
                    <a:pt x="4746" y="2121"/>
                    <a:pt x="4746" y="2121"/>
                  </a:cubicBezTo>
                  <a:cubicBezTo>
                    <a:pt x="4843" y="2121"/>
                    <a:pt x="4922" y="2200"/>
                    <a:pt x="4922" y="2297"/>
                  </a:cubicBezTo>
                  <a:cubicBezTo>
                    <a:pt x="4922" y="2394"/>
                    <a:pt x="4843" y="2473"/>
                    <a:pt x="4746" y="2473"/>
                  </a:cubicBezTo>
                  <a:cubicBezTo>
                    <a:pt x="4395" y="2473"/>
                    <a:pt x="4395" y="2473"/>
                    <a:pt x="4395" y="2473"/>
                  </a:cubicBezTo>
                  <a:cubicBezTo>
                    <a:pt x="4298" y="2473"/>
                    <a:pt x="4219" y="2552"/>
                    <a:pt x="4219" y="2649"/>
                  </a:cubicBezTo>
                  <a:cubicBezTo>
                    <a:pt x="4219" y="2746"/>
                    <a:pt x="4298" y="2825"/>
                    <a:pt x="4395" y="28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Oval 6">
              <a:extLst>
                <a:ext uri="{FF2B5EF4-FFF2-40B4-BE49-F238E27FC236}">
                  <a16:creationId xmlns:a16="http://schemas.microsoft.com/office/drawing/2014/main" id="{D69C3FF3-1458-45CF-8FAD-39C71FDAA34A}"/>
                </a:ext>
              </a:extLst>
            </p:cNvPr>
            <p:cNvSpPr>
              <a:spLocks noChangeArrowheads="1"/>
            </p:cNvSpPr>
            <p:nvPr/>
          </p:nvSpPr>
          <p:spPr bwMode="auto">
            <a:xfrm>
              <a:off x="6456363" y="3181350"/>
              <a:ext cx="103188" cy="104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7">
              <a:extLst>
                <a:ext uri="{FF2B5EF4-FFF2-40B4-BE49-F238E27FC236}">
                  <a16:creationId xmlns:a16="http://schemas.microsoft.com/office/drawing/2014/main" id="{90555F2C-DE3F-4947-8711-43FF8165E413}"/>
                </a:ext>
              </a:extLst>
            </p:cNvPr>
            <p:cNvSpPr>
              <a:spLocks/>
            </p:cNvSpPr>
            <p:nvPr/>
          </p:nvSpPr>
          <p:spPr bwMode="auto">
            <a:xfrm>
              <a:off x="7181850" y="1724025"/>
              <a:ext cx="103188" cy="211138"/>
            </a:xfrm>
            <a:custGeom>
              <a:avLst/>
              <a:gdLst>
                <a:gd name="T0" fmla="*/ 176 w 352"/>
                <a:gd name="T1" fmla="*/ 0 h 715"/>
                <a:gd name="T2" fmla="*/ 0 w 352"/>
                <a:gd name="T3" fmla="*/ 176 h 715"/>
                <a:gd name="T4" fmla="*/ 0 w 352"/>
                <a:gd name="T5" fmla="*/ 539 h 715"/>
                <a:gd name="T6" fmla="*/ 176 w 352"/>
                <a:gd name="T7" fmla="*/ 715 h 715"/>
                <a:gd name="T8" fmla="*/ 352 w 352"/>
                <a:gd name="T9" fmla="*/ 539 h 715"/>
                <a:gd name="T10" fmla="*/ 352 w 352"/>
                <a:gd name="T11" fmla="*/ 176 h 715"/>
                <a:gd name="T12" fmla="*/ 176 w 352"/>
                <a:gd name="T13" fmla="*/ 0 h 715"/>
              </a:gdLst>
              <a:ahLst/>
              <a:cxnLst>
                <a:cxn ang="0">
                  <a:pos x="T0" y="T1"/>
                </a:cxn>
                <a:cxn ang="0">
                  <a:pos x="T2" y="T3"/>
                </a:cxn>
                <a:cxn ang="0">
                  <a:pos x="T4" y="T5"/>
                </a:cxn>
                <a:cxn ang="0">
                  <a:pos x="T6" y="T7"/>
                </a:cxn>
                <a:cxn ang="0">
                  <a:pos x="T8" y="T9"/>
                </a:cxn>
                <a:cxn ang="0">
                  <a:pos x="T10" y="T11"/>
                </a:cxn>
                <a:cxn ang="0">
                  <a:pos x="T12" y="T13"/>
                </a:cxn>
              </a:cxnLst>
              <a:rect l="0" t="0" r="r" b="b"/>
              <a:pathLst>
                <a:path w="352" h="715">
                  <a:moveTo>
                    <a:pt x="176" y="0"/>
                  </a:moveTo>
                  <a:cubicBezTo>
                    <a:pt x="79" y="0"/>
                    <a:pt x="0" y="79"/>
                    <a:pt x="0" y="176"/>
                  </a:cubicBezTo>
                  <a:cubicBezTo>
                    <a:pt x="0" y="539"/>
                    <a:pt x="0" y="539"/>
                    <a:pt x="0" y="539"/>
                  </a:cubicBezTo>
                  <a:cubicBezTo>
                    <a:pt x="0" y="636"/>
                    <a:pt x="79" y="715"/>
                    <a:pt x="176" y="715"/>
                  </a:cubicBezTo>
                  <a:cubicBezTo>
                    <a:pt x="273" y="715"/>
                    <a:pt x="352" y="636"/>
                    <a:pt x="352" y="539"/>
                  </a:cubicBezTo>
                  <a:cubicBezTo>
                    <a:pt x="352" y="176"/>
                    <a:pt x="352" y="176"/>
                    <a:pt x="352" y="176"/>
                  </a:cubicBezTo>
                  <a:cubicBezTo>
                    <a:pt x="352" y="79"/>
                    <a:pt x="273" y="0"/>
                    <a:pt x="17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8">
              <a:extLst>
                <a:ext uri="{FF2B5EF4-FFF2-40B4-BE49-F238E27FC236}">
                  <a16:creationId xmlns:a16="http://schemas.microsoft.com/office/drawing/2014/main" id="{FC67B046-38C2-4AD2-8A90-E1C2DE277C0C}"/>
                </a:ext>
              </a:extLst>
            </p:cNvPr>
            <p:cNvSpPr>
              <a:spLocks/>
            </p:cNvSpPr>
            <p:nvPr/>
          </p:nvSpPr>
          <p:spPr bwMode="auto">
            <a:xfrm>
              <a:off x="6846888" y="1858963"/>
              <a:ext cx="187325" cy="187325"/>
            </a:xfrm>
            <a:custGeom>
              <a:avLst/>
              <a:gdLst>
                <a:gd name="T0" fmla="*/ 565 w 634"/>
                <a:gd name="T1" fmla="*/ 317 h 634"/>
                <a:gd name="T2" fmla="*/ 317 w 634"/>
                <a:gd name="T3" fmla="*/ 69 h 634"/>
                <a:gd name="T4" fmla="*/ 68 w 634"/>
                <a:gd name="T5" fmla="*/ 69 h 634"/>
                <a:gd name="T6" fmla="*/ 68 w 634"/>
                <a:gd name="T7" fmla="*/ 317 h 634"/>
                <a:gd name="T8" fmla="*/ 317 w 634"/>
                <a:gd name="T9" fmla="*/ 566 h 634"/>
                <a:gd name="T10" fmla="*/ 565 w 634"/>
                <a:gd name="T11" fmla="*/ 566 h 634"/>
                <a:gd name="T12" fmla="*/ 565 w 634"/>
                <a:gd name="T13" fmla="*/ 317 h 634"/>
              </a:gdLst>
              <a:ahLst/>
              <a:cxnLst>
                <a:cxn ang="0">
                  <a:pos x="T0" y="T1"/>
                </a:cxn>
                <a:cxn ang="0">
                  <a:pos x="T2" y="T3"/>
                </a:cxn>
                <a:cxn ang="0">
                  <a:pos x="T4" y="T5"/>
                </a:cxn>
                <a:cxn ang="0">
                  <a:pos x="T6" y="T7"/>
                </a:cxn>
                <a:cxn ang="0">
                  <a:pos x="T8" y="T9"/>
                </a:cxn>
                <a:cxn ang="0">
                  <a:pos x="T10" y="T11"/>
                </a:cxn>
                <a:cxn ang="0">
                  <a:pos x="T12" y="T13"/>
                </a:cxn>
              </a:cxnLst>
              <a:rect l="0" t="0" r="r" b="b"/>
              <a:pathLst>
                <a:path w="634" h="634">
                  <a:moveTo>
                    <a:pt x="565" y="317"/>
                  </a:moveTo>
                  <a:cubicBezTo>
                    <a:pt x="317" y="69"/>
                    <a:pt x="317" y="69"/>
                    <a:pt x="317" y="69"/>
                  </a:cubicBezTo>
                  <a:cubicBezTo>
                    <a:pt x="248" y="0"/>
                    <a:pt x="137" y="0"/>
                    <a:pt x="68" y="69"/>
                  </a:cubicBezTo>
                  <a:cubicBezTo>
                    <a:pt x="0" y="137"/>
                    <a:pt x="0" y="249"/>
                    <a:pt x="68" y="317"/>
                  </a:cubicBezTo>
                  <a:cubicBezTo>
                    <a:pt x="317" y="566"/>
                    <a:pt x="317" y="566"/>
                    <a:pt x="317" y="566"/>
                  </a:cubicBezTo>
                  <a:cubicBezTo>
                    <a:pt x="385" y="634"/>
                    <a:pt x="497" y="634"/>
                    <a:pt x="565" y="566"/>
                  </a:cubicBezTo>
                  <a:cubicBezTo>
                    <a:pt x="634" y="497"/>
                    <a:pt x="634" y="386"/>
                    <a:pt x="565" y="3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9">
              <a:extLst>
                <a:ext uri="{FF2B5EF4-FFF2-40B4-BE49-F238E27FC236}">
                  <a16:creationId xmlns:a16="http://schemas.microsoft.com/office/drawing/2014/main" id="{E6C0F401-E409-47E6-8F8D-8C0D3AE5C84D}"/>
                </a:ext>
              </a:extLst>
            </p:cNvPr>
            <p:cNvSpPr>
              <a:spLocks/>
            </p:cNvSpPr>
            <p:nvPr/>
          </p:nvSpPr>
          <p:spPr bwMode="auto">
            <a:xfrm>
              <a:off x="7432675" y="1858963"/>
              <a:ext cx="187325" cy="187325"/>
            </a:xfrm>
            <a:custGeom>
              <a:avLst/>
              <a:gdLst>
                <a:gd name="T0" fmla="*/ 566 w 635"/>
                <a:gd name="T1" fmla="*/ 69 h 634"/>
                <a:gd name="T2" fmla="*/ 317 w 635"/>
                <a:gd name="T3" fmla="*/ 69 h 634"/>
                <a:gd name="T4" fmla="*/ 69 w 635"/>
                <a:gd name="T5" fmla="*/ 317 h 634"/>
                <a:gd name="T6" fmla="*/ 69 w 635"/>
                <a:gd name="T7" fmla="*/ 566 h 634"/>
                <a:gd name="T8" fmla="*/ 317 w 635"/>
                <a:gd name="T9" fmla="*/ 566 h 634"/>
                <a:gd name="T10" fmla="*/ 566 w 635"/>
                <a:gd name="T11" fmla="*/ 317 h 634"/>
                <a:gd name="T12" fmla="*/ 566 w 635"/>
                <a:gd name="T13" fmla="*/ 69 h 634"/>
              </a:gdLst>
              <a:ahLst/>
              <a:cxnLst>
                <a:cxn ang="0">
                  <a:pos x="T0" y="T1"/>
                </a:cxn>
                <a:cxn ang="0">
                  <a:pos x="T2" y="T3"/>
                </a:cxn>
                <a:cxn ang="0">
                  <a:pos x="T4" y="T5"/>
                </a:cxn>
                <a:cxn ang="0">
                  <a:pos x="T6" y="T7"/>
                </a:cxn>
                <a:cxn ang="0">
                  <a:pos x="T8" y="T9"/>
                </a:cxn>
                <a:cxn ang="0">
                  <a:pos x="T10" y="T11"/>
                </a:cxn>
                <a:cxn ang="0">
                  <a:pos x="T12" y="T13"/>
                </a:cxn>
              </a:cxnLst>
              <a:rect l="0" t="0" r="r" b="b"/>
              <a:pathLst>
                <a:path w="635" h="634">
                  <a:moveTo>
                    <a:pt x="566" y="69"/>
                  </a:moveTo>
                  <a:cubicBezTo>
                    <a:pt x="497" y="0"/>
                    <a:pt x="386" y="0"/>
                    <a:pt x="317" y="69"/>
                  </a:cubicBezTo>
                  <a:cubicBezTo>
                    <a:pt x="69" y="317"/>
                    <a:pt x="69" y="317"/>
                    <a:pt x="69" y="317"/>
                  </a:cubicBezTo>
                  <a:cubicBezTo>
                    <a:pt x="0" y="386"/>
                    <a:pt x="0" y="497"/>
                    <a:pt x="69" y="566"/>
                  </a:cubicBezTo>
                  <a:cubicBezTo>
                    <a:pt x="138" y="634"/>
                    <a:pt x="249" y="634"/>
                    <a:pt x="317" y="566"/>
                  </a:cubicBezTo>
                  <a:cubicBezTo>
                    <a:pt x="566" y="317"/>
                    <a:pt x="566" y="317"/>
                    <a:pt x="566" y="317"/>
                  </a:cubicBezTo>
                  <a:cubicBezTo>
                    <a:pt x="635" y="249"/>
                    <a:pt x="635" y="137"/>
                    <a:pt x="566"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4" name="Group 73">
            <a:extLst>
              <a:ext uri="{FF2B5EF4-FFF2-40B4-BE49-F238E27FC236}">
                <a16:creationId xmlns:a16="http://schemas.microsoft.com/office/drawing/2014/main" id="{8529D4D3-D72C-4BE1-9DA3-5F12DF51E1B6}"/>
              </a:ext>
            </a:extLst>
          </p:cNvPr>
          <p:cNvGrpSpPr/>
          <p:nvPr/>
        </p:nvGrpSpPr>
        <p:grpSpPr>
          <a:xfrm>
            <a:off x="1150603" y="2091147"/>
            <a:ext cx="1554163" cy="1768475"/>
            <a:chOff x="6248400" y="1724025"/>
            <a:chExt cx="1554163" cy="1768475"/>
          </a:xfrm>
          <a:solidFill>
            <a:schemeClr val="accent6"/>
          </a:solidFill>
        </p:grpSpPr>
        <p:sp>
          <p:nvSpPr>
            <p:cNvPr id="75" name="Freeform 5">
              <a:extLst>
                <a:ext uri="{FF2B5EF4-FFF2-40B4-BE49-F238E27FC236}">
                  <a16:creationId xmlns:a16="http://schemas.microsoft.com/office/drawing/2014/main" id="{39C00DDA-F4D5-47BE-9D57-949885153D48}"/>
                </a:ext>
              </a:extLst>
            </p:cNvPr>
            <p:cNvSpPr>
              <a:spLocks noEditPoints="1"/>
            </p:cNvSpPr>
            <p:nvPr/>
          </p:nvSpPr>
          <p:spPr bwMode="auto">
            <a:xfrm>
              <a:off x="6248400" y="2038350"/>
              <a:ext cx="1554163" cy="1454150"/>
            </a:xfrm>
            <a:custGeom>
              <a:avLst/>
              <a:gdLst>
                <a:gd name="T0" fmla="*/ 5274 w 5274"/>
                <a:gd name="T1" fmla="*/ 2297 h 4934"/>
                <a:gd name="T2" fmla="*/ 3723 w 5274"/>
                <a:gd name="T3" fmla="*/ 1770 h 4934"/>
                <a:gd name="T4" fmla="*/ 3867 w 5274"/>
                <a:gd name="T5" fmla="*/ 704 h 4934"/>
                <a:gd name="T6" fmla="*/ 2989 w 5274"/>
                <a:gd name="T7" fmla="*/ 0 h 4934"/>
                <a:gd name="T8" fmla="*/ 2722 w 5274"/>
                <a:gd name="T9" fmla="*/ 517 h 4934"/>
                <a:gd name="T10" fmla="*/ 1231 w 5274"/>
                <a:gd name="T11" fmla="*/ 1418 h 4934"/>
                <a:gd name="T12" fmla="*/ 0 w 5274"/>
                <a:gd name="T13" fmla="*/ 1594 h 4934"/>
                <a:gd name="T14" fmla="*/ 176 w 5274"/>
                <a:gd name="T15" fmla="*/ 4934 h 4934"/>
                <a:gd name="T16" fmla="*/ 1707 w 5274"/>
                <a:gd name="T17" fmla="*/ 4633 h 4934"/>
                <a:gd name="T18" fmla="*/ 2922 w 5274"/>
                <a:gd name="T19" fmla="*/ 4934 h 4934"/>
                <a:gd name="T20" fmla="*/ 4922 w 5274"/>
                <a:gd name="T21" fmla="*/ 4407 h 4934"/>
                <a:gd name="T22" fmla="*/ 5274 w 5274"/>
                <a:gd name="T23" fmla="*/ 3704 h 4934"/>
                <a:gd name="T24" fmla="*/ 5274 w 5274"/>
                <a:gd name="T25" fmla="*/ 3000 h 4934"/>
                <a:gd name="T26" fmla="*/ 1407 w 5274"/>
                <a:gd name="T27" fmla="*/ 4407 h 4934"/>
                <a:gd name="T28" fmla="*/ 352 w 5274"/>
                <a:gd name="T29" fmla="*/ 4582 h 4934"/>
                <a:gd name="T30" fmla="*/ 1231 w 5274"/>
                <a:gd name="T31" fmla="*/ 1770 h 4934"/>
                <a:gd name="T32" fmla="*/ 1407 w 5274"/>
                <a:gd name="T33" fmla="*/ 4407 h 4934"/>
                <a:gd name="T34" fmla="*/ 4746 w 5274"/>
                <a:gd name="T35" fmla="*/ 2825 h 4934"/>
                <a:gd name="T36" fmla="*/ 4746 w 5274"/>
                <a:gd name="T37" fmla="*/ 3176 h 4934"/>
                <a:gd name="T38" fmla="*/ 4219 w 5274"/>
                <a:gd name="T39" fmla="*/ 3352 h 4934"/>
                <a:gd name="T40" fmla="*/ 4746 w 5274"/>
                <a:gd name="T41" fmla="*/ 3528 h 4934"/>
                <a:gd name="T42" fmla="*/ 4746 w 5274"/>
                <a:gd name="T43" fmla="*/ 3879 h 4934"/>
                <a:gd name="T44" fmla="*/ 4219 w 5274"/>
                <a:gd name="T45" fmla="*/ 4055 h 4934"/>
                <a:gd name="T46" fmla="*/ 4571 w 5274"/>
                <a:gd name="T47" fmla="*/ 4407 h 4934"/>
                <a:gd name="T48" fmla="*/ 2922 w 5274"/>
                <a:gd name="T49" fmla="*/ 4582 h 4934"/>
                <a:gd name="T50" fmla="*/ 1758 w 5274"/>
                <a:gd name="T51" fmla="*/ 4280 h 4934"/>
                <a:gd name="T52" fmla="*/ 2547 w 5274"/>
                <a:gd name="T53" fmla="*/ 1592 h 4934"/>
                <a:gd name="T54" fmla="*/ 3126 w 5274"/>
                <a:gd name="T55" fmla="*/ 352 h 4934"/>
                <a:gd name="T56" fmla="*/ 3516 w 5274"/>
                <a:gd name="T57" fmla="*/ 704 h 4934"/>
                <a:gd name="T58" fmla="*/ 3348 w 5274"/>
                <a:gd name="T59" fmla="*/ 1770 h 4934"/>
                <a:gd name="T60" fmla="*/ 2813 w 5274"/>
                <a:gd name="T61" fmla="*/ 1946 h 4934"/>
                <a:gd name="T62" fmla="*/ 4746 w 5274"/>
                <a:gd name="T63" fmla="*/ 2121 h 4934"/>
                <a:gd name="T64" fmla="*/ 4746 w 5274"/>
                <a:gd name="T65" fmla="*/ 2473 h 4934"/>
                <a:gd name="T66" fmla="*/ 4219 w 5274"/>
                <a:gd name="T67" fmla="*/ 2649 h 4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74" h="4934">
                  <a:moveTo>
                    <a:pt x="5139" y="2649"/>
                  </a:moveTo>
                  <a:cubicBezTo>
                    <a:pt x="5223" y="2555"/>
                    <a:pt x="5274" y="2432"/>
                    <a:pt x="5274" y="2297"/>
                  </a:cubicBezTo>
                  <a:cubicBezTo>
                    <a:pt x="5274" y="2007"/>
                    <a:pt x="5037" y="1770"/>
                    <a:pt x="4746" y="1770"/>
                  </a:cubicBezTo>
                  <a:cubicBezTo>
                    <a:pt x="3723" y="1770"/>
                    <a:pt x="3723" y="1770"/>
                    <a:pt x="3723" y="1770"/>
                  </a:cubicBezTo>
                  <a:cubicBezTo>
                    <a:pt x="3824" y="1462"/>
                    <a:pt x="3867" y="1054"/>
                    <a:pt x="3867" y="879"/>
                  </a:cubicBezTo>
                  <a:cubicBezTo>
                    <a:pt x="3867" y="704"/>
                    <a:pt x="3867" y="704"/>
                    <a:pt x="3867" y="704"/>
                  </a:cubicBezTo>
                  <a:cubicBezTo>
                    <a:pt x="3867" y="316"/>
                    <a:pt x="3552" y="0"/>
                    <a:pt x="3164" y="0"/>
                  </a:cubicBezTo>
                  <a:cubicBezTo>
                    <a:pt x="2989" y="0"/>
                    <a:pt x="2989" y="0"/>
                    <a:pt x="2989" y="0"/>
                  </a:cubicBezTo>
                  <a:cubicBezTo>
                    <a:pt x="2908" y="0"/>
                    <a:pt x="2838" y="55"/>
                    <a:pt x="2818" y="134"/>
                  </a:cubicBezTo>
                  <a:cubicBezTo>
                    <a:pt x="2722" y="517"/>
                    <a:pt x="2722" y="517"/>
                    <a:pt x="2722" y="517"/>
                  </a:cubicBezTo>
                  <a:cubicBezTo>
                    <a:pt x="2588" y="1053"/>
                    <a:pt x="2162" y="1645"/>
                    <a:pt x="1721" y="1753"/>
                  </a:cubicBezTo>
                  <a:cubicBezTo>
                    <a:pt x="1644" y="1557"/>
                    <a:pt x="1453" y="1418"/>
                    <a:pt x="1231" y="1418"/>
                  </a:cubicBezTo>
                  <a:cubicBezTo>
                    <a:pt x="176" y="1418"/>
                    <a:pt x="176" y="1418"/>
                    <a:pt x="176" y="1418"/>
                  </a:cubicBezTo>
                  <a:cubicBezTo>
                    <a:pt x="79" y="1418"/>
                    <a:pt x="0" y="1497"/>
                    <a:pt x="0" y="1594"/>
                  </a:cubicBezTo>
                  <a:cubicBezTo>
                    <a:pt x="0" y="4758"/>
                    <a:pt x="0" y="4758"/>
                    <a:pt x="0" y="4758"/>
                  </a:cubicBezTo>
                  <a:cubicBezTo>
                    <a:pt x="0" y="4855"/>
                    <a:pt x="79" y="4934"/>
                    <a:pt x="176" y="4934"/>
                  </a:cubicBezTo>
                  <a:cubicBezTo>
                    <a:pt x="1231" y="4934"/>
                    <a:pt x="1231" y="4934"/>
                    <a:pt x="1231" y="4934"/>
                  </a:cubicBezTo>
                  <a:cubicBezTo>
                    <a:pt x="1440" y="4934"/>
                    <a:pt x="1622" y="4811"/>
                    <a:pt x="1707" y="4633"/>
                  </a:cubicBezTo>
                  <a:cubicBezTo>
                    <a:pt x="2311" y="4835"/>
                    <a:pt x="2311" y="4835"/>
                    <a:pt x="2311" y="4835"/>
                  </a:cubicBezTo>
                  <a:cubicBezTo>
                    <a:pt x="2508" y="4901"/>
                    <a:pt x="2714" y="4934"/>
                    <a:pt x="2922" y="4934"/>
                  </a:cubicBezTo>
                  <a:cubicBezTo>
                    <a:pt x="4395" y="4934"/>
                    <a:pt x="4395" y="4934"/>
                    <a:pt x="4395" y="4934"/>
                  </a:cubicBezTo>
                  <a:cubicBezTo>
                    <a:pt x="4686" y="4934"/>
                    <a:pt x="4922" y="4697"/>
                    <a:pt x="4922" y="4407"/>
                  </a:cubicBezTo>
                  <a:cubicBezTo>
                    <a:pt x="4922" y="4338"/>
                    <a:pt x="4909" y="4272"/>
                    <a:pt x="4885" y="4212"/>
                  </a:cubicBezTo>
                  <a:cubicBezTo>
                    <a:pt x="5109" y="4151"/>
                    <a:pt x="5274" y="3946"/>
                    <a:pt x="5274" y="3704"/>
                  </a:cubicBezTo>
                  <a:cubicBezTo>
                    <a:pt x="5274" y="3569"/>
                    <a:pt x="5223" y="3445"/>
                    <a:pt x="5139" y="3352"/>
                  </a:cubicBezTo>
                  <a:cubicBezTo>
                    <a:pt x="5223" y="3259"/>
                    <a:pt x="5274" y="3135"/>
                    <a:pt x="5274" y="3000"/>
                  </a:cubicBezTo>
                  <a:cubicBezTo>
                    <a:pt x="5274" y="2866"/>
                    <a:pt x="5223" y="2742"/>
                    <a:pt x="5139" y="2649"/>
                  </a:cubicBezTo>
                  <a:close/>
                  <a:moveTo>
                    <a:pt x="1407" y="4407"/>
                  </a:moveTo>
                  <a:cubicBezTo>
                    <a:pt x="1407" y="4504"/>
                    <a:pt x="1328" y="4582"/>
                    <a:pt x="1231" y="4582"/>
                  </a:cubicBezTo>
                  <a:cubicBezTo>
                    <a:pt x="352" y="4582"/>
                    <a:pt x="352" y="4582"/>
                    <a:pt x="352" y="4582"/>
                  </a:cubicBezTo>
                  <a:cubicBezTo>
                    <a:pt x="352" y="1770"/>
                    <a:pt x="352" y="1770"/>
                    <a:pt x="352" y="1770"/>
                  </a:cubicBezTo>
                  <a:cubicBezTo>
                    <a:pt x="1231" y="1770"/>
                    <a:pt x="1231" y="1770"/>
                    <a:pt x="1231" y="1770"/>
                  </a:cubicBezTo>
                  <a:cubicBezTo>
                    <a:pt x="1328" y="1770"/>
                    <a:pt x="1407" y="1849"/>
                    <a:pt x="1407" y="1946"/>
                  </a:cubicBezTo>
                  <a:lnTo>
                    <a:pt x="1407" y="4407"/>
                  </a:lnTo>
                  <a:close/>
                  <a:moveTo>
                    <a:pt x="4395" y="2825"/>
                  </a:moveTo>
                  <a:cubicBezTo>
                    <a:pt x="4746" y="2825"/>
                    <a:pt x="4746" y="2825"/>
                    <a:pt x="4746" y="2825"/>
                  </a:cubicBezTo>
                  <a:cubicBezTo>
                    <a:pt x="4843" y="2825"/>
                    <a:pt x="4922" y="2903"/>
                    <a:pt x="4922" y="3000"/>
                  </a:cubicBezTo>
                  <a:cubicBezTo>
                    <a:pt x="4922" y="3097"/>
                    <a:pt x="4843" y="3176"/>
                    <a:pt x="4746" y="3176"/>
                  </a:cubicBezTo>
                  <a:cubicBezTo>
                    <a:pt x="4395" y="3176"/>
                    <a:pt x="4395" y="3176"/>
                    <a:pt x="4395" y="3176"/>
                  </a:cubicBezTo>
                  <a:cubicBezTo>
                    <a:pt x="4298" y="3176"/>
                    <a:pt x="4219" y="3255"/>
                    <a:pt x="4219" y="3352"/>
                  </a:cubicBezTo>
                  <a:cubicBezTo>
                    <a:pt x="4219" y="3449"/>
                    <a:pt x="4298" y="3528"/>
                    <a:pt x="4395" y="3528"/>
                  </a:cubicBezTo>
                  <a:cubicBezTo>
                    <a:pt x="4746" y="3528"/>
                    <a:pt x="4746" y="3528"/>
                    <a:pt x="4746" y="3528"/>
                  </a:cubicBezTo>
                  <a:cubicBezTo>
                    <a:pt x="4843" y="3528"/>
                    <a:pt x="4922" y="3607"/>
                    <a:pt x="4922" y="3704"/>
                  </a:cubicBezTo>
                  <a:cubicBezTo>
                    <a:pt x="4922" y="3800"/>
                    <a:pt x="4843" y="3879"/>
                    <a:pt x="4746" y="3879"/>
                  </a:cubicBezTo>
                  <a:cubicBezTo>
                    <a:pt x="4395" y="3879"/>
                    <a:pt x="4395" y="3879"/>
                    <a:pt x="4395" y="3879"/>
                  </a:cubicBezTo>
                  <a:cubicBezTo>
                    <a:pt x="4298" y="3879"/>
                    <a:pt x="4219" y="3958"/>
                    <a:pt x="4219" y="4055"/>
                  </a:cubicBezTo>
                  <a:cubicBezTo>
                    <a:pt x="4219" y="4152"/>
                    <a:pt x="4298" y="4231"/>
                    <a:pt x="4395" y="4231"/>
                  </a:cubicBezTo>
                  <a:cubicBezTo>
                    <a:pt x="4492" y="4231"/>
                    <a:pt x="4571" y="4310"/>
                    <a:pt x="4571" y="4407"/>
                  </a:cubicBezTo>
                  <a:cubicBezTo>
                    <a:pt x="4571" y="4504"/>
                    <a:pt x="4492" y="4582"/>
                    <a:pt x="4395" y="4582"/>
                  </a:cubicBezTo>
                  <a:cubicBezTo>
                    <a:pt x="2922" y="4582"/>
                    <a:pt x="2922" y="4582"/>
                    <a:pt x="2922" y="4582"/>
                  </a:cubicBezTo>
                  <a:cubicBezTo>
                    <a:pt x="2752" y="4582"/>
                    <a:pt x="2583" y="4555"/>
                    <a:pt x="2422" y="4501"/>
                  </a:cubicBezTo>
                  <a:cubicBezTo>
                    <a:pt x="1758" y="4280"/>
                    <a:pt x="1758" y="4280"/>
                    <a:pt x="1758" y="4280"/>
                  </a:cubicBezTo>
                  <a:cubicBezTo>
                    <a:pt x="1758" y="2105"/>
                    <a:pt x="1758" y="2105"/>
                    <a:pt x="1758" y="2105"/>
                  </a:cubicBezTo>
                  <a:cubicBezTo>
                    <a:pt x="2034" y="2052"/>
                    <a:pt x="2304" y="1878"/>
                    <a:pt x="2547" y="1592"/>
                  </a:cubicBezTo>
                  <a:cubicBezTo>
                    <a:pt x="2785" y="1313"/>
                    <a:pt x="2978" y="943"/>
                    <a:pt x="3063" y="602"/>
                  </a:cubicBezTo>
                  <a:cubicBezTo>
                    <a:pt x="3126" y="352"/>
                    <a:pt x="3126" y="352"/>
                    <a:pt x="3126" y="352"/>
                  </a:cubicBezTo>
                  <a:cubicBezTo>
                    <a:pt x="3164" y="352"/>
                    <a:pt x="3164" y="352"/>
                    <a:pt x="3164" y="352"/>
                  </a:cubicBezTo>
                  <a:cubicBezTo>
                    <a:pt x="3358" y="352"/>
                    <a:pt x="3516" y="510"/>
                    <a:pt x="3516" y="704"/>
                  </a:cubicBezTo>
                  <a:cubicBezTo>
                    <a:pt x="3516" y="879"/>
                    <a:pt x="3516" y="879"/>
                    <a:pt x="3516" y="879"/>
                  </a:cubicBezTo>
                  <a:cubicBezTo>
                    <a:pt x="3516" y="1115"/>
                    <a:pt x="3442" y="1568"/>
                    <a:pt x="3348" y="1770"/>
                  </a:cubicBezTo>
                  <a:cubicBezTo>
                    <a:pt x="2989" y="1770"/>
                    <a:pt x="2989" y="1770"/>
                    <a:pt x="2989" y="1770"/>
                  </a:cubicBezTo>
                  <a:cubicBezTo>
                    <a:pt x="2892" y="1770"/>
                    <a:pt x="2813" y="1849"/>
                    <a:pt x="2813" y="1946"/>
                  </a:cubicBezTo>
                  <a:cubicBezTo>
                    <a:pt x="2813" y="2043"/>
                    <a:pt x="2892" y="2121"/>
                    <a:pt x="2989" y="2121"/>
                  </a:cubicBezTo>
                  <a:cubicBezTo>
                    <a:pt x="4746" y="2121"/>
                    <a:pt x="4746" y="2121"/>
                    <a:pt x="4746" y="2121"/>
                  </a:cubicBezTo>
                  <a:cubicBezTo>
                    <a:pt x="4843" y="2121"/>
                    <a:pt x="4922" y="2200"/>
                    <a:pt x="4922" y="2297"/>
                  </a:cubicBezTo>
                  <a:cubicBezTo>
                    <a:pt x="4922" y="2394"/>
                    <a:pt x="4843" y="2473"/>
                    <a:pt x="4746" y="2473"/>
                  </a:cubicBezTo>
                  <a:cubicBezTo>
                    <a:pt x="4395" y="2473"/>
                    <a:pt x="4395" y="2473"/>
                    <a:pt x="4395" y="2473"/>
                  </a:cubicBezTo>
                  <a:cubicBezTo>
                    <a:pt x="4298" y="2473"/>
                    <a:pt x="4219" y="2552"/>
                    <a:pt x="4219" y="2649"/>
                  </a:cubicBezTo>
                  <a:cubicBezTo>
                    <a:pt x="4219" y="2746"/>
                    <a:pt x="4298" y="2825"/>
                    <a:pt x="4395" y="28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Oval 6">
              <a:extLst>
                <a:ext uri="{FF2B5EF4-FFF2-40B4-BE49-F238E27FC236}">
                  <a16:creationId xmlns:a16="http://schemas.microsoft.com/office/drawing/2014/main" id="{6BE4E5FB-76BA-4682-BE0A-F54DA1748425}"/>
                </a:ext>
              </a:extLst>
            </p:cNvPr>
            <p:cNvSpPr>
              <a:spLocks noChangeArrowheads="1"/>
            </p:cNvSpPr>
            <p:nvPr/>
          </p:nvSpPr>
          <p:spPr bwMode="auto">
            <a:xfrm>
              <a:off x="6456363" y="3181350"/>
              <a:ext cx="103188" cy="104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
              <a:extLst>
                <a:ext uri="{FF2B5EF4-FFF2-40B4-BE49-F238E27FC236}">
                  <a16:creationId xmlns:a16="http://schemas.microsoft.com/office/drawing/2014/main" id="{34C84E72-07B4-43D0-8894-7ED72DD7922E}"/>
                </a:ext>
              </a:extLst>
            </p:cNvPr>
            <p:cNvSpPr>
              <a:spLocks/>
            </p:cNvSpPr>
            <p:nvPr/>
          </p:nvSpPr>
          <p:spPr bwMode="auto">
            <a:xfrm>
              <a:off x="7181850" y="1724025"/>
              <a:ext cx="103188" cy="211138"/>
            </a:xfrm>
            <a:custGeom>
              <a:avLst/>
              <a:gdLst>
                <a:gd name="T0" fmla="*/ 176 w 352"/>
                <a:gd name="T1" fmla="*/ 0 h 715"/>
                <a:gd name="T2" fmla="*/ 0 w 352"/>
                <a:gd name="T3" fmla="*/ 176 h 715"/>
                <a:gd name="T4" fmla="*/ 0 w 352"/>
                <a:gd name="T5" fmla="*/ 539 h 715"/>
                <a:gd name="T6" fmla="*/ 176 w 352"/>
                <a:gd name="T7" fmla="*/ 715 h 715"/>
                <a:gd name="T8" fmla="*/ 352 w 352"/>
                <a:gd name="T9" fmla="*/ 539 h 715"/>
                <a:gd name="T10" fmla="*/ 352 w 352"/>
                <a:gd name="T11" fmla="*/ 176 h 715"/>
                <a:gd name="T12" fmla="*/ 176 w 352"/>
                <a:gd name="T13" fmla="*/ 0 h 715"/>
              </a:gdLst>
              <a:ahLst/>
              <a:cxnLst>
                <a:cxn ang="0">
                  <a:pos x="T0" y="T1"/>
                </a:cxn>
                <a:cxn ang="0">
                  <a:pos x="T2" y="T3"/>
                </a:cxn>
                <a:cxn ang="0">
                  <a:pos x="T4" y="T5"/>
                </a:cxn>
                <a:cxn ang="0">
                  <a:pos x="T6" y="T7"/>
                </a:cxn>
                <a:cxn ang="0">
                  <a:pos x="T8" y="T9"/>
                </a:cxn>
                <a:cxn ang="0">
                  <a:pos x="T10" y="T11"/>
                </a:cxn>
                <a:cxn ang="0">
                  <a:pos x="T12" y="T13"/>
                </a:cxn>
              </a:cxnLst>
              <a:rect l="0" t="0" r="r" b="b"/>
              <a:pathLst>
                <a:path w="352" h="715">
                  <a:moveTo>
                    <a:pt x="176" y="0"/>
                  </a:moveTo>
                  <a:cubicBezTo>
                    <a:pt x="79" y="0"/>
                    <a:pt x="0" y="79"/>
                    <a:pt x="0" y="176"/>
                  </a:cubicBezTo>
                  <a:cubicBezTo>
                    <a:pt x="0" y="539"/>
                    <a:pt x="0" y="539"/>
                    <a:pt x="0" y="539"/>
                  </a:cubicBezTo>
                  <a:cubicBezTo>
                    <a:pt x="0" y="636"/>
                    <a:pt x="79" y="715"/>
                    <a:pt x="176" y="715"/>
                  </a:cubicBezTo>
                  <a:cubicBezTo>
                    <a:pt x="273" y="715"/>
                    <a:pt x="352" y="636"/>
                    <a:pt x="352" y="539"/>
                  </a:cubicBezTo>
                  <a:cubicBezTo>
                    <a:pt x="352" y="176"/>
                    <a:pt x="352" y="176"/>
                    <a:pt x="352" y="176"/>
                  </a:cubicBezTo>
                  <a:cubicBezTo>
                    <a:pt x="352" y="79"/>
                    <a:pt x="273" y="0"/>
                    <a:pt x="17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8">
              <a:extLst>
                <a:ext uri="{FF2B5EF4-FFF2-40B4-BE49-F238E27FC236}">
                  <a16:creationId xmlns:a16="http://schemas.microsoft.com/office/drawing/2014/main" id="{E1858843-6C07-4715-BA97-3227148A570C}"/>
                </a:ext>
              </a:extLst>
            </p:cNvPr>
            <p:cNvSpPr>
              <a:spLocks/>
            </p:cNvSpPr>
            <p:nvPr/>
          </p:nvSpPr>
          <p:spPr bwMode="auto">
            <a:xfrm>
              <a:off x="6846888" y="1858963"/>
              <a:ext cx="187325" cy="187325"/>
            </a:xfrm>
            <a:custGeom>
              <a:avLst/>
              <a:gdLst>
                <a:gd name="T0" fmla="*/ 565 w 634"/>
                <a:gd name="T1" fmla="*/ 317 h 634"/>
                <a:gd name="T2" fmla="*/ 317 w 634"/>
                <a:gd name="T3" fmla="*/ 69 h 634"/>
                <a:gd name="T4" fmla="*/ 68 w 634"/>
                <a:gd name="T5" fmla="*/ 69 h 634"/>
                <a:gd name="T6" fmla="*/ 68 w 634"/>
                <a:gd name="T7" fmla="*/ 317 h 634"/>
                <a:gd name="T8" fmla="*/ 317 w 634"/>
                <a:gd name="T9" fmla="*/ 566 h 634"/>
                <a:gd name="T10" fmla="*/ 565 w 634"/>
                <a:gd name="T11" fmla="*/ 566 h 634"/>
                <a:gd name="T12" fmla="*/ 565 w 634"/>
                <a:gd name="T13" fmla="*/ 317 h 634"/>
              </a:gdLst>
              <a:ahLst/>
              <a:cxnLst>
                <a:cxn ang="0">
                  <a:pos x="T0" y="T1"/>
                </a:cxn>
                <a:cxn ang="0">
                  <a:pos x="T2" y="T3"/>
                </a:cxn>
                <a:cxn ang="0">
                  <a:pos x="T4" y="T5"/>
                </a:cxn>
                <a:cxn ang="0">
                  <a:pos x="T6" y="T7"/>
                </a:cxn>
                <a:cxn ang="0">
                  <a:pos x="T8" y="T9"/>
                </a:cxn>
                <a:cxn ang="0">
                  <a:pos x="T10" y="T11"/>
                </a:cxn>
                <a:cxn ang="0">
                  <a:pos x="T12" y="T13"/>
                </a:cxn>
              </a:cxnLst>
              <a:rect l="0" t="0" r="r" b="b"/>
              <a:pathLst>
                <a:path w="634" h="634">
                  <a:moveTo>
                    <a:pt x="565" y="317"/>
                  </a:moveTo>
                  <a:cubicBezTo>
                    <a:pt x="317" y="69"/>
                    <a:pt x="317" y="69"/>
                    <a:pt x="317" y="69"/>
                  </a:cubicBezTo>
                  <a:cubicBezTo>
                    <a:pt x="248" y="0"/>
                    <a:pt x="137" y="0"/>
                    <a:pt x="68" y="69"/>
                  </a:cubicBezTo>
                  <a:cubicBezTo>
                    <a:pt x="0" y="137"/>
                    <a:pt x="0" y="249"/>
                    <a:pt x="68" y="317"/>
                  </a:cubicBezTo>
                  <a:cubicBezTo>
                    <a:pt x="317" y="566"/>
                    <a:pt x="317" y="566"/>
                    <a:pt x="317" y="566"/>
                  </a:cubicBezTo>
                  <a:cubicBezTo>
                    <a:pt x="385" y="634"/>
                    <a:pt x="497" y="634"/>
                    <a:pt x="565" y="566"/>
                  </a:cubicBezTo>
                  <a:cubicBezTo>
                    <a:pt x="634" y="497"/>
                    <a:pt x="634" y="386"/>
                    <a:pt x="565" y="3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9">
              <a:extLst>
                <a:ext uri="{FF2B5EF4-FFF2-40B4-BE49-F238E27FC236}">
                  <a16:creationId xmlns:a16="http://schemas.microsoft.com/office/drawing/2014/main" id="{0420E447-D75F-4E62-93C3-D10FDBE5EA0E}"/>
                </a:ext>
              </a:extLst>
            </p:cNvPr>
            <p:cNvSpPr>
              <a:spLocks/>
            </p:cNvSpPr>
            <p:nvPr/>
          </p:nvSpPr>
          <p:spPr bwMode="auto">
            <a:xfrm>
              <a:off x="7432675" y="1858963"/>
              <a:ext cx="187325" cy="187325"/>
            </a:xfrm>
            <a:custGeom>
              <a:avLst/>
              <a:gdLst>
                <a:gd name="T0" fmla="*/ 566 w 635"/>
                <a:gd name="T1" fmla="*/ 69 h 634"/>
                <a:gd name="T2" fmla="*/ 317 w 635"/>
                <a:gd name="T3" fmla="*/ 69 h 634"/>
                <a:gd name="T4" fmla="*/ 69 w 635"/>
                <a:gd name="T5" fmla="*/ 317 h 634"/>
                <a:gd name="T6" fmla="*/ 69 w 635"/>
                <a:gd name="T7" fmla="*/ 566 h 634"/>
                <a:gd name="T8" fmla="*/ 317 w 635"/>
                <a:gd name="T9" fmla="*/ 566 h 634"/>
                <a:gd name="T10" fmla="*/ 566 w 635"/>
                <a:gd name="T11" fmla="*/ 317 h 634"/>
                <a:gd name="T12" fmla="*/ 566 w 635"/>
                <a:gd name="T13" fmla="*/ 69 h 634"/>
              </a:gdLst>
              <a:ahLst/>
              <a:cxnLst>
                <a:cxn ang="0">
                  <a:pos x="T0" y="T1"/>
                </a:cxn>
                <a:cxn ang="0">
                  <a:pos x="T2" y="T3"/>
                </a:cxn>
                <a:cxn ang="0">
                  <a:pos x="T4" y="T5"/>
                </a:cxn>
                <a:cxn ang="0">
                  <a:pos x="T6" y="T7"/>
                </a:cxn>
                <a:cxn ang="0">
                  <a:pos x="T8" y="T9"/>
                </a:cxn>
                <a:cxn ang="0">
                  <a:pos x="T10" y="T11"/>
                </a:cxn>
                <a:cxn ang="0">
                  <a:pos x="T12" y="T13"/>
                </a:cxn>
              </a:cxnLst>
              <a:rect l="0" t="0" r="r" b="b"/>
              <a:pathLst>
                <a:path w="635" h="634">
                  <a:moveTo>
                    <a:pt x="566" y="69"/>
                  </a:moveTo>
                  <a:cubicBezTo>
                    <a:pt x="497" y="0"/>
                    <a:pt x="386" y="0"/>
                    <a:pt x="317" y="69"/>
                  </a:cubicBezTo>
                  <a:cubicBezTo>
                    <a:pt x="69" y="317"/>
                    <a:pt x="69" y="317"/>
                    <a:pt x="69" y="317"/>
                  </a:cubicBezTo>
                  <a:cubicBezTo>
                    <a:pt x="0" y="386"/>
                    <a:pt x="0" y="497"/>
                    <a:pt x="69" y="566"/>
                  </a:cubicBezTo>
                  <a:cubicBezTo>
                    <a:pt x="138" y="634"/>
                    <a:pt x="249" y="634"/>
                    <a:pt x="317" y="566"/>
                  </a:cubicBezTo>
                  <a:cubicBezTo>
                    <a:pt x="566" y="317"/>
                    <a:pt x="566" y="317"/>
                    <a:pt x="566" y="317"/>
                  </a:cubicBezTo>
                  <a:cubicBezTo>
                    <a:pt x="635" y="249"/>
                    <a:pt x="635" y="137"/>
                    <a:pt x="566"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1" name="Group 30">
            <a:extLst>
              <a:ext uri="{FF2B5EF4-FFF2-40B4-BE49-F238E27FC236}">
                <a16:creationId xmlns:a16="http://schemas.microsoft.com/office/drawing/2014/main" id="{69532D16-D0D2-4D5C-8F36-30549155D129}"/>
              </a:ext>
            </a:extLst>
          </p:cNvPr>
          <p:cNvGrpSpPr/>
          <p:nvPr/>
        </p:nvGrpSpPr>
        <p:grpSpPr>
          <a:xfrm>
            <a:off x="3873915" y="666750"/>
            <a:ext cx="4882266" cy="1123950"/>
            <a:chOff x="3873915" y="666750"/>
            <a:chExt cx="4882266" cy="1123950"/>
          </a:xfrm>
        </p:grpSpPr>
        <p:sp>
          <p:nvSpPr>
            <p:cNvPr id="80" name="Round Same Side Corner Rectangle 46">
              <a:extLst>
                <a:ext uri="{FF2B5EF4-FFF2-40B4-BE49-F238E27FC236}">
                  <a16:creationId xmlns:a16="http://schemas.microsoft.com/office/drawing/2014/main" id="{77BCA6DF-2335-4C49-99B9-EEA43D08D1E2}"/>
                </a:ext>
              </a:extLst>
            </p:cNvPr>
            <p:cNvSpPr/>
            <p:nvPr/>
          </p:nvSpPr>
          <p:spPr bwMode="auto">
            <a:xfrm>
              <a:off x="3873915" y="827147"/>
              <a:ext cx="4882266" cy="963553"/>
            </a:xfrm>
            <a:prstGeom prst="round2SameRect">
              <a:avLst>
                <a:gd name="adj1" fmla="val 0"/>
                <a:gd name="adj2" fmla="val 3392"/>
              </a:avLst>
            </a:prstGeom>
            <a:solidFill>
              <a:schemeClr val="bg1">
                <a:lumMod val="9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81" name="Round Same Side Corner Rectangle 2">
              <a:extLst>
                <a:ext uri="{FF2B5EF4-FFF2-40B4-BE49-F238E27FC236}">
                  <a16:creationId xmlns:a16="http://schemas.microsoft.com/office/drawing/2014/main" id="{676D37A5-8C9A-48F5-A065-55F0E413954B}"/>
                </a:ext>
              </a:extLst>
            </p:cNvPr>
            <p:cNvSpPr/>
            <p:nvPr/>
          </p:nvSpPr>
          <p:spPr bwMode="auto">
            <a:xfrm>
              <a:off x="3967092" y="666750"/>
              <a:ext cx="1900307" cy="346026"/>
            </a:xfrm>
            <a:prstGeom prst="round2SameRect">
              <a:avLst/>
            </a:prstGeom>
            <a:solidFill>
              <a:schemeClr val="accent1"/>
            </a:solidFill>
            <a:ln w="9525">
              <a:noFill/>
              <a:round/>
              <a:headEnd/>
              <a:tailEnd/>
            </a:ln>
          </p:spPr>
          <p:txBody>
            <a:bodyPr vert="horz" wrap="square" lIns="91440" tIns="45720" rIns="91440" bIns="45720" numCol="1" rtlCol="0" anchor="t" anchorCtr="0" compatLnSpc="1">
              <a:prstTxWarp prst="textNoShape">
                <a:avLst/>
              </a:prstTxWarp>
            </a:bodyPr>
            <a:lstStyle/>
            <a:p>
              <a:pPr algn="ctr"/>
              <a:r>
                <a:rPr lang="en-US" sz="1400" b="1" dirty="0">
                  <a:solidFill>
                    <a:schemeClr val="bg1"/>
                  </a:solidFill>
                </a:rPr>
                <a:t>Recommendation 1</a:t>
              </a:r>
              <a:endParaRPr lang="en-US" sz="1400" dirty="0">
                <a:solidFill>
                  <a:schemeClr val="bg1"/>
                </a:solidFill>
              </a:endParaRPr>
            </a:p>
          </p:txBody>
        </p:sp>
        <p:sp>
          <p:nvSpPr>
            <p:cNvPr id="82" name="Rectangle 81">
              <a:extLst>
                <a:ext uri="{FF2B5EF4-FFF2-40B4-BE49-F238E27FC236}">
                  <a16:creationId xmlns:a16="http://schemas.microsoft.com/office/drawing/2014/main" id="{CF8088EB-E1F3-4CA9-9B7B-8C2AF71AD24E}"/>
                </a:ext>
              </a:extLst>
            </p:cNvPr>
            <p:cNvSpPr/>
            <p:nvPr/>
          </p:nvSpPr>
          <p:spPr>
            <a:xfrm>
              <a:off x="3983507" y="1034311"/>
              <a:ext cx="4772674" cy="700192"/>
            </a:xfrm>
            <a:prstGeom prst="rect">
              <a:avLst/>
            </a:prstGeom>
          </p:spPr>
          <p:txBody>
            <a:bodyPr wrap="square" lIns="0" tIns="0" rIns="0" bIns="0">
              <a:spAutoFit/>
            </a:bodyPr>
            <a:lstStyle/>
            <a:p>
              <a:pPr marL="0" indent="0">
                <a:lnSpc>
                  <a:spcPct val="150000"/>
                </a:lnSpc>
                <a:buNone/>
              </a:pPr>
              <a:r>
                <a:rPr lang="en-US" sz="1050" dirty="0">
                  <a:solidFill>
                    <a:schemeClr val="tx1">
                      <a:lumMod val="75000"/>
                      <a:lumOff val="25000"/>
                    </a:schemeClr>
                  </a:solidFill>
                  <a:latin typeface="+mn-lt"/>
                </a:rPr>
                <a:t>BERTopic package uses UMAP dimension reduction technique, to improve the efficiency UMAP can be replaced with variational autoencoders. Also, we can play with dimension reduction (whether 20, 30, 50) as a hyperparameter tuning.</a:t>
              </a:r>
              <a:endParaRPr lang="en-US" sz="1200" dirty="0">
                <a:solidFill>
                  <a:schemeClr val="tx1">
                    <a:lumMod val="75000"/>
                    <a:lumOff val="25000"/>
                  </a:schemeClr>
                </a:solidFill>
                <a:latin typeface="+mn-lt"/>
              </a:endParaRPr>
            </a:p>
          </p:txBody>
        </p:sp>
      </p:grpSp>
      <p:grpSp>
        <p:nvGrpSpPr>
          <p:cNvPr id="92" name="Group 91">
            <a:extLst>
              <a:ext uri="{FF2B5EF4-FFF2-40B4-BE49-F238E27FC236}">
                <a16:creationId xmlns:a16="http://schemas.microsoft.com/office/drawing/2014/main" id="{59F38289-2A50-4024-8680-7B9FCC678EA6}"/>
              </a:ext>
            </a:extLst>
          </p:cNvPr>
          <p:cNvGrpSpPr/>
          <p:nvPr/>
        </p:nvGrpSpPr>
        <p:grpSpPr>
          <a:xfrm>
            <a:off x="3873915" y="1862437"/>
            <a:ext cx="4882266" cy="1641847"/>
            <a:chOff x="3873915" y="631043"/>
            <a:chExt cx="4882266" cy="1284347"/>
          </a:xfrm>
        </p:grpSpPr>
        <p:sp>
          <p:nvSpPr>
            <p:cNvPr id="93" name="Round Same Side Corner Rectangle 46">
              <a:extLst>
                <a:ext uri="{FF2B5EF4-FFF2-40B4-BE49-F238E27FC236}">
                  <a16:creationId xmlns:a16="http://schemas.microsoft.com/office/drawing/2014/main" id="{F752DA26-7FF1-4659-AB74-14085537B607}"/>
                </a:ext>
              </a:extLst>
            </p:cNvPr>
            <p:cNvSpPr/>
            <p:nvPr/>
          </p:nvSpPr>
          <p:spPr bwMode="auto">
            <a:xfrm>
              <a:off x="3873915" y="791440"/>
              <a:ext cx="4882266" cy="963553"/>
            </a:xfrm>
            <a:prstGeom prst="round2SameRect">
              <a:avLst>
                <a:gd name="adj1" fmla="val 0"/>
                <a:gd name="adj2" fmla="val 3392"/>
              </a:avLst>
            </a:prstGeom>
            <a:solidFill>
              <a:schemeClr val="bg1">
                <a:lumMod val="9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94" name="Round Same Side Corner Rectangle 2">
              <a:extLst>
                <a:ext uri="{FF2B5EF4-FFF2-40B4-BE49-F238E27FC236}">
                  <a16:creationId xmlns:a16="http://schemas.microsoft.com/office/drawing/2014/main" id="{296BDE06-E628-4810-B7B8-E17BDC042C58}"/>
                </a:ext>
              </a:extLst>
            </p:cNvPr>
            <p:cNvSpPr/>
            <p:nvPr/>
          </p:nvSpPr>
          <p:spPr bwMode="auto">
            <a:xfrm>
              <a:off x="3967092" y="631043"/>
              <a:ext cx="1900307" cy="346026"/>
            </a:xfrm>
            <a:prstGeom prst="round2SameRect">
              <a:avLst/>
            </a:prstGeom>
            <a:solidFill>
              <a:schemeClr val="accent2"/>
            </a:solidFill>
            <a:ln w="9525">
              <a:noFill/>
              <a:round/>
              <a:headEnd/>
              <a:tailEnd/>
            </a:ln>
          </p:spPr>
          <p:txBody>
            <a:bodyPr vert="horz" wrap="square" lIns="91440" tIns="45720" rIns="91440" bIns="45720" numCol="1" rtlCol="0" anchor="t" anchorCtr="0" compatLnSpc="1">
              <a:prstTxWarp prst="textNoShape">
                <a:avLst/>
              </a:prstTxWarp>
            </a:bodyPr>
            <a:lstStyle/>
            <a:p>
              <a:pPr algn="ctr"/>
              <a:r>
                <a:rPr lang="en-US" sz="1400" b="1" dirty="0">
                  <a:solidFill>
                    <a:schemeClr val="bg1"/>
                  </a:solidFill>
                </a:rPr>
                <a:t>Recommendation 2</a:t>
              </a:r>
              <a:endParaRPr lang="en-US" sz="1400" dirty="0">
                <a:solidFill>
                  <a:schemeClr val="bg1"/>
                </a:solidFill>
              </a:endParaRPr>
            </a:p>
          </p:txBody>
        </p:sp>
        <p:sp>
          <p:nvSpPr>
            <p:cNvPr id="95" name="Rectangle 94">
              <a:extLst>
                <a:ext uri="{FF2B5EF4-FFF2-40B4-BE49-F238E27FC236}">
                  <a16:creationId xmlns:a16="http://schemas.microsoft.com/office/drawing/2014/main" id="{A344B8E7-6D2B-4EBD-B3C5-020A05A80550}"/>
                </a:ext>
              </a:extLst>
            </p:cNvPr>
            <p:cNvSpPr/>
            <p:nvPr/>
          </p:nvSpPr>
          <p:spPr>
            <a:xfrm>
              <a:off x="3983507" y="972824"/>
              <a:ext cx="4636058" cy="942566"/>
            </a:xfrm>
            <a:prstGeom prst="rect">
              <a:avLst/>
            </a:prstGeom>
          </p:spPr>
          <p:txBody>
            <a:bodyPr wrap="square" lIns="0" tIns="0" rIns="0" bIns="0">
              <a:spAutoFit/>
            </a:bodyPr>
            <a:lstStyle/>
            <a:p>
              <a:pPr marL="0" indent="0">
                <a:lnSpc>
                  <a:spcPct val="150000"/>
                </a:lnSpc>
                <a:buNone/>
              </a:pPr>
              <a:r>
                <a:rPr lang="en-US" sz="1050" dirty="0">
                  <a:solidFill>
                    <a:schemeClr val="tx1">
                      <a:lumMod val="75000"/>
                      <a:lumOff val="25000"/>
                    </a:schemeClr>
                  </a:solidFill>
                  <a:latin typeface="+mn-lt"/>
                </a:rPr>
                <a:t>Find a way to automatically assign the new complaint to one of the clusters (write now we have to run the whole process again to bucket the new complaint which consumes a lot of time) which might be a good opportunity for further research.</a:t>
              </a:r>
            </a:p>
          </p:txBody>
        </p:sp>
      </p:grpSp>
      <p:grpSp>
        <p:nvGrpSpPr>
          <p:cNvPr id="96" name="Group 95">
            <a:extLst>
              <a:ext uri="{FF2B5EF4-FFF2-40B4-BE49-F238E27FC236}">
                <a16:creationId xmlns:a16="http://schemas.microsoft.com/office/drawing/2014/main" id="{17EDF442-3350-45A3-AC6A-945DB60DD1CB}"/>
              </a:ext>
            </a:extLst>
          </p:cNvPr>
          <p:cNvGrpSpPr/>
          <p:nvPr/>
        </p:nvGrpSpPr>
        <p:grpSpPr>
          <a:xfrm>
            <a:off x="3873915" y="3441958"/>
            <a:ext cx="4882266" cy="1123950"/>
            <a:chOff x="3873915" y="979170"/>
            <a:chExt cx="4882266" cy="1123950"/>
          </a:xfrm>
        </p:grpSpPr>
        <p:sp>
          <p:nvSpPr>
            <p:cNvPr id="97" name="Round Same Side Corner Rectangle 46">
              <a:extLst>
                <a:ext uri="{FF2B5EF4-FFF2-40B4-BE49-F238E27FC236}">
                  <a16:creationId xmlns:a16="http://schemas.microsoft.com/office/drawing/2014/main" id="{7EE45233-8193-4A85-BA44-C93EE90CDA3B}"/>
                </a:ext>
              </a:extLst>
            </p:cNvPr>
            <p:cNvSpPr/>
            <p:nvPr/>
          </p:nvSpPr>
          <p:spPr bwMode="auto">
            <a:xfrm>
              <a:off x="3873915" y="1139567"/>
              <a:ext cx="4882266" cy="963553"/>
            </a:xfrm>
            <a:prstGeom prst="round2SameRect">
              <a:avLst>
                <a:gd name="adj1" fmla="val 0"/>
                <a:gd name="adj2" fmla="val 3392"/>
              </a:avLst>
            </a:prstGeom>
            <a:solidFill>
              <a:schemeClr val="bg1">
                <a:lumMod val="9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98" name="Round Same Side Corner Rectangle 2">
              <a:extLst>
                <a:ext uri="{FF2B5EF4-FFF2-40B4-BE49-F238E27FC236}">
                  <a16:creationId xmlns:a16="http://schemas.microsoft.com/office/drawing/2014/main" id="{6C4CC69F-8415-4F24-83B1-F8E729CEF37C}"/>
                </a:ext>
              </a:extLst>
            </p:cNvPr>
            <p:cNvSpPr/>
            <p:nvPr/>
          </p:nvSpPr>
          <p:spPr bwMode="auto">
            <a:xfrm>
              <a:off x="3967092" y="979170"/>
              <a:ext cx="1900307" cy="346026"/>
            </a:xfrm>
            <a:prstGeom prst="round2SameRect">
              <a:avLst/>
            </a:prstGeom>
            <a:solidFill>
              <a:schemeClr val="accent3"/>
            </a:solidFill>
            <a:ln w="9525">
              <a:noFill/>
              <a:round/>
              <a:headEnd/>
              <a:tailEnd/>
            </a:ln>
          </p:spPr>
          <p:txBody>
            <a:bodyPr vert="horz" wrap="square" lIns="91440" tIns="45720" rIns="91440" bIns="45720" numCol="1" rtlCol="0" anchor="t" anchorCtr="0" compatLnSpc="1">
              <a:prstTxWarp prst="textNoShape">
                <a:avLst/>
              </a:prstTxWarp>
            </a:bodyPr>
            <a:lstStyle/>
            <a:p>
              <a:pPr algn="ctr"/>
              <a:r>
                <a:rPr lang="en-US" sz="1400" b="1" dirty="0">
                  <a:solidFill>
                    <a:schemeClr val="bg1"/>
                  </a:solidFill>
                </a:rPr>
                <a:t>Recommendation 3</a:t>
              </a:r>
              <a:endParaRPr lang="en-US" sz="1400" dirty="0">
                <a:solidFill>
                  <a:schemeClr val="bg1"/>
                </a:solidFill>
              </a:endParaRPr>
            </a:p>
          </p:txBody>
        </p:sp>
        <p:sp>
          <p:nvSpPr>
            <p:cNvPr id="99" name="Rectangle 98">
              <a:extLst>
                <a:ext uri="{FF2B5EF4-FFF2-40B4-BE49-F238E27FC236}">
                  <a16:creationId xmlns:a16="http://schemas.microsoft.com/office/drawing/2014/main" id="{6D5902E6-7C5D-4AAC-9927-69DB5C033C38}"/>
                </a:ext>
              </a:extLst>
            </p:cNvPr>
            <p:cNvSpPr/>
            <p:nvPr/>
          </p:nvSpPr>
          <p:spPr>
            <a:xfrm>
              <a:off x="3990295" y="1334362"/>
              <a:ext cx="4636058" cy="700192"/>
            </a:xfrm>
            <a:prstGeom prst="rect">
              <a:avLst/>
            </a:prstGeom>
          </p:spPr>
          <p:txBody>
            <a:bodyPr wrap="square" lIns="0" tIns="0" rIns="0" bIns="0">
              <a:spAutoFit/>
            </a:bodyPr>
            <a:lstStyle/>
            <a:p>
              <a:pPr marL="0" indent="0">
                <a:lnSpc>
                  <a:spcPct val="150000"/>
                </a:lnSpc>
                <a:buNone/>
              </a:pPr>
              <a:r>
                <a:rPr lang="en-US" sz="1050" dirty="0">
                  <a:solidFill>
                    <a:schemeClr val="tx1">
                      <a:lumMod val="75000"/>
                      <a:lumOff val="25000"/>
                    </a:schemeClr>
                  </a:solidFill>
                  <a:latin typeface="+mn-lt"/>
                </a:rPr>
                <a:t>Because of the timeout error and out of memory error with BERTopic package, study is limited only to 2016 data, that can be worked on to handle the complete dataset which would be beneficial in future studies.</a:t>
              </a:r>
            </a:p>
          </p:txBody>
        </p:sp>
      </p:grpSp>
    </p:spTree>
    <p:extLst>
      <p:ext uri="{BB962C8B-B14F-4D97-AF65-F5344CB8AC3E}">
        <p14:creationId xmlns:p14="http://schemas.microsoft.com/office/powerpoint/2010/main" val="20259144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20000" decel="6000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1+#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accel="20000" decel="60000" fill="hold" nodeType="afterEffect">
                                  <p:stCondLst>
                                    <p:cond delay="0"/>
                                  </p:stCondLst>
                                  <p:childTnLst>
                                    <p:set>
                                      <p:cBhvr>
                                        <p:cTn id="11" dur="1" fill="hold">
                                          <p:stCondLst>
                                            <p:cond delay="0"/>
                                          </p:stCondLst>
                                        </p:cTn>
                                        <p:tgtEl>
                                          <p:spTgt spid="92"/>
                                        </p:tgtEl>
                                        <p:attrNameLst>
                                          <p:attrName>style.visibility</p:attrName>
                                        </p:attrNameLst>
                                      </p:cBhvr>
                                      <p:to>
                                        <p:strVal val="visible"/>
                                      </p:to>
                                    </p:set>
                                    <p:anim calcmode="lin" valueType="num">
                                      <p:cBhvr additive="base">
                                        <p:cTn id="12" dur="500" fill="hold"/>
                                        <p:tgtEl>
                                          <p:spTgt spid="92"/>
                                        </p:tgtEl>
                                        <p:attrNameLst>
                                          <p:attrName>ppt_x</p:attrName>
                                        </p:attrNameLst>
                                      </p:cBhvr>
                                      <p:tavLst>
                                        <p:tav tm="0">
                                          <p:val>
                                            <p:strVal val="1+#ppt_w/2"/>
                                          </p:val>
                                        </p:tav>
                                        <p:tav tm="100000">
                                          <p:val>
                                            <p:strVal val="#ppt_x"/>
                                          </p:val>
                                        </p:tav>
                                      </p:tavLst>
                                    </p:anim>
                                    <p:anim calcmode="lin" valueType="num">
                                      <p:cBhvr additive="base">
                                        <p:cTn id="13" dur="500" fill="hold"/>
                                        <p:tgtEl>
                                          <p:spTgt spid="9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accel="20000" decel="60000" fill="hold" nodeType="afterEffect">
                                  <p:stCondLst>
                                    <p:cond delay="0"/>
                                  </p:stCondLst>
                                  <p:childTnLst>
                                    <p:set>
                                      <p:cBhvr>
                                        <p:cTn id="16" dur="1" fill="hold">
                                          <p:stCondLst>
                                            <p:cond delay="0"/>
                                          </p:stCondLst>
                                        </p:cTn>
                                        <p:tgtEl>
                                          <p:spTgt spid="96"/>
                                        </p:tgtEl>
                                        <p:attrNameLst>
                                          <p:attrName>style.visibility</p:attrName>
                                        </p:attrNameLst>
                                      </p:cBhvr>
                                      <p:to>
                                        <p:strVal val="visible"/>
                                      </p:to>
                                    </p:set>
                                    <p:anim calcmode="lin" valueType="num">
                                      <p:cBhvr additive="base">
                                        <p:cTn id="17" dur="500" fill="hold"/>
                                        <p:tgtEl>
                                          <p:spTgt spid="96"/>
                                        </p:tgtEl>
                                        <p:attrNameLst>
                                          <p:attrName>ppt_x</p:attrName>
                                        </p:attrNameLst>
                                      </p:cBhvr>
                                      <p:tavLst>
                                        <p:tav tm="0">
                                          <p:val>
                                            <p:strVal val="1+#ppt_w/2"/>
                                          </p:val>
                                        </p:tav>
                                        <p:tav tm="100000">
                                          <p:val>
                                            <p:strVal val="#ppt_x"/>
                                          </p:val>
                                        </p:tav>
                                      </p:tavLst>
                                    </p:anim>
                                    <p:anim calcmode="lin" valueType="num">
                                      <p:cBhvr additive="base">
                                        <p:cTn id="18" dur="500" fill="hold"/>
                                        <p:tgtEl>
                                          <p:spTgt spid="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44F67FA-28F4-4288-9CC5-25C18E401CA3}"/>
              </a:ext>
            </a:extLst>
          </p:cNvPr>
          <p:cNvSpPr/>
          <p:nvPr/>
        </p:nvSpPr>
        <p:spPr bwMode="auto">
          <a:xfrm>
            <a:off x="4648200" y="1200151"/>
            <a:ext cx="4148848" cy="2971800"/>
          </a:xfrm>
          <a:prstGeom prst="rect">
            <a:avLst/>
          </a:prstGeom>
          <a:solidFill>
            <a:schemeClr val="accent3"/>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graphicFrame>
        <p:nvGraphicFramePr>
          <p:cNvPr id="5" name="Table 4">
            <a:extLst>
              <a:ext uri="{FF2B5EF4-FFF2-40B4-BE49-F238E27FC236}">
                <a16:creationId xmlns:a16="http://schemas.microsoft.com/office/drawing/2014/main" id="{81E8F32B-49B6-4734-8E6A-50BA6E30C3DE}"/>
              </a:ext>
            </a:extLst>
          </p:cNvPr>
          <p:cNvGraphicFramePr>
            <a:graphicFrameLocks noGrp="1"/>
          </p:cNvGraphicFramePr>
          <p:nvPr>
            <p:extLst>
              <p:ext uri="{D42A27DB-BD31-4B8C-83A1-F6EECF244321}">
                <p14:modId xmlns:p14="http://schemas.microsoft.com/office/powerpoint/2010/main" val="614912156"/>
              </p:ext>
            </p:extLst>
          </p:nvPr>
        </p:nvGraphicFramePr>
        <p:xfrm>
          <a:off x="362089" y="1428750"/>
          <a:ext cx="3963375" cy="2639590"/>
        </p:xfrm>
        <a:graphic>
          <a:graphicData uri="http://schemas.openxmlformats.org/drawingml/2006/table">
            <a:tbl>
              <a:tblPr firstRow="1" bandRow="1">
                <a:tableStyleId>{2D5ABB26-0587-4C30-8999-92F81FD0307C}</a:tableStyleId>
              </a:tblPr>
              <a:tblGrid>
                <a:gridCol w="3382592">
                  <a:extLst>
                    <a:ext uri="{9D8B030D-6E8A-4147-A177-3AD203B41FA5}">
                      <a16:colId xmlns:a16="http://schemas.microsoft.com/office/drawing/2014/main" val="20000"/>
                    </a:ext>
                  </a:extLst>
                </a:gridCol>
                <a:gridCol w="580783">
                  <a:extLst>
                    <a:ext uri="{9D8B030D-6E8A-4147-A177-3AD203B41FA5}">
                      <a16:colId xmlns:a16="http://schemas.microsoft.com/office/drawing/2014/main" val="20001"/>
                    </a:ext>
                  </a:extLst>
                </a:gridCol>
              </a:tblGrid>
              <a:tr h="434900">
                <a:tc>
                  <a:txBody>
                    <a:bodyPr/>
                    <a:lstStyle/>
                    <a:p>
                      <a:pPr marL="0" indent="0">
                        <a:lnSpc>
                          <a:spcPct val="100000"/>
                        </a:lnSpc>
                        <a:buNone/>
                      </a:pPr>
                      <a:r>
                        <a:rPr lang="en-US" sz="1400" b="1" kern="1200" dirty="0">
                          <a:solidFill>
                            <a:schemeClr val="tx1">
                              <a:lumMod val="90000"/>
                              <a:lumOff val="10000"/>
                            </a:schemeClr>
                          </a:solidFill>
                          <a:latin typeface="+mn-lt"/>
                          <a:ea typeface="+mn-ea"/>
                          <a:cs typeface="+mn-cs"/>
                        </a:rPr>
                        <a:t>Motivation and Background</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90000"/>
                              <a:lumOff val="10000"/>
                            </a:schemeClr>
                          </a:solidFill>
                        </a:rPr>
                        <a:t>03</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440938">
                <a:tc>
                  <a:txBody>
                    <a:bodyPr/>
                    <a:lstStyle/>
                    <a:p>
                      <a:pPr marL="0" indent="0">
                        <a:lnSpc>
                          <a:spcPct val="100000"/>
                        </a:lnSpc>
                        <a:buNone/>
                      </a:pPr>
                      <a:r>
                        <a:rPr lang="en-US" sz="1400" b="1" kern="1200" dirty="0">
                          <a:solidFill>
                            <a:schemeClr val="tx1">
                              <a:lumMod val="90000"/>
                              <a:lumOff val="10000"/>
                            </a:schemeClr>
                          </a:solidFill>
                          <a:latin typeface="+mn-lt"/>
                          <a:ea typeface="+mn-ea"/>
                          <a:cs typeface="+mn-cs"/>
                        </a:rPr>
                        <a:t>Problem Statement</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90000"/>
                              <a:lumOff val="10000"/>
                            </a:schemeClr>
                          </a:solidFill>
                        </a:rPr>
                        <a:t>04</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440938">
                <a:tc>
                  <a:txBody>
                    <a:bodyPr/>
                    <a:lstStyle/>
                    <a:p>
                      <a:pPr marL="0" indent="0">
                        <a:lnSpc>
                          <a:spcPct val="100000"/>
                        </a:lnSpc>
                        <a:buNone/>
                      </a:pPr>
                      <a:r>
                        <a:rPr lang="en-US" sz="1400" b="1" kern="1200" dirty="0">
                          <a:solidFill>
                            <a:schemeClr val="tx1">
                              <a:lumMod val="90000"/>
                              <a:lumOff val="10000"/>
                            </a:schemeClr>
                          </a:solidFill>
                          <a:latin typeface="+mn-lt"/>
                          <a:ea typeface="+mn-ea"/>
                          <a:cs typeface="+mn-cs"/>
                        </a:rPr>
                        <a:t>Aim &amp; Objectives</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90000"/>
                              <a:lumOff val="10000"/>
                            </a:schemeClr>
                          </a:solidFill>
                        </a:rPr>
                        <a:t>05</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440938">
                <a:tc>
                  <a:txBody>
                    <a:bodyPr/>
                    <a:lstStyle/>
                    <a:p>
                      <a:pPr marL="0" indent="0">
                        <a:lnSpc>
                          <a:spcPct val="100000"/>
                        </a:lnSpc>
                        <a:buNone/>
                      </a:pPr>
                      <a:r>
                        <a:rPr lang="en-US" sz="1400" b="1" kern="1200" dirty="0">
                          <a:solidFill>
                            <a:schemeClr val="tx1">
                              <a:lumMod val="90000"/>
                              <a:lumOff val="10000"/>
                            </a:schemeClr>
                          </a:solidFill>
                          <a:latin typeface="+mn-lt"/>
                          <a:ea typeface="+mn-ea"/>
                          <a:cs typeface="+mn-cs"/>
                        </a:rPr>
                        <a:t>Methodology</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90000"/>
                              <a:lumOff val="10000"/>
                            </a:schemeClr>
                          </a:solidFill>
                        </a:rPr>
                        <a:t>06</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440938">
                <a:tc>
                  <a:txBody>
                    <a:bodyPr/>
                    <a:lstStyle/>
                    <a:p>
                      <a:pPr marL="0" indent="0">
                        <a:lnSpc>
                          <a:spcPct val="100000"/>
                        </a:lnSpc>
                        <a:buNone/>
                      </a:pPr>
                      <a:r>
                        <a:rPr lang="en-US" sz="1400" b="1" kern="1200" dirty="0">
                          <a:solidFill>
                            <a:schemeClr val="tx1">
                              <a:lumMod val="90000"/>
                              <a:lumOff val="10000"/>
                            </a:schemeClr>
                          </a:solidFill>
                          <a:latin typeface="+mn-lt"/>
                          <a:ea typeface="+mn-ea"/>
                          <a:cs typeface="+mn-cs"/>
                        </a:rPr>
                        <a:t>Results and Discussions</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90000"/>
                              <a:lumOff val="10000"/>
                            </a:schemeClr>
                          </a:solidFill>
                        </a:rPr>
                        <a:t>11</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r h="440938">
                <a:tc>
                  <a:txBody>
                    <a:bodyPr/>
                    <a:lstStyle/>
                    <a:p>
                      <a:pPr marL="0" indent="0">
                        <a:lnSpc>
                          <a:spcPct val="100000"/>
                        </a:lnSpc>
                        <a:buNone/>
                      </a:pPr>
                      <a:r>
                        <a:rPr lang="en-US" sz="1400" b="1" kern="1200" dirty="0">
                          <a:solidFill>
                            <a:schemeClr val="tx1">
                              <a:lumMod val="90000"/>
                              <a:lumOff val="10000"/>
                            </a:schemeClr>
                          </a:solidFill>
                          <a:latin typeface="+mn-lt"/>
                          <a:ea typeface="+mn-ea"/>
                          <a:cs typeface="+mn-cs"/>
                        </a:rPr>
                        <a:t>Conclusions and Recommendations</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solidFill>
                      <a:prstDash val="sysDot"/>
                      <a:round/>
                      <a:headEnd type="none" w="med" len="med"/>
                      <a:tailEnd type="none" w="med" len="med"/>
                    </a:lnT>
                    <a:lnB w="12700" cap="flat" cmpd="sng" algn="ctr">
                      <a:solidFill>
                        <a:schemeClr val="bg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90000"/>
                              <a:lumOff val="10000"/>
                            </a:schemeClr>
                          </a:solidFill>
                        </a:rPr>
                        <a:t>18</a:t>
                      </a:r>
                    </a:p>
                  </a:txBody>
                  <a:tcPr marT="91440" marB="9144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bl>
          </a:graphicData>
        </a:graphic>
      </p:graphicFrame>
      <p:grpSp>
        <p:nvGrpSpPr>
          <p:cNvPr id="7" name="Group 6">
            <a:extLst>
              <a:ext uri="{FF2B5EF4-FFF2-40B4-BE49-F238E27FC236}">
                <a16:creationId xmlns:a16="http://schemas.microsoft.com/office/drawing/2014/main" id="{6065E8F1-E647-49A7-AF9D-272FB6EBAEE4}"/>
              </a:ext>
            </a:extLst>
          </p:cNvPr>
          <p:cNvGrpSpPr/>
          <p:nvPr/>
        </p:nvGrpSpPr>
        <p:grpSpPr>
          <a:xfrm>
            <a:off x="6196452" y="1581150"/>
            <a:ext cx="1052344" cy="1055788"/>
            <a:chOff x="-1219200" y="1365250"/>
            <a:chExt cx="1939925" cy="1946275"/>
          </a:xfrm>
          <a:solidFill>
            <a:schemeClr val="bg1"/>
          </a:solidFill>
        </p:grpSpPr>
        <p:sp>
          <p:nvSpPr>
            <p:cNvPr id="8" name="Freeform 6">
              <a:extLst>
                <a:ext uri="{FF2B5EF4-FFF2-40B4-BE49-F238E27FC236}">
                  <a16:creationId xmlns:a16="http://schemas.microsoft.com/office/drawing/2014/main" id="{85C6F236-E015-45C2-A5B8-49749A7AC28D}"/>
                </a:ext>
              </a:extLst>
            </p:cNvPr>
            <p:cNvSpPr>
              <a:spLocks noEditPoints="1"/>
            </p:cNvSpPr>
            <p:nvPr/>
          </p:nvSpPr>
          <p:spPr bwMode="auto">
            <a:xfrm>
              <a:off x="-1219200" y="1365250"/>
              <a:ext cx="1939925" cy="1946275"/>
            </a:xfrm>
            <a:custGeom>
              <a:avLst/>
              <a:gdLst>
                <a:gd name="T0" fmla="*/ 275 w 3666"/>
                <a:gd name="T1" fmla="*/ 157 h 3678"/>
                <a:gd name="T2" fmla="*/ 220 w 3666"/>
                <a:gd name="T3" fmla="*/ 179 h 3678"/>
                <a:gd name="T4" fmla="*/ 179 w 3666"/>
                <a:gd name="T5" fmla="*/ 221 h 3678"/>
                <a:gd name="T6" fmla="*/ 155 w 3666"/>
                <a:gd name="T7" fmla="*/ 275 h 3678"/>
                <a:gd name="T8" fmla="*/ 152 w 3666"/>
                <a:gd name="T9" fmla="*/ 3371 h 3678"/>
                <a:gd name="T10" fmla="*/ 164 w 3666"/>
                <a:gd name="T11" fmla="*/ 3431 h 3678"/>
                <a:gd name="T12" fmla="*/ 197 w 3666"/>
                <a:gd name="T13" fmla="*/ 3480 h 3678"/>
                <a:gd name="T14" fmla="*/ 245 w 3666"/>
                <a:gd name="T15" fmla="*/ 3512 h 3678"/>
                <a:gd name="T16" fmla="*/ 305 w 3666"/>
                <a:gd name="T17" fmla="*/ 3525 h 3678"/>
                <a:gd name="T18" fmla="*/ 3392 w 3666"/>
                <a:gd name="T19" fmla="*/ 3521 h 3678"/>
                <a:gd name="T20" fmla="*/ 3447 w 3666"/>
                <a:gd name="T21" fmla="*/ 3499 h 3678"/>
                <a:gd name="T22" fmla="*/ 3487 w 3666"/>
                <a:gd name="T23" fmla="*/ 3457 h 3678"/>
                <a:gd name="T24" fmla="*/ 3511 w 3666"/>
                <a:gd name="T25" fmla="*/ 3403 h 3678"/>
                <a:gd name="T26" fmla="*/ 3514 w 3666"/>
                <a:gd name="T27" fmla="*/ 307 h 3678"/>
                <a:gd name="T28" fmla="*/ 3502 w 3666"/>
                <a:gd name="T29" fmla="*/ 247 h 3678"/>
                <a:gd name="T30" fmla="*/ 3469 w 3666"/>
                <a:gd name="T31" fmla="*/ 198 h 3678"/>
                <a:gd name="T32" fmla="*/ 3421 w 3666"/>
                <a:gd name="T33" fmla="*/ 166 h 3678"/>
                <a:gd name="T34" fmla="*/ 3361 w 3666"/>
                <a:gd name="T35" fmla="*/ 153 h 3678"/>
                <a:gd name="T36" fmla="*/ 305 w 3666"/>
                <a:gd name="T37" fmla="*/ 0 h 3678"/>
                <a:gd name="T38" fmla="*/ 3406 w 3666"/>
                <a:gd name="T39" fmla="*/ 3 h 3678"/>
                <a:gd name="T40" fmla="*/ 3490 w 3666"/>
                <a:gd name="T41" fmla="*/ 28 h 3678"/>
                <a:gd name="T42" fmla="*/ 3562 w 3666"/>
                <a:gd name="T43" fmla="*/ 75 h 3678"/>
                <a:gd name="T44" fmla="*/ 3617 w 3666"/>
                <a:gd name="T45" fmla="*/ 140 h 3678"/>
                <a:gd name="T46" fmla="*/ 3654 w 3666"/>
                <a:gd name="T47" fmla="*/ 218 h 3678"/>
                <a:gd name="T48" fmla="*/ 3666 w 3666"/>
                <a:gd name="T49" fmla="*/ 307 h 3678"/>
                <a:gd name="T50" fmla="*/ 3663 w 3666"/>
                <a:gd name="T51" fmla="*/ 3416 h 3678"/>
                <a:gd name="T52" fmla="*/ 3638 w 3666"/>
                <a:gd name="T53" fmla="*/ 3501 h 3678"/>
                <a:gd name="T54" fmla="*/ 3592 w 3666"/>
                <a:gd name="T55" fmla="*/ 3572 h 3678"/>
                <a:gd name="T56" fmla="*/ 3528 w 3666"/>
                <a:gd name="T57" fmla="*/ 3629 h 3678"/>
                <a:gd name="T58" fmla="*/ 3449 w 3666"/>
                <a:gd name="T59" fmla="*/ 3665 h 3678"/>
                <a:gd name="T60" fmla="*/ 3361 w 3666"/>
                <a:gd name="T61" fmla="*/ 3678 h 3678"/>
                <a:gd name="T62" fmla="*/ 260 w 3666"/>
                <a:gd name="T63" fmla="*/ 3675 h 3678"/>
                <a:gd name="T64" fmla="*/ 177 w 3666"/>
                <a:gd name="T65" fmla="*/ 3649 h 3678"/>
                <a:gd name="T66" fmla="*/ 105 w 3666"/>
                <a:gd name="T67" fmla="*/ 3603 h 3678"/>
                <a:gd name="T68" fmla="*/ 48 w 3666"/>
                <a:gd name="T69" fmla="*/ 3538 h 3678"/>
                <a:gd name="T70" fmla="*/ 12 w 3666"/>
                <a:gd name="T71" fmla="*/ 3460 h 3678"/>
                <a:gd name="T72" fmla="*/ 0 w 3666"/>
                <a:gd name="T73" fmla="*/ 3371 h 3678"/>
                <a:gd name="T74" fmla="*/ 3 w 3666"/>
                <a:gd name="T75" fmla="*/ 261 h 3678"/>
                <a:gd name="T76" fmla="*/ 28 w 3666"/>
                <a:gd name="T77" fmla="*/ 177 h 3678"/>
                <a:gd name="T78" fmla="*/ 74 w 3666"/>
                <a:gd name="T79" fmla="*/ 106 h 3678"/>
                <a:gd name="T80" fmla="*/ 138 w 3666"/>
                <a:gd name="T81" fmla="*/ 49 h 3678"/>
                <a:gd name="T82" fmla="*/ 217 w 3666"/>
                <a:gd name="T83" fmla="*/ 13 h 3678"/>
                <a:gd name="T84" fmla="*/ 305 w 3666"/>
                <a:gd name="T85" fmla="*/ 0 h 3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66" h="3678">
                  <a:moveTo>
                    <a:pt x="305" y="153"/>
                  </a:moveTo>
                  <a:lnTo>
                    <a:pt x="275" y="157"/>
                  </a:lnTo>
                  <a:lnTo>
                    <a:pt x="245" y="166"/>
                  </a:lnTo>
                  <a:lnTo>
                    <a:pt x="220" y="179"/>
                  </a:lnTo>
                  <a:lnTo>
                    <a:pt x="197" y="198"/>
                  </a:lnTo>
                  <a:lnTo>
                    <a:pt x="179" y="221"/>
                  </a:lnTo>
                  <a:lnTo>
                    <a:pt x="164" y="247"/>
                  </a:lnTo>
                  <a:lnTo>
                    <a:pt x="155" y="275"/>
                  </a:lnTo>
                  <a:lnTo>
                    <a:pt x="152" y="307"/>
                  </a:lnTo>
                  <a:lnTo>
                    <a:pt x="152" y="3371"/>
                  </a:lnTo>
                  <a:lnTo>
                    <a:pt x="155" y="3403"/>
                  </a:lnTo>
                  <a:lnTo>
                    <a:pt x="164" y="3431"/>
                  </a:lnTo>
                  <a:lnTo>
                    <a:pt x="179" y="3457"/>
                  </a:lnTo>
                  <a:lnTo>
                    <a:pt x="197" y="3480"/>
                  </a:lnTo>
                  <a:lnTo>
                    <a:pt x="220" y="3499"/>
                  </a:lnTo>
                  <a:lnTo>
                    <a:pt x="245" y="3512"/>
                  </a:lnTo>
                  <a:lnTo>
                    <a:pt x="275" y="3521"/>
                  </a:lnTo>
                  <a:lnTo>
                    <a:pt x="305" y="3525"/>
                  </a:lnTo>
                  <a:lnTo>
                    <a:pt x="3361" y="3525"/>
                  </a:lnTo>
                  <a:lnTo>
                    <a:pt x="3392" y="3521"/>
                  </a:lnTo>
                  <a:lnTo>
                    <a:pt x="3421" y="3512"/>
                  </a:lnTo>
                  <a:lnTo>
                    <a:pt x="3447" y="3499"/>
                  </a:lnTo>
                  <a:lnTo>
                    <a:pt x="3469" y="3480"/>
                  </a:lnTo>
                  <a:lnTo>
                    <a:pt x="3487" y="3457"/>
                  </a:lnTo>
                  <a:lnTo>
                    <a:pt x="3502" y="3431"/>
                  </a:lnTo>
                  <a:lnTo>
                    <a:pt x="3511" y="3403"/>
                  </a:lnTo>
                  <a:lnTo>
                    <a:pt x="3514" y="3371"/>
                  </a:lnTo>
                  <a:lnTo>
                    <a:pt x="3514" y="307"/>
                  </a:lnTo>
                  <a:lnTo>
                    <a:pt x="3511" y="275"/>
                  </a:lnTo>
                  <a:lnTo>
                    <a:pt x="3502" y="247"/>
                  </a:lnTo>
                  <a:lnTo>
                    <a:pt x="3487" y="221"/>
                  </a:lnTo>
                  <a:lnTo>
                    <a:pt x="3469" y="198"/>
                  </a:lnTo>
                  <a:lnTo>
                    <a:pt x="3447" y="179"/>
                  </a:lnTo>
                  <a:lnTo>
                    <a:pt x="3421" y="166"/>
                  </a:lnTo>
                  <a:lnTo>
                    <a:pt x="3392" y="157"/>
                  </a:lnTo>
                  <a:lnTo>
                    <a:pt x="3361" y="153"/>
                  </a:lnTo>
                  <a:lnTo>
                    <a:pt x="305" y="153"/>
                  </a:lnTo>
                  <a:close/>
                  <a:moveTo>
                    <a:pt x="305" y="0"/>
                  </a:moveTo>
                  <a:lnTo>
                    <a:pt x="3361" y="0"/>
                  </a:lnTo>
                  <a:lnTo>
                    <a:pt x="3406" y="3"/>
                  </a:lnTo>
                  <a:lnTo>
                    <a:pt x="3449" y="13"/>
                  </a:lnTo>
                  <a:lnTo>
                    <a:pt x="3490" y="28"/>
                  </a:lnTo>
                  <a:lnTo>
                    <a:pt x="3528" y="49"/>
                  </a:lnTo>
                  <a:lnTo>
                    <a:pt x="3562" y="75"/>
                  </a:lnTo>
                  <a:lnTo>
                    <a:pt x="3592" y="106"/>
                  </a:lnTo>
                  <a:lnTo>
                    <a:pt x="3617" y="140"/>
                  </a:lnTo>
                  <a:lnTo>
                    <a:pt x="3638" y="177"/>
                  </a:lnTo>
                  <a:lnTo>
                    <a:pt x="3654" y="218"/>
                  </a:lnTo>
                  <a:lnTo>
                    <a:pt x="3663" y="261"/>
                  </a:lnTo>
                  <a:lnTo>
                    <a:pt x="3666" y="307"/>
                  </a:lnTo>
                  <a:lnTo>
                    <a:pt x="3666" y="3371"/>
                  </a:lnTo>
                  <a:lnTo>
                    <a:pt x="3663" y="3416"/>
                  </a:lnTo>
                  <a:lnTo>
                    <a:pt x="3654" y="3460"/>
                  </a:lnTo>
                  <a:lnTo>
                    <a:pt x="3638" y="3501"/>
                  </a:lnTo>
                  <a:lnTo>
                    <a:pt x="3617" y="3538"/>
                  </a:lnTo>
                  <a:lnTo>
                    <a:pt x="3592" y="3572"/>
                  </a:lnTo>
                  <a:lnTo>
                    <a:pt x="3562" y="3603"/>
                  </a:lnTo>
                  <a:lnTo>
                    <a:pt x="3528" y="3629"/>
                  </a:lnTo>
                  <a:lnTo>
                    <a:pt x="3490" y="3649"/>
                  </a:lnTo>
                  <a:lnTo>
                    <a:pt x="3449" y="3665"/>
                  </a:lnTo>
                  <a:lnTo>
                    <a:pt x="3406" y="3675"/>
                  </a:lnTo>
                  <a:lnTo>
                    <a:pt x="3361" y="3678"/>
                  </a:lnTo>
                  <a:lnTo>
                    <a:pt x="305" y="3678"/>
                  </a:lnTo>
                  <a:lnTo>
                    <a:pt x="260" y="3675"/>
                  </a:lnTo>
                  <a:lnTo>
                    <a:pt x="217" y="3665"/>
                  </a:lnTo>
                  <a:lnTo>
                    <a:pt x="177" y="3649"/>
                  </a:lnTo>
                  <a:lnTo>
                    <a:pt x="138" y="3629"/>
                  </a:lnTo>
                  <a:lnTo>
                    <a:pt x="105" y="3603"/>
                  </a:lnTo>
                  <a:lnTo>
                    <a:pt x="74" y="3572"/>
                  </a:lnTo>
                  <a:lnTo>
                    <a:pt x="48" y="3538"/>
                  </a:lnTo>
                  <a:lnTo>
                    <a:pt x="28" y="3501"/>
                  </a:lnTo>
                  <a:lnTo>
                    <a:pt x="12" y="3460"/>
                  </a:lnTo>
                  <a:lnTo>
                    <a:pt x="3" y="3416"/>
                  </a:lnTo>
                  <a:lnTo>
                    <a:pt x="0" y="3371"/>
                  </a:lnTo>
                  <a:lnTo>
                    <a:pt x="0" y="307"/>
                  </a:lnTo>
                  <a:lnTo>
                    <a:pt x="3" y="261"/>
                  </a:lnTo>
                  <a:lnTo>
                    <a:pt x="12" y="218"/>
                  </a:lnTo>
                  <a:lnTo>
                    <a:pt x="28" y="177"/>
                  </a:lnTo>
                  <a:lnTo>
                    <a:pt x="48" y="140"/>
                  </a:lnTo>
                  <a:lnTo>
                    <a:pt x="74" y="106"/>
                  </a:lnTo>
                  <a:lnTo>
                    <a:pt x="105" y="75"/>
                  </a:lnTo>
                  <a:lnTo>
                    <a:pt x="138" y="49"/>
                  </a:lnTo>
                  <a:lnTo>
                    <a:pt x="177" y="28"/>
                  </a:lnTo>
                  <a:lnTo>
                    <a:pt x="217" y="13"/>
                  </a:lnTo>
                  <a:lnTo>
                    <a:pt x="260" y="3"/>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CB62303F-637C-49A5-86C3-F6635BF12ACF}"/>
                </a:ext>
              </a:extLst>
            </p:cNvPr>
            <p:cNvSpPr>
              <a:spLocks noEditPoints="1"/>
            </p:cNvSpPr>
            <p:nvPr/>
          </p:nvSpPr>
          <p:spPr bwMode="auto">
            <a:xfrm>
              <a:off x="-895350" y="1689100"/>
              <a:ext cx="322263" cy="325438"/>
            </a:xfrm>
            <a:custGeom>
              <a:avLst/>
              <a:gdLst>
                <a:gd name="T0" fmla="*/ 275 w 611"/>
                <a:gd name="T1" fmla="*/ 157 h 613"/>
                <a:gd name="T2" fmla="*/ 220 w 611"/>
                <a:gd name="T3" fmla="*/ 179 h 613"/>
                <a:gd name="T4" fmla="*/ 178 w 611"/>
                <a:gd name="T5" fmla="*/ 221 h 613"/>
                <a:gd name="T6" fmla="*/ 156 w 611"/>
                <a:gd name="T7" fmla="*/ 275 h 613"/>
                <a:gd name="T8" fmla="*/ 156 w 611"/>
                <a:gd name="T9" fmla="*/ 337 h 613"/>
                <a:gd name="T10" fmla="*/ 178 w 611"/>
                <a:gd name="T11" fmla="*/ 392 h 613"/>
                <a:gd name="T12" fmla="*/ 220 w 611"/>
                <a:gd name="T13" fmla="*/ 433 h 613"/>
                <a:gd name="T14" fmla="*/ 275 w 611"/>
                <a:gd name="T15" fmla="*/ 457 h 613"/>
                <a:gd name="T16" fmla="*/ 336 w 611"/>
                <a:gd name="T17" fmla="*/ 457 h 613"/>
                <a:gd name="T18" fmla="*/ 391 w 611"/>
                <a:gd name="T19" fmla="*/ 433 h 613"/>
                <a:gd name="T20" fmla="*/ 433 w 611"/>
                <a:gd name="T21" fmla="*/ 392 h 613"/>
                <a:gd name="T22" fmla="*/ 455 w 611"/>
                <a:gd name="T23" fmla="*/ 337 h 613"/>
                <a:gd name="T24" fmla="*/ 455 w 611"/>
                <a:gd name="T25" fmla="*/ 275 h 613"/>
                <a:gd name="T26" fmla="*/ 433 w 611"/>
                <a:gd name="T27" fmla="*/ 221 h 613"/>
                <a:gd name="T28" fmla="*/ 391 w 611"/>
                <a:gd name="T29" fmla="*/ 179 h 613"/>
                <a:gd name="T30" fmla="*/ 336 w 611"/>
                <a:gd name="T31" fmla="*/ 157 h 613"/>
                <a:gd name="T32" fmla="*/ 305 w 611"/>
                <a:gd name="T33" fmla="*/ 0 h 613"/>
                <a:gd name="T34" fmla="*/ 393 w 611"/>
                <a:gd name="T35" fmla="*/ 13 h 613"/>
                <a:gd name="T36" fmla="*/ 472 w 611"/>
                <a:gd name="T37" fmla="*/ 49 h 613"/>
                <a:gd name="T38" fmla="*/ 536 w 611"/>
                <a:gd name="T39" fmla="*/ 105 h 613"/>
                <a:gd name="T40" fmla="*/ 582 w 611"/>
                <a:gd name="T41" fmla="*/ 177 h 613"/>
                <a:gd name="T42" fmla="*/ 608 w 611"/>
                <a:gd name="T43" fmla="*/ 261 h 613"/>
                <a:gd name="T44" fmla="*/ 608 w 611"/>
                <a:gd name="T45" fmla="*/ 352 h 613"/>
                <a:gd name="T46" fmla="*/ 582 w 611"/>
                <a:gd name="T47" fmla="*/ 436 h 613"/>
                <a:gd name="T48" fmla="*/ 536 w 611"/>
                <a:gd name="T49" fmla="*/ 508 h 613"/>
                <a:gd name="T50" fmla="*/ 472 w 611"/>
                <a:gd name="T51" fmla="*/ 563 h 613"/>
                <a:gd name="T52" fmla="*/ 393 w 611"/>
                <a:gd name="T53" fmla="*/ 599 h 613"/>
                <a:gd name="T54" fmla="*/ 305 w 611"/>
                <a:gd name="T55" fmla="*/ 613 h 613"/>
                <a:gd name="T56" fmla="*/ 218 w 611"/>
                <a:gd name="T57" fmla="*/ 599 h 613"/>
                <a:gd name="T58" fmla="*/ 139 w 611"/>
                <a:gd name="T59" fmla="*/ 563 h 613"/>
                <a:gd name="T60" fmla="*/ 75 w 611"/>
                <a:gd name="T61" fmla="*/ 508 h 613"/>
                <a:gd name="T62" fmla="*/ 28 w 611"/>
                <a:gd name="T63" fmla="*/ 436 h 613"/>
                <a:gd name="T64" fmla="*/ 2 w 611"/>
                <a:gd name="T65" fmla="*/ 352 h 613"/>
                <a:gd name="T66" fmla="*/ 2 w 611"/>
                <a:gd name="T67" fmla="*/ 261 h 613"/>
                <a:gd name="T68" fmla="*/ 28 w 611"/>
                <a:gd name="T69" fmla="*/ 177 h 613"/>
                <a:gd name="T70" fmla="*/ 75 w 611"/>
                <a:gd name="T71" fmla="*/ 105 h 613"/>
                <a:gd name="T72" fmla="*/ 139 w 611"/>
                <a:gd name="T73" fmla="*/ 49 h 613"/>
                <a:gd name="T74" fmla="*/ 218 w 611"/>
                <a:gd name="T75" fmla="*/ 13 h 613"/>
                <a:gd name="T76" fmla="*/ 305 w 611"/>
                <a:gd name="T77"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11" h="613">
                  <a:moveTo>
                    <a:pt x="305" y="153"/>
                  </a:moveTo>
                  <a:lnTo>
                    <a:pt x="275" y="157"/>
                  </a:lnTo>
                  <a:lnTo>
                    <a:pt x="246" y="165"/>
                  </a:lnTo>
                  <a:lnTo>
                    <a:pt x="220" y="179"/>
                  </a:lnTo>
                  <a:lnTo>
                    <a:pt x="197" y="199"/>
                  </a:lnTo>
                  <a:lnTo>
                    <a:pt x="178" y="221"/>
                  </a:lnTo>
                  <a:lnTo>
                    <a:pt x="165" y="247"/>
                  </a:lnTo>
                  <a:lnTo>
                    <a:pt x="156" y="275"/>
                  </a:lnTo>
                  <a:lnTo>
                    <a:pt x="152" y="307"/>
                  </a:lnTo>
                  <a:lnTo>
                    <a:pt x="156" y="337"/>
                  </a:lnTo>
                  <a:lnTo>
                    <a:pt x="165" y="366"/>
                  </a:lnTo>
                  <a:lnTo>
                    <a:pt x="178" y="392"/>
                  </a:lnTo>
                  <a:lnTo>
                    <a:pt x="197" y="415"/>
                  </a:lnTo>
                  <a:lnTo>
                    <a:pt x="220" y="433"/>
                  </a:lnTo>
                  <a:lnTo>
                    <a:pt x="246" y="448"/>
                  </a:lnTo>
                  <a:lnTo>
                    <a:pt x="275" y="457"/>
                  </a:lnTo>
                  <a:lnTo>
                    <a:pt x="305" y="459"/>
                  </a:lnTo>
                  <a:lnTo>
                    <a:pt x="336" y="457"/>
                  </a:lnTo>
                  <a:lnTo>
                    <a:pt x="365" y="448"/>
                  </a:lnTo>
                  <a:lnTo>
                    <a:pt x="391" y="433"/>
                  </a:lnTo>
                  <a:lnTo>
                    <a:pt x="413" y="415"/>
                  </a:lnTo>
                  <a:lnTo>
                    <a:pt x="433" y="392"/>
                  </a:lnTo>
                  <a:lnTo>
                    <a:pt x="446" y="366"/>
                  </a:lnTo>
                  <a:lnTo>
                    <a:pt x="455" y="337"/>
                  </a:lnTo>
                  <a:lnTo>
                    <a:pt x="458" y="307"/>
                  </a:lnTo>
                  <a:lnTo>
                    <a:pt x="455" y="275"/>
                  </a:lnTo>
                  <a:lnTo>
                    <a:pt x="446" y="247"/>
                  </a:lnTo>
                  <a:lnTo>
                    <a:pt x="433" y="221"/>
                  </a:lnTo>
                  <a:lnTo>
                    <a:pt x="413" y="199"/>
                  </a:lnTo>
                  <a:lnTo>
                    <a:pt x="391" y="179"/>
                  </a:lnTo>
                  <a:lnTo>
                    <a:pt x="365" y="165"/>
                  </a:lnTo>
                  <a:lnTo>
                    <a:pt x="336" y="157"/>
                  </a:lnTo>
                  <a:lnTo>
                    <a:pt x="305" y="153"/>
                  </a:lnTo>
                  <a:close/>
                  <a:moveTo>
                    <a:pt x="305" y="0"/>
                  </a:moveTo>
                  <a:lnTo>
                    <a:pt x="350" y="3"/>
                  </a:lnTo>
                  <a:lnTo>
                    <a:pt x="393" y="13"/>
                  </a:lnTo>
                  <a:lnTo>
                    <a:pt x="434" y="28"/>
                  </a:lnTo>
                  <a:lnTo>
                    <a:pt x="472" y="49"/>
                  </a:lnTo>
                  <a:lnTo>
                    <a:pt x="506" y="75"/>
                  </a:lnTo>
                  <a:lnTo>
                    <a:pt x="536" y="105"/>
                  </a:lnTo>
                  <a:lnTo>
                    <a:pt x="562" y="140"/>
                  </a:lnTo>
                  <a:lnTo>
                    <a:pt x="582" y="177"/>
                  </a:lnTo>
                  <a:lnTo>
                    <a:pt x="598" y="218"/>
                  </a:lnTo>
                  <a:lnTo>
                    <a:pt x="608" y="261"/>
                  </a:lnTo>
                  <a:lnTo>
                    <a:pt x="611" y="307"/>
                  </a:lnTo>
                  <a:lnTo>
                    <a:pt x="608" y="352"/>
                  </a:lnTo>
                  <a:lnTo>
                    <a:pt x="598" y="395"/>
                  </a:lnTo>
                  <a:lnTo>
                    <a:pt x="582" y="436"/>
                  </a:lnTo>
                  <a:lnTo>
                    <a:pt x="562" y="473"/>
                  </a:lnTo>
                  <a:lnTo>
                    <a:pt x="536" y="508"/>
                  </a:lnTo>
                  <a:lnTo>
                    <a:pt x="506" y="537"/>
                  </a:lnTo>
                  <a:lnTo>
                    <a:pt x="472" y="563"/>
                  </a:lnTo>
                  <a:lnTo>
                    <a:pt x="434" y="585"/>
                  </a:lnTo>
                  <a:lnTo>
                    <a:pt x="393" y="599"/>
                  </a:lnTo>
                  <a:lnTo>
                    <a:pt x="350" y="610"/>
                  </a:lnTo>
                  <a:lnTo>
                    <a:pt x="305" y="613"/>
                  </a:lnTo>
                  <a:lnTo>
                    <a:pt x="260" y="610"/>
                  </a:lnTo>
                  <a:lnTo>
                    <a:pt x="218" y="599"/>
                  </a:lnTo>
                  <a:lnTo>
                    <a:pt x="177" y="585"/>
                  </a:lnTo>
                  <a:lnTo>
                    <a:pt x="139" y="563"/>
                  </a:lnTo>
                  <a:lnTo>
                    <a:pt x="105" y="537"/>
                  </a:lnTo>
                  <a:lnTo>
                    <a:pt x="75" y="508"/>
                  </a:lnTo>
                  <a:lnTo>
                    <a:pt x="49" y="473"/>
                  </a:lnTo>
                  <a:lnTo>
                    <a:pt x="28" y="436"/>
                  </a:lnTo>
                  <a:lnTo>
                    <a:pt x="13" y="395"/>
                  </a:lnTo>
                  <a:lnTo>
                    <a:pt x="2" y="352"/>
                  </a:lnTo>
                  <a:lnTo>
                    <a:pt x="0" y="307"/>
                  </a:lnTo>
                  <a:lnTo>
                    <a:pt x="2" y="261"/>
                  </a:lnTo>
                  <a:lnTo>
                    <a:pt x="13" y="218"/>
                  </a:lnTo>
                  <a:lnTo>
                    <a:pt x="28" y="177"/>
                  </a:lnTo>
                  <a:lnTo>
                    <a:pt x="49" y="140"/>
                  </a:lnTo>
                  <a:lnTo>
                    <a:pt x="75" y="105"/>
                  </a:lnTo>
                  <a:lnTo>
                    <a:pt x="105" y="75"/>
                  </a:lnTo>
                  <a:lnTo>
                    <a:pt x="139" y="49"/>
                  </a:lnTo>
                  <a:lnTo>
                    <a:pt x="177" y="28"/>
                  </a:lnTo>
                  <a:lnTo>
                    <a:pt x="218" y="13"/>
                  </a:lnTo>
                  <a:lnTo>
                    <a:pt x="260" y="3"/>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772120AB-F330-4B15-81A8-53D1E1E3CD89}"/>
                </a:ext>
              </a:extLst>
            </p:cNvPr>
            <p:cNvSpPr>
              <a:spLocks noEditPoints="1"/>
            </p:cNvSpPr>
            <p:nvPr/>
          </p:nvSpPr>
          <p:spPr bwMode="auto">
            <a:xfrm>
              <a:off x="-895350" y="2176463"/>
              <a:ext cx="322263" cy="323850"/>
            </a:xfrm>
            <a:custGeom>
              <a:avLst/>
              <a:gdLst>
                <a:gd name="T0" fmla="*/ 275 w 611"/>
                <a:gd name="T1" fmla="*/ 157 h 613"/>
                <a:gd name="T2" fmla="*/ 220 w 611"/>
                <a:gd name="T3" fmla="*/ 179 h 613"/>
                <a:gd name="T4" fmla="*/ 178 w 611"/>
                <a:gd name="T5" fmla="*/ 221 h 613"/>
                <a:gd name="T6" fmla="*/ 156 w 611"/>
                <a:gd name="T7" fmla="*/ 277 h 613"/>
                <a:gd name="T8" fmla="*/ 156 w 611"/>
                <a:gd name="T9" fmla="*/ 337 h 613"/>
                <a:gd name="T10" fmla="*/ 178 w 611"/>
                <a:gd name="T11" fmla="*/ 393 h 613"/>
                <a:gd name="T12" fmla="*/ 220 w 611"/>
                <a:gd name="T13" fmla="*/ 433 h 613"/>
                <a:gd name="T14" fmla="*/ 275 w 611"/>
                <a:gd name="T15" fmla="*/ 457 h 613"/>
                <a:gd name="T16" fmla="*/ 336 w 611"/>
                <a:gd name="T17" fmla="*/ 457 h 613"/>
                <a:gd name="T18" fmla="*/ 391 w 611"/>
                <a:gd name="T19" fmla="*/ 433 h 613"/>
                <a:gd name="T20" fmla="*/ 433 w 611"/>
                <a:gd name="T21" fmla="*/ 393 h 613"/>
                <a:gd name="T22" fmla="*/ 455 w 611"/>
                <a:gd name="T23" fmla="*/ 337 h 613"/>
                <a:gd name="T24" fmla="*/ 455 w 611"/>
                <a:gd name="T25" fmla="*/ 277 h 613"/>
                <a:gd name="T26" fmla="*/ 433 w 611"/>
                <a:gd name="T27" fmla="*/ 221 h 613"/>
                <a:gd name="T28" fmla="*/ 391 w 611"/>
                <a:gd name="T29" fmla="*/ 179 h 613"/>
                <a:gd name="T30" fmla="*/ 336 w 611"/>
                <a:gd name="T31" fmla="*/ 157 h 613"/>
                <a:gd name="T32" fmla="*/ 305 w 611"/>
                <a:gd name="T33" fmla="*/ 0 h 613"/>
                <a:gd name="T34" fmla="*/ 393 w 611"/>
                <a:gd name="T35" fmla="*/ 13 h 613"/>
                <a:gd name="T36" fmla="*/ 472 w 611"/>
                <a:gd name="T37" fmla="*/ 50 h 613"/>
                <a:gd name="T38" fmla="*/ 536 w 611"/>
                <a:gd name="T39" fmla="*/ 106 h 613"/>
                <a:gd name="T40" fmla="*/ 582 w 611"/>
                <a:gd name="T41" fmla="*/ 177 h 613"/>
                <a:gd name="T42" fmla="*/ 608 w 611"/>
                <a:gd name="T43" fmla="*/ 262 h 613"/>
                <a:gd name="T44" fmla="*/ 608 w 611"/>
                <a:gd name="T45" fmla="*/ 352 h 613"/>
                <a:gd name="T46" fmla="*/ 582 w 611"/>
                <a:gd name="T47" fmla="*/ 436 h 613"/>
                <a:gd name="T48" fmla="*/ 536 w 611"/>
                <a:gd name="T49" fmla="*/ 508 h 613"/>
                <a:gd name="T50" fmla="*/ 472 w 611"/>
                <a:gd name="T51" fmla="*/ 564 h 613"/>
                <a:gd name="T52" fmla="*/ 393 w 611"/>
                <a:gd name="T53" fmla="*/ 601 h 613"/>
                <a:gd name="T54" fmla="*/ 305 w 611"/>
                <a:gd name="T55" fmla="*/ 613 h 613"/>
                <a:gd name="T56" fmla="*/ 218 w 611"/>
                <a:gd name="T57" fmla="*/ 601 h 613"/>
                <a:gd name="T58" fmla="*/ 139 w 611"/>
                <a:gd name="T59" fmla="*/ 564 h 613"/>
                <a:gd name="T60" fmla="*/ 75 w 611"/>
                <a:gd name="T61" fmla="*/ 508 h 613"/>
                <a:gd name="T62" fmla="*/ 28 w 611"/>
                <a:gd name="T63" fmla="*/ 436 h 613"/>
                <a:gd name="T64" fmla="*/ 2 w 611"/>
                <a:gd name="T65" fmla="*/ 352 h 613"/>
                <a:gd name="T66" fmla="*/ 2 w 611"/>
                <a:gd name="T67" fmla="*/ 262 h 613"/>
                <a:gd name="T68" fmla="*/ 28 w 611"/>
                <a:gd name="T69" fmla="*/ 177 h 613"/>
                <a:gd name="T70" fmla="*/ 75 w 611"/>
                <a:gd name="T71" fmla="*/ 106 h 613"/>
                <a:gd name="T72" fmla="*/ 139 w 611"/>
                <a:gd name="T73" fmla="*/ 50 h 613"/>
                <a:gd name="T74" fmla="*/ 218 w 611"/>
                <a:gd name="T75" fmla="*/ 13 h 613"/>
                <a:gd name="T76" fmla="*/ 305 w 611"/>
                <a:gd name="T77"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11" h="613">
                  <a:moveTo>
                    <a:pt x="305" y="153"/>
                  </a:moveTo>
                  <a:lnTo>
                    <a:pt x="275" y="157"/>
                  </a:lnTo>
                  <a:lnTo>
                    <a:pt x="246" y="166"/>
                  </a:lnTo>
                  <a:lnTo>
                    <a:pt x="220" y="179"/>
                  </a:lnTo>
                  <a:lnTo>
                    <a:pt x="197" y="199"/>
                  </a:lnTo>
                  <a:lnTo>
                    <a:pt x="178" y="221"/>
                  </a:lnTo>
                  <a:lnTo>
                    <a:pt x="165" y="247"/>
                  </a:lnTo>
                  <a:lnTo>
                    <a:pt x="156" y="277"/>
                  </a:lnTo>
                  <a:lnTo>
                    <a:pt x="152" y="306"/>
                  </a:lnTo>
                  <a:lnTo>
                    <a:pt x="156" y="337"/>
                  </a:lnTo>
                  <a:lnTo>
                    <a:pt x="165" y="367"/>
                  </a:lnTo>
                  <a:lnTo>
                    <a:pt x="178" y="393"/>
                  </a:lnTo>
                  <a:lnTo>
                    <a:pt x="197" y="415"/>
                  </a:lnTo>
                  <a:lnTo>
                    <a:pt x="220" y="433"/>
                  </a:lnTo>
                  <a:lnTo>
                    <a:pt x="246" y="448"/>
                  </a:lnTo>
                  <a:lnTo>
                    <a:pt x="275" y="457"/>
                  </a:lnTo>
                  <a:lnTo>
                    <a:pt x="305" y="461"/>
                  </a:lnTo>
                  <a:lnTo>
                    <a:pt x="336" y="457"/>
                  </a:lnTo>
                  <a:lnTo>
                    <a:pt x="365" y="448"/>
                  </a:lnTo>
                  <a:lnTo>
                    <a:pt x="391" y="433"/>
                  </a:lnTo>
                  <a:lnTo>
                    <a:pt x="413" y="415"/>
                  </a:lnTo>
                  <a:lnTo>
                    <a:pt x="433" y="393"/>
                  </a:lnTo>
                  <a:lnTo>
                    <a:pt x="446" y="367"/>
                  </a:lnTo>
                  <a:lnTo>
                    <a:pt x="455" y="337"/>
                  </a:lnTo>
                  <a:lnTo>
                    <a:pt x="458" y="306"/>
                  </a:lnTo>
                  <a:lnTo>
                    <a:pt x="455" y="277"/>
                  </a:lnTo>
                  <a:lnTo>
                    <a:pt x="446" y="247"/>
                  </a:lnTo>
                  <a:lnTo>
                    <a:pt x="433" y="221"/>
                  </a:lnTo>
                  <a:lnTo>
                    <a:pt x="413" y="199"/>
                  </a:lnTo>
                  <a:lnTo>
                    <a:pt x="391" y="179"/>
                  </a:lnTo>
                  <a:lnTo>
                    <a:pt x="365" y="166"/>
                  </a:lnTo>
                  <a:lnTo>
                    <a:pt x="336" y="157"/>
                  </a:lnTo>
                  <a:lnTo>
                    <a:pt x="305" y="153"/>
                  </a:lnTo>
                  <a:close/>
                  <a:moveTo>
                    <a:pt x="305" y="0"/>
                  </a:moveTo>
                  <a:lnTo>
                    <a:pt x="350" y="3"/>
                  </a:lnTo>
                  <a:lnTo>
                    <a:pt x="393" y="13"/>
                  </a:lnTo>
                  <a:lnTo>
                    <a:pt x="434" y="29"/>
                  </a:lnTo>
                  <a:lnTo>
                    <a:pt x="472" y="50"/>
                  </a:lnTo>
                  <a:lnTo>
                    <a:pt x="506" y="76"/>
                  </a:lnTo>
                  <a:lnTo>
                    <a:pt x="536" y="106"/>
                  </a:lnTo>
                  <a:lnTo>
                    <a:pt x="562" y="140"/>
                  </a:lnTo>
                  <a:lnTo>
                    <a:pt x="582" y="177"/>
                  </a:lnTo>
                  <a:lnTo>
                    <a:pt x="598" y="219"/>
                  </a:lnTo>
                  <a:lnTo>
                    <a:pt x="608" y="262"/>
                  </a:lnTo>
                  <a:lnTo>
                    <a:pt x="611" y="306"/>
                  </a:lnTo>
                  <a:lnTo>
                    <a:pt x="608" y="352"/>
                  </a:lnTo>
                  <a:lnTo>
                    <a:pt x="598" y="395"/>
                  </a:lnTo>
                  <a:lnTo>
                    <a:pt x="582" y="436"/>
                  </a:lnTo>
                  <a:lnTo>
                    <a:pt x="562" y="474"/>
                  </a:lnTo>
                  <a:lnTo>
                    <a:pt x="536" y="508"/>
                  </a:lnTo>
                  <a:lnTo>
                    <a:pt x="506" y="538"/>
                  </a:lnTo>
                  <a:lnTo>
                    <a:pt x="472" y="564"/>
                  </a:lnTo>
                  <a:lnTo>
                    <a:pt x="434" y="585"/>
                  </a:lnTo>
                  <a:lnTo>
                    <a:pt x="393" y="601"/>
                  </a:lnTo>
                  <a:lnTo>
                    <a:pt x="350" y="610"/>
                  </a:lnTo>
                  <a:lnTo>
                    <a:pt x="305" y="613"/>
                  </a:lnTo>
                  <a:lnTo>
                    <a:pt x="260" y="610"/>
                  </a:lnTo>
                  <a:lnTo>
                    <a:pt x="218" y="601"/>
                  </a:lnTo>
                  <a:lnTo>
                    <a:pt x="177" y="585"/>
                  </a:lnTo>
                  <a:lnTo>
                    <a:pt x="139" y="564"/>
                  </a:lnTo>
                  <a:lnTo>
                    <a:pt x="105" y="538"/>
                  </a:lnTo>
                  <a:lnTo>
                    <a:pt x="75" y="508"/>
                  </a:lnTo>
                  <a:lnTo>
                    <a:pt x="49" y="474"/>
                  </a:lnTo>
                  <a:lnTo>
                    <a:pt x="28" y="436"/>
                  </a:lnTo>
                  <a:lnTo>
                    <a:pt x="13" y="395"/>
                  </a:lnTo>
                  <a:lnTo>
                    <a:pt x="2" y="352"/>
                  </a:lnTo>
                  <a:lnTo>
                    <a:pt x="0" y="306"/>
                  </a:lnTo>
                  <a:lnTo>
                    <a:pt x="2" y="262"/>
                  </a:lnTo>
                  <a:lnTo>
                    <a:pt x="13" y="219"/>
                  </a:lnTo>
                  <a:lnTo>
                    <a:pt x="28" y="177"/>
                  </a:lnTo>
                  <a:lnTo>
                    <a:pt x="49" y="140"/>
                  </a:lnTo>
                  <a:lnTo>
                    <a:pt x="75" y="106"/>
                  </a:lnTo>
                  <a:lnTo>
                    <a:pt x="105" y="76"/>
                  </a:lnTo>
                  <a:lnTo>
                    <a:pt x="139" y="50"/>
                  </a:lnTo>
                  <a:lnTo>
                    <a:pt x="177" y="29"/>
                  </a:lnTo>
                  <a:lnTo>
                    <a:pt x="218" y="13"/>
                  </a:lnTo>
                  <a:lnTo>
                    <a:pt x="260" y="3"/>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7B26BCBA-53A4-4ADA-8231-534E390781FC}"/>
                </a:ext>
              </a:extLst>
            </p:cNvPr>
            <p:cNvSpPr>
              <a:spLocks noEditPoints="1"/>
            </p:cNvSpPr>
            <p:nvPr/>
          </p:nvSpPr>
          <p:spPr bwMode="auto">
            <a:xfrm>
              <a:off x="-895350" y="2662238"/>
              <a:ext cx="322263" cy="325438"/>
            </a:xfrm>
            <a:custGeom>
              <a:avLst/>
              <a:gdLst>
                <a:gd name="T0" fmla="*/ 275 w 611"/>
                <a:gd name="T1" fmla="*/ 156 h 613"/>
                <a:gd name="T2" fmla="*/ 220 w 611"/>
                <a:gd name="T3" fmla="*/ 180 h 613"/>
                <a:gd name="T4" fmla="*/ 178 w 611"/>
                <a:gd name="T5" fmla="*/ 220 h 613"/>
                <a:gd name="T6" fmla="*/ 156 w 611"/>
                <a:gd name="T7" fmla="*/ 276 h 613"/>
                <a:gd name="T8" fmla="*/ 156 w 611"/>
                <a:gd name="T9" fmla="*/ 338 h 613"/>
                <a:gd name="T10" fmla="*/ 178 w 611"/>
                <a:gd name="T11" fmla="*/ 392 h 613"/>
                <a:gd name="T12" fmla="*/ 220 w 611"/>
                <a:gd name="T13" fmla="*/ 434 h 613"/>
                <a:gd name="T14" fmla="*/ 275 w 611"/>
                <a:gd name="T15" fmla="*/ 456 h 613"/>
                <a:gd name="T16" fmla="*/ 336 w 611"/>
                <a:gd name="T17" fmla="*/ 456 h 613"/>
                <a:gd name="T18" fmla="*/ 391 w 611"/>
                <a:gd name="T19" fmla="*/ 434 h 613"/>
                <a:gd name="T20" fmla="*/ 433 w 611"/>
                <a:gd name="T21" fmla="*/ 392 h 613"/>
                <a:gd name="T22" fmla="*/ 455 w 611"/>
                <a:gd name="T23" fmla="*/ 338 h 613"/>
                <a:gd name="T24" fmla="*/ 455 w 611"/>
                <a:gd name="T25" fmla="*/ 276 h 613"/>
                <a:gd name="T26" fmla="*/ 433 w 611"/>
                <a:gd name="T27" fmla="*/ 220 h 613"/>
                <a:gd name="T28" fmla="*/ 391 w 611"/>
                <a:gd name="T29" fmla="*/ 180 h 613"/>
                <a:gd name="T30" fmla="*/ 336 w 611"/>
                <a:gd name="T31" fmla="*/ 156 h 613"/>
                <a:gd name="T32" fmla="*/ 305 w 611"/>
                <a:gd name="T33" fmla="*/ 0 h 613"/>
                <a:gd name="T34" fmla="*/ 393 w 611"/>
                <a:gd name="T35" fmla="*/ 13 h 613"/>
                <a:gd name="T36" fmla="*/ 472 w 611"/>
                <a:gd name="T37" fmla="*/ 50 h 613"/>
                <a:gd name="T38" fmla="*/ 536 w 611"/>
                <a:gd name="T39" fmla="*/ 105 h 613"/>
                <a:gd name="T40" fmla="*/ 582 w 611"/>
                <a:gd name="T41" fmla="*/ 177 h 613"/>
                <a:gd name="T42" fmla="*/ 608 w 611"/>
                <a:gd name="T43" fmla="*/ 261 h 613"/>
                <a:gd name="T44" fmla="*/ 608 w 611"/>
                <a:gd name="T45" fmla="*/ 351 h 613"/>
                <a:gd name="T46" fmla="*/ 582 w 611"/>
                <a:gd name="T47" fmla="*/ 436 h 613"/>
                <a:gd name="T48" fmla="*/ 536 w 611"/>
                <a:gd name="T49" fmla="*/ 507 h 613"/>
                <a:gd name="T50" fmla="*/ 472 w 611"/>
                <a:gd name="T51" fmla="*/ 564 h 613"/>
                <a:gd name="T52" fmla="*/ 393 w 611"/>
                <a:gd name="T53" fmla="*/ 600 h 613"/>
                <a:gd name="T54" fmla="*/ 305 w 611"/>
                <a:gd name="T55" fmla="*/ 613 h 613"/>
                <a:gd name="T56" fmla="*/ 218 w 611"/>
                <a:gd name="T57" fmla="*/ 600 h 613"/>
                <a:gd name="T58" fmla="*/ 139 w 611"/>
                <a:gd name="T59" fmla="*/ 564 h 613"/>
                <a:gd name="T60" fmla="*/ 75 w 611"/>
                <a:gd name="T61" fmla="*/ 507 h 613"/>
                <a:gd name="T62" fmla="*/ 28 w 611"/>
                <a:gd name="T63" fmla="*/ 436 h 613"/>
                <a:gd name="T64" fmla="*/ 2 w 611"/>
                <a:gd name="T65" fmla="*/ 351 h 613"/>
                <a:gd name="T66" fmla="*/ 2 w 611"/>
                <a:gd name="T67" fmla="*/ 261 h 613"/>
                <a:gd name="T68" fmla="*/ 28 w 611"/>
                <a:gd name="T69" fmla="*/ 177 h 613"/>
                <a:gd name="T70" fmla="*/ 75 w 611"/>
                <a:gd name="T71" fmla="*/ 105 h 613"/>
                <a:gd name="T72" fmla="*/ 139 w 611"/>
                <a:gd name="T73" fmla="*/ 50 h 613"/>
                <a:gd name="T74" fmla="*/ 218 w 611"/>
                <a:gd name="T75" fmla="*/ 13 h 613"/>
                <a:gd name="T76" fmla="*/ 305 w 611"/>
                <a:gd name="T77"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11" h="613">
                  <a:moveTo>
                    <a:pt x="305" y="154"/>
                  </a:moveTo>
                  <a:lnTo>
                    <a:pt x="275" y="156"/>
                  </a:lnTo>
                  <a:lnTo>
                    <a:pt x="246" y="165"/>
                  </a:lnTo>
                  <a:lnTo>
                    <a:pt x="220" y="180"/>
                  </a:lnTo>
                  <a:lnTo>
                    <a:pt x="197" y="198"/>
                  </a:lnTo>
                  <a:lnTo>
                    <a:pt x="178" y="220"/>
                  </a:lnTo>
                  <a:lnTo>
                    <a:pt x="165" y="246"/>
                  </a:lnTo>
                  <a:lnTo>
                    <a:pt x="156" y="276"/>
                  </a:lnTo>
                  <a:lnTo>
                    <a:pt x="152" y="306"/>
                  </a:lnTo>
                  <a:lnTo>
                    <a:pt x="156" y="338"/>
                  </a:lnTo>
                  <a:lnTo>
                    <a:pt x="165" y="366"/>
                  </a:lnTo>
                  <a:lnTo>
                    <a:pt x="178" y="392"/>
                  </a:lnTo>
                  <a:lnTo>
                    <a:pt x="197" y="414"/>
                  </a:lnTo>
                  <a:lnTo>
                    <a:pt x="220" y="434"/>
                  </a:lnTo>
                  <a:lnTo>
                    <a:pt x="246" y="447"/>
                  </a:lnTo>
                  <a:lnTo>
                    <a:pt x="275" y="456"/>
                  </a:lnTo>
                  <a:lnTo>
                    <a:pt x="305" y="460"/>
                  </a:lnTo>
                  <a:lnTo>
                    <a:pt x="336" y="456"/>
                  </a:lnTo>
                  <a:lnTo>
                    <a:pt x="365" y="447"/>
                  </a:lnTo>
                  <a:lnTo>
                    <a:pt x="391" y="434"/>
                  </a:lnTo>
                  <a:lnTo>
                    <a:pt x="413" y="414"/>
                  </a:lnTo>
                  <a:lnTo>
                    <a:pt x="433" y="392"/>
                  </a:lnTo>
                  <a:lnTo>
                    <a:pt x="446" y="366"/>
                  </a:lnTo>
                  <a:lnTo>
                    <a:pt x="455" y="338"/>
                  </a:lnTo>
                  <a:lnTo>
                    <a:pt x="458" y="306"/>
                  </a:lnTo>
                  <a:lnTo>
                    <a:pt x="455" y="276"/>
                  </a:lnTo>
                  <a:lnTo>
                    <a:pt x="446" y="246"/>
                  </a:lnTo>
                  <a:lnTo>
                    <a:pt x="433" y="220"/>
                  </a:lnTo>
                  <a:lnTo>
                    <a:pt x="413" y="198"/>
                  </a:lnTo>
                  <a:lnTo>
                    <a:pt x="391" y="180"/>
                  </a:lnTo>
                  <a:lnTo>
                    <a:pt x="365" y="165"/>
                  </a:lnTo>
                  <a:lnTo>
                    <a:pt x="336" y="156"/>
                  </a:lnTo>
                  <a:lnTo>
                    <a:pt x="305" y="154"/>
                  </a:lnTo>
                  <a:close/>
                  <a:moveTo>
                    <a:pt x="305" y="0"/>
                  </a:moveTo>
                  <a:lnTo>
                    <a:pt x="350" y="3"/>
                  </a:lnTo>
                  <a:lnTo>
                    <a:pt x="393" y="13"/>
                  </a:lnTo>
                  <a:lnTo>
                    <a:pt x="434" y="28"/>
                  </a:lnTo>
                  <a:lnTo>
                    <a:pt x="472" y="50"/>
                  </a:lnTo>
                  <a:lnTo>
                    <a:pt x="506" y="75"/>
                  </a:lnTo>
                  <a:lnTo>
                    <a:pt x="536" y="105"/>
                  </a:lnTo>
                  <a:lnTo>
                    <a:pt x="562" y="140"/>
                  </a:lnTo>
                  <a:lnTo>
                    <a:pt x="582" y="177"/>
                  </a:lnTo>
                  <a:lnTo>
                    <a:pt x="598" y="218"/>
                  </a:lnTo>
                  <a:lnTo>
                    <a:pt x="608" y="261"/>
                  </a:lnTo>
                  <a:lnTo>
                    <a:pt x="611" y="306"/>
                  </a:lnTo>
                  <a:lnTo>
                    <a:pt x="608" y="351"/>
                  </a:lnTo>
                  <a:lnTo>
                    <a:pt x="598" y="395"/>
                  </a:lnTo>
                  <a:lnTo>
                    <a:pt x="582" y="436"/>
                  </a:lnTo>
                  <a:lnTo>
                    <a:pt x="562" y="473"/>
                  </a:lnTo>
                  <a:lnTo>
                    <a:pt x="536" y="507"/>
                  </a:lnTo>
                  <a:lnTo>
                    <a:pt x="506" y="538"/>
                  </a:lnTo>
                  <a:lnTo>
                    <a:pt x="472" y="564"/>
                  </a:lnTo>
                  <a:lnTo>
                    <a:pt x="434" y="585"/>
                  </a:lnTo>
                  <a:lnTo>
                    <a:pt x="393" y="600"/>
                  </a:lnTo>
                  <a:lnTo>
                    <a:pt x="350" y="610"/>
                  </a:lnTo>
                  <a:lnTo>
                    <a:pt x="305" y="613"/>
                  </a:lnTo>
                  <a:lnTo>
                    <a:pt x="260" y="610"/>
                  </a:lnTo>
                  <a:lnTo>
                    <a:pt x="218" y="600"/>
                  </a:lnTo>
                  <a:lnTo>
                    <a:pt x="177" y="585"/>
                  </a:lnTo>
                  <a:lnTo>
                    <a:pt x="139" y="564"/>
                  </a:lnTo>
                  <a:lnTo>
                    <a:pt x="105" y="538"/>
                  </a:lnTo>
                  <a:lnTo>
                    <a:pt x="75" y="507"/>
                  </a:lnTo>
                  <a:lnTo>
                    <a:pt x="49" y="473"/>
                  </a:lnTo>
                  <a:lnTo>
                    <a:pt x="28" y="436"/>
                  </a:lnTo>
                  <a:lnTo>
                    <a:pt x="13" y="395"/>
                  </a:lnTo>
                  <a:lnTo>
                    <a:pt x="2" y="351"/>
                  </a:lnTo>
                  <a:lnTo>
                    <a:pt x="0" y="306"/>
                  </a:lnTo>
                  <a:lnTo>
                    <a:pt x="2" y="261"/>
                  </a:lnTo>
                  <a:lnTo>
                    <a:pt x="13" y="218"/>
                  </a:lnTo>
                  <a:lnTo>
                    <a:pt x="28" y="177"/>
                  </a:lnTo>
                  <a:lnTo>
                    <a:pt x="49" y="140"/>
                  </a:lnTo>
                  <a:lnTo>
                    <a:pt x="75" y="105"/>
                  </a:lnTo>
                  <a:lnTo>
                    <a:pt x="105" y="75"/>
                  </a:lnTo>
                  <a:lnTo>
                    <a:pt x="139" y="50"/>
                  </a:lnTo>
                  <a:lnTo>
                    <a:pt x="177" y="28"/>
                  </a:lnTo>
                  <a:lnTo>
                    <a:pt x="218" y="13"/>
                  </a:lnTo>
                  <a:lnTo>
                    <a:pt x="260" y="3"/>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0">
              <a:extLst>
                <a:ext uri="{FF2B5EF4-FFF2-40B4-BE49-F238E27FC236}">
                  <a16:creationId xmlns:a16="http://schemas.microsoft.com/office/drawing/2014/main" id="{0A2CF598-03C8-42DA-B803-0D7C65AD68B6}"/>
                </a:ext>
              </a:extLst>
            </p:cNvPr>
            <p:cNvSpPr>
              <a:spLocks/>
            </p:cNvSpPr>
            <p:nvPr/>
          </p:nvSpPr>
          <p:spPr bwMode="auto">
            <a:xfrm>
              <a:off x="-411163" y="2297113"/>
              <a:ext cx="808038" cy="82550"/>
            </a:xfrm>
            <a:custGeom>
              <a:avLst/>
              <a:gdLst>
                <a:gd name="T0" fmla="*/ 76 w 1527"/>
                <a:gd name="T1" fmla="*/ 0 h 154"/>
                <a:gd name="T2" fmla="*/ 1451 w 1527"/>
                <a:gd name="T3" fmla="*/ 0 h 154"/>
                <a:gd name="T4" fmla="*/ 1471 w 1527"/>
                <a:gd name="T5" fmla="*/ 4 h 154"/>
                <a:gd name="T6" fmla="*/ 1490 w 1527"/>
                <a:gd name="T7" fmla="*/ 10 h 154"/>
                <a:gd name="T8" fmla="*/ 1505 w 1527"/>
                <a:gd name="T9" fmla="*/ 23 h 154"/>
                <a:gd name="T10" fmla="*/ 1517 w 1527"/>
                <a:gd name="T11" fmla="*/ 39 h 154"/>
                <a:gd name="T12" fmla="*/ 1525 w 1527"/>
                <a:gd name="T13" fmla="*/ 57 h 154"/>
                <a:gd name="T14" fmla="*/ 1527 w 1527"/>
                <a:gd name="T15" fmla="*/ 76 h 154"/>
                <a:gd name="T16" fmla="*/ 1525 w 1527"/>
                <a:gd name="T17" fmla="*/ 97 h 154"/>
                <a:gd name="T18" fmla="*/ 1517 w 1527"/>
                <a:gd name="T19" fmla="*/ 115 h 154"/>
                <a:gd name="T20" fmla="*/ 1505 w 1527"/>
                <a:gd name="T21" fmla="*/ 131 h 154"/>
                <a:gd name="T22" fmla="*/ 1490 w 1527"/>
                <a:gd name="T23" fmla="*/ 144 h 154"/>
                <a:gd name="T24" fmla="*/ 1471 w 1527"/>
                <a:gd name="T25" fmla="*/ 150 h 154"/>
                <a:gd name="T26" fmla="*/ 1451 w 1527"/>
                <a:gd name="T27" fmla="*/ 154 h 154"/>
                <a:gd name="T28" fmla="*/ 76 w 1527"/>
                <a:gd name="T29" fmla="*/ 154 h 154"/>
                <a:gd name="T30" fmla="*/ 56 w 1527"/>
                <a:gd name="T31" fmla="*/ 150 h 154"/>
                <a:gd name="T32" fmla="*/ 38 w 1527"/>
                <a:gd name="T33" fmla="*/ 144 h 154"/>
                <a:gd name="T34" fmla="*/ 22 w 1527"/>
                <a:gd name="T35" fmla="*/ 131 h 154"/>
                <a:gd name="T36" fmla="*/ 10 w 1527"/>
                <a:gd name="T37" fmla="*/ 115 h 154"/>
                <a:gd name="T38" fmla="*/ 2 w 1527"/>
                <a:gd name="T39" fmla="*/ 97 h 154"/>
                <a:gd name="T40" fmla="*/ 0 w 1527"/>
                <a:gd name="T41" fmla="*/ 76 h 154"/>
                <a:gd name="T42" fmla="*/ 2 w 1527"/>
                <a:gd name="T43" fmla="*/ 57 h 154"/>
                <a:gd name="T44" fmla="*/ 10 w 1527"/>
                <a:gd name="T45" fmla="*/ 39 h 154"/>
                <a:gd name="T46" fmla="*/ 22 w 1527"/>
                <a:gd name="T47" fmla="*/ 23 h 154"/>
                <a:gd name="T48" fmla="*/ 38 w 1527"/>
                <a:gd name="T49" fmla="*/ 10 h 154"/>
                <a:gd name="T50" fmla="*/ 56 w 1527"/>
                <a:gd name="T51" fmla="*/ 4 h 154"/>
                <a:gd name="T52" fmla="*/ 76 w 1527"/>
                <a:gd name="T5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27" h="154">
                  <a:moveTo>
                    <a:pt x="76" y="0"/>
                  </a:moveTo>
                  <a:lnTo>
                    <a:pt x="1451" y="0"/>
                  </a:lnTo>
                  <a:lnTo>
                    <a:pt x="1471" y="4"/>
                  </a:lnTo>
                  <a:lnTo>
                    <a:pt x="1490" y="10"/>
                  </a:lnTo>
                  <a:lnTo>
                    <a:pt x="1505" y="23"/>
                  </a:lnTo>
                  <a:lnTo>
                    <a:pt x="1517" y="39"/>
                  </a:lnTo>
                  <a:lnTo>
                    <a:pt x="1525" y="57"/>
                  </a:lnTo>
                  <a:lnTo>
                    <a:pt x="1527" y="76"/>
                  </a:lnTo>
                  <a:lnTo>
                    <a:pt x="1525" y="97"/>
                  </a:lnTo>
                  <a:lnTo>
                    <a:pt x="1517" y="115"/>
                  </a:lnTo>
                  <a:lnTo>
                    <a:pt x="1505" y="131"/>
                  </a:lnTo>
                  <a:lnTo>
                    <a:pt x="1490" y="144"/>
                  </a:lnTo>
                  <a:lnTo>
                    <a:pt x="1471" y="150"/>
                  </a:lnTo>
                  <a:lnTo>
                    <a:pt x="1451" y="154"/>
                  </a:lnTo>
                  <a:lnTo>
                    <a:pt x="76" y="154"/>
                  </a:lnTo>
                  <a:lnTo>
                    <a:pt x="56" y="150"/>
                  </a:lnTo>
                  <a:lnTo>
                    <a:pt x="38" y="144"/>
                  </a:lnTo>
                  <a:lnTo>
                    <a:pt x="22" y="131"/>
                  </a:lnTo>
                  <a:lnTo>
                    <a:pt x="10" y="115"/>
                  </a:lnTo>
                  <a:lnTo>
                    <a:pt x="2" y="97"/>
                  </a:lnTo>
                  <a:lnTo>
                    <a:pt x="0" y="76"/>
                  </a:lnTo>
                  <a:lnTo>
                    <a:pt x="2" y="57"/>
                  </a:lnTo>
                  <a:lnTo>
                    <a:pt x="10" y="39"/>
                  </a:lnTo>
                  <a:lnTo>
                    <a:pt x="22" y="23"/>
                  </a:lnTo>
                  <a:lnTo>
                    <a:pt x="38" y="10"/>
                  </a:lnTo>
                  <a:lnTo>
                    <a:pt x="56" y="4"/>
                  </a:lnTo>
                  <a:lnTo>
                    <a:pt x="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1">
              <a:extLst>
                <a:ext uri="{FF2B5EF4-FFF2-40B4-BE49-F238E27FC236}">
                  <a16:creationId xmlns:a16="http://schemas.microsoft.com/office/drawing/2014/main" id="{06897DE7-500E-430E-828D-6ADEF2FB5BDD}"/>
                </a:ext>
              </a:extLst>
            </p:cNvPr>
            <p:cNvSpPr>
              <a:spLocks/>
            </p:cNvSpPr>
            <p:nvPr/>
          </p:nvSpPr>
          <p:spPr bwMode="auto">
            <a:xfrm>
              <a:off x="-411163" y="1811338"/>
              <a:ext cx="808038" cy="80963"/>
            </a:xfrm>
            <a:custGeom>
              <a:avLst/>
              <a:gdLst>
                <a:gd name="T0" fmla="*/ 76 w 1527"/>
                <a:gd name="T1" fmla="*/ 0 h 153"/>
                <a:gd name="T2" fmla="*/ 1451 w 1527"/>
                <a:gd name="T3" fmla="*/ 0 h 153"/>
                <a:gd name="T4" fmla="*/ 1471 w 1527"/>
                <a:gd name="T5" fmla="*/ 2 h 153"/>
                <a:gd name="T6" fmla="*/ 1490 w 1527"/>
                <a:gd name="T7" fmla="*/ 10 h 153"/>
                <a:gd name="T8" fmla="*/ 1505 w 1527"/>
                <a:gd name="T9" fmla="*/ 23 h 153"/>
                <a:gd name="T10" fmla="*/ 1517 w 1527"/>
                <a:gd name="T11" fmla="*/ 37 h 153"/>
                <a:gd name="T12" fmla="*/ 1525 w 1527"/>
                <a:gd name="T13" fmla="*/ 55 h 153"/>
                <a:gd name="T14" fmla="*/ 1527 w 1527"/>
                <a:gd name="T15" fmla="*/ 77 h 153"/>
                <a:gd name="T16" fmla="*/ 1525 w 1527"/>
                <a:gd name="T17" fmla="*/ 97 h 153"/>
                <a:gd name="T18" fmla="*/ 1517 w 1527"/>
                <a:gd name="T19" fmla="*/ 115 h 153"/>
                <a:gd name="T20" fmla="*/ 1505 w 1527"/>
                <a:gd name="T21" fmla="*/ 131 h 153"/>
                <a:gd name="T22" fmla="*/ 1490 w 1527"/>
                <a:gd name="T23" fmla="*/ 142 h 153"/>
                <a:gd name="T24" fmla="*/ 1471 w 1527"/>
                <a:gd name="T25" fmla="*/ 150 h 153"/>
                <a:gd name="T26" fmla="*/ 1451 w 1527"/>
                <a:gd name="T27" fmla="*/ 153 h 153"/>
                <a:gd name="T28" fmla="*/ 76 w 1527"/>
                <a:gd name="T29" fmla="*/ 153 h 153"/>
                <a:gd name="T30" fmla="*/ 56 w 1527"/>
                <a:gd name="T31" fmla="*/ 150 h 153"/>
                <a:gd name="T32" fmla="*/ 38 w 1527"/>
                <a:gd name="T33" fmla="*/ 142 h 153"/>
                <a:gd name="T34" fmla="*/ 22 w 1527"/>
                <a:gd name="T35" fmla="*/ 131 h 153"/>
                <a:gd name="T36" fmla="*/ 10 w 1527"/>
                <a:gd name="T37" fmla="*/ 115 h 153"/>
                <a:gd name="T38" fmla="*/ 2 w 1527"/>
                <a:gd name="T39" fmla="*/ 97 h 153"/>
                <a:gd name="T40" fmla="*/ 0 w 1527"/>
                <a:gd name="T41" fmla="*/ 77 h 153"/>
                <a:gd name="T42" fmla="*/ 2 w 1527"/>
                <a:gd name="T43" fmla="*/ 55 h 153"/>
                <a:gd name="T44" fmla="*/ 10 w 1527"/>
                <a:gd name="T45" fmla="*/ 37 h 153"/>
                <a:gd name="T46" fmla="*/ 22 w 1527"/>
                <a:gd name="T47" fmla="*/ 23 h 153"/>
                <a:gd name="T48" fmla="*/ 38 w 1527"/>
                <a:gd name="T49" fmla="*/ 10 h 153"/>
                <a:gd name="T50" fmla="*/ 56 w 1527"/>
                <a:gd name="T51" fmla="*/ 2 h 153"/>
                <a:gd name="T52" fmla="*/ 76 w 1527"/>
                <a:gd name="T53"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27" h="153">
                  <a:moveTo>
                    <a:pt x="76" y="0"/>
                  </a:moveTo>
                  <a:lnTo>
                    <a:pt x="1451" y="0"/>
                  </a:lnTo>
                  <a:lnTo>
                    <a:pt x="1471" y="2"/>
                  </a:lnTo>
                  <a:lnTo>
                    <a:pt x="1490" y="10"/>
                  </a:lnTo>
                  <a:lnTo>
                    <a:pt x="1505" y="23"/>
                  </a:lnTo>
                  <a:lnTo>
                    <a:pt x="1517" y="37"/>
                  </a:lnTo>
                  <a:lnTo>
                    <a:pt x="1525" y="55"/>
                  </a:lnTo>
                  <a:lnTo>
                    <a:pt x="1527" y="77"/>
                  </a:lnTo>
                  <a:lnTo>
                    <a:pt x="1525" y="97"/>
                  </a:lnTo>
                  <a:lnTo>
                    <a:pt x="1517" y="115"/>
                  </a:lnTo>
                  <a:lnTo>
                    <a:pt x="1505" y="131"/>
                  </a:lnTo>
                  <a:lnTo>
                    <a:pt x="1490" y="142"/>
                  </a:lnTo>
                  <a:lnTo>
                    <a:pt x="1471" y="150"/>
                  </a:lnTo>
                  <a:lnTo>
                    <a:pt x="1451" y="153"/>
                  </a:lnTo>
                  <a:lnTo>
                    <a:pt x="76" y="153"/>
                  </a:lnTo>
                  <a:lnTo>
                    <a:pt x="56" y="150"/>
                  </a:lnTo>
                  <a:lnTo>
                    <a:pt x="38" y="142"/>
                  </a:lnTo>
                  <a:lnTo>
                    <a:pt x="22" y="131"/>
                  </a:lnTo>
                  <a:lnTo>
                    <a:pt x="10" y="115"/>
                  </a:lnTo>
                  <a:lnTo>
                    <a:pt x="2" y="97"/>
                  </a:lnTo>
                  <a:lnTo>
                    <a:pt x="0" y="77"/>
                  </a:lnTo>
                  <a:lnTo>
                    <a:pt x="2" y="55"/>
                  </a:lnTo>
                  <a:lnTo>
                    <a:pt x="10" y="37"/>
                  </a:lnTo>
                  <a:lnTo>
                    <a:pt x="22" y="23"/>
                  </a:lnTo>
                  <a:lnTo>
                    <a:pt x="38" y="10"/>
                  </a:lnTo>
                  <a:lnTo>
                    <a:pt x="56" y="2"/>
                  </a:lnTo>
                  <a:lnTo>
                    <a:pt x="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2">
              <a:extLst>
                <a:ext uri="{FF2B5EF4-FFF2-40B4-BE49-F238E27FC236}">
                  <a16:creationId xmlns:a16="http://schemas.microsoft.com/office/drawing/2014/main" id="{3BD7B26B-6C5C-41A6-84D8-EBA53A1C07A1}"/>
                </a:ext>
              </a:extLst>
            </p:cNvPr>
            <p:cNvSpPr>
              <a:spLocks/>
            </p:cNvSpPr>
            <p:nvPr/>
          </p:nvSpPr>
          <p:spPr bwMode="auto">
            <a:xfrm>
              <a:off x="-411163" y="2784475"/>
              <a:ext cx="808038" cy="80963"/>
            </a:xfrm>
            <a:custGeom>
              <a:avLst/>
              <a:gdLst>
                <a:gd name="T0" fmla="*/ 76 w 1527"/>
                <a:gd name="T1" fmla="*/ 0 h 154"/>
                <a:gd name="T2" fmla="*/ 1451 w 1527"/>
                <a:gd name="T3" fmla="*/ 0 h 154"/>
                <a:gd name="T4" fmla="*/ 1471 w 1527"/>
                <a:gd name="T5" fmla="*/ 4 h 154"/>
                <a:gd name="T6" fmla="*/ 1490 w 1527"/>
                <a:gd name="T7" fmla="*/ 12 h 154"/>
                <a:gd name="T8" fmla="*/ 1505 w 1527"/>
                <a:gd name="T9" fmla="*/ 23 h 154"/>
                <a:gd name="T10" fmla="*/ 1517 w 1527"/>
                <a:gd name="T11" fmla="*/ 39 h 154"/>
                <a:gd name="T12" fmla="*/ 1525 w 1527"/>
                <a:gd name="T13" fmla="*/ 57 h 154"/>
                <a:gd name="T14" fmla="*/ 1527 w 1527"/>
                <a:gd name="T15" fmla="*/ 77 h 154"/>
                <a:gd name="T16" fmla="*/ 1525 w 1527"/>
                <a:gd name="T17" fmla="*/ 97 h 154"/>
                <a:gd name="T18" fmla="*/ 1517 w 1527"/>
                <a:gd name="T19" fmla="*/ 117 h 154"/>
                <a:gd name="T20" fmla="*/ 1505 w 1527"/>
                <a:gd name="T21" fmla="*/ 131 h 154"/>
                <a:gd name="T22" fmla="*/ 1490 w 1527"/>
                <a:gd name="T23" fmla="*/ 144 h 154"/>
                <a:gd name="T24" fmla="*/ 1471 w 1527"/>
                <a:gd name="T25" fmla="*/ 152 h 154"/>
                <a:gd name="T26" fmla="*/ 1451 w 1527"/>
                <a:gd name="T27" fmla="*/ 154 h 154"/>
                <a:gd name="T28" fmla="*/ 76 w 1527"/>
                <a:gd name="T29" fmla="*/ 154 h 154"/>
                <a:gd name="T30" fmla="*/ 56 w 1527"/>
                <a:gd name="T31" fmla="*/ 152 h 154"/>
                <a:gd name="T32" fmla="*/ 38 w 1527"/>
                <a:gd name="T33" fmla="*/ 144 h 154"/>
                <a:gd name="T34" fmla="*/ 22 w 1527"/>
                <a:gd name="T35" fmla="*/ 131 h 154"/>
                <a:gd name="T36" fmla="*/ 10 w 1527"/>
                <a:gd name="T37" fmla="*/ 117 h 154"/>
                <a:gd name="T38" fmla="*/ 2 w 1527"/>
                <a:gd name="T39" fmla="*/ 97 h 154"/>
                <a:gd name="T40" fmla="*/ 0 w 1527"/>
                <a:gd name="T41" fmla="*/ 77 h 154"/>
                <a:gd name="T42" fmla="*/ 2 w 1527"/>
                <a:gd name="T43" fmla="*/ 57 h 154"/>
                <a:gd name="T44" fmla="*/ 10 w 1527"/>
                <a:gd name="T45" fmla="*/ 39 h 154"/>
                <a:gd name="T46" fmla="*/ 22 w 1527"/>
                <a:gd name="T47" fmla="*/ 23 h 154"/>
                <a:gd name="T48" fmla="*/ 38 w 1527"/>
                <a:gd name="T49" fmla="*/ 12 h 154"/>
                <a:gd name="T50" fmla="*/ 56 w 1527"/>
                <a:gd name="T51" fmla="*/ 4 h 154"/>
                <a:gd name="T52" fmla="*/ 76 w 1527"/>
                <a:gd name="T5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27" h="154">
                  <a:moveTo>
                    <a:pt x="76" y="0"/>
                  </a:moveTo>
                  <a:lnTo>
                    <a:pt x="1451" y="0"/>
                  </a:lnTo>
                  <a:lnTo>
                    <a:pt x="1471" y="4"/>
                  </a:lnTo>
                  <a:lnTo>
                    <a:pt x="1490" y="12"/>
                  </a:lnTo>
                  <a:lnTo>
                    <a:pt x="1505" y="23"/>
                  </a:lnTo>
                  <a:lnTo>
                    <a:pt x="1517" y="39"/>
                  </a:lnTo>
                  <a:lnTo>
                    <a:pt x="1525" y="57"/>
                  </a:lnTo>
                  <a:lnTo>
                    <a:pt x="1527" y="77"/>
                  </a:lnTo>
                  <a:lnTo>
                    <a:pt x="1525" y="97"/>
                  </a:lnTo>
                  <a:lnTo>
                    <a:pt x="1517" y="117"/>
                  </a:lnTo>
                  <a:lnTo>
                    <a:pt x="1505" y="131"/>
                  </a:lnTo>
                  <a:lnTo>
                    <a:pt x="1490" y="144"/>
                  </a:lnTo>
                  <a:lnTo>
                    <a:pt x="1471" y="152"/>
                  </a:lnTo>
                  <a:lnTo>
                    <a:pt x="1451" y="154"/>
                  </a:lnTo>
                  <a:lnTo>
                    <a:pt x="76" y="154"/>
                  </a:lnTo>
                  <a:lnTo>
                    <a:pt x="56" y="152"/>
                  </a:lnTo>
                  <a:lnTo>
                    <a:pt x="38" y="144"/>
                  </a:lnTo>
                  <a:lnTo>
                    <a:pt x="22" y="131"/>
                  </a:lnTo>
                  <a:lnTo>
                    <a:pt x="10" y="117"/>
                  </a:lnTo>
                  <a:lnTo>
                    <a:pt x="2" y="97"/>
                  </a:lnTo>
                  <a:lnTo>
                    <a:pt x="0" y="77"/>
                  </a:lnTo>
                  <a:lnTo>
                    <a:pt x="2" y="57"/>
                  </a:lnTo>
                  <a:lnTo>
                    <a:pt x="10" y="39"/>
                  </a:lnTo>
                  <a:lnTo>
                    <a:pt x="22" y="23"/>
                  </a:lnTo>
                  <a:lnTo>
                    <a:pt x="38" y="12"/>
                  </a:lnTo>
                  <a:lnTo>
                    <a:pt x="56" y="4"/>
                  </a:lnTo>
                  <a:lnTo>
                    <a:pt x="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Title 2">
            <a:extLst>
              <a:ext uri="{FF2B5EF4-FFF2-40B4-BE49-F238E27FC236}">
                <a16:creationId xmlns:a16="http://schemas.microsoft.com/office/drawing/2014/main" id="{4350891D-4E62-46E4-87E5-A8E3313AA525}"/>
              </a:ext>
            </a:extLst>
          </p:cNvPr>
          <p:cNvSpPr txBox="1">
            <a:spLocks/>
          </p:cNvSpPr>
          <p:nvPr/>
        </p:nvSpPr>
        <p:spPr>
          <a:xfrm>
            <a:off x="5046224" y="2771664"/>
            <a:ext cx="3352800" cy="738664"/>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solidFill>
                  <a:schemeClr val="bg1"/>
                </a:solidFill>
                <a:effectLst>
                  <a:outerShdw blurRad="60007" dist="310007" dir="7680000" sy="30000" kx="1300200" algn="ctr" rotWithShape="0">
                    <a:prstClr val="black">
                      <a:alpha val="13000"/>
                    </a:prstClr>
                  </a:outerShdw>
                </a:effectLst>
              </a:rPr>
              <a:t>Research Presentation Outline</a:t>
            </a:r>
          </a:p>
        </p:txBody>
      </p:sp>
    </p:spTree>
    <p:extLst>
      <p:ext uri="{BB962C8B-B14F-4D97-AF65-F5344CB8AC3E}">
        <p14:creationId xmlns:p14="http://schemas.microsoft.com/office/powerpoint/2010/main" val="1180475305"/>
      </p:ext>
    </p:extLst>
  </p:cSld>
  <p:clrMapOvr>
    <a:masterClrMapping/>
  </p:clrMapOvr>
  <p:transition spd="slow" advTm="15269">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4" accel="20000" decel="8000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ppt_x"/>
                                          </p:val>
                                        </p:tav>
                                        <p:tav tm="100000">
                                          <p:val>
                                            <p:strVal val="#ppt_x"/>
                                          </p:val>
                                        </p:tav>
                                      </p:tavLst>
                                    </p:anim>
                                    <p:anim calcmode="lin" valueType="num">
                                      <p:cBhvr additive="base">
                                        <p:cTn id="11" dur="500" fill="hold"/>
                                        <p:tgtEl>
                                          <p:spTgt spid="7"/>
                                        </p:tgtEl>
                                        <p:attrNameLst>
                                          <p:attrName>ppt_y</p:attrName>
                                        </p:attrNameLst>
                                      </p:cBhvr>
                                      <p:tavLst>
                                        <p:tav tm="0">
                                          <p:val>
                                            <p:strVal val="1+#ppt_h/2"/>
                                          </p:val>
                                        </p:tav>
                                        <p:tav tm="100000">
                                          <p:val>
                                            <p:strVal val="#ppt_y"/>
                                          </p:val>
                                        </p:tav>
                                      </p:tavLst>
                                    </p:anim>
                                  </p:childTnLst>
                                </p:cTn>
                              </p:par>
                              <p:par>
                                <p:cTn id="12" presetID="2" presetClass="entr" presetSubtype="4" accel="20000" decel="60000" fill="hold" grpId="0" nodeType="withEffect">
                                  <p:stCondLst>
                                    <p:cond delay="0"/>
                                  </p:stCondLst>
                                  <p:iterate type="wd">
                                    <p:tmPct val="10000"/>
                                  </p:iterate>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500" fill="hold"/>
                                        <p:tgtEl>
                                          <p:spTgt spid="15"/>
                                        </p:tgtEl>
                                        <p:attrNameLst>
                                          <p:attrName>ppt_x</p:attrName>
                                        </p:attrNameLst>
                                      </p:cBhvr>
                                      <p:tavLst>
                                        <p:tav tm="0">
                                          <p:val>
                                            <p:strVal val="#ppt_x"/>
                                          </p:val>
                                        </p:tav>
                                        <p:tav tm="100000">
                                          <p:val>
                                            <p:strVal val="#ppt_x"/>
                                          </p:val>
                                        </p:tav>
                                      </p:tavLst>
                                    </p:anim>
                                    <p:anim calcmode="lin" valueType="num">
                                      <p:cBhvr additive="base">
                                        <p:cTn id="1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oogle Shape;205;g12061997386_4_0">
            <a:extLst>
              <a:ext uri="{FF2B5EF4-FFF2-40B4-BE49-F238E27FC236}">
                <a16:creationId xmlns:a16="http://schemas.microsoft.com/office/drawing/2014/main" id="{6AB2308B-B15E-43D5-8B88-E853415DA627}"/>
              </a:ext>
            </a:extLst>
          </p:cNvPr>
          <p:cNvPicPr preferRelativeResize="0"/>
          <p:nvPr/>
        </p:nvPicPr>
        <p:blipFill>
          <a:blip r:embed="rId2">
            <a:alphaModFix/>
          </a:blip>
          <a:stretch>
            <a:fillRect/>
          </a:stretch>
        </p:blipFill>
        <p:spPr>
          <a:xfrm>
            <a:off x="533400" y="590551"/>
            <a:ext cx="8077200" cy="3733800"/>
          </a:xfrm>
          <a:prstGeom prst="rect">
            <a:avLst/>
          </a:prstGeom>
          <a:noFill/>
          <a:ln>
            <a:noFill/>
          </a:ln>
        </p:spPr>
      </p:pic>
    </p:spTree>
    <p:extLst>
      <p:ext uri="{BB962C8B-B14F-4D97-AF65-F5344CB8AC3E}">
        <p14:creationId xmlns:p14="http://schemas.microsoft.com/office/powerpoint/2010/main" val="397066824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Motivation and Background</a:t>
            </a:r>
          </a:p>
        </p:txBody>
      </p:sp>
      <p:sp>
        <p:nvSpPr>
          <p:cNvPr id="13" name="Rounded Rectangle 1">
            <a:extLst>
              <a:ext uri="{FF2B5EF4-FFF2-40B4-BE49-F238E27FC236}">
                <a16:creationId xmlns:a16="http://schemas.microsoft.com/office/drawing/2014/main" id="{B70D5117-D066-437B-A406-394C32871E07}"/>
              </a:ext>
            </a:extLst>
          </p:cNvPr>
          <p:cNvSpPr/>
          <p:nvPr/>
        </p:nvSpPr>
        <p:spPr bwMode="auto">
          <a:xfrm>
            <a:off x="1371600" y="1419478"/>
            <a:ext cx="2667000" cy="2950592"/>
          </a:xfrm>
          <a:prstGeom prst="roundRect">
            <a:avLst>
              <a:gd name="adj" fmla="val 2440"/>
            </a:avLst>
          </a:prstGeom>
          <a:solidFill>
            <a:schemeClr val="accent1"/>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15" name="Rounded Rectangle 20">
            <a:extLst>
              <a:ext uri="{FF2B5EF4-FFF2-40B4-BE49-F238E27FC236}">
                <a16:creationId xmlns:a16="http://schemas.microsoft.com/office/drawing/2014/main" id="{377D99AD-89A9-4503-8547-D7D5BC38BBD3}"/>
              </a:ext>
            </a:extLst>
          </p:cNvPr>
          <p:cNvSpPr/>
          <p:nvPr/>
        </p:nvSpPr>
        <p:spPr bwMode="auto">
          <a:xfrm>
            <a:off x="4800600" y="1419478"/>
            <a:ext cx="2667000" cy="2950592"/>
          </a:xfrm>
          <a:prstGeom prst="roundRect">
            <a:avLst>
              <a:gd name="adj" fmla="val 1932"/>
            </a:avLst>
          </a:prstGeom>
          <a:solidFill>
            <a:schemeClr val="accent3"/>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17" name="Oval 16">
            <a:extLst>
              <a:ext uri="{FF2B5EF4-FFF2-40B4-BE49-F238E27FC236}">
                <a16:creationId xmlns:a16="http://schemas.microsoft.com/office/drawing/2014/main" id="{DAD0171F-7731-4608-90CD-1C33B7A02BE1}"/>
              </a:ext>
            </a:extLst>
          </p:cNvPr>
          <p:cNvSpPr/>
          <p:nvPr/>
        </p:nvSpPr>
        <p:spPr bwMode="auto">
          <a:xfrm>
            <a:off x="2219325" y="895350"/>
            <a:ext cx="971550" cy="971550"/>
          </a:xfrm>
          <a:prstGeom prst="ellipse">
            <a:avLst/>
          </a:prstGeom>
          <a:solidFill>
            <a:schemeClr val="accent1"/>
          </a:solidFill>
          <a:ln w="28575">
            <a:solidFill>
              <a:schemeClr val="bg1"/>
            </a:solid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18" name="Inhaltsplatzhalter 4">
            <a:extLst>
              <a:ext uri="{FF2B5EF4-FFF2-40B4-BE49-F238E27FC236}">
                <a16:creationId xmlns:a16="http://schemas.microsoft.com/office/drawing/2014/main" id="{AFE5FF7B-77B8-4252-8BFA-D5E943B7961A}"/>
              </a:ext>
            </a:extLst>
          </p:cNvPr>
          <p:cNvSpPr txBox="1">
            <a:spLocks/>
          </p:cNvSpPr>
          <p:nvPr/>
        </p:nvSpPr>
        <p:spPr>
          <a:xfrm>
            <a:off x="1447800" y="1932533"/>
            <a:ext cx="2495549" cy="2281394"/>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en-US" sz="1600" b="1" dirty="0">
                <a:latin typeface="+mj-lt"/>
              </a:rPr>
              <a:t>Background</a:t>
            </a:r>
            <a:br>
              <a:rPr lang="en-US" sz="1100" dirty="0">
                <a:latin typeface="+mj-lt"/>
              </a:rPr>
            </a:br>
            <a:r>
              <a:rPr lang="en-US" sz="1050" dirty="0">
                <a:latin typeface="+mj-lt"/>
              </a:rPr>
              <a:t> Financial Organizations receive hundreds of consumer complaints every day, manually routing them to subject matter expertise increase time of response and in the mean time customer may get irritated and escalate the issue to protection bureau which in turn is a reputational loss to the organization</a:t>
            </a:r>
          </a:p>
        </p:txBody>
      </p:sp>
      <p:sp>
        <p:nvSpPr>
          <p:cNvPr id="19" name="Freeform 6">
            <a:extLst>
              <a:ext uri="{FF2B5EF4-FFF2-40B4-BE49-F238E27FC236}">
                <a16:creationId xmlns:a16="http://schemas.microsoft.com/office/drawing/2014/main" id="{9F820B68-3117-4886-8833-D53C6942601E}"/>
              </a:ext>
            </a:extLst>
          </p:cNvPr>
          <p:cNvSpPr>
            <a:spLocks noEditPoints="1"/>
          </p:cNvSpPr>
          <p:nvPr/>
        </p:nvSpPr>
        <p:spPr bwMode="auto">
          <a:xfrm flipH="1">
            <a:off x="2456104" y="1133878"/>
            <a:ext cx="497992" cy="494494"/>
          </a:xfrm>
          <a:custGeom>
            <a:avLst/>
            <a:gdLst>
              <a:gd name="T0" fmla="*/ 2120 w 3986"/>
              <a:gd name="T1" fmla="*/ 444 h 3956"/>
              <a:gd name="T2" fmla="*/ 1803 w 3986"/>
              <a:gd name="T3" fmla="*/ 559 h 3956"/>
              <a:gd name="T4" fmla="*/ 1524 w 3986"/>
              <a:gd name="T5" fmla="*/ 765 h 3956"/>
              <a:gd name="T6" fmla="*/ 1316 w 3986"/>
              <a:gd name="T7" fmla="*/ 1043 h 3956"/>
              <a:gd name="T8" fmla="*/ 1200 w 3986"/>
              <a:gd name="T9" fmla="*/ 1358 h 3956"/>
              <a:gd name="T10" fmla="*/ 1177 w 3986"/>
              <a:gd name="T11" fmla="*/ 1688 h 3956"/>
              <a:gd name="T12" fmla="*/ 1246 w 3986"/>
              <a:gd name="T13" fmla="*/ 2012 h 3956"/>
              <a:gd name="T14" fmla="*/ 1408 w 3986"/>
              <a:gd name="T15" fmla="*/ 2311 h 3956"/>
              <a:gd name="T16" fmla="*/ 1658 w 3986"/>
              <a:gd name="T17" fmla="*/ 2558 h 3956"/>
              <a:gd name="T18" fmla="*/ 1959 w 3986"/>
              <a:gd name="T19" fmla="*/ 2719 h 3956"/>
              <a:gd name="T20" fmla="*/ 2286 w 3986"/>
              <a:gd name="T21" fmla="*/ 2787 h 3956"/>
              <a:gd name="T22" fmla="*/ 2618 w 3986"/>
              <a:gd name="T23" fmla="*/ 2765 h 3956"/>
              <a:gd name="T24" fmla="*/ 2934 w 3986"/>
              <a:gd name="T25" fmla="*/ 2650 h 3956"/>
              <a:gd name="T26" fmla="*/ 3214 w 3986"/>
              <a:gd name="T27" fmla="*/ 2443 h 3956"/>
              <a:gd name="T28" fmla="*/ 3422 w 3986"/>
              <a:gd name="T29" fmla="*/ 2166 h 3956"/>
              <a:gd name="T30" fmla="*/ 3538 w 3986"/>
              <a:gd name="T31" fmla="*/ 1852 h 3956"/>
              <a:gd name="T32" fmla="*/ 3561 w 3986"/>
              <a:gd name="T33" fmla="*/ 1522 h 3956"/>
              <a:gd name="T34" fmla="*/ 3491 w 3986"/>
              <a:gd name="T35" fmla="*/ 1197 h 3956"/>
              <a:gd name="T36" fmla="*/ 3330 w 3986"/>
              <a:gd name="T37" fmla="*/ 898 h 3956"/>
              <a:gd name="T38" fmla="*/ 3080 w 3986"/>
              <a:gd name="T39" fmla="*/ 651 h 3956"/>
              <a:gd name="T40" fmla="*/ 2780 w 3986"/>
              <a:gd name="T41" fmla="*/ 490 h 3956"/>
              <a:gd name="T42" fmla="*/ 2453 w 3986"/>
              <a:gd name="T43" fmla="*/ 421 h 3956"/>
              <a:gd name="T44" fmla="*/ 2560 w 3986"/>
              <a:gd name="T45" fmla="*/ 11 h 3956"/>
              <a:gd name="T46" fmla="*/ 2933 w 3986"/>
              <a:gd name="T47" fmla="*/ 100 h 3956"/>
              <a:gd name="T48" fmla="*/ 3280 w 3986"/>
              <a:gd name="T49" fmla="*/ 278 h 3956"/>
              <a:gd name="T50" fmla="*/ 3583 w 3986"/>
              <a:gd name="T51" fmla="*/ 543 h 3956"/>
              <a:gd name="T52" fmla="*/ 3806 w 3986"/>
              <a:gd name="T53" fmla="*/ 868 h 3956"/>
              <a:gd name="T54" fmla="*/ 3941 w 3986"/>
              <a:gd name="T55" fmla="*/ 1228 h 3956"/>
              <a:gd name="T56" fmla="*/ 3986 w 3986"/>
              <a:gd name="T57" fmla="*/ 1604 h 3956"/>
              <a:gd name="T58" fmla="*/ 3941 w 3986"/>
              <a:gd name="T59" fmla="*/ 1981 h 3956"/>
              <a:gd name="T60" fmla="*/ 3806 w 3986"/>
              <a:gd name="T61" fmla="*/ 2341 h 3956"/>
              <a:gd name="T62" fmla="*/ 3583 w 3986"/>
              <a:gd name="T63" fmla="*/ 2667 h 3956"/>
              <a:gd name="T64" fmla="*/ 3269 w 3986"/>
              <a:gd name="T65" fmla="*/ 2941 h 3956"/>
              <a:gd name="T66" fmla="*/ 2906 w 3986"/>
              <a:gd name="T67" fmla="*/ 3121 h 3956"/>
              <a:gd name="T68" fmla="*/ 2520 w 3986"/>
              <a:gd name="T69" fmla="*/ 3204 h 3956"/>
              <a:gd name="T70" fmla="*/ 2126 w 3986"/>
              <a:gd name="T71" fmla="*/ 3188 h 3956"/>
              <a:gd name="T72" fmla="*/ 1743 w 3986"/>
              <a:gd name="T73" fmla="*/ 3075 h 3956"/>
              <a:gd name="T74" fmla="*/ 1550 w 3986"/>
              <a:gd name="T75" fmla="*/ 2977 h 3956"/>
              <a:gd name="T76" fmla="*/ 1495 w 3986"/>
              <a:gd name="T77" fmla="*/ 2981 h 3956"/>
              <a:gd name="T78" fmla="*/ 574 w 3986"/>
              <a:gd name="T79" fmla="*/ 3876 h 3956"/>
              <a:gd name="T80" fmla="*/ 400 w 3986"/>
              <a:gd name="T81" fmla="*/ 3951 h 3956"/>
              <a:gd name="T82" fmla="*/ 227 w 3986"/>
              <a:gd name="T83" fmla="*/ 3939 h 3956"/>
              <a:gd name="T84" fmla="*/ 90 w 3986"/>
              <a:gd name="T85" fmla="*/ 3843 h 3956"/>
              <a:gd name="T86" fmla="*/ 6 w 3986"/>
              <a:gd name="T87" fmla="*/ 3689 h 3956"/>
              <a:gd name="T88" fmla="*/ 17 w 3986"/>
              <a:gd name="T89" fmla="*/ 3515 h 3956"/>
              <a:gd name="T90" fmla="*/ 112 w 3986"/>
              <a:gd name="T91" fmla="*/ 3345 h 3956"/>
              <a:gd name="T92" fmla="*/ 168 w 3986"/>
              <a:gd name="T93" fmla="*/ 3287 h 3956"/>
              <a:gd name="T94" fmla="*/ 247 w 3986"/>
              <a:gd name="T95" fmla="*/ 3208 h 3956"/>
              <a:gd name="T96" fmla="*/ 371 w 3986"/>
              <a:gd name="T97" fmla="*/ 3084 h 3956"/>
              <a:gd name="T98" fmla="*/ 522 w 3986"/>
              <a:gd name="T99" fmla="*/ 2935 h 3956"/>
              <a:gd name="T100" fmla="*/ 680 w 3986"/>
              <a:gd name="T101" fmla="*/ 2778 h 3956"/>
              <a:gd name="T102" fmla="*/ 828 w 3986"/>
              <a:gd name="T103" fmla="*/ 2631 h 3956"/>
              <a:gd name="T104" fmla="*/ 949 w 3986"/>
              <a:gd name="T105" fmla="*/ 2511 h 3956"/>
              <a:gd name="T106" fmla="*/ 991 w 3986"/>
              <a:gd name="T107" fmla="*/ 2441 h 3956"/>
              <a:gd name="T108" fmla="*/ 983 w 3986"/>
              <a:gd name="T109" fmla="*/ 2407 h 3956"/>
              <a:gd name="T110" fmla="*/ 818 w 3986"/>
              <a:gd name="T111" fmla="*/ 2039 h 3956"/>
              <a:gd name="T112" fmla="*/ 754 w 3986"/>
              <a:gd name="T113" fmla="*/ 1650 h 3956"/>
              <a:gd name="T114" fmla="*/ 788 w 3986"/>
              <a:gd name="T115" fmla="*/ 1260 h 3956"/>
              <a:gd name="T116" fmla="*/ 921 w 3986"/>
              <a:gd name="T117" fmla="*/ 887 h 3956"/>
              <a:gd name="T118" fmla="*/ 1152 w 3986"/>
              <a:gd name="T119" fmla="*/ 547 h 3956"/>
              <a:gd name="T120" fmla="*/ 1458 w 3986"/>
              <a:gd name="T121" fmla="*/ 278 h 3956"/>
              <a:gd name="T122" fmla="*/ 1806 w 3986"/>
              <a:gd name="T123" fmla="*/ 100 h 3956"/>
              <a:gd name="T124" fmla="*/ 2178 w 3986"/>
              <a:gd name="T125" fmla="*/ 11 h 3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86" h="3956">
                <a:moveTo>
                  <a:pt x="2369" y="419"/>
                </a:moveTo>
                <a:lnTo>
                  <a:pt x="2286" y="421"/>
                </a:lnTo>
                <a:lnTo>
                  <a:pt x="2202" y="430"/>
                </a:lnTo>
                <a:lnTo>
                  <a:pt x="2120" y="444"/>
                </a:lnTo>
                <a:lnTo>
                  <a:pt x="2038" y="465"/>
                </a:lnTo>
                <a:lnTo>
                  <a:pt x="1959" y="490"/>
                </a:lnTo>
                <a:lnTo>
                  <a:pt x="1880" y="521"/>
                </a:lnTo>
                <a:lnTo>
                  <a:pt x="1803" y="559"/>
                </a:lnTo>
                <a:lnTo>
                  <a:pt x="1729" y="602"/>
                </a:lnTo>
                <a:lnTo>
                  <a:pt x="1658" y="651"/>
                </a:lnTo>
                <a:lnTo>
                  <a:pt x="1589" y="705"/>
                </a:lnTo>
                <a:lnTo>
                  <a:pt x="1524" y="765"/>
                </a:lnTo>
                <a:lnTo>
                  <a:pt x="1463" y="830"/>
                </a:lnTo>
                <a:lnTo>
                  <a:pt x="1408" y="898"/>
                </a:lnTo>
                <a:lnTo>
                  <a:pt x="1360" y="969"/>
                </a:lnTo>
                <a:lnTo>
                  <a:pt x="1316" y="1043"/>
                </a:lnTo>
                <a:lnTo>
                  <a:pt x="1278" y="1119"/>
                </a:lnTo>
                <a:lnTo>
                  <a:pt x="1246" y="1197"/>
                </a:lnTo>
                <a:lnTo>
                  <a:pt x="1221" y="1277"/>
                </a:lnTo>
                <a:lnTo>
                  <a:pt x="1200" y="1358"/>
                </a:lnTo>
                <a:lnTo>
                  <a:pt x="1186" y="1439"/>
                </a:lnTo>
                <a:lnTo>
                  <a:pt x="1177" y="1522"/>
                </a:lnTo>
                <a:lnTo>
                  <a:pt x="1175" y="1604"/>
                </a:lnTo>
                <a:lnTo>
                  <a:pt x="1177" y="1688"/>
                </a:lnTo>
                <a:lnTo>
                  <a:pt x="1186" y="1770"/>
                </a:lnTo>
                <a:lnTo>
                  <a:pt x="1200" y="1852"/>
                </a:lnTo>
                <a:lnTo>
                  <a:pt x="1221" y="1933"/>
                </a:lnTo>
                <a:lnTo>
                  <a:pt x="1246" y="2012"/>
                </a:lnTo>
                <a:lnTo>
                  <a:pt x="1278" y="2090"/>
                </a:lnTo>
                <a:lnTo>
                  <a:pt x="1316" y="2166"/>
                </a:lnTo>
                <a:lnTo>
                  <a:pt x="1360" y="2239"/>
                </a:lnTo>
                <a:lnTo>
                  <a:pt x="1408" y="2311"/>
                </a:lnTo>
                <a:lnTo>
                  <a:pt x="1463" y="2379"/>
                </a:lnTo>
                <a:lnTo>
                  <a:pt x="1524" y="2443"/>
                </a:lnTo>
                <a:lnTo>
                  <a:pt x="1589" y="2504"/>
                </a:lnTo>
                <a:lnTo>
                  <a:pt x="1658" y="2558"/>
                </a:lnTo>
                <a:lnTo>
                  <a:pt x="1729" y="2608"/>
                </a:lnTo>
                <a:lnTo>
                  <a:pt x="1803" y="2650"/>
                </a:lnTo>
                <a:lnTo>
                  <a:pt x="1880" y="2687"/>
                </a:lnTo>
                <a:lnTo>
                  <a:pt x="1959" y="2719"/>
                </a:lnTo>
                <a:lnTo>
                  <a:pt x="2038" y="2745"/>
                </a:lnTo>
                <a:lnTo>
                  <a:pt x="2120" y="2765"/>
                </a:lnTo>
                <a:lnTo>
                  <a:pt x="2202" y="2779"/>
                </a:lnTo>
                <a:lnTo>
                  <a:pt x="2286" y="2787"/>
                </a:lnTo>
                <a:lnTo>
                  <a:pt x="2369" y="2791"/>
                </a:lnTo>
                <a:lnTo>
                  <a:pt x="2453" y="2787"/>
                </a:lnTo>
                <a:lnTo>
                  <a:pt x="2536" y="2779"/>
                </a:lnTo>
                <a:lnTo>
                  <a:pt x="2618" y="2765"/>
                </a:lnTo>
                <a:lnTo>
                  <a:pt x="2700" y="2745"/>
                </a:lnTo>
                <a:lnTo>
                  <a:pt x="2780" y="2719"/>
                </a:lnTo>
                <a:lnTo>
                  <a:pt x="2858" y="2687"/>
                </a:lnTo>
                <a:lnTo>
                  <a:pt x="2934" y="2650"/>
                </a:lnTo>
                <a:lnTo>
                  <a:pt x="3009" y="2608"/>
                </a:lnTo>
                <a:lnTo>
                  <a:pt x="3080" y="2558"/>
                </a:lnTo>
                <a:lnTo>
                  <a:pt x="3148" y="2504"/>
                </a:lnTo>
                <a:lnTo>
                  <a:pt x="3214" y="2443"/>
                </a:lnTo>
                <a:lnTo>
                  <a:pt x="3275" y="2379"/>
                </a:lnTo>
                <a:lnTo>
                  <a:pt x="3330" y="2311"/>
                </a:lnTo>
                <a:lnTo>
                  <a:pt x="3378" y="2239"/>
                </a:lnTo>
                <a:lnTo>
                  <a:pt x="3422" y="2166"/>
                </a:lnTo>
                <a:lnTo>
                  <a:pt x="3460" y="2090"/>
                </a:lnTo>
                <a:lnTo>
                  <a:pt x="3491" y="2012"/>
                </a:lnTo>
                <a:lnTo>
                  <a:pt x="3517" y="1933"/>
                </a:lnTo>
                <a:lnTo>
                  <a:pt x="3538" y="1852"/>
                </a:lnTo>
                <a:lnTo>
                  <a:pt x="3552" y="1770"/>
                </a:lnTo>
                <a:lnTo>
                  <a:pt x="3561" y="1688"/>
                </a:lnTo>
                <a:lnTo>
                  <a:pt x="3563" y="1604"/>
                </a:lnTo>
                <a:lnTo>
                  <a:pt x="3561" y="1522"/>
                </a:lnTo>
                <a:lnTo>
                  <a:pt x="3552" y="1439"/>
                </a:lnTo>
                <a:lnTo>
                  <a:pt x="3538" y="1358"/>
                </a:lnTo>
                <a:lnTo>
                  <a:pt x="3517" y="1277"/>
                </a:lnTo>
                <a:lnTo>
                  <a:pt x="3491" y="1197"/>
                </a:lnTo>
                <a:lnTo>
                  <a:pt x="3460" y="1119"/>
                </a:lnTo>
                <a:lnTo>
                  <a:pt x="3422" y="1043"/>
                </a:lnTo>
                <a:lnTo>
                  <a:pt x="3378" y="969"/>
                </a:lnTo>
                <a:lnTo>
                  <a:pt x="3330" y="898"/>
                </a:lnTo>
                <a:lnTo>
                  <a:pt x="3275" y="830"/>
                </a:lnTo>
                <a:lnTo>
                  <a:pt x="3214" y="765"/>
                </a:lnTo>
                <a:lnTo>
                  <a:pt x="3148" y="705"/>
                </a:lnTo>
                <a:lnTo>
                  <a:pt x="3080" y="651"/>
                </a:lnTo>
                <a:lnTo>
                  <a:pt x="3009" y="602"/>
                </a:lnTo>
                <a:lnTo>
                  <a:pt x="2934" y="559"/>
                </a:lnTo>
                <a:lnTo>
                  <a:pt x="2858" y="521"/>
                </a:lnTo>
                <a:lnTo>
                  <a:pt x="2780" y="490"/>
                </a:lnTo>
                <a:lnTo>
                  <a:pt x="2700" y="465"/>
                </a:lnTo>
                <a:lnTo>
                  <a:pt x="2618" y="444"/>
                </a:lnTo>
                <a:lnTo>
                  <a:pt x="2536" y="430"/>
                </a:lnTo>
                <a:lnTo>
                  <a:pt x="2453" y="421"/>
                </a:lnTo>
                <a:lnTo>
                  <a:pt x="2369" y="419"/>
                </a:lnTo>
                <a:close/>
                <a:moveTo>
                  <a:pt x="2369" y="0"/>
                </a:moveTo>
                <a:lnTo>
                  <a:pt x="2465" y="2"/>
                </a:lnTo>
                <a:lnTo>
                  <a:pt x="2560" y="11"/>
                </a:lnTo>
                <a:lnTo>
                  <a:pt x="2655" y="24"/>
                </a:lnTo>
                <a:lnTo>
                  <a:pt x="2748" y="45"/>
                </a:lnTo>
                <a:lnTo>
                  <a:pt x="2842" y="69"/>
                </a:lnTo>
                <a:lnTo>
                  <a:pt x="2933" y="100"/>
                </a:lnTo>
                <a:lnTo>
                  <a:pt x="3023" y="136"/>
                </a:lnTo>
                <a:lnTo>
                  <a:pt x="3111" y="177"/>
                </a:lnTo>
                <a:lnTo>
                  <a:pt x="3197" y="224"/>
                </a:lnTo>
                <a:lnTo>
                  <a:pt x="3280" y="278"/>
                </a:lnTo>
                <a:lnTo>
                  <a:pt x="3360" y="335"/>
                </a:lnTo>
                <a:lnTo>
                  <a:pt x="3438" y="399"/>
                </a:lnTo>
                <a:lnTo>
                  <a:pt x="3513" y="469"/>
                </a:lnTo>
                <a:lnTo>
                  <a:pt x="3583" y="543"/>
                </a:lnTo>
                <a:lnTo>
                  <a:pt x="3647" y="620"/>
                </a:lnTo>
                <a:lnTo>
                  <a:pt x="3705" y="700"/>
                </a:lnTo>
                <a:lnTo>
                  <a:pt x="3759" y="783"/>
                </a:lnTo>
                <a:lnTo>
                  <a:pt x="3806" y="868"/>
                </a:lnTo>
                <a:lnTo>
                  <a:pt x="3849" y="956"/>
                </a:lnTo>
                <a:lnTo>
                  <a:pt x="3885" y="1045"/>
                </a:lnTo>
                <a:lnTo>
                  <a:pt x="3916" y="1136"/>
                </a:lnTo>
                <a:lnTo>
                  <a:pt x="3941" y="1228"/>
                </a:lnTo>
                <a:lnTo>
                  <a:pt x="3961" y="1321"/>
                </a:lnTo>
                <a:lnTo>
                  <a:pt x="3974" y="1415"/>
                </a:lnTo>
                <a:lnTo>
                  <a:pt x="3983" y="1510"/>
                </a:lnTo>
                <a:lnTo>
                  <a:pt x="3986" y="1604"/>
                </a:lnTo>
                <a:lnTo>
                  <a:pt x="3983" y="1700"/>
                </a:lnTo>
                <a:lnTo>
                  <a:pt x="3974" y="1794"/>
                </a:lnTo>
                <a:lnTo>
                  <a:pt x="3961" y="1888"/>
                </a:lnTo>
                <a:lnTo>
                  <a:pt x="3941" y="1981"/>
                </a:lnTo>
                <a:lnTo>
                  <a:pt x="3916" y="2074"/>
                </a:lnTo>
                <a:lnTo>
                  <a:pt x="3885" y="2165"/>
                </a:lnTo>
                <a:lnTo>
                  <a:pt x="3849" y="2254"/>
                </a:lnTo>
                <a:lnTo>
                  <a:pt x="3806" y="2341"/>
                </a:lnTo>
                <a:lnTo>
                  <a:pt x="3759" y="2426"/>
                </a:lnTo>
                <a:lnTo>
                  <a:pt x="3705" y="2509"/>
                </a:lnTo>
                <a:lnTo>
                  <a:pt x="3647" y="2589"/>
                </a:lnTo>
                <a:lnTo>
                  <a:pt x="3583" y="2667"/>
                </a:lnTo>
                <a:lnTo>
                  <a:pt x="3513" y="2740"/>
                </a:lnTo>
                <a:lnTo>
                  <a:pt x="3434" y="2813"/>
                </a:lnTo>
                <a:lnTo>
                  <a:pt x="3353" y="2879"/>
                </a:lnTo>
                <a:lnTo>
                  <a:pt x="3269" y="2941"/>
                </a:lnTo>
                <a:lnTo>
                  <a:pt x="3181" y="2995"/>
                </a:lnTo>
                <a:lnTo>
                  <a:pt x="3092" y="3043"/>
                </a:lnTo>
                <a:lnTo>
                  <a:pt x="3000" y="3086"/>
                </a:lnTo>
                <a:lnTo>
                  <a:pt x="2906" y="3121"/>
                </a:lnTo>
                <a:lnTo>
                  <a:pt x="2812" y="3151"/>
                </a:lnTo>
                <a:lnTo>
                  <a:pt x="2715" y="3175"/>
                </a:lnTo>
                <a:lnTo>
                  <a:pt x="2618" y="3192"/>
                </a:lnTo>
                <a:lnTo>
                  <a:pt x="2520" y="3204"/>
                </a:lnTo>
                <a:lnTo>
                  <a:pt x="2421" y="3209"/>
                </a:lnTo>
                <a:lnTo>
                  <a:pt x="2323" y="3209"/>
                </a:lnTo>
                <a:lnTo>
                  <a:pt x="2224" y="3202"/>
                </a:lnTo>
                <a:lnTo>
                  <a:pt x="2126" y="3188"/>
                </a:lnTo>
                <a:lnTo>
                  <a:pt x="2028" y="3169"/>
                </a:lnTo>
                <a:lnTo>
                  <a:pt x="1932" y="3144"/>
                </a:lnTo>
                <a:lnTo>
                  <a:pt x="1836" y="3112"/>
                </a:lnTo>
                <a:lnTo>
                  <a:pt x="1743" y="3075"/>
                </a:lnTo>
                <a:lnTo>
                  <a:pt x="1650" y="3031"/>
                </a:lnTo>
                <a:lnTo>
                  <a:pt x="1560" y="2982"/>
                </a:lnTo>
                <a:lnTo>
                  <a:pt x="1558" y="2981"/>
                </a:lnTo>
                <a:lnTo>
                  <a:pt x="1550" y="2977"/>
                </a:lnTo>
                <a:lnTo>
                  <a:pt x="1540" y="2975"/>
                </a:lnTo>
                <a:lnTo>
                  <a:pt x="1526" y="2972"/>
                </a:lnTo>
                <a:lnTo>
                  <a:pt x="1510" y="2975"/>
                </a:lnTo>
                <a:lnTo>
                  <a:pt x="1495" y="2981"/>
                </a:lnTo>
                <a:lnTo>
                  <a:pt x="1478" y="2993"/>
                </a:lnTo>
                <a:lnTo>
                  <a:pt x="654" y="3810"/>
                </a:lnTo>
                <a:lnTo>
                  <a:pt x="615" y="3846"/>
                </a:lnTo>
                <a:lnTo>
                  <a:pt x="574" y="3876"/>
                </a:lnTo>
                <a:lnTo>
                  <a:pt x="533" y="3903"/>
                </a:lnTo>
                <a:lnTo>
                  <a:pt x="489" y="3924"/>
                </a:lnTo>
                <a:lnTo>
                  <a:pt x="444" y="3940"/>
                </a:lnTo>
                <a:lnTo>
                  <a:pt x="400" y="3951"/>
                </a:lnTo>
                <a:lnTo>
                  <a:pt x="355" y="3956"/>
                </a:lnTo>
                <a:lnTo>
                  <a:pt x="311" y="3956"/>
                </a:lnTo>
                <a:lnTo>
                  <a:pt x="269" y="3950"/>
                </a:lnTo>
                <a:lnTo>
                  <a:pt x="227" y="3939"/>
                </a:lnTo>
                <a:lnTo>
                  <a:pt x="187" y="3921"/>
                </a:lnTo>
                <a:lnTo>
                  <a:pt x="150" y="3898"/>
                </a:lnTo>
                <a:lnTo>
                  <a:pt x="114" y="3868"/>
                </a:lnTo>
                <a:lnTo>
                  <a:pt x="90" y="3843"/>
                </a:lnTo>
                <a:lnTo>
                  <a:pt x="60" y="3808"/>
                </a:lnTo>
                <a:lnTo>
                  <a:pt x="35" y="3770"/>
                </a:lnTo>
                <a:lnTo>
                  <a:pt x="17" y="3732"/>
                </a:lnTo>
                <a:lnTo>
                  <a:pt x="6" y="3689"/>
                </a:lnTo>
                <a:lnTo>
                  <a:pt x="0" y="3647"/>
                </a:lnTo>
                <a:lnTo>
                  <a:pt x="0" y="3604"/>
                </a:lnTo>
                <a:lnTo>
                  <a:pt x="6" y="3560"/>
                </a:lnTo>
                <a:lnTo>
                  <a:pt x="17" y="3515"/>
                </a:lnTo>
                <a:lnTo>
                  <a:pt x="33" y="3472"/>
                </a:lnTo>
                <a:lnTo>
                  <a:pt x="55" y="3429"/>
                </a:lnTo>
                <a:lnTo>
                  <a:pt x="80" y="3386"/>
                </a:lnTo>
                <a:lnTo>
                  <a:pt x="112" y="3345"/>
                </a:lnTo>
                <a:lnTo>
                  <a:pt x="147" y="3307"/>
                </a:lnTo>
                <a:lnTo>
                  <a:pt x="150" y="3304"/>
                </a:lnTo>
                <a:lnTo>
                  <a:pt x="157" y="3298"/>
                </a:lnTo>
                <a:lnTo>
                  <a:pt x="168" y="3287"/>
                </a:lnTo>
                <a:lnTo>
                  <a:pt x="182" y="3273"/>
                </a:lnTo>
                <a:lnTo>
                  <a:pt x="201" y="3253"/>
                </a:lnTo>
                <a:lnTo>
                  <a:pt x="223" y="3233"/>
                </a:lnTo>
                <a:lnTo>
                  <a:pt x="247" y="3208"/>
                </a:lnTo>
                <a:lnTo>
                  <a:pt x="275" y="3180"/>
                </a:lnTo>
                <a:lnTo>
                  <a:pt x="305" y="3151"/>
                </a:lnTo>
                <a:lnTo>
                  <a:pt x="337" y="3118"/>
                </a:lnTo>
                <a:lnTo>
                  <a:pt x="371" y="3084"/>
                </a:lnTo>
                <a:lnTo>
                  <a:pt x="407" y="3049"/>
                </a:lnTo>
                <a:lnTo>
                  <a:pt x="444" y="3012"/>
                </a:lnTo>
                <a:lnTo>
                  <a:pt x="483" y="2975"/>
                </a:lnTo>
                <a:lnTo>
                  <a:pt x="522" y="2935"/>
                </a:lnTo>
                <a:lnTo>
                  <a:pt x="562" y="2896"/>
                </a:lnTo>
                <a:lnTo>
                  <a:pt x="601" y="2856"/>
                </a:lnTo>
                <a:lnTo>
                  <a:pt x="641" y="2818"/>
                </a:lnTo>
                <a:lnTo>
                  <a:pt x="680" y="2778"/>
                </a:lnTo>
                <a:lnTo>
                  <a:pt x="719" y="2739"/>
                </a:lnTo>
                <a:lnTo>
                  <a:pt x="756" y="2702"/>
                </a:lnTo>
                <a:lnTo>
                  <a:pt x="793" y="2666"/>
                </a:lnTo>
                <a:lnTo>
                  <a:pt x="828" y="2631"/>
                </a:lnTo>
                <a:lnTo>
                  <a:pt x="862" y="2598"/>
                </a:lnTo>
                <a:lnTo>
                  <a:pt x="894" y="2567"/>
                </a:lnTo>
                <a:lnTo>
                  <a:pt x="923" y="2538"/>
                </a:lnTo>
                <a:lnTo>
                  <a:pt x="949" y="2511"/>
                </a:lnTo>
                <a:lnTo>
                  <a:pt x="973" y="2488"/>
                </a:lnTo>
                <a:lnTo>
                  <a:pt x="985" y="2472"/>
                </a:lnTo>
                <a:lnTo>
                  <a:pt x="990" y="2455"/>
                </a:lnTo>
                <a:lnTo>
                  <a:pt x="991" y="2441"/>
                </a:lnTo>
                <a:lnTo>
                  <a:pt x="990" y="2428"/>
                </a:lnTo>
                <a:lnTo>
                  <a:pt x="986" y="2417"/>
                </a:lnTo>
                <a:lnTo>
                  <a:pt x="984" y="2410"/>
                </a:lnTo>
                <a:lnTo>
                  <a:pt x="983" y="2407"/>
                </a:lnTo>
                <a:lnTo>
                  <a:pt x="932" y="2318"/>
                </a:lnTo>
                <a:lnTo>
                  <a:pt x="888" y="2226"/>
                </a:lnTo>
                <a:lnTo>
                  <a:pt x="850" y="2133"/>
                </a:lnTo>
                <a:lnTo>
                  <a:pt x="818" y="2039"/>
                </a:lnTo>
                <a:lnTo>
                  <a:pt x="793" y="1942"/>
                </a:lnTo>
                <a:lnTo>
                  <a:pt x="773" y="1846"/>
                </a:lnTo>
                <a:lnTo>
                  <a:pt x="760" y="1749"/>
                </a:lnTo>
                <a:lnTo>
                  <a:pt x="754" y="1650"/>
                </a:lnTo>
                <a:lnTo>
                  <a:pt x="753" y="1552"/>
                </a:lnTo>
                <a:lnTo>
                  <a:pt x="758" y="1455"/>
                </a:lnTo>
                <a:lnTo>
                  <a:pt x="770" y="1357"/>
                </a:lnTo>
                <a:lnTo>
                  <a:pt x="788" y="1260"/>
                </a:lnTo>
                <a:lnTo>
                  <a:pt x="811" y="1165"/>
                </a:lnTo>
                <a:lnTo>
                  <a:pt x="842" y="1071"/>
                </a:lnTo>
                <a:lnTo>
                  <a:pt x="878" y="978"/>
                </a:lnTo>
                <a:lnTo>
                  <a:pt x="921" y="887"/>
                </a:lnTo>
                <a:lnTo>
                  <a:pt x="969" y="798"/>
                </a:lnTo>
                <a:lnTo>
                  <a:pt x="1024" y="711"/>
                </a:lnTo>
                <a:lnTo>
                  <a:pt x="1085" y="628"/>
                </a:lnTo>
                <a:lnTo>
                  <a:pt x="1152" y="547"/>
                </a:lnTo>
                <a:lnTo>
                  <a:pt x="1226" y="469"/>
                </a:lnTo>
                <a:lnTo>
                  <a:pt x="1300" y="399"/>
                </a:lnTo>
                <a:lnTo>
                  <a:pt x="1378" y="335"/>
                </a:lnTo>
                <a:lnTo>
                  <a:pt x="1458" y="278"/>
                </a:lnTo>
                <a:lnTo>
                  <a:pt x="1542" y="224"/>
                </a:lnTo>
                <a:lnTo>
                  <a:pt x="1627" y="177"/>
                </a:lnTo>
                <a:lnTo>
                  <a:pt x="1716" y="136"/>
                </a:lnTo>
                <a:lnTo>
                  <a:pt x="1806" y="100"/>
                </a:lnTo>
                <a:lnTo>
                  <a:pt x="1897" y="69"/>
                </a:lnTo>
                <a:lnTo>
                  <a:pt x="1989" y="45"/>
                </a:lnTo>
                <a:lnTo>
                  <a:pt x="2083" y="24"/>
                </a:lnTo>
                <a:lnTo>
                  <a:pt x="2178" y="11"/>
                </a:lnTo>
                <a:lnTo>
                  <a:pt x="2274" y="2"/>
                </a:lnTo>
                <a:lnTo>
                  <a:pt x="236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Oval 21">
            <a:extLst>
              <a:ext uri="{FF2B5EF4-FFF2-40B4-BE49-F238E27FC236}">
                <a16:creationId xmlns:a16="http://schemas.microsoft.com/office/drawing/2014/main" id="{6CA6C296-EE3F-4B7E-8F44-5932A178011A}"/>
              </a:ext>
            </a:extLst>
          </p:cNvPr>
          <p:cNvSpPr/>
          <p:nvPr/>
        </p:nvSpPr>
        <p:spPr bwMode="auto">
          <a:xfrm>
            <a:off x="5648326" y="895350"/>
            <a:ext cx="971550" cy="971550"/>
          </a:xfrm>
          <a:prstGeom prst="ellipse">
            <a:avLst/>
          </a:prstGeom>
          <a:solidFill>
            <a:schemeClr val="accent3">
              <a:lumMod val="40000"/>
              <a:lumOff val="60000"/>
            </a:schemeClr>
          </a:solidFill>
          <a:ln w="28575">
            <a:solidFill>
              <a:schemeClr val="bg1"/>
            </a:solid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23" name="Inhaltsplatzhalter 4">
            <a:extLst>
              <a:ext uri="{FF2B5EF4-FFF2-40B4-BE49-F238E27FC236}">
                <a16:creationId xmlns:a16="http://schemas.microsoft.com/office/drawing/2014/main" id="{6C87E9BE-BA91-484F-B4B1-B325EE295DB8}"/>
              </a:ext>
            </a:extLst>
          </p:cNvPr>
          <p:cNvSpPr txBox="1">
            <a:spLocks/>
          </p:cNvSpPr>
          <p:nvPr/>
        </p:nvSpPr>
        <p:spPr>
          <a:xfrm>
            <a:off x="4886327" y="1932533"/>
            <a:ext cx="2495549" cy="2167260"/>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en-US" sz="1600" b="1" dirty="0">
                <a:latin typeface="+mj-lt"/>
              </a:rPr>
              <a:t>Motivation</a:t>
            </a:r>
          </a:p>
          <a:p>
            <a:pPr marL="0" indent="0" algn="ctr">
              <a:lnSpc>
                <a:spcPct val="150000"/>
              </a:lnSpc>
              <a:buNone/>
            </a:pPr>
            <a:r>
              <a:rPr lang="en-US" sz="1050" b="1" dirty="0"/>
              <a:t>is </a:t>
            </a:r>
            <a:r>
              <a:rPr lang="en-US" sz="1050" dirty="0">
                <a:latin typeface="+mj-lt"/>
              </a:rPr>
              <a:t>to create an intelligent NLP solution for finance organizations to automatically assign the complaints received by consumers to the subject matter expert and thereby reduce the response time and also save the manual efforts of the customer service professionals</a:t>
            </a:r>
          </a:p>
        </p:txBody>
      </p:sp>
      <p:grpSp>
        <p:nvGrpSpPr>
          <p:cNvPr id="14" name="Group 13">
            <a:extLst>
              <a:ext uri="{FF2B5EF4-FFF2-40B4-BE49-F238E27FC236}">
                <a16:creationId xmlns:a16="http://schemas.microsoft.com/office/drawing/2014/main" id="{F764E6D5-919F-4A84-B25B-EB843091F117}"/>
              </a:ext>
            </a:extLst>
          </p:cNvPr>
          <p:cNvGrpSpPr/>
          <p:nvPr/>
        </p:nvGrpSpPr>
        <p:grpSpPr>
          <a:xfrm>
            <a:off x="5905500" y="1081508"/>
            <a:ext cx="457200" cy="536218"/>
            <a:chOff x="5197476" y="919163"/>
            <a:chExt cx="3573462" cy="3567113"/>
          </a:xfrm>
          <a:solidFill>
            <a:schemeClr val="accent2"/>
          </a:solidFill>
        </p:grpSpPr>
        <p:sp>
          <p:nvSpPr>
            <p:cNvPr id="16" name="Freeform 5">
              <a:extLst>
                <a:ext uri="{FF2B5EF4-FFF2-40B4-BE49-F238E27FC236}">
                  <a16:creationId xmlns:a16="http://schemas.microsoft.com/office/drawing/2014/main" id="{63918BBF-EFFF-44AD-B331-B006B0E28242}"/>
                </a:ext>
              </a:extLst>
            </p:cNvPr>
            <p:cNvSpPr>
              <a:spLocks/>
            </p:cNvSpPr>
            <p:nvPr/>
          </p:nvSpPr>
          <p:spPr bwMode="auto">
            <a:xfrm>
              <a:off x="5197476" y="919163"/>
              <a:ext cx="2974975" cy="3567113"/>
            </a:xfrm>
            <a:custGeom>
              <a:avLst/>
              <a:gdLst>
                <a:gd name="T0" fmla="*/ 91 w 1709"/>
                <a:gd name="T1" fmla="*/ 1299 h 2050"/>
                <a:gd name="T2" fmla="*/ 128 w 1709"/>
                <a:gd name="T3" fmla="*/ 1362 h 2050"/>
                <a:gd name="T4" fmla="*/ 111 w 1709"/>
                <a:gd name="T5" fmla="*/ 1476 h 2050"/>
                <a:gd name="T6" fmla="*/ 132 w 1709"/>
                <a:gd name="T7" fmla="*/ 1550 h 2050"/>
                <a:gd name="T8" fmla="*/ 175 w 1709"/>
                <a:gd name="T9" fmla="*/ 1599 h 2050"/>
                <a:gd name="T10" fmla="*/ 203 w 1709"/>
                <a:gd name="T11" fmla="*/ 1667 h 2050"/>
                <a:gd name="T12" fmla="*/ 209 w 1709"/>
                <a:gd name="T13" fmla="*/ 1786 h 2050"/>
                <a:gd name="T14" fmla="*/ 358 w 1709"/>
                <a:gd name="T15" fmla="*/ 1876 h 2050"/>
                <a:gd name="T16" fmla="*/ 784 w 1709"/>
                <a:gd name="T17" fmla="*/ 2024 h 2050"/>
                <a:gd name="T18" fmla="*/ 1673 w 1709"/>
                <a:gd name="T19" fmla="*/ 2048 h 2050"/>
                <a:gd name="T20" fmla="*/ 1706 w 1709"/>
                <a:gd name="T21" fmla="*/ 2003 h 2050"/>
                <a:gd name="T22" fmla="*/ 1649 w 1709"/>
                <a:gd name="T23" fmla="*/ 1901 h 2050"/>
                <a:gd name="T24" fmla="*/ 1571 w 1709"/>
                <a:gd name="T25" fmla="*/ 1605 h 2050"/>
                <a:gd name="T26" fmla="*/ 1516 w 1709"/>
                <a:gd name="T27" fmla="*/ 1581 h 2050"/>
                <a:gd name="T28" fmla="*/ 1546 w 1709"/>
                <a:gd name="T29" fmla="*/ 1825 h 2050"/>
                <a:gd name="T30" fmla="*/ 1614 w 1709"/>
                <a:gd name="T31" fmla="*/ 1976 h 2050"/>
                <a:gd name="T32" fmla="*/ 842 w 1709"/>
                <a:gd name="T33" fmla="*/ 1982 h 2050"/>
                <a:gd name="T34" fmla="*/ 753 w 1709"/>
                <a:gd name="T35" fmla="*/ 1753 h 2050"/>
                <a:gd name="T36" fmla="*/ 1019 w 1709"/>
                <a:gd name="T37" fmla="*/ 1538 h 2050"/>
                <a:gd name="T38" fmla="*/ 985 w 1709"/>
                <a:gd name="T39" fmla="*/ 1505 h 2050"/>
                <a:gd name="T40" fmla="*/ 781 w 1709"/>
                <a:gd name="T41" fmla="*/ 1671 h 2050"/>
                <a:gd name="T42" fmla="*/ 638 w 1709"/>
                <a:gd name="T43" fmla="*/ 1721 h 2050"/>
                <a:gd name="T44" fmla="*/ 344 w 1709"/>
                <a:gd name="T45" fmla="*/ 1809 h 2050"/>
                <a:gd name="T46" fmla="*/ 266 w 1709"/>
                <a:gd name="T47" fmla="*/ 1703 h 2050"/>
                <a:gd name="T48" fmla="*/ 273 w 1709"/>
                <a:gd name="T49" fmla="*/ 1609 h 2050"/>
                <a:gd name="T50" fmla="*/ 202 w 1709"/>
                <a:gd name="T51" fmla="*/ 1535 h 2050"/>
                <a:gd name="T52" fmla="*/ 222 w 1709"/>
                <a:gd name="T53" fmla="*/ 1488 h 2050"/>
                <a:gd name="T54" fmla="*/ 167 w 1709"/>
                <a:gd name="T55" fmla="*/ 1434 h 2050"/>
                <a:gd name="T56" fmla="*/ 190 w 1709"/>
                <a:gd name="T57" fmla="*/ 1391 h 2050"/>
                <a:gd name="T58" fmla="*/ 122 w 1709"/>
                <a:gd name="T59" fmla="*/ 1238 h 2050"/>
                <a:gd name="T60" fmla="*/ 73 w 1709"/>
                <a:gd name="T61" fmla="*/ 1205 h 2050"/>
                <a:gd name="T62" fmla="*/ 261 w 1709"/>
                <a:gd name="T63" fmla="*/ 902 h 2050"/>
                <a:gd name="T64" fmla="*/ 224 w 1709"/>
                <a:gd name="T65" fmla="*/ 771 h 2050"/>
                <a:gd name="T66" fmla="*/ 201 w 1709"/>
                <a:gd name="T67" fmla="*/ 711 h 2050"/>
                <a:gd name="T68" fmla="*/ 253 w 1709"/>
                <a:gd name="T69" fmla="*/ 578 h 2050"/>
                <a:gd name="T70" fmla="*/ 284 w 1709"/>
                <a:gd name="T71" fmla="*/ 463 h 2050"/>
                <a:gd name="T72" fmla="*/ 713 w 1709"/>
                <a:gd name="T73" fmla="*/ 117 h 2050"/>
                <a:gd name="T74" fmla="*/ 1194 w 1709"/>
                <a:gd name="T75" fmla="*/ 80 h 2050"/>
                <a:gd name="T76" fmla="*/ 1206 w 1709"/>
                <a:gd name="T77" fmla="*/ 13 h 2050"/>
                <a:gd name="T78" fmla="*/ 699 w 1709"/>
                <a:gd name="T79" fmla="*/ 50 h 2050"/>
                <a:gd name="T80" fmla="*/ 220 w 1709"/>
                <a:gd name="T81" fmla="*/ 439 h 2050"/>
                <a:gd name="T82" fmla="*/ 187 w 1709"/>
                <a:gd name="T83" fmla="*/ 563 h 2050"/>
                <a:gd name="T84" fmla="*/ 138 w 1709"/>
                <a:gd name="T85" fmla="*/ 688 h 2050"/>
                <a:gd name="T86" fmla="*/ 178 w 1709"/>
                <a:gd name="T87" fmla="*/ 821 h 2050"/>
                <a:gd name="T88" fmla="*/ 200 w 1709"/>
                <a:gd name="T89" fmla="*/ 871 h 2050"/>
                <a:gd name="T90" fmla="*/ 6 w 1709"/>
                <a:gd name="T91" fmla="*/ 1214 h 2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9" h="2050">
                  <a:moveTo>
                    <a:pt x="55" y="1278"/>
                  </a:moveTo>
                  <a:cubicBezTo>
                    <a:pt x="66" y="1286"/>
                    <a:pt x="78" y="1293"/>
                    <a:pt x="91" y="1299"/>
                  </a:cubicBezTo>
                  <a:cubicBezTo>
                    <a:pt x="105" y="1306"/>
                    <a:pt x="130" y="1319"/>
                    <a:pt x="132" y="1328"/>
                  </a:cubicBezTo>
                  <a:cubicBezTo>
                    <a:pt x="134" y="1339"/>
                    <a:pt x="133" y="1351"/>
                    <a:pt x="128" y="1362"/>
                  </a:cubicBezTo>
                  <a:cubicBezTo>
                    <a:pt x="123" y="1373"/>
                    <a:pt x="117" y="1383"/>
                    <a:pt x="113" y="1391"/>
                  </a:cubicBezTo>
                  <a:cubicBezTo>
                    <a:pt x="100" y="1413"/>
                    <a:pt x="79" y="1450"/>
                    <a:pt x="111" y="1476"/>
                  </a:cubicBezTo>
                  <a:cubicBezTo>
                    <a:pt x="118" y="1482"/>
                    <a:pt x="131" y="1492"/>
                    <a:pt x="143" y="1501"/>
                  </a:cubicBezTo>
                  <a:cubicBezTo>
                    <a:pt x="134" y="1516"/>
                    <a:pt x="130" y="1533"/>
                    <a:pt x="132" y="1550"/>
                  </a:cubicBezTo>
                  <a:cubicBezTo>
                    <a:pt x="133" y="1564"/>
                    <a:pt x="141" y="1576"/>
                    <a:pt x="152" y="1584"/>
                  </a:cubicBezTo>
                  <a:cubicBezTo>
                    <a:pt x="159" y="1589"/>
                    <a:pt x="168" y="1594"/>
                    <a:pt x="175" y="1599"/>
                  </a:cubicBezTo>
                  <a:cubicBezTo>
                    <a:pt x="196" y="1610"/>
                    <a:pt x="204" y="1615"/>
                    <a:pt x="206" y="1626"/>
                  </a:cubicBezTo>
                  <a:cubicBezTo>
                    <a:pt x="208" y="1640"/>
                    <a:pt x="207" y="1654"/>
                    <a:pt x="203" y="1667"/>
                  </a:cubicBezTo>
                  <a:cubicBezTo>
                    <a:pt x="201" y="1676"/>
                    <a:pt x="199" y="1685"/>
                    <a:pt x="198" y="1694"/>
                  </a:cubicBezTo>
                  <a:cubicBezTo>
                    <a:pt x="194" y="1725"/>
                    <a:pt x="198" y="1757"/>
                    <a:pt x="209" y="1786"/>
                  </a:cubicBezTo>
                  <a:cubicBezTo>
                    <a:pt x="224" y="1841"/>
                    <a:pt x="273" y="1878"/>
                    <a:pt x="330" y="1879"/>
                  </a:cubicBezTo>
                  <a:cubicBezTo>
                    <a:pt x="339" y="1879"/>
                    <a:pt x="348" y="1878"/>
                    <a:pt x="358" y="1876"/>
                  </a:cubicBezTo>
                  <a:cubicBezTo>
                    <a:pt x="455" y="1853"/>
                    <a:pt x="551" y="1824"/>
                    <a:pt x="645" y="1790"/>
                  </a:cubicBezTo>
                  <a:cubicBezTo>
                    <a:pt x="722" y="1835"/>
                    <a:pt x="771" y="1973"/>
                    <a:pt x="784" y="2024"/>
                  </a:cubicBezTo>
                  <a:cubicBezTo>
                    <a:pt x="787" y="2039"/>
                    <a:pt x="801" y="2050"/>
                    <a:pt x="817" y="2050"/>
                  </a:cubicBezTo>
                  <a:cubicBezTo>
                    <a:pt x="1673" y="2048"/>
                    <a:pt x="1673" y="2048"/>
                    <a:pt x="1673" y="2048"/>
                  </a:cubicBezTo>
                  <a:cubicBezTo>
                    <a:pt x="1684" y="2048"/>
                    <a:pt x="1694" y="2042"/>
                    <a:pt x="1701" y="2034"/>
                  </a:cubicBezTo>
                  <a:cubicBezTo>
                    <a:pt x="1707" y="2025"/>
                    <a:pt x="1709" y="2014"/>
                    <a:pt x="1706" y="2003"/>
                  </a:cubicBezTo>
                  <a:cubicBezTo>
                    <a:pt x="1697" y="1980"/>
                    <a:pt x="1686" y="1958"/>
                    <a:pt x="1671" y="1938"/>
                  </a:cubicBezTo>
                  <a:cubicBezTo>
                    <a:pt x="1663" y="1927"/>
                    <a:pt x="1656" y="1914"/>
                    <a:pt x="1649" y="1901"/>
                  </a:cubicBezTo>
                  <a:cubicBezTo>
                    <a:pt x="1634" y="1870"/>
                    <a:pt x="1621" y="1838"/>
                    <a:pt x="1611" y="1804"/>
                  </a:cubicBezTo>
                  <a:cubicBezTo>
                    <a:pt x="1592" y="1739"/>
                    <a:pt x="1578" y="1672"/>
                    <a:pt x="1571" y="1605"/>
                  </a:cubicBezTo>
                  <a:cubicBezTo>
                    <a:pt x="1570" y="1592"/>
                    <a:pt x="1562" y="1581"/>
                    <a:pt x="1550" y="1576"/>
                  </a:cubicBezTo>
                  <a:cubicBezTo>
                    <a:pt x="1539" y="1571"/>
                    <a:pt x="1526" y="1573"/>
                    <a:pt x="1516" y="1581"/>
                  </a:cubicBezTo>
                  <a:cubicBezTo>
                    <a:pt x="1506" y="1588"/>
                    <a:pt x="1501" y="1601"/>
                    <a:pt x="1503" y="1613"/>
                  </a:cubicBezTo>
                  <a:cubicBezTo>
                    <a:pt x="1511" y="1685"/>
                    <a:pt x="1525" y="1756"/>
                    <a:pt x="1546" y="1825"/>
                  </a:cubicBezTo>
                  <a:cubicBezTo>
                    <a:pt x="1557" y="1861"/>
                    <a:pt x="1571" y="1897"/>
                    <a:pt x="1588" y="1931"/>
                  </a:cubicBezTo>
                  <a:cubicBezTo>
                    <a:pt x="1596" y="1947"/>
                    <a:pt x="1604" y="1962"/>
                    <a:pt x="1614" y="1976"/>
                  </a:cubicBezTo>
                  <a:cubicBezTo>
                    <a:pt x="1617" y="1980"/>
                    <a:pt x="1617" y="1980"/>
                    <a:pt x="1617" y="1980"/>
                  </a:cubicBezTo>
                  <a:cubicBezTo>
                    <a:pt x="842" y="1982"/>
                    <a:pt x="842" y="1982"/>
                    <a:pt x="842" y="1982"/>
                  </a:cubicBezTo>
                  <a:cubicBezTo>
                    <a:pt x="820" y="1901"/>
                    <a:pt x="779" y="1826"/>
                    <a:pt x="722" y="1764"/>
                  </a:cubicBezTo>
                  <a:cubicBezTo>
                    <a:pt x="753" y="1753"/>
                    <a:pt x="753" y="1753"/>
                    <a:pt x="753" y="1753"/>
                  </a:cubicBezTo>
                  <a:cubicBezTo>
                    <a:pt x="776" y="1745"/>
                    <a:pt x="793" y="1739"/>
                    <a:pt x="802" y="1736"/>
                  </a:cubicBezTo>
                  <a:cubicBezTo>
                    <a:pt x="948" y="1690"/>
                    <a:pt x="1021" y="1623"/>
                    <a:pt x="1019" y="1538"/>
                  </a:cubicBezTo>
                  <a:cubicBezTo>
                    <a:pt x="1019" y="1529"/>
                    <a:pt x="1016" y="1520"/>
                    <a:pt x="1009" y="1514"/>
                  </a:cubicBezTo>
                  <a:cubicBezTo>
                    <a:pt x="1003" y="1508"/>
                    <a:pt x="994" y="1504"/>
                    <a:pt x="985" y="1505"/>
                  </a:cubicBezTo>
                  <a:cubicBezTo>
                    <a:pt x="966" y="1505"/>
                    <a:pt x="951" y="1521"/>
                    <a:pt x="951" y="1540"/>
                  </a:cubicBezTo>
                  <a:cubicBezTo>
                    <a:pt x="952" y="1575"/>
                    <a:pt x="923" y="1626"/>
                    <a:pt x="781" y="1671"/>
                  </a:cubicBezTo>
                  <a:cubicBezTo>
                    <a:pt x="772" y="1674"/>
                    <a:pt x="754" y="1680"/>
                    <a:pt x="731" y="1688"/>
                  </a:cubicBezTo>
                  <a:cubicBezTo>
                    <a:pt x="705" y="1697"/>
                    <a:pt x="673" y="1709"/>
                    <a:pt x="638" y="1721"/>
                  </a:cubicBezTo>
                  <a:cubicBezTo>
                    <a:pt x="637" y="1721"/>
                    <a:pt x="637" y="1721"/>
                    <a:pt x="637" y="1721"/>
                  </a:cubicBezTo>
                  <a:cubicBezTo>
                    <a:pt x="541" y="1756"/>
                    <a:pt x="443" y="1786"/>
                    <a:pt x="344" y="1809"/>
                  </a:cubicBezTo>
                  <a:cubicBezTo>
                    <a:pt x="312" y="1816"/>
                    <a:pt x="281" y="1796"/>
                    <a:pt x="274" y="1764"/>
                  </a:cubicBezTo>
                  <a:cubicBezTo>
                    <a:pt x="266" y="1745"/>
                    <a:pt x="263" y="1724"/>
                    <a:pt x="266" y="1703"/>
                  </a:cubicBezTo>
                  <a:cubicBezTo>
                    <a:pt x="266" y="1696"/>
                    <a:pt x="268" y="1689"/>
                    <a:pt x="270" y="1682"/>
                  </a:cubicBezTo>
                  <a:cubicBezTo>
                    <a:pt x="277" y="1658"/>
                    <a:pt x="278" y="1633"/>
                    <a:pt x="273" y="1609"/>
                  </a:cubicBezTo>
                  <a:cubicBezTo>
                    <a:pt x="263" y="1578"/>
                    <a:pt x="240" y="1552"/>
                    <a:pt x="209" y="1539"/>
                  </a:cubicBezTo>
                  <a:cubicBezTo>
                    <a:pt x="202" y="1535"/>
                    <a:pt x="202" y="1535"/>
                    <a:pt x="202" y="1535"/>
                  </a:cubicBezTo>
                  <a:cubicBezTo>
                    <a:pt x="206" y="1528"/>
                    <a:pt x="210" y="1521"/>
                    <a:pt x="215" y="1514"/>
                  </a:cubicBezTo>
                  <a:cubicBezTo>
                    <a:pt x="221" y="1507"/>
                    <a:pt x="224" y="1498"/>
                    <a:pt x="222" y="1488"/>
                  </a:cubicBezTo>
                  <a:cubicBezTo>
                    <a:pt x="221" y="1479"/>
                    <a:pt x="216" y="1471"/>
                    <a:pt x="209" y="1465"/>
                  </a:cubicBezTo>
                  <a:cubicBezTo>
                    <a:pt x="201" y="1459"/>
                    <a:pt x="181" y="1445"/>
                    <a:pt x="167" y="1434"/>
                  </a:cubicBezTo>
                  <a:cubicBezTo>
                    <a:pt x="169" y="1431"/>
                    <a:pt x="171" y="1427"/>
                    <a:pt x="172" y="1424"/>
                  </a:cubicBezTo>
                  <a:cubicBezTo>
                    <a:pt x="178" y="1415"/>
                    <a:pt x="184" y="1404"/>
                    <a:pt x="190" y="1391"/>
                  </a:cubicBezTo>
                  <a:cubicBezTo>
                    <a:pt x="201" y="1368"/>
                    <a:pt x="204" y="1341"/>
                    <a:pt x="199" y="1315"/>
                  </a:cubicBezTo>
                  <a:cubicBezTo>
                    <a:pt x="191" y="1273"/>
                    <a:pt x="151" y="1253"/>
                    <a:pt x="122" y="1238"/>
                  </a:cubicBezTo>
                  <a:cubicBezTo>
                    <a:pt x="112" y="1233"/>
                    <a:pt x="103" y="1228"/>
                    <a:pt x="94" y="1222"/>
                  </a:cubicBezTo>
                  <a:cubicBezTo>
                    <a:pt x="86" y="1217"/>
                    <a:pt x="80" y="1211"/>
                    <a:pt x="73" y="1205"/>
                  </a:cubicBezTo>
                  <a:cubicBezTo>
                    <a:pt x="73" y="1200"/>
                    <a:pt x="79" y="1188"/>
                    <a:pt x="105" y="1156"/>
                  </a:cubicBezTo>
                  <a:cubicBezTo>
                    <a:pt x="166" y="1077"/>
                    <a:pt x="218" y="992"/>
                    <a:pt x="261" y="902"/>
                  </a:cubicBezTo>
                  <a:cubicBezTo>
                    <a:pt x="269" y="888"/>
                    <a:pt x="274" y="872"/>
                    <a:pt x="274" y="856"/>
                  </a:cubicBezTo>
                  <a:cubicBezTo>
                    <a:pt x="271" y="822"/>
                    <a:pt x="253" y="790"/>
                    <a:pt x="224" y="771"/>
                  </a:cubicBezTo>
                  <a:cubicBezTo>
                    <a:pt x="211" y="758"/>
                    <a:pt x="198" y="746"/>
                    <a:pt x="196" y="735"/>
                  </a:cubicBezTo>
                  <a:cubicBezTo>
                    <a:pt x="196" y="727"/>
                    <a:pt x="198" y="719"/>
                    <a:pt x="201" y="711"/>
                  </a:cubicBezTo>
                  <a:cubicBezTo>
                    <a:pt x="207" y="697"/>
                    <a:pt x="213" y="682"/>
                    <a:pt x="220" y="668"/>
                  </a:cubicBezTo>
                  <a:cubicBezTo>
                    <a:pt x="234" y="639"/>
                    <a:pt x="245" y="609"/>
                    <a:pt x="253" y="578"/>
                  </a:cubicBezTo>
                  <a:cubicBezTo>
                    <a:pt x="257" y="564"/>
                    <a:pt x="257" y="564"/>
                    <a:pt x="257" y="564"/>
                  </a:cubicBezTo>
                  <a:cubicBezTo>
                    <a:pt x="264" y="529"/>
                    <a:pt x="273" y="496"/>
                    <a:pt x="284" y="463"/>
                  </a:cubicBezTo>
                  <a:cubicBezTo>
                    <a:pt x="311" y="389"/>
                    <a:pt x="353" y="320"/>
                    <a:pt x="407" y="263"/>
                  </a:cubicBezTo>
                  <a:cubicBezTo>
                    <a:pt x="472" y="194"/>
                    <a:pt x="575" y="145"/>
                    <a:pt x="713" y="117"/>
                  </a:cubicBezTo>
                  <a:cubicBezTo>
                    <a:pt x="818" y="94"/>
                    <a:pt x="925" y="79"/>
                    <a:pt x="1033" y="71"/>
                  </a:cubicBezTo>
                  <a:cubicBezTo>
                    <a:pt x="1087" y="68"/>
                    <a:pt x="1141" y="71"/>
                    <a:pt x="1194" y="80"/>
                  </a:cubicBezTo>
                  <a:cubicBezTo>
                    <a:pt x="1212" y="83"/>
                    <a:pt x="1229" y="71"/>
                    <a:pt x="1233" y="52"/>
                  </a:cubicBezTo>
                  <a:cubicBezTo>
                    <a:pt x="1236" y="34"/>
                    <a:pt x="1224" y="17"/>
                    <a:pt x="1206" y="13"/>
                  </a:cubicBezTo>
                  <a:cubicBezTo>
                    <a:pt x="1147" y="3"/>
                    <a:pt x="1088" y="0"/>
                    <a:pt x="1030" y="3"/>
                  </a:cubicBezTo>
                  <a:cubicBezTo>
                    <a:pt x="919" y="11"/>
                    <a:pt x="808" y="27"/>
                    <a:pt x="699" y="50"/>
                  </a:cubicBezTo>
                  <a:cubicBezTo>
                    <a:pt x="546" y="81"/>
                    <a:pt x="434" y="135"/>
                    <a:pt x="357" y="216"/>
                  </a:cubicBezTo>
                  <a:cubicBezTo>
                    <a:pt x="297" y="280"/>
                    <a:pt x="251" y="356"/>
                    <a:pt x="220" y="439"/>
                  </a:cubicBezTo>
                  <a:cubicBezTo>
                    <a:pt x="208" y="475"/>
                    <a:pt x="198" y="511"/>
                    <a:pt x="190" y="548"/>
                  </a:cubicBezTo>
                  <a:cubicBezTo>
                    <a:pt x="187" y="563"/>
                    <a:pt x="187" y="563"/>
                    <a:pt x="187" y="563"/>
                  </a:cubicBezTo>
                  <a:cubicBezTo>
                    <a:pt x="179" y="589"/>
                    <a:pt x="170" y="615"/>
                    <a:pt x="158" y="640"/>
                  </a:cubicBezTo>
                  <a:cubicBezTo>
                    <a:pt x="151" y="656"/>
                    <a:pt x="144" y="671"/>
                    <a:pt x="138" y="688"/>
                  </a:cubicBezTo>
                  <a:cubicBezTo>
                    <a:pt x="130" y="705"/>
                    <a:pt x="127" y="725"/>
                    <a:pt x="128" y="745"/>
                  </a:cubicBezTo>
                  <a:cubicBezTo>
                    <a:pt x="135" y="775"/>
                    <a:pt x="153" y="802"/>
                    <a:pt x="178" y="821"/>
                  </a:cubicBezTo>
                  <a:cubicBezTo>
                    <a:pt x="195" y="836"/>
                    <a:pt x="206" y="847"/>
                    <a:pt x="206" y="856"/>
                  </a:cubicBezTo>
                  <a:cubicBezTo>
                    <a:pt x="205" y="862"/>
                    <a:pt x="203" y="867"/>
                    <a:pt x="200" y="871"/>
                  </a:cubicBezTo>
                  <a:cubicBezTo>
                    <a:pt x="159" y="957"/>
                    <a:pt x="109" y="1039"/>
                    <a:pt x="51" y="1114"/>
                  </a:cubicBezTo>
                  <a:cubicBezTo>
                    <a:pt x="26" y="1144"/>
                    <a:pt x="0" y="1179"/>
                    <a:pt x="6" y="1214"/>
                  </a:cubicBezTo>
                  <a:cubicBezTo>
                    <a:pt x="13" y="1241"/>
                    <a:pt x="31" y="1265"/>
                    <a:pt x="55" y="12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BD0E1C8D-9CFF-48DD-9189-D67E25488AAC}"/>
                </a:ext>
              </a:extLst>
            </p:cNvPr>
            <p:cNvSpPr>
              <a:spLocks/>
            </p:cNvSpPr>
            <p:nvPr/>
          </p:nvSpPr>
          <p:spPr bwMode="auto">
            <a:xfrm>
              <a:off x="5745163" y="1268413"/>
              <a:ext cx="652462" cy="757238"/>
            </a:xfrm>
            <a:custGeom>
              <a:avLst/>
              <a:gdLst>
                <a:gd name="T0" fmla="*/ 71 w 375"/>
                <a:gd name="T1" fmla="*/ 408 h 435"/>
                <a:gd name="T2" fmla="*/ 75 w 375"/>
                <a:gd name="T3" fmla="*/ 393 h 435"/>
                <a:gd name="T4" fmla="*/ 97 w 375"/>
                <a:gd name="T5" fmla="*/ 309 h 435"/>
                <a:gd name="T6" fmla="*/ 191 w 375"/>
                <a:gd name="T7" fmla="*/ 156 h 435"/>
                <a:gd name="T8" fmla="*/ 348 w 375"/>
                <a:gd name="T9" fmla="*/ 69 h 435"/>
                <a:gd name="T10" fmla="*/ 372 w 375"/>
                <a:gd name="T11" fmla="*/ 44 h 435"/>
                <a:gd name="T12" fmla="*/ 362 w 375"/>
                <a:gd name="T13" fmla="*/ 11 h 435"/>
                <a:gd name="T14" fmla="*/ 328 w 375"/>
                <a:gd name="T15" fmla="*/ 4 h 435"/>
                <a:gd name="T16" fmla="*/ 141 w 375"/>
                <a:gd name="T17" fmla="*/ 109 h 435"/>
                <a:gd name="T18" fmla="*/ 33 w 375"/>
                <a:gd name="T19" fmla="*/ 286 h 435"/>
                <a:gd name="T20" fmla="*/ 8 w 375"/>
                <a:gd name="T21" fmla="*/ 378 h 435"/>
                <a:gd name="T22" fmla="*/ 5 w 375"/>
                <a:gd name="T23" fmla="*/ 393 h 435"/>
                <a:gd name="T24" fmla="*/ 30 w 375"/>
                <a:gd name="T25" fmla="*/ 434 h 435"/>
                <a:gd name="T26" fmla="*/ 38 w 375"/>
                <a:gd name="T27" fmla="*/ 435 h 435"/>
                <a:gd name="T28" fmla="*/ 71 w 375"/>
                <a:gd name="T29" fmla="*/ 408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5" h="435">
                  <a:moveTo>
                    <a:pt x="71" y="408"/>
                  </a:moveTo>
                  <a:cubicBezTo>
                    <a:pt x="75" y="393"/>
                    <a:pt x="75" y="393"/>
                    <a:pt x="75" y="393"/>
                  </a:cubicBezTo>
                  <a:cubicBezTo>
                    <a:pt x="81" y="365"/>
                    <a:pt x="88" y="337"/>
                    <a:pt x="97" y="309"/>
                  </a:cubicBezTo>
                  <a:cubicBezTo>
                    <a:pt x="118" y="252"/>
                    <a:pt x="150" y="200"/>
                    <a:pt x="191" y="156"/>
                  </a:cubicBezTo>
                  <a:cubicBezTo>
                    <a:pt x="235" y="114"/>
                    <a:pt x="289" y="84"/>
                    <a:pt x="348" y="69"/>
                  </a:cubicBezTo>
                  <a:cubicBezTo>
                    <a:pt x="360" y="66"/>
                    <a:pt x="369" y="56"/>
                    <a:pt x="372" y="44"/>
                  </a:cubicBezTo>
                  <a:cubicBezTo>
                    <a:pt x="375" y="32"/>
                    <a:pt x="371" y="20"/>
                    <a:pt x="362" y="11"/>
                  </a:cubicBezTo>
                  <a:cubicBezTo>
                    <a:pt x="353" y="3"/>
                    <a:pt x="340" y="0"/>
                    <a:pt x="328" y="4"/>
                  </a:cubicBezTo>
                  <a:cubicBezTo>
                    <a:pt x="258" y="22"/>
                    <a:pt x="194" y="58"/>
                    <a:pt x="141" y="109"/>
                  </a:cubicBezTo>
                  <a:cubicBezTo>
                    <a:pt x="94" y="160"/>
                    <a:pt x="57" y="220"/>
                    <a:pt x="33" y="286"/>
                  </a:cubicBezTo>
                  <a:cubicBezTo>
                    <a:pt x="23" y="316"/>
                    <a:pt x="15" y="347"/>
                    <a:pt x="8" y="378"/>
                  </a:cubicBezTo>
                  <a:cubicBezTo>
                    <a:pt x="5" y="393"/>
                    <a:pt x="5" y="393"/>
                    <a:pt x="5" y="393"/>
                  </a:cubicBezTo>
                  <a:cubicBezTo>
                    <a:pt x="0" y="411"/>
                    <a:pt x="12" y="430"/>
                    <a:pt x="30" y="434"/>
                  </a:cubicBezTo>
                  <a:cubicBezTo>
                    <a:pt x="33" y="434"/>
                    <a:pt x="35" y="435"/>
                    <a:pt x="38" y="435"/>
                  </a:cubicBezTo>
                  <a:cubicBezTo>
                    <a:pt x="54" y="435"/>
                    <a:pt x="68" y="424"/>
                    <a:pt x="71" y="4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Oval 7">
              <a:extLst>
                <a:ext uri="{FF2B5EF4-FFF2-40B4-BE49-F238E27FC236}">
                  <a16:creationId xmlns:a16="http://schemas.microsoft.com/office/drawing/2014/main" id="{A91F6E7F-B5DC-4306-AAA2-CAB070111B1E}"/>
                </a:ext>
              </a:extLst>
            </p:cNvPr>
            <p:cNvSpPr>
              <a:spLocks noChangeArrowheads="1"/>
            </p:cNvSpPr>
            <p:nvPr/>
          </p:nvSpPr>
          <p:spPr bwMode="auto">
            <a:xfrm>
              <a:off x="5680075" y="2111376"/>
              <a:ext cx="119062" cy="1174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
              <a:extLst>
                <a:ext uri="{FF2B5EF4-FFF2-40B4-BE49-F238E27FC236}">
                  <a16:creationId xmlns:a16="http://schemas.microsoft.com/office/drawing/2014/main" id="{483DBDF3-DA71-48E9-A511-475CC6C9A589}"/>
                </a:ext>
              </a:extLst>
            </p:cNvPr>
            <p:cNvSpPr>
              <a:spLocks noEditPoints="1"/>
            </p:cNvSpPr>
            <p:nvPr/>
          </p:nvSpPr>
          <p:spPr bwMode="auto">
            <a:xfrm>
              <a:off x="6805613" y="1338263"/>
              <a:ext cx="1552575" cy="2374900"/>
            </a:xfrm>
            <a:custGeom>
              <a:avLst/>
              <a:gdLst>
                <a:gd name="T0" fmla="*/ 118 w 892"/>
                <a:gd name="T1" fmla="*/ 768 h 1365"/>
                <a:gd name="T2" fmla="*/ 306 w 892"/>
                <a:gd name="T3" fmla="*/ 963 h 1365"/>
                <a:gd name="T4" fmla="*/ 242 w 892"/>
                <a:gd name="T5" fmla="*/ 1126 h 1365"/>
                <a:gd name="T6" fmla="*/ 310 w 892"/>
                <a:gd name="T7" fmla="*/ 1229 h 1365"/>
                <a:gd name="T8" fmla="*/ 583 w 892"/>
                <a:gd name="T9" fmla="*/ 1229 h 1365"/>
                <a:gd name="T10" fmla="*/ 651 w 892"/>
                <a:gd name="T11" fmla="*/ 1126 h 1365"/>
                <a:gd name="T12" fmla="*/ 586 w 892"/>
                <a:gd name="T13" fmla="*/ 963 h 1365"/>
                <a:gd name="T14" fmla="*/ 775 w 892"/>
                <a:gd name="T15" fmla="*/ 768 h 1365"/>
                <a:gd name="T16" fmla="*/ 446 w 892"/>
                <a:gd name="T17" fmla="*/ 0 h 1365"/>
                <a:gd name="T18" fmla="*/ 344 w 892"/>
                <a:gd name="T19" fmla="*/ 512 h 1365"/>
                <a:gd name="T20" fmla="*/ 276 w 892"/>
                <a:gd name="T21" fmla="*/ 478 h 1365"/>
                <a:gd name="T22" fmla="*/ 344 w 892"/>
                <a:gd name="T23" fmla="*/ 478 h 1365"/>
                <a:gd name="T24" fmla="*/ 480 w 892"/>
                <a:gd name="T25" fmla="*/ 956 h 1365"/>
                <a:gd name="T26" fmla="*/ 412 w 892"/>
                <a:gd name="T27" fmla="*/ 580 h 1365"/>
                <a:gd name="T28" fmla="*/ 480 w 892"/>
                <a:gd name="T29" fmla="*/ 956 h 1365"/>
                <a:gd name="T30" fmla="*/ 378 w 892"/>
                <a:gd name="T31" fmla="*/ 1229 h 1365"/>
                <a:gd name="T32" fmla="*/ 446 w 892"/>
                <a:gd name="T33" fmla="*/ 1297 h 1365"/>
                <a:gd name="T34" fmla="*/ 549 w 892"/>
                <a:gd name="T35" fmla="*/ 1160 h 1365"/>
                <a:gd name="T36" fmla="*/ 310 w 892"/>
                <a:gd name="T37" fmla="*/ 1126 h 1365"/>
                <a:gd name="T38" fmla="*/ 344 w 892"/>
                <a:gd name="T39" fmla="*/ 1024 h 1365"/>
                <a:gd name="T40" fmla="*/ 583 w 892"/>
                <a:gd name="T41" fmla="*/ 1058 h 1365"/>
                <a:gd name="T42" fmla="*/ 822 w 892"/>
                <a:gd name="T43" fmla="*/ 452 h 1365"/>
                <a:gd name="T44" fmla="*/ 655 w 892"/>
                <a:gd name="T45" fmla="*/ 782 h 1365"/>
                <a:gd name="T46" fmla="*/ 549 w 892"/>
                <a:gd name="T47" fmla="*/ 580 h 1365"/>
                <a:gd name="T48" fmla="*/ 685 w 892"/>
                <a:gd name="T49" fmla="*/ 478 h 1365"/>
                <a:gd name="T50" fmla="*/ 480 w 892"/>
                <a:gd name="T51" fmla="*/ 478 h 1365"/>
                <a:gd name="T52" fmla="*/ 412 w 892"/>
                <a:gd name="T53" fmla="*/ 512 h 1365"/>
                <a:gd name="T54" fmla="*/ 310 w 892"/>
                <a:gd name="T55" fmla="*/ 375 h 1365"/>
                <a:gd name="T56" fmla="*/ 310 w 892"/>
                <a:gd name="T57" fmla="*/ 580 h 1365"/>
                <a:gd name="T58" fmla="*/ 344 w 892"/>
                <a:gd name="T59" fmla="*/ 883 h 1365"/>
                <a:gd name="T60" fmla="*/ 169 w 892"/>
                <a:gd name="T61" fmla="*/ 722 h 1365"/>
                <a:gd name="T62" fmla="*/ 446 w 892"/>
                <a:gd name="T63" fmla="*/ 68 h 1365"/>
                <a:gd name="T64" fmla="*/ 549 w 892"/>
                <a:gd name="T65" fmla="*/ 512 h 1365"/>
                <a:gd name="T66" fmla="*/ 583 w 892"/>
                <a:gd name="T67" fmla="*/ 444 h 1365"/>
                <a:gd name="T68" fmla="*/ 583 w 892"/>
                <a:gd name="T69" fmla="*/ 512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92" h="1365">
                  <a:moveTo>
                    <a:pt x="3" y="451"/>
                  </a:moveTo>
                  <a:cubicBezTo>
                    <a:pt x="0" y="567"/>
                    <a:pt x="41" y="680"/>
                    <a:pt x="118" y="768"/>
                  </a:cubicBezTo>
                  <a:cubicBezTo>
                    <a:pt x="142" y="793"/>
                    <a:pt x="168" y="816"/>
                    <a:pt x="196" y="836"/>
                  </a:cubicBezTo>
                  <a:cubicBezTo>
                    <a:pt x="246" y="875"/>
                    <a:pt x="294" y="912"/>
                    <a:pt x="306" y="963"/>
                  </a:cubicBezTo>
                  <a:cubicBezTo>
                    <a:pt x="267" y="978"/>
                    <a:pt x="242" y="1016"/>
                    <a:pt x="242" y="1058"/>
                  </a:cubicBezTo>
                  <a:cubicBezTo>
                    <a:pt x="242" y="1126"/>
                    <a:pt x="242" y="1126"/>
                    <a:pt x="242" y="1126"/>
                  </a:cubicBezTo>
                  <a:cubicBezTo>
                    <a:pt x="242" y="1170"/>
                    <a:pt x="269" y="1208"/>
                    <a:pt x="310" y="1222"/>
                  </a:cubicBezTo>
                  <a:cubicBezTo>
                    <a:pt x="310" y="1229"/>
                    <a:pt x="310" y="1229"/>
                    <a:pt x="310" y="1229"/>
                  </a:cubicBezTo>
                  <a:cubicBezTo>
                    <a:pt x="310" y="1304"/>
                    <a:pt x="371" y="1365"/>
                    <a:pt x="446" y="1365"/>
                  </a:cubicBezTo>
                  <a:cubicBezTo>
                    <a:pt x="522" y="1365"/>
                    <a:pt x="583" y="1304"/>
                    <a:pt x="583" y="1229"/>
                  </a:cubicBezTo>
                  <a:cubicBezTo>
                    <a:pt x="583" y="1222"/>
                    <a:pt x="583" y="1222"/>
                    <a:pt x="583" y="1222"/>
                  </a:cubicBezTo>
                  <a:cubicBezTo>
                    <a:pt x="624" y="1208"/>
                    <a:pt x="651" y="1170"/>
                    <a:pt x="651" y="1126"/>
                  </a:cubicBezTo>
                  <a:cubicBezTo>
                    <a:pt x="651" y="1058"/>
                    <a:pt x="651" y="1058"/>
                    <a:pt x="651" y="1058"/>
                  </a:cubicBezTo>
                  <a:cubicBezTo>
                    <a:pt x="651" y="1016"/>
                    <a:pt x="625" y="978"/>
                    <a:pt x="586" y="963"/>
                  </a:cubicBezTo>
                  <a:cubicBezTo>
                    <a:pt x="599" y="912"/>
                    <a:pt x="646" y="875"/>
                    <a:pt x="696" y="836"/>
                  </a:cubicBezTo>
                  <a:cubicBezTo>
                    <a:pt x="724" y="816"/>
                    <a:pt x="750" y="793"/>
                    <a:pt x="775" y="768"/>
                  </a:cubicBezTo>
                  <a:cubicBezTo>
                    <a:pt x="851" y="680"/>
                    <a:pt x="892" y="567"/>
                    <a:pt x="890" y="451"/>
                  </a:cubicBezTo>
                  <a:cubicBezTo>
                    <a:pt x="889" y="205"/>
                    <a:pt x="692" y="5"/>
                    <a:pt x="446" y="0"/>
                  </a:cubicBezTo>
                  <a:cubicBezTo>
                    <a:pt x="201" y="5"/>
                    <a:pt x="4" y="205"/>
                    <a:pt x="3" y="451"/>
                  </a:cubicBezTo>
                  <a:close/>
                  <a:moveTo>
                    <a:pt x="344" y="512"/>
                  </a:moveTo>
                  <a:cubicBezTo>
                    <a:pt x="310" y="512"/>
                    <a:pt x="310" y="512"/>
                    <a:pt x="310" y="512"/>
                  </a:cubicBezTo>
                  <a:cubicBezTo>
                    <a:pt x="291" y="512"/>
                    <a:pt x="276" y="497"/>
                    <a:pt x="276" y="478"/>
                  </a:cubicBezTo>
                  <a:cubicBezTo>
                    <a:pt x="276" y="459"/>
                    <a:pt x="291" y="444"/>
                    <a:pt x="310" y="444"/>
                  </a:cubicBezTo>
                  <a:cubicBezTo>
                    <a:pt x="329" y="444"/>
                    <a:pt x="344" y="459"/>
                    <a:pt x="344" y="478"/>
                  </a:cubicBezTo>
                  <a:lnTo>
                    <a:pt x="344" y="512"/>
                  </a:lnTo>
                  <a:close/>
                  <a:moveTo>
                    <a:pt x="480" y="956"/>
                  </a:moveTo>
                  <a:cubicBezTo>
                    <a:pt x="412" y="956"/>
                    <a:pt x="412" y="956"/>
                    <a:pt x="412" y="956"/>
                  </a:cubicBezTo>
                  <a:cubicBezTo>
                    <a:pt x="412" y="580"/>
                    <a:pt x="412" y="580"/>
                    <a:pt x="412" y="580"/>
                  </a:cubicBezTo>
                  <a:cubicBezTo>
                    <a:pt x="480" y="580"/>
                    <a:pt x="480" y="580"/>
                    <a:pt x="480" y="580"/>
                  </a:cubicBezTo>
                  <a:lnTo>
                    <a:pt x="480" y="956"/>
                  </a:lnTo>
                  <a:close/>
                  <a:moveTo>
                    <a:pt x="446" y="1297"/>
                  </a:moveTo>
                  <a:cubicBezTo>
                    <a:pt x="409" y="1297"/>
                    <a:pt x="378" y="1266"/>
                    <a:pt x="378" y="1229"/>
                  </a:cubicBezTo>
                  <a:cubicBezTo>
                    <a:pt x="515" y="1229"/>
                    <a:pt x="515" y="1229"/>
                    <a:pt x="515" y="1229"/>
                  </a:cubicBezTo>
                  <a:cubicBezTo>
                    <a:pt x="515" y="1266"/>
                    <a:pt x="484" y="1297"/>
                    <a:pt x="446" y="1297"/>
                  </a:cubicBezTo>
                  <a:close/>
                  <a:moveTo>
                    <a:pt x="583" y="1126"/>
                  </a:moveTo>
                  <a:cubicBezTo>
                    <a:pt x="583" y="1145"/>
                    <a:pt x="568" y="1160"/>
                    <a:pt x="549" y="1160"/>
                  </a:cubicBezTo>
                  <a:cubicBezTo>
                    <a:pt x="344" y="1160"/>
                    <a:pt x="344" y="1160"/>
                    <a:pt x="344" y="1160"/>
                  </a:cubicBezTo>
                  <a:cubicBezTo>
                    <a:pt x="325" y="1160"/>
                    <a:pt x="310" y="1145"/>
                    <a:pt x="310" y="1126"/>
                  </a:cubicBezTo>
                  <a:cubicBezTo>
                    <a:pt x="310" y="1058"/>
                    <a:pt x="310" y="1058"/>
                    <a:pt x="310" y="1058"/>
                  </a:cubicBezTo>
                  <a:cubicBezTo>
                    <a:pt x="310" y="1039"/>
                    <a:pt x="325" y="1024"/>
                    <a:pt x="344" y="1024"/>
                  </a:cubicBezTo>
                  <a:cubicBezTo>
                    <a:pt x="549" y="1024"/>
                    <a:pt x="549" y="1024"/>
                    <a:pt x="549" y="1024"/>
                  </a:cubicBezTo>
                  <a:cubicBezTo>
                    <a:pt x="568" y="1024"/>
                    <a:pt x="583" y="1039"/>
                    <a:pt x="583" y="1058"/>
                  </a:cubicBezTo>
                  <a:lnTo>
                    <a:pt x="583" y="1126"/>
                  </a:lnTo>
                  <a:close/>
                  <a:moveTo>
                    <a:pt x="822" y="452"/>
                  </a:moveTo>
                  <a:cubicBezTo>
                    <a:pt x="824" y="551"/>
                    <a:pt x="789" y="647"/>
                    <a:pt x="724" y="722"/>
                  </a:cubicBezTo>
                  <a:cubicBezTo>
                    <a:pt x="703" y="744"/>
                    <a:pt x="679" y="764"/>
                    <a:pt x="655" y="782"/>
                  </a:cubicBezTo>
                  <a:cubicBezTo>
                    <a:pt x="614" y="810"/>
                    <a:pt x="579" y="844"/>
                    <a:pt x="549" y="883"/>
                  </a:cubicBezTo>
                  <a:cubicBezTo>
                    <a:pt x="549" y="580"/>
                    <a:pt x="549" y="580"/>
                    <a:pt x="549" y="580"/>
                  </a:cubicBezTo>
                  <a:cubicBezTo>
                    <a:pt x="583" y="580"/>
                    <a:pt x="583" y="580"/>
                    <a:pt x="583" y="580"/>
                  </a:cubicBezTo>
                  <a:cubicBezTo>
                    <a:pt x="639" y="580"/>
                    <a:pt x="685" y="534"/>
                    <a:pt x="685" y="478"/>
                  </a:cubicBezTo>
                  <a:cubicBezTo>
                    <a:pt x="685" y="421"/>
                    <a:pt x="639" y="375"/>
                    <a:pt x="583" y="375"/>
                  </a:cubicBezTo>
                  <a:cubicBezTo>
                    <a:pt x="526" y="375"/>
                    <a:pt x="480" y="421"/>
                    <a:pt x="480" y="478"/>
                  </a:cubicBezTo>
                  <a:cubicBezTo>
                    <a:pt x="480" y="512"/>
                    <a:pt x="480" y="512"/>
                    <a:pt x="480" y="512"/>
                  </a:cubicBezTo>
                  <a:cubicBezTo>
                    <a:pt x="412" y="512"/>
                    <a:pt x="412" y="512"/>
                    <a:pt x="412" y="512"/>
                  </a:cubicBezTo>
                  <a:cubicBezTo>
                    <a:pt x="412" y="478"/>
                    <a:pt x="412" y="478"/>
                    <a:pt x="412" y="478"/>
                  </a:cubicBezTo>
                  <a:cubicBezTo>
                    <a:pt x="412" y="421"/>
                    <a:pt x="366" y="375"/>
                    <a:pt x="310" y="375"/>
                  </a:cubicBezTo>
                  <a:cubicBezTo>
                    <a:pt x="253" y="375"/>
                    <a:pt x="207" y="421"/>
                    <a:pt x="207" y="478"/>
                  </a:cubicBezTo>
                  <a:cubicBezTo>
                    <a:pt x="207" y="534"/>
                    <a:pt x="253" y="580"/>
                    <a:pt x="310" y="580"/>
                  </a:cubicBezTo>
                  <a:cubicBezTo>
                    <a:pt x="344" y="580"/>
                    <a:pt x="344" y="580"/>
                    <a:pt x="344" y="580"/>
                  </a:cubicBezTo>
                  <a:cubicBezTo>
                    <a:pt x="344" y="883"/>
                    <a:pt x="344" y="883"/>
                    <a:pt x="344" y="883"/>
                  </a:cubicBezTo>
                  <a:cubicBezTo>
                    <a:pt x="314" y="844"/>
                    <a:pt x="278" y="810"/>
                    <a:pt x="238" y="782"/>
                  </a:cubicBezTo>
                  <a:cubicBezTo>
                    <a:pt x="213" y="764"/>
                    <a:pt x="190" y="744"/>
                    <a:pt x="169" y="722"/>
                  </a:cubicBezTo>
                  <a:cubicBezTo>
                    <a:pt x="104" y="647"/>
                    <a:pt x="69" y="551"/>
                    <a:pt x="71" y="452"/>
                  </a:cubicBezTo>
                  <a:cubicBezTo>
                    <a:pt x="74" y="244"/>
                    <a:pt x="246" y="68"/>
                    <a:pt x="446" y="68"/>
                  </a:cubicBezTo>
                  <a:cubicBezTo>
                    <a:pt x="647" y="68"/>
                    <a:pt x="819" y="244"/>
                    <a:pt x="822" y="452"/>
                  </a:cubicBezTo>
                  <a:close/>
                  <a:moveTo>
                    <a:pt x="549" y="512"/>
                  </a:moveTo>
                  <a:cubicBezTo>
                    <a:pt x="549" y="478"/>
                    <a:pt x="549" y="478"/>
                    <a:pt x="549" y="478"/>
                  </a:cubicBezTo>
                  <a:cubicBezTo>
                    <a:pt x="549" y="459"/>
                    <a:pt x="564" y="444"/>
                    <a:pt x="583" y="444"/>
                  </a:cubicBezTo>
                  <a:cubicBezTo>
                    <a:pt x="602" y="444"/>
                    <a:pt x="617" y="459"/>
                    <a:pt x="617" y="478"/>
                  </a:cubicBezTo>
                  <a:cubicBezTo>
                    <a:pt x="617" y="497"/>
                    <a:pt x="602" y="512"/>
                    <a:pt x="583" y="512"/>
                  </a:cubicBezTo>
                  <a:lnTo>
                    <a:pt x="549" y="5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
              <a:extLst>
                <a:ext uri="{FF2B5EF4-FFF2-40B4-BE49-F238E27FC236}">
                  <a16:creationId xmlns:a16="http://schemas.microsoft.com/office/drawing/2014/main" id="{AC9E1D35-9010-4762-A6EF-E2FFC601F85A}"/>
                </a:ext>
              </a:extLst>
            </p:cNvPr>
            <p:cNvSpPr>
              <a:spLocks/>
            </p:cNvSpPr>
            <p:nvPr/>
          </p:nvSpPr>
          <p:spPr bwMode="auto">
            <a:xfrm>
              <a:off x="8472488" y="2051051"/>
              <a:ext cx="298450" cy="119063"/>
            </a:xfrm>
            <a:custGeom>
              <a:avLst/>
              <a:gdLst>
                <a:gd name="T0" fmla="*/ 34 w 171"/>
                <a:gd name="T1" fmla="*/ 68 h 68"/>
                <a:gd name="T2" fmla="*/ 137 w 171"/>
                <a:gd name="T3" fmla="*/ 68 h 68"/>
                <a:gd name="T4" fmla="*/ 171 w 171"/>
                <a:gd name="T5" fmla="*/ 34 h 68"/>
                <a:gd name="T6" fmla="*/ 137 w 171"/>
                <a:gd name="T7" fmla="*/ 0 h 68"/>
                <a:gd name="T8" fmla="*/ 34 w 171"/>
                <a:gd name="T9" fmla="*/ 0 h 68"/>
                <a:gd name="T10" fmla="*/ 0 w 171"/>
                <a:gd name="T11" fmla="*/ 34 h 68"/>
                <a:gd name="T12" fmla="*/ 34 w 171"/>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171" h="68">
                  <a:moveTo>
                    <a:pt x="34" y="68"/>
                  </a:moveTo>
                  <a:cubicBezTo>
                    <a:pt x="137" y="68"/>
                    <a:pt x="137" y="68"/>
                    <a:pt x="137" y="68"/>
                  </a:cubicBezTo>
                  <a:cubicBezTo>
                    <a:pt x="156" y="68"/>
                    <a:pt x="171" y="53"/>
                    <a:pt x="171" y="34"/>
                  </a:cubicBezTo>
                  <a:cubicBezTo>
                    <a:pt x="171" y="15"/>
                    <a:pt x="156" y="0"/>
                    <a:pt x="137" y="0"/>
                  </a:cubicBezTo>
                  <a:cubicBezTo>
                    <a:pt x="34" y="0"/>
                    <a:pt x="34" y="0"/>
                    <a:pt x="34" y="0"/>
                  </a:cubicBezTo>
                  <a:cubicBezTo>
                    <a:pt x="16" y="0"/>
                    <a:pt x="0" y="15"/>
                    <a:pt x="0" y="34"/>
                  </a:cubicBezTo>
                  <a:cubicBezTo>
                    <a:pt x="0" y="53"/>
                    <a:pt x="16" y="68"/>
                    <a:pt x="34"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
              <a:extLst>
                <a:ext uri="{FF2B5EF4-FFF2-40B4-BE49-F238E27FC236}">
                  <a16:creationId xmlns:a16="http://schemas.microsoft.com/office/drawing/2014/main" id="{F06F4346-27AC-4E12-8328-D57091E51369}"/>
                </a:ext>
              </a:extLst>
            </p:cNvPr>
            <p:cNvSpPr>
              <a:spLocks/>
            </p:cNvSpPr>
            <p:nvPr/>
          </p:nvSpPr>
          <p:spPr bwMode="auto">
            <a:xfrm>
              <a:off x="8191500" y="1249363"/>
              <a:ext cx="252412" cy="249238"/>
            </a:xfrm>
            <a:custGeom>
              <a:avLst/>
              <a:gdLst>
                <a:gd name="T0" fmla="*/ 36 w 145"/>
                <a:gd name="T1" fmla="*/ 143 h 143"/>
                <a:gd name="T2" fmla="*/ 61 w 145"/>
                <a:gd name="T3" fmla="*/ 133 h 143"/>
                <a:gd name="T4" fmla="*/ 133 w 145"/>
                <a:gd name="T5" fmla="*/ 60 h 143"/>
                <a:gd name="T6" fmla="*/ 142 w 145"/>
                <a:gd name="T7" fmla="*/ 27 h 143"/>
                <a:gd name="T8" fmla="*/ 118 w 145"/>
                <a:gd name="T9" fmla="*/ 3 h 143"/>
                <a:gd name="T10" fmla="*/ 85 w 145"/>
                <a:gd name="T11" fmla="*/ 12 h 143"/>
                <a:gd name="T12" fmla="*/ 12 w 145"/>
                <a:gd name="T13" fmla="*/ 84 h 143"/>
                <a:gd name="T14" fmla="*/ 5 w 145"/>
                <a:gd name="T15" fmla="*/ 122 h 143"/>
                <a:gd name="T16" fmla="*/ 36 w 145"/>
                <a:gd name="T17"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 h="143">
                  <a:moveTo>
                    <a:pt x="36" y="143"/>
                  </a:moveTo>
                  <a:cubicBezTo>
                    <a:pt x="46" y="143"/>
                    <a:pt x="54" y="139"/>
                    <a:pt x="61" y="133"/>
                  </a:cubicBezTo>
                  <a:cubicBezTo>
                    <a:pt x="133" y="60"/>
                    <a:pt x="133" y="60"/>
                    <a:pt x="133" y="60"/>
                  </a:cubicBezTo>
                  <a:cubicBezTo>
                    <a:pt x="142" y="52"/>
                    <a:pt x="145" y="39"/>
                    <a:pt x="142" y="27"/>
                  </a:cubicBezTo>
                  <a:cubicBezTo>
                    <a:pt x="139" y="15"/>
                    <a:pt x="130" y="6"/>
                    <a:pt x="118" y="3"/>
                  </a:cubicBezTo>
                  <a:cubicBezTo>
                    <a:pt x="106" y="0"/>
                    <a:pt x="93" y="3"/>
                    <a:pt x="85" y="12"/>
                  </a:cubicBezTo>
                  <a:cubicBezTo>
                    <a:pt x="12" y="84"/>
                    <a:pt x="12" y="84"/>
                    <a:pt x="12" y="84"/>
                  </a:cubicBezTo>
                  <a:cubicBezTo>
                    <a:pt x="3" y="94"/>
                    <a:pt x="0" y="109"/>
                    <a:pt x="5" y="122"/>
                  </a:cubicBezTo>
                  <a:cubicBezTo>
                    <a:pt x="10" y="134"/>
                    <a:pt x="23" y="143"/>
                    <a:pt x="36"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1">
              <a:extLst>
                <a:ext uri="{FF2B5EF4-FFF2-40B4-BE49-F238E27FC236}">
                  <a16:creationId xmlns:a16="http://schemas.microsoft.com/office/drawing/2014/main" id="{1C49E3E3-02F5-4CFD-BFD0-ADA77AAE6F3D}"/>
                </a:ext>
              </a:extLst>
            </p:cNvPr>
            <p:cNvSpPr>
              <a:spLocks/>
            </p:cNvSpPr>
            <p:nvPr/>
          </p:nvSpPr>
          <p:spPr bwMode="auto">
            <a:xfrm>
              <a:off x="7523163" y="922338"/>
              <a:ext cx="117475" cy="298450"/>
            </a:xfrm>
            <a:custGeom>
              <a:avLst/>
              <a:gdLst>
                <a:gd name="T0" fmla="*/ 34 w 68"/>
                <a:gd name="T1" fmla="*/ 171 h 171"/>
                <a:gd name="T2" fmla="*/ 68 w 68"/>
                <a:gd name="T3" fmla="*/ 137 h 171"/>
                <a:gd name="T4" fmla="*/ 68 w 68"/>
                <a:gd name="T5" fmla="*/ 34 h 171"/>
                <a:gd name="T6" fmla="*/ 34 w 68"/>
                <a:gd name="T7" fmla="*/ 0 h 171"/>
                <a:gd name="T8" fmla="*/ 0 w 68"/>
                <a:gd name="T9" fmla="*/ 34 h 171"/>
                <a:gd name="T10" fmla="*/ 0 w 68"/>
                <a:gd name="T11" fmla="*/ 137 h 171"/>
                <a:gd name="T12" fmla="*/ 34 w 68"/>
                <a:gd name="T13" fmla="*/ 171 h 171"/>
              </a:gdLst>
              <a:ahLst/>
              <a:cxnLst>
                <a:cxn ang="0">
                  <a:pos x="T0" y="T1"/>
                </a:cxn>
                <a:cxn ang="0">
                  <a:pos x="T2" y="T3"/>
                </a:cxn>
                <a:cxn ang="0">
                  <a:pos x="T4" y="T5"/>
                </a:cxn>
                <a:cxn ang="0">
                  <a:pos x="T6" y="T7"/>
                </a:cxn>
                <a:cxn ang="0">
                  <a:pos x="T8" y="T9"/>
                </a:cxn>
                <a:cxn ang="0">
                  <a:pos x="T10" y="T11"/>
                </a:cxn>
                <a:cxn ang="0">
                  <a:pos x="T12" y="T13"/>
                </a:cxn>
              </a:cxnLst>
              <a:rect l="0" t="0" r="r" b="b"/>
              <a:pathLst>
                <a:path w="68" h="171">
                  <a:moveTo>
                    <a:pt x="34" y="171"/>
                  </a:moveTo>
                  <a:cubicBezTo>
                    <a:pt x="53" y="171"/>
                    <a:pt x="68" y="155"/>
                    <a:pt x="68" y="137"/>
                  </a:cubicBezTo>
                  <a:cubicBezTo>
                    <a:pt x="68" y="34"/>
                    <a:pt x="68" y="34"/>
                    <a:pt x="68" y="34"/>
                  </a:cubicBezTo>
                  <a:cubicBezTo>
                    <a:pt x="68" y="15"/>
                    <a:pt x="53" y="0"/>
                    <a:pt x="34" y="0"/>
                  </a:cubicBezTo>
                  <a:cubicBezTo>
                    <a:pt x="15" y="0"/>
                    <a:pt x="0" y="15"/>
                    <a:pt x="0" y="34"/>
                  </a:cubicBezTo>
                  <a:cubicBezTo>
                    <a:pt x="0" y="137"/>
                    <a:pt x="0" y="137"/>
                    <a:pt x="0" y="137"/>
                  </a:cubicBezTo>
                  <a:cubicBezTo>
                    <a:pt x="0" y="155"/>
                    <a:pt x="15" y="171"/>
                    <a:pt x="34"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2">
              <a:extLst>
                <a:ext uri="{FF2B5EF4-FFF2-40B4-BE49-F238E27FC236}">
                  <a16:creationId xmlns:a16="http://schemas.microsoft.com/office/drawing/2014/main" id="{20D7ABAB-19C3-4437-923E-31D12B7858F0}"/>
                </a:ext>
              </a:extLst>
            </p:cNvPr>
            <p:cNvSpPr>
              <a:spLocks/>
            </p:cNvSpPr>
            <p:nvPr/>
          </p:nvSpPr>
          <p:spPr bwMode="auto">
            <a:xfrm>
              <a:off x="6719888" y="1249363"/>
              <a:ext cx="249237" cy="249238"/>
            </a:xfrm>
            <a:custGeom>
              <a:avLst/>
              <a:gdLst>
                <a:gd name="T0" fmla="*/ 133 w 143"/>
                <a:gd name="T1" fmla="*/ 133 h 143"/>
                <a:gd name="T2" fmla="*/ 143 w 143"/>
                <a:gd name="T3" fmla="*/ 108 h 143"/>
                <a:gd name="T4" fmla="*/ 133 w 143"/>
                <a:gd name="T5" fmla="*/ 84 h 143"/>
                <a:gd name="T6" fmla="*/ 61 w 143"/>
                <a:gd name="T7" fmla="*/ 12 h 143"/>
                <a:gd name="T8" fmla="*/ 28 w 143"/>
                <a:gd name="T9" fmla="*/ 3 h 143"/>
                <a:gd name="T10" fmla="*/ 3 w 143"/>
                <a:gd name="T11" fmla="*/ 27 h 143"/>
                <a:gd name="T12" fmla="*/ 13 w 143"/>
                <a:gd name="T13" fmla="*/ 60 h 143"/>
                <a:gd name="T14" fmla="*/ 85 w 143"/>
                <a:gd name="T15" fmla="*/ 133 h 143"/>
                <a:gd name="T16" fmla="*/ 109 w 143"/>
                <a:gd name="T17" fmla="*/ 143 h 143"/>
                <a:gd name="T18" fmla="*/ 133 w 143"/>
                <a:gd name="T19" fmla="*/ 13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143">
                  <a:moveTo>
                    <a:pt x="133" y="133"/>
                  </a:moveTo>
                  <a:cubicBezTo>
                    <a:pt x="140" y="126"/>
                    <a:pt x="143" y="118"/>
                    <a:pt x="143" y="108"/>
                  </a:cubicBezTo>
                  <a:cubicBezTo>
                    <a:pt x="143" y="99"/>
                    <a:pt x="140" y="91"/>
                    <a:pt x="133" y="84"/>
                  </a:cubicBezTo>
                  <a:cubicBezTo>
                    <a:pt x="61" y="12"/>
                    <a:pt x="61" y="12"/>
                    <a:pt x="61" y="12"/>
                  </a:cubicBezTo>
                  <a:cubicBezTo>
                    <a:pt x="52" y="3"/>
                    <a:pt x="40" y="0"/>
                    <a:pt x="28" y="3"/>
                  </a:cubicBezTo>
                  <a:cubicBezTo>
                    <a:pt x="16" y="6"/>
                    <a:pt x="6" y="15"/>
                    <a:pt x="3" y="27"/>
                  </a:cubicBezTo>
                  <a:cubicBezTo>
                    <a:pt x="0" y="39"/>
                    <a:pt x="4" y="52"/>
                    <a:pt x="13" y="60"/>
                  </a:cubicBezTo>
                  <a:cubicBezTo>
                    <a:pt x="85" y="133"/>
                    <a:pt x="85" y="133"/>
                    <a:pt x="85" y="133"/>
                  </a:cubicBezTo>
                  <a:cubicBezTo>
                    <a:pt x="91" y="139"/>
                    <a:pt x="100" y="143"/>
                    <a:pt x="109" y="143"/>
                  </a:cubicBezTo>
                  <a:cubicBezTo>
                    <a:pt x="118" y="143"/>
                    <a:pt x="127" y="139"/>
                    <a:pt x="133"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3">
              <a:extLst>
                <a:ext uri="{FF2B5EF4-FFF2-40B4-BE49-F238E27FC236}">
                  <a16:creationId xmlns:a16="http://schemas.microsoft.com/office/drawing/2014/main" id="{D6438641-34C0-4134-AD6C-3AAE3641DBB8}"/>
                </a:ext>
              </a:extLst>
            </p:cNvPr>
            <p:cNvSpPr>
              <a:spLocks/>
            </p:cNvSpPr>
            <p:nvPr/>
          </p:nvSpPr>
          <p:spPr bwMode="auto">
            <a:xfrm>
              <a:off x="6394450" y="2051051"/>
              <a:ext cx="295275" cy="119063"/>
            </a:xfrm>
            <a:custGeom>
              <a:avLst/>
              <a:gdLst>
                <a:gd name="T0" fmla="*/ 34 w 170"/>
                <a:gd name="T1" fmla="*/ 0 h 68"/>
                <a:gd name="T2" fmla="*/ 0 w 170"/>
                <a:gd name="T3" fmla="*/ 34 h 68"/>
                <a:gd name="T4" fmla="*/ 34 w 170"/>
                <a:gd name="T5" fmla="*/ 68 h 68"/>
                <a:gd name="T6" fmla="*/ 136 w 170"/>
                <a:gd name="T7" fmla="*/ 68 h 68"/>
                <a:gd name="T8" fmla="*/ 170 w 170"/>
                <a:gd name="T9" fmla="*/ 34 h 68"/>
                <a:gd name="T10" fmla="*/ 136 w 170"/>
                <a:gd name="T11" fmla="*/ 0 h 68"/>
                <a:gd name="T12" fmla="*/ 34 w 170"/>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170" h="68">
                  <a:moveTo>
                    <a:pt x="34" y="0"/>
                  </a:moveTo>
                  <a:cubicBezTo>
                    <a:pt x="15" y="0"/>
                    <a:pt x="0" y="15"/>
                    <a:pt x="0" y="34"/>
                  </a:cubicBezTo>
                  <a:cubicBezTo>
                    <a:pt x="0" y="53"/>
                    <a:pt x="15" y="68"/>
                    <a:pt x="34" y="68"/>
                  </a:cubicBezTo>
                  <a:cubicBezTo>
                    <a:pt x="136" y="68"/>
                    <a:pt x="136" y="68"/>
                    <a:pt x="136" y="68"/>
                  </a:cubicBezTo>
                  <a:cubicBezTo>
                    <a:pt x="155" y="68"/>
                    <a:pt x="170" y="53"/>
                    <a:pt x="170" y="34"/>
                  </a:cubicBezTo>
                  <a:cubicBezTo>
                    <a:pt x="170" y="15"/>
                    <a:pt x="155" y="0"/>
                    <a:pt x="136" y="0"/>
                  </a:cubicBezTo>
                  <a:lnTo>
                    <a:pt x="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93939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18000" decel="8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p:cTn id="18" dur="500" fill="hold"/>
                                        <p:tgtEl>
                                          <p:spTgt spid="19"/>
                                        </p:tgtEl>
                                        <p:attrNameLst>
                                          <p:attrName>ppt_w</p:attrName>
                                        </p:attrNameLst>
                                      </p:cBhvr>
                                      <p:tavLst>
                                        <p:tav tm="0">
                                          <p:val>
                                            <p:fltVal val="0"/>
                                          </p:val>
                                        </p:tav>
                                        <p:tav tm="100000">
                                          <p:val>
                                            <p:strVal val="#ppt_w"/>
                                          </p:val>
                                        </p:tav>
                                      </p:tavLst>
                                    </p:anim>
                                    <p:anim calcmode="lin" valueType="num">
                                      <p:cBhvr>
                                        <p:cTn id="19" dur="500" fill="hold"/>
                                        <p:tgtEl>
                                          <p:spTgt spid="19"/>
                                        </p:tgtEl>
                                        <p:attrNameLst>
                                          <p:attrName>ppt_h</p:attrName>
                                        </p:attrNameLst>
                                      </p:cBhvr>
                                      <p:tavLst>
                                        <p:tav tm="0">
                                          <p:val>
                                            <p:fltVal val="0"/>
                                          </p:val>
                                        </p:tav>
                                        <p:tav tm="100000">
                                          <p:val>
                                            <p:strVal val="#ppt_h"/>
                                          </p:val>
                                        </p:tav>
                                      </p:tavLst>
                                    </p:anim>
                                    <p:animEffect transition="in" filter="fade">
                                      <p:cBhvr>
                                        <p:cTn id="20" dur="500"/>
                                        <p:tgtEl>
                                          <p:spTgt spid="19"/>
                                        </p:tgtEl>
                                      </p:cBhvr>
                                    </p:animEffect>
                                  </p:childTnLst>
                                </p:cTn>
                              </p:par>
                              <p:par>
                                <p:cTn id="21" presetID="16" presetClass="entr" presetSubtype="37"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arn(outVertical)">
                                      <p:cBhvr>
                                        <p:cTn id="23" dur="500"/>
                                        <p:tgtEl>
                                          <p:spTgt spid="18"/>
                                        </p:tgtEl>
                                      </p:cBhvr>
                                    </p:animEffect>
                                  </p:childTnLst>
                                </p:cTn>
                              </p:par>
                            </p:childTnLst>
                          </p:cTn>
                        </p:par>
                        <p:par>
                          <p:cTn id="24" fill="hold">
                            <p:stCondLst>
                              <p:cond delay="1500"/>
                            </p:stCondLst>
                            <p:childTnLst>
                              <p:par>
                                <p:cTn id="25" presetID="2" presetClass="entr" presetSubtype="4" accel="18000" decel="8200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childTnLst>
                          </p:cTn>
                        </p:par>
                        <p:par>
                          <p:cTn id="29" fill="hold">
                            <p:stCondLst>
                              <p:cond delay="2000"/>
                            </p:stCondLst>
                            <p:childTnLst>
                              <p:par>
                                <p:cTn id="30" presetID="53" presetClass="entr" presetSubtype="16"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p:cTn id="32" dur="500" fill="hold"/>
                                        <p:tgtEl>
                                          <p:spTgt spid="22"/>
                                        </p:tgtEl>
                                        <p:attrNameLst>
                                          <p:attrName>ppt_w</p:attrName>
                                        </p:attrNameLst>
                                      </p:cBhvr>
                                      <p:tavLst>
                                        <p:tav tm="0">
                                          <p:val>
                                            <p:fltVal val="0"/>
                                          </p:val>
                                        </p:tav>
                                        <p:tav tm="100000">
                                          <p:val>
                                            <p:strVal val="#ppt_w"/>
                                          </p:val>
                                        </p:tav>
                                      </p:tavLst>
                                    </p:anim>
                                    <p:anim calcmode="lin" valueType="num">
                                      <p:cBhvr>
                                        <p:cTn id="33" dur="500" fill="hold"/>
                                        <p:tgtEl>
                                          <p:spTgt spid="22"/>
                                        </p:tgtEl>
                                        <p:attrNameLst>
                                          <p:attrName>ppt_h</p:attrName>
                                        </p:attrNameLst>
                                      </p:cBhvr>
                                      <p:tavLst>
                                        <p:tav tm="0">
                                          <p:val>
                                            <p:fltVal val="0"/>
                                          </p:val>
                                        </p:tav>
                                        <p:tav tm="100000">
                                          <p:val>
                                            <p:strVal val="#ppt_h"/>
                                          </p:val>
                                        </p:tav>
                                      </p:tavLst>
                                    </p:anim>
                                    <p:animEffect transition="in" filter="fade">
                                      <p:cBhvr>
                                        <p:cTn id="34" dur="500"/>
                                        <p:tgtEl>
                                          <p:spTgt spid="22"/>
                                        </p:tgtEl>
                                      </p:cBhvr>
                                    </p:animEffect>
                                  </p:childTnLst>
                                </p:cTn>
                              </p:par>
                              <p:par>
                                <p:cTn id="35" presetID="16" presetClass="entr" presetSubtype="37"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arn(outVertical)">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animBg="1"/>
      <p:bldP spid="18" grpId="0"/>
      <p:bldP spid="19" grpId="0" animBg="1"/>
      <p:bldP spid="22" grpId="0" animBg="1"/>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Problem Statement</a:t>
            </a:r>
          </a:p>
        </p:txBody>
      </p:sp>
      <p:grpSp>
        <p:nvGrpSpPr>
          <p:cNvPr id="59" name="Group 58">
            <a:extLst>
              <a:ext uri="{FF2B5EF4-FFF2-40B4-BE49-F238E27FC236}">
                <a16:creationId xmlns:a16="http://schemas.microsoft.com/office/drawing/2014/main" id="{5D0128CE-7CA5-4B5B-A735-2F2BC8A54510}"/>
              </a:ext>
            </a:extLst>
          </p:cNvPr>
          <p:cNvGrpSpPr/>
          <p:nvPr/>
        </p:nvGrpSpPr>
        <p:grpSpPr>
          <a:xfrm>
            <a:off x="5415318" y="1169571"/>
            <a:ext cx="3271482" cy="3271478"/>
            <a:chOff x="-1687513" y="3627438"/>
            <a:chExt cx="1303338" cy="1303337"/>
          </a:xfrm>
          <a:solidFill>
            <a:schemeClr val="bg1">
              <a:lumMod val="95000"/>
              <a:alpha val="50000"/>
            </a:schemeClr>
          </a:solidFill>
        </p:grpSpPr>
        <p:sp>
          <p:nvSpPr>
            <p:cNvPr id="62" name="Freeform 47">
              <a:extLst>
                <a:ext uri="{FF2B5EF4-FFF2-40B4-BE49-F238E27FC236}">
                  <a16:creationId xmlns:a16="http://schemas.microsoft.com/office/drawing/2014/main" id="{86D1D9EF-2734-4F65-BD82-668E4AE8DA9F}"/>
                </a:ext>
              </a:extLst>
            </p:cNvPr>
            <p:cNvSpPr>
              <a:spLocks noEditPoints="1"/>
            </p:cNvSpPr>
            <p:nvPr/>
          </p:nvSpPr>
          <p:spPr bwMode="auto">
            <a:xfrm>
              <a:off x="-1687513" y="3627438"/>
              <a:ext cx="1303338" cy="1303337"/>
            </a:xfrm>
            <a:custGeom>
              <a:avLst/>
              <a:gdLst>
                <a:gd name="T0" fmla="*/ 1696 w 1920"/>
                <a:gd name="T1" fmla="*/ 647 h 1920"/>
                <a:gd name="T2" fmla="*/ 1729 w 1920"/>
                <a:gd name="T3" fmla="*/ 372 h 1920"/>
                <a:gd name="T4" fmla="*/ 1385 w 1920"/>
                <a:gd name="T5" fmla="*/ 282 h 1920"/>
                <a:gd name="T6" fmla="*/ 1088 w 1920"/>
                <a:gd name="T7" fmla="*/ 0 h 1920"/>
                <a:gd name="T8" fmla="*/ 781 w 1920"/>
                <a:gd name="T9" fmla="*/ 180 h 1920"/>
                <a:gd name="T10" fmla="*/ 372 w 1920"/>
                <a:gd name="T11" fmla="*/ 191 h 1920"/>
                <a:gd name="T12" fmla="*/ 282 w 1920"/>
                <a:gd name="T13" fmla="*/ 535 h 1920"/>
                <a:gd name="T14" fmla="*/ 0 w 1920"/>
                <a:gd name="T15" fmla="*/ 832 h 1920"/>
                <a:gd name="T16" fmla="*/ 180 w 1920"/>
                <a:gd name="T17" fmla="*/ 1139 h 1920"/>
                <a:gd name="T18" fmla="*/ 191 w 1920"/>
                <a:gd name="T19" fmla="*/ 1548 h 1920"/>
                <a:gd name="T20" fmla="*/ 535 w 1920"/>
                <a:gd name="T21" fmla="*/ 1638 h 1920"/>
                <a:gd name="T22" fmla="*/ 832 w 1920"/>
                <a:gd name="T23" fmla="*/ 1920 h 1920"/>
                <a:gd name="T24" fmla="*/ 1139 w 1920"/>
                <a:gd name="T25" fmla="*/ 1740 h 1920"/>
                <a:gd name="T26" fmla="*/ 1376 w 1920"/>
                <a:gd name="T27" fmla="*/ 1920 h 1920"/>
                <a:gd name="T28" fmla="*/ 1506 w 1920"/>
                <a:gd name="T29" fmla="*/ 1732 h 1920"/>
                <a:gd name="T30" fmla="*/ 1732 w 1920"/>
                <a:gd name="T31" fmla="*/ 1506 h 1920"/>
                <a:gd name="T32" fmla="*/ 1789 w 1920"/>
                <a:gd name="T33" fmla="*/ 1132 h 1920"/>
                <a:gd name="T34" fmla="*/ 1920 w 1920"/>
                <a:gd name="T35" fmla="*/ 832 h 1920"/>
                <a:gd name="T36" fmla="*/ 1078 w 1920"/>
                <a:gd name="T37" fmla="*/ 1709 h 1920"/>
                <a:gd name="T38" fmla="*/ 842 w 1920"/>
                <a:gd name="T39" fmla="*/ 1709 h 1920"/>
                <a:gd name="T40" fmla="*/ 514 w 1920"/>
                <a:gd name="T41" fmla="*/ 1573 h 1920"/>
                <a:gd name="T42" fmla="*/ 347 w 1920"/>
                <a:gd name="T43" fmla="*/ 1406 h 1920"/>
                <a:gd name="T44" fmla="*/ 211 w 1920"/>
                <a:gd name="T45" fmla="*/ 1078 h 1920"/>
                <a:gd name="T46" fmla="*/ 211 w 1920"/>
                <a:gd name="T47" fmla="*/ 842 h 1920"/>
                <a:gd name="T48" fmla="*/ 347 w 1920"/>
                <a:gd name="T49" fmla="*/ 514 h 1920"/>
                <a:gd name="T50" fmla="*/ 514 w 1920"/>
                <a:gd name="T51" fmla="*/ 347 h 1920"/>
                <a:gd name="T52" fmla="*/ 842 w 1920"/>
                <a:gd name="T53" fmla="*/ 211 h 1920"/>
                <a:gd name="T54" fmla="*/ 1078 w 1920"/>
                <a:gd name="T55" fmla="*/ 211 h 1920"/>
                <a:gd name="T56" fmla="*/ 1406 w 1920"/>
                <a:gd name="T57" fmla="*/ 347 h 1920"/>
                <a:gd name="T58" fmla="*/ 1573 w 1920"/>
                <a:gd name="T59" fmla="*/ 514 h 1920"/>
                <a:gd name="T60" fmla="*/ 1241 w 1920"/>
                <a:gd name="T61" fmla="*/ 533 h 1920"/>
                <a:gd name="T62" fmla="*/ 960 w 1920"/>
                <a:gd name="T63" fmla="*/ 1472 h 1920"/>
                <a:gd name="T64" fmla="*/ 1280 w 1920"/>
                <a:gd name="T65" fmla="*/ 1440 h 1920"/>
                <a:gd name="T66" fmla="*/ 1103 w 1920"/>
                <a:gd name="T67" fmla="*/ 1682 h 1920"/>
                <a:gd name="T68" fmla="*/ 699 w 1920"/>
                <a:gd name="T69" fmla="*/ 1146 h 1920"/>
                <a:gd name="T70" fmla="*/ 612 w 1920"/>
                <a:gd name="T71" fmla="*/ 1243 h 1920"/>
                <a:gd name="T72" fmla="*/ 1050 w 1920"/>
                <a:gd name="T73" fmla="*/ 653 h 1920"/>
                <a:gd name="T74" fmla="*/ 746 w 1920"/>
                <a:gd name="T75" fmla="*/ 1101 h 1920"/>
                <a:gd name="T76" fmla="*/ 1344 w 1920"/>
                <a:gd name="T77" fmla="*/ 1406 h 1920"/>
                <a:gd name="T78" fmla="*/ 1408 w 1920"/>
                <a:gd name="T79" fmla="*/ 1440 h 1920"/>
                <a:gd name="T80" fmla="*/ 1440 w 1920"/>
                <a:gd name="T81" fmla="*/ 1792 h 1920"/>
                <a:gd name="T82" fmla="*/ 1312 w 1920"/>
                <a:gd name="T83" fmla="*/ 1504 h 1920"/>
                <a:gd name="T84" fmla="*/ 1664 w 1920"/>
                <a:gd name="T85" fmla="*/ 1523 h 1920"/>
                <a:gd name="T86" fmla="*/ 1504 w 1920"/>
                <a:gd name="T87" fmla="*/ 1472 h 1920"/>
                <a:gd name="T88" fmla="*/ 1578 w 1920"/>
                <a:gd name="T89" fmla="*/ 1359 h 1920"/>
                <a:gd name="T90" fmla="*/ 1664 w 1920"/>
                <a:gd name="T91" fmla="*/ 1523 h 1920"/>
                <a:gd name="T92" fmla="*/ 1376 w 1920"/>
                <a:gd name="T93" fmla="*/ 576 h 1920"/>
                <a:gd name="T94" fmla="*/ 1856 w 1920"/>
                <a:gd name="T95" fmla="*/ 1060 h 1920"/>
                <a:gd name="T96" fmla="*/ 1856 w 1920"/>
                <a:gd name="T97" fmla="*/ 860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0" h="1920">
                  <a:moveTo>
                    <a:pt x="1892" y="800"/>
                  </a:moveTo>
                  <a:cubicBezTo>
                    <a:pt x="1790" y="787"/>
                    <a:pt x="1790" y="787"/>
                    <a:pt x="1790" y="787"/>
                  </a:cubicBezTo>
                  <a:cubicBezTo>
                    <a:pt x="1767" y="735"/>
                    <a:pt x="1736" y="688"/>
                    <a:pt x="1696" y="647"/>
                  </a:cubicBezTo>
                  <a:cubicBezTo>
                    <a:pt x="1680" y="608"/>
                    <a:pt x="1660" y="571"/>
                    <a:pt x="1638" y="535"/>
                  </a:cubicBezTo>
                  <a:cubicBezTo>
                    <a:pt x="1732" y="414"/>
                    <a:pt x="1732" y="414"/>
                    <a:pt x="1732" y="414"/>
                  </a:cubicBezTo>
                  <a:cubicBezTo>
                    <a:pt x="1742" y="401"/>
                    <a:pt x="1740" y="383"/>
                    <a:pt x="1729" y="372"/>
                  </a:cubicBezTo>
                  <a:cubicBezTo>
                    <a:pt x="1548" y="191"/>
                    <a:pt x="1548" y="191"/>
                    <a:pt x="1548" y="191"/>
                  </a:cubicBezTo>
                  <a:cubicBezTo>
                    <a:pt x="1537" y="179"/>
                    <a:pt x="1519" y="178"/>
                    <a:pt x="1506" y="188"/>
                  </a:cubicBezTo>
                  <a:cubicBezTo>
                    <a:pt x="1385" y="282"/>
                    <a:pt x="1385" y="282"/>
                    <a:pt x="1385" y="282"/>
                  </a:cubicBezTo>
                  <a:cubicBezTo>
                    <a:pt x="1309" y="234"/>
                    <a:pt x="1226" y="200"/>
                    <a:pt x="1139" y="180"/>
                  </a:cubicBezTo>
                  <a:cubicBezTo>
                    <a:pt x="1120" y="28"/>
                    <a:pt x="1120" y="28"/>
                    <a:pt x="1120" y="28"/>
                  </a:cubicBezTo>
                  <a:cubicBezTo>
                    <a:pt x="1118" y="12"/>
                    <a:pt x="1104" y="0"/>
                    <a:pt x="1088" y="0"/>
                  </a:cubicBezTo>
                  <a:cubicBezTo>
                    <a:pt x="832" y="0"/>
                    <a:pt x="832" y="0"/>
                    <a:pt x="832" y="0"/>
                  </a:cubicBezTo>
                  <a:cubicBezTo>
                    <a:pt x="816" y="0"/>
                    <a:pt x="802" y="12"/>
                    <a:pt x="800" y="28"/>
                  </a:cubicBezTo>
                  <a:cubicBezTo>
                    <a:pt x="781" y="180"/>
                    <a:pt x="781" y="180"/>
                    <a:pt x="781" y="180"/>
                  </a:cubicBezTo>
                  <a:cubicBezTo>
                    <a:pt x="694" y="200"/>
                    <a:pt x="611" y="234"/>
                    <a:pt x="535" y="282"/>
                  </a:cubicBezTo>
                  <a:cubicBezTo>
                    <a:pt x="414" y="188"/>
                    <a:pt x="414" y="188"/>
                    <a:pt x="414" y="188"/>
                  </a:cubicBezTo>
                  <a:cubicBezTo>
                    <a:pt x="401" y="178"/>
                    <a:pt x="383" y="179"/>
                    <a:pt x="372" y="191"/>
                  </a:cubicBezTo>
                  <a:cubicBezTo>
                    <a:pt x="191" y="372"/>
                    <a:pt x="191" y="372"/>
                    <a:pt x="191" y="372"/>
                  </a:cubicBezTo>
                  <a:cubicBezTo>
                    <a:pt x="179" y="383"/>
                    <a:pt x="178" y="401"/>
                    <a:pt x="188" y="414"/>
                  </a:cubicBezTo>
                  <a:cubicBezTo>
                    <a:pt x="282" y="535"/>
                    <a:pt x="282" y="535"/>
                    <a:pt x="282" y="535"/>
                  </a:cubicBezTo>
                  <a:cubicBezTo>
                    <a:pt x="234" y="611"/>
                    <a:pt x="200" y="694"/>
                    <a:pt x="180" y="781"/>
                  </a:cubicBezTo>
                  <a:cubicBezTo>
                    <a:pt x="28" y="800"/>
                    <a:pt x="28" y="800"/>
                    <a:pt x="28" y="800"/>
                  </a:cubicBezTo>
                  <a:cubicBezTo>
                    <a:pt x="12" y="802"/>
                    <a:pt x="0" y="816"/>
                    <a:pt x="0" y="832"/>
                  </a:cubicBezTo>
                  <a:cubicBezTo>
                    <a:pt x="0" y="1088"/>
                    <a:pt x="0" y="1088"/>
                    <a:pt x="0" y="1088"/>
                  </a:cubicBezTo>
                  <a:cubicBezTo>
                    <a:pt x="0" y="1104"/>
                    <a:pt x="12" y="1118"/>
                    <a:pt x="28" y="1120"/>
                  </a:cubicBezTo>
                  <a:cubicBezTo>
                    <a:pt x="180" y="1139"/>
                    <a:pt x="180" y="1139"/>
                    <a:pt x="180" y="1139"/>
                  </a:cubicBezTo>
                  <a:cubicBezTo>
                    <a:pt x="200" y="1226"/>
                    <a:pt x="234" y="1309"/>
                    <a:pt x="282" y="1385"/>
                  </a:cubicBezTo>
                  <a:cubicBezTo>
                    <a:pt x="188" y="1506"/>
                    <a:pt x="188" y="1506"/>
                    <a:pt x="188" y="1506"/>
                  </a:cubicBezTo>
                  <a:cubicBezTo>
                    <a:pt x="178" y="1519"/>
                    <a:pt x="179" y="1537"/>
                    <a:pt x="191" y="1548"/>
                  </a:cubicBezTo>
                  <a:cubicBezTo>
                    <a:pt x="372" y="1729"/>
                    <a:pt x="372" y="1729"/>
                    <a:pt x="372" y="1729"/>
                  </a:cubicBezTo>
                  <a:cubicBezTo>
                    <a:pt x="383" y="1741"/>
                    <a:pt x="401" y="1742"/>
                    <a:pt x="414" y="1732"/>
                  </a:cubicBezTo>
                  <a:cubicBezTo>
                    <a:pt x="535" y="1638"/>
                    <a:pt x="535" y="1638"/>
                    <a:pt x="535" y="1638"/>
                  </a:cubicBezTo>
                  <a:cubicBezTo>
                    <a:pt x="611" y="1686"/>
                    <a:pt x="694" y="1720"/>
                    <a:pt x="781" y="1740"/>
                  </a:cubicBezTo>
                  <a:cubicBezTo>
                    <a:pt x="800" y="1892"/>
                    <a:pt x="800" y="1892"/>
                    <a:pt x="800" y="1892"/>
                  </a:cubicBezTo>
                  <a:cubicBezTo>
                    <a:pt x="802" y="1908"/>
                    <a:pt x="816" y="1920"/>
                    <a:pt x="832" y="1920"/>
                  </a:cubicBezTo>
                  <a:cubicBezTo>
                    <a:pt x="1088" y="1920"/>
                    <a:pt x="1088" y="1920"/>
                    <a:pt x="1088" y="1920"/>
                  </a:cubicBezTo>
                  <a:cubicBezTo>
                    <a:pt x="1104" y="1920"/>
                    <a:pt x="1118" y="1908"/>
                    <a:pt x="1120" y="1892"/>
                  </a:cubicBezTo>
                  <a:cubicBezTo>
                    <a:pt x="1139" y="1740"/>
                    <a:pt x="1139" y="1740"/>
                    <a:pt x="1139" y="1740"/>
                  </a:cubicBezTo>
                  <a:cubicBezTo>
                    <a:pt x="1176" y="1731"/>
                    <a:pt x="1212" y="1720"/>
                    <a:pt x="1248" y="1706"/>
                  </a:cubicBezTo>
                  <a:cubicBezTo>
                    <a:pt x="1248" y="1792"/>
                    <a:pt x="1248" y="1792"/>
                    <a:pt x="1248" y="1792"/>
                  </a:cubicBezTo>
                  <a:cubicBezTo>
                    <a:pt x="1248" y="1863"/>
                    <a:pt x="1305" y="1920"/>
                    <a:pt x="1376" y="1920"/>
                  </a:cubicBezTo>
                  <a:cubicBezTo>
                    <a:pt x="1447" y="1920"/>
                    <a:pt x="1504" y="1863"/>
                    <a:pt x="1504" y="1792"/>
                  </a:cubicBezTo>
                  <a:cubicBezTo>
                    <a:pt x="1504" y="1730"/>
                    <a:pt x="1504" y="1730"/>
                    <a:pt x="1504" y="1730"/>
                  </a:cubicBezTo>
                  <a:cubicBezTo>
                    <a:pt x="1506" y="1732"/>
                    <a:pt x="1506" y="1732"/>
                    <a:pt x="1506" y="1732"/>
                  </a:cubicBezTo>
                  <a:cubicBezTo>
                    <a:pt x="1519" y="1742"/>
                    <a:pt x="1537" y="1741"/>
                    <a:pt x="1548" y="1729"/>
                  </a:cubicBezTo>
                  <a:cubicBezTo>
                    <a:pt x="1729" y="1548"/>
                    <a:pt x="1729" y="1548"/>
                    <a:pt x="1729" y="1548"/>
                  </a:cubicBezTo>
                  <a:cubicBezTo>
                    <a:pt x="1741" y="1537"/>
                    <a:pt x="1742" y="1519"/>
                    <a:pt x="1732" y="1506"/>
                  </a:cubicBezTo>
                  <a:cubicBezTo>
                    <a:pt x="1638" y="1385"/>
                    <a:pt x="1638" y="1385"/>
                    <a:pt x="1638" y="1385"/>
                  </a:cubicBezTo>
                  <a:cubicBezTo>
                    <a:pt x="1660" y="1349"/>
                    <a:pt x="1680" y="1312"/>
                    <a:pt x="1696" y="1273"/>
                  </a:cubicBezTo>
                  <a:cubicBezTo>
                    <a:pt x="1736" y="1232"/>
                    <a:pt x="1767" y="1185"/>
                    <a:pt x="1789" y="1132"/>
                  </a:cubicBezTo>
                  <a:cubicBezTo>
                    <a:pt x="1892" y="1120"/>
                    <a:pt x="1892" y="1120"/>
                    <a:pt x="1892" y="1120"/>
                  </a:cubicBezTo>
                  <a:cubicBezTo>
                    <a:pt x="1908" y="1118"/>
                    <a:pt x="1920" y="1104"/>
                    <a:pt x="1920" y="1088"/>
                  </a:cubicBezTo>
                  <a:cubicBezTo>
                    <a:pt x="1920" y="832"/>
                    <a:pt x="1920" y="832"/>
                    <a:pt x="1920" y="832"/>
                  </a:cubicBezTo>
                  <a:cubicBezTo>
                    <a:pt x="1920" y="816"/>
                    <a:pt x="1908" y="802"/>
                    <a:pt x="1892" y="800"/>
                  </a:cubicBezTo>
                  <a:close/>
                  <a:moveTo>
                    <a:pt x="1103" y="1682"/>
                  </a:moveTo>
                  <a:cubicBezTo>
                    <a:pt x="1090" y="1685"/>
                    <a:pt x="1080" y="1696"/>
                    <a:pt x="1078" y="1709"/>
                  </a:cubicBezTo>
                  <a:cubicBezTo>
                    <a:pt x="1060" y="1856"/>
                    <a:pt x="1060" y="1856"/>
                    <a:pt x="1060" y="1856"/>
                  </a:cubicBezTo>
                  <a:cubicBezTo>
                    <a:pt x="860" y="1856"/>
                    <a:pt x="860" y="1856"/>
                    <a:pt x="860" y="1856"/>
                  </a:cubicBezTo>
                  <a:cubicBezTo>
                    <a:pt x="842" y="1709"/>
                    <a:pt x="842" y="1709"/>
                    <a:pt x="842" y="1709"/>
                  </a:cubicBezTo>
                  <a:cubicBezTo>
                    <a:pt x="840" y="1696"/>
                    <a:pt x="830" y="1685"/>
                    <a:pt x="816" y="1682"/>
                  </a:cubicBezTo>
                  <a:cubicBezTo>
                    <a:pt x="722" y="1663"/>
                    <a:pt x="631" y="1626"/>
                    <a:pt x="551" y="1572"/>
                  </a:cubicBezTo>
                  <a:cubicBezTo>
                    <a:pt x="540" y="1564"/>
                    <a:pt x="525" y="1565"/>
                    <a:pt x="514" y="1573"/>
                  </a:cubicBezTo>
                  <a:cubicBezTo>
                    <a:pt x="397" y="1664"/>
                    <a:pt x="397" y="1664"/>
                    <a:pt x="397" y="1664"/>
                  </a:cubicBezTo>
                  <a:cubicBezTo>
                    <a:pt x="256" y="1523"/>
                    <a:pt x="256" y="1523"/>
                    <a:pt x="256" y="1523"/>
                  </a:cubicBezTo>
                  <a:cubicBezTo>
                    <a:pt x="347" y="1406"/>
                    <a:pt x="347" y="1406"/>
                    <a:pt x="347" y="1406"/>
                  </a:cubicBezTo>
                  <a:cubicBezTo>
                    <a:pt x="355" y="1395"/>
                    <a:pt x="356" y="1380"/>
                    <a:pt x="348" y="1369"/>
                  </a:cubicBezTo>
                  <a:cubicBezTo>
                    <a:pt x="294" y="1289"/>
                    <a:pt x="257" y="1199"/>
                    <a:pt x="238" y="1104"/>
                  </a:cubicBezTo>
                  <a:cubicBezTo>
                    <a:pt x="235" y="1090"/>
                    <a:pt x="224" y="1080"/>
                    <a:pt x="211" y="1078"/>
                  </a:cubicBezTo>
                  <a:cubicBezTo>
                    <a:pt x="64" y="1060"/>
                    <a:pt x="64" y="1060"/>
                    <a:pt x="64" y="1060"/>
                  </a:cubicBezTo>
                  <a:cubicBezTo>
                    <a:pt x="64" y="860"/>
                    <a:pt x="64" y="860"/>
                    <a:pt x="64" y="860"/>
                  </a:cubicBezTo>
                  <a:cubicBezTo>
                    <a:pt x="211" y="842"/>
                    <a:pt x="211" y="842"/>
                    <a:pt x="211" y="842"/>
                  </a:cubicBezTo>
                  <a:cubicBezTo>
                    <a:pt x="224" y="840"/>
                    <a:pt x="235" y="830"/>
                    <a:pt x="238" y="816"/>
                  </a:cubicBezTo>
                  <a:cubicBezTo>
                    <a:pt x="257" y="722"/>
                    <a:pt x="294" y="631"/>
                    <a:pt x="348" y="551"/>
                  </a:cubicBezTo>
                  <a:cubicBezTo>
                    <a:pt x="356" y="540"/>
                    <a:pt x="355" y="525"/>
                    <a:pt x="347" y="514"/>
                  </a:cubicBezTo>
                  <a:cubicBezTo>
                    <a:pt x="256" y="397"/>
                    <a:pt x="256" y="397"/>
                    <a:pt x="256" y="397"/>
                  </a:cubicBezTo>
                  <a:cubicBezTo>
                    <a:pt x="397" y="256"/>
                    <a:pt x="397" y="256"/>
                    <a:pt x="397" y="256"/>
                  </a:cubicBezTo>
                  <a:cubicBezTo>
                    <a:pt x="514" y="347"/>
                    <a:pt x="514" y="347"/>
                    <a:pt x="514" y="347"/>
                  </a:cubicBezTo>
                  <a:cubicBezTo>
                    <a:pt x="525" y="355"/>
                    <a:pt x="540" y="356"/>
                    <a:pt x="551" y="348"/>
                  </a:cubicBezTo>
                  <a:cubicBezTo>
                    <a:pt x="631" y="294"/>
                    <a:pt x="722" y="257"/>
                    <a:pt x="816" y="238"/>
                  </a:cubicBezTo>
                  <a:cubicBezTo>
                    <a:pt x="830" y="235"/>
                    <a:pt x="840" y="224"/>
                    <a:pt x="842" y="211"/>
                  </a:cubicBezTo>
                  <a:cubicBezTo>
                    <a:pt x="860" y="64"/>
                    <a:pt x="860" y="64"/>
                    <a:pt x="860" y="64"/>
                  </a:cubicBezTo>
                  <a:cubicBezTo>
                    <a:pt x="1060" y="64"/>
                    <a:pt x="1060" y="64"/>
                    <a:pt x="1060" y="64"/>
                  </a:cubicBezTo>
                  <a:cubicBezTo>
                    <a:pt x="1078" y="211"/>
                    <a:pt x="1078" y="211"/>
                    <a:pt x="1078" y="211"/>
                  </a:cubicBezTo>
                  <a:cubicBezTo>
                    <a:pt x="1080" y="224"/>
                    <a:pt x="1090" y="235"/>
                    <a:pt x="1104" y="238"/>
                  </a:cubicBezTo>
                  <a:cubicBezTo>
                    <a:pt x="1198" y="257"/>
                    <a:pt x="1289" y="294"/>
                    <a:pt x="1369" y="348"/>
                  </a:cubicBezTo>
                  <a:cubicBezTo>
                    <a:pt x="1380" y="356"/>
                    <a:pt x="1395" y="355"/>
                    <a:pt x="1406" y="347"/>
                  </a:cubicBezTo>
                  <a:cubicBezTo>
                    <a:pt x="1523" y="256"/>
                    <a:pt x="1523" y="256"/>
                    <a:pt x="1523" y="256"/>
                  </a:cubicBezTo>
                  <a:cubicBezTo>
                    <a:pt x="1664" y="397"/>
                    <a:pt x="1664" y="397"/>
                    <a:pt x="1664" y="397"/>
                  </a:cubicBezTo>
                  <a:cubicBezTo>
                    <a:pt x="1573" y="514"/>
                    <a:pt x="1573" y="514"/>
                    <a:pt x="1573" y="514"/>
                  </a:cubicBezTo>
                  <a:cubicBezTo>
                    <a:pt x="1565" y="525"/>
                    <a:pt x="1564" y="540"/>
                    <a:pt x="1572" y="551"/>
                  </a:cubicBezTo>
                  <a:cubicBezTo>
                    <a:pt x="1574" y="554"/>
                    <a:pt x="1576" y="557"/>
                    <a:pt x="1578" y="560"/>
                  </a:cubicBezTo>
                  <a:cubicBezTo>
                    <a:pt x="1474" y="507"/>
                    <a:pt x="1353" y="497"/>
                    <a:pt x="1241" y="533"/>
                  </a:cubicBezTo>
                  <a:cubicBezTo>
                    <a:pt x="1158" y="477"/>
                    <a:pt x="1060" y="448"/>
                    <a:pt x="960" y="448"/>
                  </a:cubicBezTo>
                  <a:cubicBezTo>
                    <a:pt x="677" y="448"/>
                    <a:pt x="448" y="677"/>
                    <a:pt x="448" y="960"/>
                  </a:cubicBezTo>
                  <a:cubicBezTo>
                    <a:pt x="448" y="1243"/>
                    <a:pt x="677" y="1472"/>
                    <a:pt x="960" y="1472"/>
                  </a:cubicBezTo>
                  <a:cubicBezTo>
                    <a:pt x="1060" y="1472"/>
                    <a:pt x="1158" y="1443"/>
                    <a:pt x="1241" y="1387"/>
                  </a:cubicBezTo>
                  <a:cubicBezTo>
                    <a:pt x="1254" y="1391"/>
                    <a:pt x="1267" y="1394"/>
                    <a:pt x="1280" y="1397"/>
                  </a:cubicBezTo>
                  <a:cubicBezTo>
                    <a:pt x="1280" y="1440"/>
                    <a:pt x="1280" y="1440"/>
                    <a:pt x="1280" y="1440"/>
                  </a:cubicBezTo>
                  <a:cubicBezTo>
                    <a:pt x="1262" y="1440"/>
                    <a:pt x="1248" y="1454"/>
                    <a:pt x="1248" y="1472"/>
                  </a:cubicBezTo>
                  <a:cubicBezTo>
                    <a:pt x="1248" y="1637"/>
                    <a:pt x="1248" y="1637"/>
                    <a:pt x="1248" y="1637"/>
                  </a:cubicBezTo>
                  <a:cubicBezTo>
                    <a:pt x="1202" y="1657"/>
                    <a:pt x="1153" y="1672"/>
                    <a:pt x="1103" y="1682"/>
                  </a:cubicBezTo>
                  <a:close/>
                  <a:moveTo>
                    <a:pt x="1050" y="653"/>
                  </a:moveTo>
                  <a:cubicBezTo>
                    <a:pt x="919" y="614"/>
                    <a:pt x="778" y="663"/>
                    <a:pt x="699" y="774"/>
                  </a:cubicBezTo>
                  <a:cubicBezTo>
                    <a:pt x="619" y="885"/>
                    <a:pt x="619" y="1035"/>
                    <a:pt x="699" y="1146"/>
                  </a:cubicBezTo>
                  <a:cubicBezTo>
                    <a:pt x="778" y="1257"/>
                    <a:pt x="919" y="1306"/>
                    <a:pt x="1050" y="1267"/>
                  </a:cubicBezTo>
                  <a:cubicBezTo>
                    <a:pt x="1084" y="1303"/>
                    <a:pt x="1124" y="1333"/>
                    <a:pt x="1168" y="1356"/>
                  </a:cubicBezTo>
                  <a:cubicBezTo>
                    <a:pt x="980" y="1456"/>
                    <a:pt x="747" y="1408"/>
                    <a:pt x="612" y="1243"/>
                  </a:cubicBezTo>
                  <a:cubicBezTo>
                    <a:pt x="478" y="1079"/>
                    <a:pt x="478" y="841"/>
                    <a:pt x="612" y="677"/>
                  </a:cubicBezTo>
                  <a:cubicBezTo>
                    <a:pt x="747" y="512"/>
                    <a:pt x="980" y="464"/>
                    <a:pt x="1168" y="564"/>
                  </a:cubicBezTo>
                  <a:cubicBezTo>
                    <a:pt x="1124" y="587"/>
                    <a:pt x="1084" y="617"/>
                    <a:pt x="1050" y="653"/>
                  </a:cubicBezTo>
                  <a:close/>
                  <a:moveTo>
                    <a:pt x="1006" y="708"/>
                  </a:moveTo>
                  <a:cubicBezTo>
                    <a:pt x="902" y="860"/>
                    <a:pt x="902" y="1060"/>
                    <a:pt x="1006" y="1212"/>
                  </a:cubicBezTo>
                  <a:cubicBezTo>
                    <a:pt x="905" y="1230"/>
                    <a:pt x="803" y="1187"/>
                    <a:pt x="746" y="1101"/>
                  </a:cubicBezTo>
                  <a:cubicBezTo>
                    <a:pt x="690" y="1016"/>
                    <a:pt x="690" y="904"/>
                    <a:pt x="746" y="819"/>
                  </a:cubicBezTo>
                  <a:cubicBezTo>
                    <a:pt x="803" y="733"/>
                    <a:pt x="905" y="690"/>
                    <a:pt x="1006" y="708"/>
                  </a:cubicBezTo>
                  <a:close/>
                  <a:moveTo>
                    <a:pt x="1344" y="1406"/>
                  </a:moveTo>
                  <a:cubicBezTo>
                    <a:pt x="1355" y="1407"/>
                    <a:pt x="1365" y="1408"/>
                    <a:pt x="1376" y="1408"/>
                  </a:cubicBezTo>
                  <a:cubicBezTo>
                    <a:pt x="1387" y="1408"/>
                    <a:pt x="1397" y="1407"/>
                    <a:pt x="1408" y="1406"/>
                  </a:cubicBezTo>
                  <a:cubicBezTo>
                    <a:pt x="1408" y="1440"/>
                    <a:pt x="1408" y="1440"/>
                    <a:pt x="1408" y="1440"/>
                  </a:cubicBezTo>
                  <a:cubicBezTo>
                    <a:pt x="1344" y="1440"/>
                    <a:pt x="1344" y="1440"/>
                    <a:pt x="1344" y="1440"/>
                  </a:cubicBezTo>
                  <a:lnTo>
                    <a:pt x="1344" y="1406"/>
                  </a:lnTo>
                  <a:close/>
                  <a:moveTo>
                    <a:pt x="1440" y="1792"/>
                  </a:moveTo>
                  <a:cubicBezTo>
                    <a:pt x="1440" y="1827"/>
                    <a:pt x="1411" y="1856"/>
                    <a:pt x="1376" y="1856"/>
                  </a:cubicBezTo>
                  <a:cubicBezTo>
                    <a:pt x="1341" y="1856"/>
                    <a:pt x="1312" y="1827"/>
                    <a:pt x="1312" y="1792"/>
                  </a:cubicBezTo>
                  <a:cubicBezTo>
                    <a:pt x="1312" y="1504"/>
                    <a:pt x="1312" y="1504"/>
                    <a:pt x="1312" y="1504"/>
                  </a:cubicBezTo>
                  <a:cubicBezTo>
                    <a:pt x="1440" y="1504"/>
                    <a:pt x="1440" y="1504"/>
                    <a:pt x="1440" y="1504"/>
                  </a:cubicBezTo>
                  <a:lnTo>
                    <a:pt x="1440" y="1792"/>
                  </a:lnTo>
                  <a:close/>
                  <a:moveTo>
                    <a:pt x="1664" y="1523"/>
                  </a:moveTo>
                  <a:cubicBezTo>
                    <a:pt x="1523" y="1664"/>
                    <a:pt x="1523" y="1664"/>
                    <a:pt x="1523" y="1664"/>
                  </a:cubicBezTo>
                  <a:cubicBezTo>
                    <a:pt x="1504" y="1649"/>
                    <a:pt x="1504" y="1649"/>
                    <a:pt x="1504" y="1649"/>
                  </a:cubicBezTo>
                  <a:cubicBezTo>
                    <a:pt x="1504" y="1472"/>
                    <a:pt x="1504" y="1472"/>
                    <a:pt x="1504" y="1472"/>
                  </a:cubicBezTo>
                  <a:cubicBezTo>
                    <a:pt x="1504" y="1454"/>
                    <a:pt x="1490" y="1440"/>
                    <a:pt x="1472" y="1440"/>
                  </a:cubicBezTo>
                  <a:cubicBezTo>
                    <a:pt x="1472" y="1397"/>
                    <a:pt x="1472" y="1397"/>
                    <a:pt x="1472" y="1397"/>
                  </a:cubicBezTo>
                  <a:cubicBezTo>
                    <a:pt x="1509" y="1389"/>
                    <a:pt x="1544" y="1377"/>
                    <a:pt x="1578" y="1359"/>
                  </a:cubicBezTo>
                  <a:cubicBezTo>
                    <a:pt x="1576" y="1363"/>
                    <a:pt x="1574" y="1366"/>
                    <a:pt x="1572" y="1369"/>
                  </a:cubicBezTo>
                  <a:cubicBezTo>
                    <a:pt x="1564" y="1380"/>
                    <a:pt x="1565" y="1395"/>
                    <a:pt x="1573" y="1406"/>
                  </a:cubicBezTo>
                  <a:lnTo>
                    <a:pt x="1664" y="1523"/>
                  </a:lnTo>
                  <a:close/>
                  <a:moveTo>
                    <a:pt x="1376" y="1344"/>
                  </a:moveTo>
                  <a:cubicBezTo>
                    <a:pt x="1164" y="1344"/>
                    <a:pt x="992" y="1172"/>
                    <a:pt x="992" y="960"/>
                  </a:cubicBezTo>
                  <a:cubicBezTo>
                    <a:pt x="992" y="748"/>
                    <a:pt x="1164" y="576"/>
                    <a:pt x="1376" y="576"/>
                  </a:cubicBezTo>
                  <a:cubicBezTo>
                    <a:pt x="1588" y="576"/>
                    <a:pt x="1760" y="748"/>
                    <a:pt x="1760" y="960"/>
                  </a:cubicBezTo>
                  <a:cubicBezTo>
                    <a:pt x="1760" y="1172"/>
                    <a:pt x="1588" y="1344"/>
                    <a:pt x="1376" y="1344"/>
                  </a:cubicBezTo>
                  <a:close/>
                  <a:moveTo>
                    <a:pt x="1856" y="1060"/>
                  </a:moveTo>
                  <a:cubicBezTo>
                    <a:pt x="1811" y="1065"/>
                    <a:pt x="1811" y="1065"/>
                    <a:pt x="1811" y="1065"/>
                  </a:cubicBezTo>
                  <a:cubicBezTo>
                    <a:pt x="1828" y="996"/>
                    <a:pt x="1828" y="924"/>
                    <a:pt x="1811" y="855"/>
                  </a:cubicBezTo>
                  <a:cubicBezTo>
                    <a:pt x="1856" y="860"/>
                    <a:pt x="1856" y="860"/>
                    <a:pt x="1856" y="860"/>
                  </a:cubicBezTo>
                  <a:lnTo>
                    <a:pt x="1856" y="10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48">
              <a:extLst>
                <a:ext uri="{FF2B5EF4-FFF2-40B4-BE49-F238E27FC236}">
                  <a16:creationId xmlns:a16="http://schemas.microsoft.com/office/drawing/2014/main" id="{513117C0-3522-4AA5-88C0-C879E2082BB0}"/>
                </a:ext>
              </a:extLst>
            </p:cNvPr>
            <p:cNvSpPr>
              <a:spLocks/>
            </p:cNvSpPr>
            <p:nvPr/>
          </p:nvSpPr>
          <p:spPr bwMode="auto">
            <a:xfrm>
              <a:off x="-969963" y="4062413"/>
              <a:ext cx="217488" cy="434975"/>
            </a:xfrm>
            <a:custGeom>
              <a:avLst/>
              <a:gdLst>
                <a:gd name="T0" fmla="*/ 0 w 320"/>
                <a:gd name="T1" fmla="*/ 320 h 640"/>
                <a:gd name="T2" fmla="*/ 320 w 320"/>
                <a:gd name="T3" fmla="*/ 640 h 640"/>
                <a:gd name="T4" fmla="*/ 320 w 320"/>
                <a:gd name="T5" fmla="*/ 576 h 640"/>
                <a:gd name="T6" fmla="*/ 64 w 320"/>
                <a:gd name="T7" fmla="*/ 320 h 640"/>
                <a:gd name="T8" fmla="*/ 320 w 320"/>
                <a:gd name="T9" fmla="*/ 64 h 640"/>
                <a:gd name="T10" fmla="*/ 320 w 320"/>
                <a:gd name="T11" fmla="*/ 0 h 640"/>
                <a:gd name="T12" fmla="*/ 0 w 320"/>
                <a:gd name="T13" fmla="*/ 320 h 640"/>
              </a:gdLst>
              <a:ahLst/>
              <a:cxnLst>
                <a:cxn ang="0">
                  <a:pos x="T0" y="T1"/>
                </a:cxn>
                <a:cxn ang="0">
                  <a:pos x="T2" y="T3"/>
                </a:cxn>
                <a:cxn ang="0">
                  <a:pos x="T4" y="T5"/>
                </a:cxn>
                <a:cxn ang="0">
                  <a:pos x="T6" y="T7"/>
                </a:cxn>
                <a:cxn ang="0">
                  <a:pos x="T8" y="T9"/>
                </a:cxn>
                <a:cxn ang="0">
                  <a:pos x="T10" y="T11"/>
                </a:cxn>
                <a:cxn ang="0">
                  <a:pos x="T12" y="T13"/>
                </a:cxn>
              </a:cxnLst>
              <a:rect l="0" t="0" r="r" b="b"/>
              <a:pathLst>
                <a:path w="320" h="640">
                  <a:moveTo>
                    <a:pt x="0" y="320"/>
                  </a:moveTo>
                  <a:cubicBezTo>
                    <a:pt x="0" y="497"/>
                    <a:pt x="143" y="640"/>
                    <a:pt x="320" y="640"/>
                  </a:cubicBezTo>
                  <a:cubicBezTo>
                    <a:pt x="320" y="576"/>
                    <a:pt x="320" y="576"/>
                    <a:pt x="320" y="576"/>
                  </a:cubicBezTo>
                  <a:cubicBezTo>
                    <a:pt x="179" y="576"/>
                    <a:pt x="64" y="461"/>
                    <a:pt x="64" y="320"/>
                  </a:cubicBezTo>
                  <a:cubicBezTo>
                    <a:pt x="64" y="179"/>
                    <a:pt x="179" y="64"/>
                    <a:pt x="320" y="64"/>
                  </a:cubicBezTo>
                  <a:cubicBezTo>
                    <a:pt x="320" y="0"/>
                    <a:pt x="320" y="0"/>
                    <a:pt x="320" y="0"/>
                  </a:cubicBezTo>
                  <a:cubicBezTo>
                    <a:pt x="143" y="0"/>
                    <a:pt x="0" y="143"/>
                    <a:pt x="0" y="3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4" name="Group 63">
            <a:extLst>
              <a:ext uri="{FF2B5EF4-FFF2-40B4-BE49-F238E27FC236}">
                <a16:creationId xmlns:a16="http://schemas.microsoft.com/office/drawing/2014/main" id="{BF702B39-A6F7-44AA-9BAD-7B6B1ECD1AE4}"/>
              </a:ext>
            </a:extLst>
          </p:cNvPr>
          <p:cNvGrpSpPr/>
          <p:nvPr/>
        </p:nvGrpSpPr>
        <p:grpSpPr>
          <a:xfrm>
            <a:off x="6216472" y="1970724"/>
            <a:ext cx="1669174" cy="1669172"/>
            <a:chOff x="-1687513" y="3627438"/>
            <a:chExt cx="1303338" cy="1303337"/>
          </a:xfrm>
          <a:solidFill>
            <a:schemeClr val="accent2"/>
          </a:solidFill>
        </p:grpSpPr>
        <p:sp>
          <p:nvSpPr>
            <p:cNvPr id="65" name="Freeform 47">
              <a:extLst>
                <a:ext uri="{FF2B5EF4-FFF2-40B4-BE49-F238E27FC236}">
                  <a16:creationId xmlns:a16="http://schemas.microsoft.com/office/drawing/2014/main" id="{96613CE2-A73D-4267-B1E8-7EB4769EFB3A}"/>
                </a:ext>
              </a:extLst>
            </p:cNvPr>
            <p:cNvSpPr>
              <a:spLocks noEditPoints="1"/>
            </p:cNvSpPr>
            <p:nvPr/>
          </p:nvSpPr>
          <p:spPr bwMode="auto">
            <a:xfrm>
              <a:off x="-1687513" y="3627438"/>
              <a:ext cx="1303338" cy="1303337"/>
            </a:xfrm>
            <a:custGeom>
              <a:avLst/>
              <a:gdLst>
                <a:gd name="T0" fmla="*/ 1696 w 1920"/>
                <a:gd name="T1" fmla="*/ 647 h 1920"/>
                <a:gd name="T2" fmla="*/ 1729 w 1920"/>
                <a:gd name="T3" fmla="*/ 372 h 1920"/>
                <a:gd name="T4" fmla="*/ 1385 w 1920"/>
                <a:gd name="T5" fmla="*/ 282 h 1920"/>
                <a:gd name="T6" fmla="*/ 1088 w 1920"/>
                <a:gd name="T7" fmla="*/ 0 h 1920"/>
                <a:gd name="T8" fmla="*/ 781 w 1920"/>
                <a:gd name="T9" fmla="*/ 180 h 1920"/>
                <a:gd name="T10" fmla="*/ 372 w 1920"/>
                <a:gd name="T11" fmla="*/ 191 h 1920"/>
                <a:gd name="T12" fmla="*/ 282 w 1920"/>
                <a:gd name="T13" fmla="*/ 535 h 1920"/>
                <a:gd name="T14" fmla="*/ 0 w 1920"/>
                <a:gd name="T15" fmla="*/ 832 h 1920"/>
                <a:gd name="T16" fmla="*/ 180 w 1920"/>
                <a:gd name="T17" fmla="*/ 1139 h 1920"/>
                <a:gd name="T18" fmla="*/ 191 w 1920"/>
                <a:gd name="T19" fmla="*/ 1548 h 1920"/>
                <a:gd name="T20" fmla="*/ 535 w 1920"/>
                <a:gd name="T21" fmla="*/ 1638 h 1920"/>
                <a:gd name="T22" fmla="*/ 832 w 1920"/>
                <a:gd name="T23" fmla="*/ 1920 h 1920"/>
                <a:gd name="T24" fmla="*/ 1139 w 1920"/>
                <a:gd name="T25" fmla="*/ 1740 h 1920"/>
                <a:gd name="T26" fmla="*/ 1376 w 1920"/>
                <a:gd name="T27" fmla="*/ 1920 h 1920"/>
                <a:gd name="T28" fmla="*/ 1506 w 1920"/>
                <a:gd name="T29" fmla="*/ 1732 h 1920"/>
                <a:gd name="T30" fmla="*/ 1732 w 1920"/>
                <a:gd name="T31" fmla="*/ 1506 h 1920"/>
                <a:gd name="T32" fmla="*/ 1789 w 1920"/>
                <a:gd name="T33" fmla="*/ 1132 h 1920"/>
                <a:gd name="T34" fmla="*/ 1920 w 1920"/>
                <a:gd name="T35" fmla="*/ 832 h 1920"/>
                <a:gd name="T36" fmla="*/ 1078 w 1920"/>
                <a:gd name="T37" fmla="*/ 1709 h 1920"/>
                <a:gd name="T38" fmla="*/ 842 w 1920"/>
                <a:gd name="T39" fmla="*/ 1709 h 1920"/>
                <a:gd name="T40" fmla="*/ 514 w 1920"/>
                <a:gd name="T41" fmla="*/ 1573 h 1920"/>
                <a:gd name="T42" fmla="*/ 347 w 1920"/>
                <a:gd name="T43" fmla="*/ 1406 h 1920"/>
                <a:gd name="T44" fmla="*/ 211 w 1920"/>
                <a:gd name="T45" fmla="*/ 1078 h 1920"/>
                <a:gd name="T46" fmla="*/ 211 w 1920"/>
                <a:gd name="T47" fmla="*/ 842 h 1920"/>
                <a:gd name="T48" fmla="*/ 347 w 1920"/>
                <a:gd name="T49" fmla="*/ 514 h 1920"/>
                <a:gd name="T50" fmla="*/ 514 w 1920"/>
                <a:gd name="T51" fmla="*/ 347 h 1920"/>
                <a:gd name="T52" fmla="*/ 842 w 1920"/>
                <a:gd name="T53" fmla="*/ 211 h 1920"/>
                <a:gd name="T54" fmla="*/ 1078 w 1920"/>
                <a:gd name="T55" fmla="*/ 211 h 1920"/>
                <a:gd name="T56" fmla="*/ 1406 w 1920"/>
                <a:gd name="T57" fmla="*/ 347 h 1920"/>
                <a:gd name="T58" fmla="*/ 1573 w 1920"/>
                <a:gd name="T59" fmla="*/ 514 h 1920"/>
                <a:gd name="T60" fmla="*/ 1241 w 1920"/>
                <a:gd name="T61" fmla="*/ 533 h 1920"/>
                <a:gd name="T62" fmla="*/ 960 w 1920"/>
                <a:gd name="T63" fmla="*/ 1472 h 1920"/>
                <a:gd name="T64" fmla="*/ 1280 w 1920"/>
                <a:gd name="T65" fmla="*/ 1440 h 1920"/>
                <a:gd name="T66" fmla="*/ 1103 w 1920"/>
                <a:gd name="T67" fmla="*/ 1682 h 1920"/>
                <a:gd name="T68" fmla="*/ 699 w 1920"/>
                <a:gd name="T69" fmla="*/ 1146 h 1920"/>
                <a:gd name="T70" fmla="*/ 612 w 1920"/>
                <a:gd name="T71" fmla="*/ 1243 h 1920"/>
                <a:gd name="T72" fmla="*/ 1050 w 1920"/>
                <a:gd name="T73" fmla="*/ 653 h 1920"/>
                <a:gd name="T74" fmla="*/ 746 w 1920"/>
                <a:gd name="T75" fmla="*/ 1101 h 1920"/>
                <a:gd name="T76" fmla="*/ 1344 w 1920"/>
                <a:gd name="T77" fmla="*/ 1406 h 1920"/>
                <a:gd name="T78" fmla="*/ 1408 w 1920"/>
                <a:gd name="T79" fmla="*/ 1440 h 1920"/>
                <a:gd name="T80" fmla="*/ 1440 w 1920"/>
                <a:gd name="T81" fmla="*/ 1792 h 1920"/>
                <a:gd name="T82" fmla="*/ 1312 w 1920"/>
                <a:gd name="T83" fmla="*/ 1504 h 1920"/>
                <a:gd name="T84" fmla="*/ 1664 w 1920"/>
                <a:gd name="T85" fmla="*/ 1523 h 1920"/>
                <a:gd name="T86" fmla="*/ 1504 w 1920"/>
                <a:gd name="T87" fmla="*/ 1472 h 1920"/>
                <a:gd name="T88" fmla="*/ 1578 w 1920"/>
                <a:gd name="T89" fmla="*/ 1359 h 1920"/>
                <a:gd name="T90" fmla="*/ 1664 w 1920"/>
                <a:gd name="T91" fmla="*/ 1523 h 1920"/>
                <a:gd name="T92" fmla="*/ 1376 w 1920"/>
                <a:gd name="T93" fmla="*/ 576 h 1920"/>
                <a:gd name="T94" fmla="*/ 1856 w 1920"/>
                <a:gd name="T95" fmla="*/ 1060 h 1920"/>
                <a:gd name="T96" fmla="*/ 1856 w 1920"/>
                <a:gd name="T97" fmla="*/ 860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0" h="1920">
                  <a:moveTo>
                    <a:pt x="1892" y="800"/>
                  </a:moveTo>
                  <a:cubicBezTo>
                    <a:pt x="1790" y="787"/>
                    <a:pt x="1790" y="787"/>
                    <a:pt x="1790" y="787"/>
                  </a:cubicBezTo>
                  <a:cubicBezTo>
                    <a:pt x="1767" y="735"/>
                    <a:pt x="1736" y="688"/>
                    <a:pt x="1696" y="647"/>
                  </a:cubicBezTo>
                  <a:cubicBezTo>
                    <a:pt x="1680" y="608"/>
                    <a:pt x="1660" y="571"/>
                    <a:pt x="1638" y="535"/>
                  </a:cubicBezTo>
                  <a:cubicBezTo>
                    <a:pt x="1732" y="414"/>
                    <a:pt x="1732" y="414"/>
                    <a:pt x="1732" y="414"/>
                  </a:cubicBezTo>
                  <a:cubicBezTo>
                    <a:pt x="1742" y="401"/>
                    <a:pt x="1740" y="383"/>
                    <a:pt x="1729" y="372"/>
                  </a:cubicBezTo>
                  <a:cubicBezTo>
                    <a:pt x="1548" y="191"/>
                    <a:pt x="1548" y="191"/>
                    <a:pt x="1548" y="191"/>
                  </a:cubicBezTo>
                  <a:cubicBezTo>
                    <a:pt x="1537" y="179"/>
                    <a:pt x="1519" y="178"/>
                    <a:pt x="1506" y="188"/>
                  </a:cubicBezTo>
                  <a:cubicBezTo>
                    <a:pt x="1385" y="282"/>
                    <a:pt x="1385" y="282"/>
                    <a:pt x="1385" y="282"/>
                  </a:cubicBezTo>
                  <a:cubicBezTo>
                    <a:pt x="1309" y="234"/>
                    <a:pt x="1226" y="200"/>
                    <a:pt x="1139" y="180"/>
                  </a:cubicBezTo>
                  <a:cubicBezTo>
                    <a:pt x="1120" y="28"/>
                    <a:pt x="1120" y="28"/>
                    <a:pt x="1120" y="28"/>
                  </a:cubicBezTo>
                  <a:cubicBezTo>
                    <a:pt x="1118" y="12"/>
                    <a:pt x="1104" y="0"/>
                    <a:pt x="1088" y="0"/>
                  </a:cubicBezTo>
                  <a:cubicBezTo>
                    <a:pt x="832" y="0"/>
                    <a:pt x="832" y="0"/>
                    <a:pt x="832" y="0"/>
                  </a:cubicBezTo>
                  <a:cubicBezTo>
                    <a:pt x="816" y="0"/>
                    <a:pt x="802" y="12"/>
                    <a:pt x="800" y="28"/>
                  </a:cubicBezTo>
                  <a:cubicBezTo>
                    <a:pt x="781" y="180"/>
                    <a:pt x="781" y="180"/>
                    <a:pt x="781" y="180"/>
                  </a:cubicBezTo>
                  <a:cubicBezTo>
                    <a:pt x="694" y="200"/>
                    <a:pt x="611" y="234"/>
                    <a:pt x="535" y="282"/>
                  </a:cubicBezTo>
                  <a:cubicBezTo>
                    <a:pt x="414" y="188"/>
                    <a:pt x="414" y="188"/>
                    <a:pt x="414" y="188"/>
                  </a:cubicBezTo>
                  <a:cubicBezTo>
                    <a:pt x="401" y="178"/>
                    <a:pt x="383" y="179"/>
                    <a:pt x="372" y="191"/>
                  </a:cubicBezTo>
                  <a:cubicBezTo>
                    <a:pt x="191" y="372"/>
                    <a:pt x="191" y="372"/>
                    <a:pt x="191" y="372"/>
                  </a:cubicBezTo>
                  <a:cubicBezTo>
                    <a:pt x="179" y="383"/>
                    <a:pt x="178" y="401"/>
                    <a:pt x="188" y="414"/>
                  </a:cubicBezTo>
                  <a:cubicBezTo>
                    <a:pt x="282" y="535"/>
                    <a:pt x="282" y="535"/>
                    <a:pt x="282" y="535"/>
                  </a:cubicBezTo>
                  <a:cubicBezTo>
                    <a:pt x="234" y="611"/>
                    <a:pt x="200" y="694"/>
                    <a:pt x="180" y="781"/>
                  </a:cubicBezTo>
                  <a:cubicBezTo>
                    <a:pt x="28" y="800"/>
                    <a:pt x="28" y="800"/>
                    <a:pt x="28" y="800"/>
                  </a:cubicBezTo>
                  <a:cubicBezTo>
                    <a:pt x="12" y="802"/>
                    <a:pt x="0" y="816"/>
                    <a:pt x="0" y="832"/>
                  </a:cubicBezTo>
                  <a:cubicBezTo>
                    <a:pt x="0" y="1088"/>
                    <a:pt x="0" y="1088"/>
                    <a:pt x="0" y="1088"/>
                  </a:cubicBezTo>
                  <a:cubicBezTo>
                    <a:pt x="0" y="1104"/>
                    <a:pt x="12" y="1118"/>
                    <a:pt x="28" y="1120"/>
                  </a:cubicBezTo>
                  <a:cubicBezTo>
                    <a:pt x="180" y="1139"/>
                    <a:pt x="180" y="1139"/>
                    <a:pt x="180" y="1139"/>
                  </a:cubicBezTo>
                  <a:cubicBezTo>
                    <a:pt x="200" y="1226"/>
                    <a:pt x="234" y="1309"/>
                    <a:pt x="282" y="1385"/>
                  </a:cubicBezTo>
                  <a:cubicBezTo>
                    <a:pt x="188" y="1506"/>
                    <a:pt x="188" y="1506"/>
                    <a:pt x="188" y="1506"/>
                  </a:cubicBezTo>
                  <a:cubicBezTo>
                    <a:pt x="178" y="1519"/>
                    <a:pt x="179" y="1537"/>
                    <a:pt x="191" y="1548"/>
                  </a:cubicBezTo>
                  <a:cubicBezTo>
                    <a:pt x="372" y="1729"/>
                    <a:pt x="372" y="1729"/>
                    <a:pt x="372" y="1729"/>
                  </a:cubicBezTo>
                  <a:cubicBezTo>
                    <a:pt x="383" y="1741"/>
                    <a:pt x="401" y="1742"/>
                    <a:pt x="414" y="1732"/>
                  </a:cubicBezTo>
                  <a:cubicBezTo>
                    <a:pt x="535" y="1638"/>
                    <a:pt x="535" y="1638"/>
                    <a:pt x="535" y="1638"/>
                  </a:cubicBezTo>
                  <a:cubicBezTo>
                    <a:pt x="611" y="1686"/>
                    <a:pt x="694" y="1720"/>
                    <a:pt x="781" y="1740"/>
                  </a:cubicBezTo>
                  <a:cubicBezTo>
                    <a:pt x="800" y="1892"/>
                    <a:pt x="800" y="1892"/>
                    <a:pt x="800" y="1892"/>
                  </a:cubicBezTo>
                  <a:cubicBezTo>
                    <a:pt x="802" y="1908"/>
                    <a:pt x="816" y="1920"/>
                    <a:pt x="832" y="1920"/>
                  </a:cubicBezTo>
                  <a:cubicBezTo>
                    <a:pt x="1088" y="1920"/>
                    <a:pt x="1088" y="1920"/>
                    <a:pt x="1088" y="1920"/>
                  </a:cubicBezTo>
                  <a:cubicBezTo>
                    <a:pt x="1104" y="1920"/>
                    <a:pt x="1118" y="1908"/>
                    <a:pt x="1120" y="1892"/>
                  </a:cubicBezTo>
                  <a:cubicBezTo>
                    <a:pt x="1139" y="1740"/>
                    <a:pt x="1139" y="1740"/>
                    <a:pt x="1139" y="1740"/>
                  </a:cubicBezTo>
                  <a:cubicBezTo>
                    <a:pt x="1176" y="1731"/>
                    <a:pt x="1212" y="1720"/>
                    <a:pt x="1248" y="1706"/>
                  </a:cubicBezTo>
                  <a:cubicBezTo>
                    <a:pt x="1248" y="1792"/>
                    <a:pt x="1248" y="1792"/>
                    <a:pt x="1248" y="1792"/>
                  </a:cubicBezTo>
                  <a:cubicBezTo>
                    <a:pt x="1248" y="1863"/>
                    <a:pt x="1305" y="1920"/>
                    <a:pt x="1376" y="1920"/>
                  </a:cubicBezTo>
                  <a:cubicBezTo>
                    <a:pt x="1447" y="1920"/>
                    <a:pt x="1504" y="1863"/>
                    <a:pt x="1504" y="1792"/>
                  </a:cubicBezTo>
                  <a:cubicBezTo>
                    <a:pt x="1504" y="1730"/>
                    <a:pt x="1504" y="1730"/>
                    <a:pt x="1504" y="1730"/>
                  </a:cubicBezTo>
                  <a:cubicBezTo>
                    <a:pt x="1506" y="1732"/>
                    <a:pt x="1506" y="1732"/>
                    <a:pt x="1506" y="1732"/>
                  </a:cubicBezTo>
                  <a:cubicBezTo>
                    <a:pt x="1519" y="1742"/>
                    <a:pt x="1537" y="1741"/>
                    <a:pt x="1548" y="1729"/>
                  </a:cubicBezTo>
                  <a:cubicBezTo>
                    <a:pt x="1729" y="1548"/>
                    <a:pt x="1729" y="1548"/>
                    <a:pt x="1729" y="1548"/>
                  </a:cubicBezTo>
                  <a:cubicBezTo>
                    <a:pt x="1741" y="1537"/>
                    <a:pt x="1742" y="1519"/>
                    <a:pt x="1732" y="1506"/>
                  </a:cubicBezTo>
                  <a:cubicBezTo>
                    <a:pt x="1638" y="1385"/>
                    <a:pt x="1638" y="1385"/>
                    <a:pt x="1638" y="1385"/>
                  </a:cubicBezTo>
                  <a:cubicBezTo>
                    <a:pt x="1660" y="1349"/>
                    <a:pt x="1680" y="1312"/>
                    <a:pt x="1696" y="1273"/>
                  </a:cubicBezTo>
                  <a:cubicBezTo>
                    <a:pt x="1736" y="1232"/>
                    <a:pt x="1767" y="1185"/>
                    <a:pt x="1789" y="1132"/>
                  </a:cubicBezTo>
                  <a:cubicBezTo>
                    <a:pt x="1892" y="1120"/>
                    <a:pt x="1892" y="1120"/>
                    <a:pt x="1892" y="1120"/>
                  </a:cubicBezTo>
                  <a:cubicBezTo>
                    <a:pt x="1908" y="1118"/>
                    <a:pt x="1920" y="1104"/>
                    <a:pt x="1920" y="1088"/>
                  </a:cubicBezTo>
                  <a:cubicBezTo>
                    <a:pt x="1920" y="832"/>
                    <a:pt x="1920" y="832"/>
                    <a:pt x="1920" y="832"/>
                  </a:cubicBezTo>
                  <a:cubicBezTo>
                    <a:pt x="1920" y="816"/>
                    <a:pt x="1908" y="802"/>
                    <a:pt x="1892" y="800"/>
                  </a:cubicBezTo>
                  <a:close/>
                  <a:moveTo>
                    <a:pt x="1103" y="1682"/>
                  </a:moveTo>
                  <a:cubicBezTo>
                    <a:pt x="1090" y="1685"/>
                    <a:pt x="1080" y="1696"/>
                    <a:pt x="1078" y="1709"/>
                  </a:cubicBezTo>
                  <a:cubicBezTo>
                    <a:pt x="1060" y="1856"/>
                    <a:pt x="1060" y="1856"/>
                    <a:pt x="1060" y="1856"/>
                  </a:cubicBezTo>
                  <a:cubicBezTo>
                    <a:pt x="860" y="1856"/>
                    <a:pt x="860" y="1856"/>
                    <a:pt x="860" y="1856"/>
                  </a:cubicBezTo>
                  <a:cubicBezTo>
                    <a:pt x="842" y="1709"/>
                    <a:pt x="842" y="1709"/>
                    <a:pt x="842" y="1709"/>
                  </a:cubicBezTo>
                  <a:cubicBezTo>
                    <a:pt x="840" y="1696"/>
                    <a:pt x="830" y="1685"/>
                    <a:pt x="816" y="1682"/>
                  </a:cubicBezTo>
                  <a:cubicBezTo>
                    <a:pt x="722" y="1663"/>
                    <a:pt x="631" y="1626"/>
                    <a:pt x="551" y="1572"/>
                  </a:cubicBezTo>
                  <a:cubicBezTo>
                    <a:pt x="540" y="1564"/>
                    <a:pt x="525" y="1565"/>
                    <a:pt x="514" y="1573"/>
                  </a:cubicBezTo>
                  <a:cubicBezTo>
                    <a:pt x="397" y="1664"/>
                    <a:pt x="397" y="1664"/>
                    <a:pt x="397" y="1664"/>
                  </a:cubicBezTo>
                  <a:cubicBezTo>
                    <a:pt x="256" y="1523"/>
                    <a:pt x="256" y="1523"/>
                    <a:pt x="256" y="1523"/>
                  </a:cubicBezTo>
                  <a:cubicBezTo>
                    <a:pt x="347" y="1406"/>
                    <a:pt x="347" y="1406"/>
                    <a:pt x="347" y="1406"/>
                  </a:cubicBezTo>
                  <a:cubicBezTo>
                    <a:pt x="355" y="1395"/>
                    <a:pt x="356" y="1380"/>
                    <a:pt x="348" y="1369"/>
                  </a:cubicBezTo>
                  <a:cubicBezTo>
                    <a:pt x="294" y="1289"/>
                    <a:pt x="257" y="1199"/>
                    <a:pt x="238" y="1104"/>
                  </a:cubicBezTo>
                  <a:cubicBezTo>
                    <a:pt x="235" y="1090"/>
                    <a:pt x="224" y="1080"/>
                    <a:pt x="211" y="1078"/>
                  </a:cubicBezTo>
                  <a:cubicBezTo>
                    <a:pt x="64" y="1060"/>
                    <a:pt x="64" y="1060"/>
                    <a:pt x="64" y="1060"/>
                  </a:cubicBezTo>
                  <a:cubicBezTo>
                    <a:pt x="64" y="860"/>
                    <a:pt x="64" y="860"/>
                    <a:pt x="64" y="860"/>
                  </a:cubicBezTo>
                  <a:cubicBezTo>
                    <a:pt x="211" y="842"/>
                    <a:pt x="211" y="842"/>
                    <a:pt x="211" y="842"/>
                  </a:cubicBezTo>
                  <a:cubicBezTo>
                    <a:pt x="224" y="840"/>
                    <a:pt x="235" y="830"/>
                    <a:pt x="238" y="816"/>
                  </a:cubicBezTo>
                  <a:cubicBezTo>
                    <a:pt x="257" y="722"/>
                    <a:pt x="294" y="631"/>
                    <a:pt x="348" y="551"/>
                  </a:cubicBezTo>
                  <a:cubicBezTo>
                    <a:pt x="356" y="540"/>
                    <a:pt x="355" y="525"/>
                    <a:pt x="347" y="514"/>
                  </a:cubicBezTo>
                  <a:cubicBezTo>
                    <a:pt x="256" y="397"/>
                    <a:pt x="256" y="397"/>
                    <a:pt x="256" y="397"/>
                  </a:cubicBezTo>
                  <a:cubicBezTo>
                    <a:pt x="397" y="256"/>
                    <a:pt x="397" y="256"/>
                    <a:pt x="397" y="256"/>
                  </a:cubicBezTo>
                  <a:cubicBezTo>
                    <a:pt x="514" y="347"/>
                    <a:pt x="514" y="347"/>
                    <a:pt x="514" y="347"/>
                  </a:cubicBezTo>
                  <a:cubicBezTo>
                    <a:pt x="525" y="355"/>
                    <a:pt x="540" y="356"/>
                    <a:pt x="551" y="348"/>
                  </a:cubicBezTo>
                  <a:cubicBezTo>
                    <a:pt x="631" y="294"/>
                    <a:pt x="722" y="257"/>
                    <a:pt x="816" y="238"/>
                  </a:cubicBezTo>
                  <a:cubicBezTo>
                    <a:pt x="830" y="235"/>
                    <a:pt x="840" y="224"/>
                    <a:pt x="842" y="211"/>
                  </a:cubicBezTo>
                  <a:cubicBezTo>
                    <a:pt x="860" y="64"/>
                    <a:pt x="860" y="64"/>
                    <a:pt x="860" y="64"/>
                  </a:cubicBezTo>
                  <a:cubicBezTo>
                    <a:pt x="1060" y="64"/>
                    <a:pt x="1060" y="64"/>
                    <a:pt x="1060" y="64"/>
                  </a:cubicBezTo>
                  <a:cubicBezTo>
                    <a:pt x="1078" y="211"/>
                    <a:pt x="1078" y="211"/>
                    <a:pt x="1078" y="211"/>
                  </a:cubicBezTo>
                  <a:cubicBezTo>
                    <a:pt x="1080" y="224"/>
                    <a:pt x="1090" y="235"/>
                    <a:pt x="1104" y="238"/>
                  </a:cubicBezTo>
                  <a:cubicBezTo>
                    <a:pt x="1198" y="257"/>
                    <a:pt x="1289" y="294"/>
                    <a:pt x="1369" y="348"/>
                  </a:cubicBezTo>
                  <a:cubicBezTo>
                    <a:pt x="1380" y="356"/>
                    <a:pt x="1395" y="355"/>
                    <a:pt x="1406" y="347"/>
                  </a:cubicBezTo>
                  <a:cubicBezTo>
                    <a:pt x="1523" y="256"/>
                    <a:pt x="1523" y="256"/>
                    <a:pt x="1523" y="256"/>
                  </a:cubicBezTo>
                  <a:cubicBezTo>
                    <a:pt x="1664" y="397"/>
                    <a:pt x="1664" y="397"/>
                    <a:pt x="1664" y="397"/>
                  </a:cubicBezTo>
                  <a:cubicBezTo>
                    <a:pt x="1573" y="514"/>
                    <a:pt x="1573" y="514"/>
                    <a:pt x="1573" y="514"/>
                  </a:cubicBezTo>
                  <a:cubicBezTo>
                    <a:pt x="1565" y="525"/>
                    <a:pt x="1564" y="540"/>
                    <a:pt x="1572" y="551"/>
                  </a:cubicBezTo>
                  <a:cubicBezTo>
                    <a:pt x="1574" y="554"/>
                    <a:pt x="1576" y="557"/>
                    <a:pt x="1578" y="560"/>
                  </a:cubicBezTo>
                  <a:cubicBezTo>
                    <a:pt x="1474" y="507"/>
                    <a:pt x="1353" y="497"/>
                    <a:pt x="1241" y="533"/>
                  </a:cubicBezTo>
                  <a:cubicBezTo>
                    <a:pt x="1158" y="477"/>
                    <a:pt x="1060" y="448"/>
                    <a:pt x="960" y="448"/>
                  </a:cubicBezTo>
                  <a:cubicBezTo>
                    <a:pt x="677" y="448"/>
                    <a:pt x="448" y="677"/>
                    <a:pt x="448" y="960"/>
                  </a:cubicBezTo>
                  <a:cubicBezTo>
                    <a:pt x="448" y="1243"/>
                    <a:pt x="677" y="1472"/>
                    <a:pt x="960" y="1472"/>
                  </a:cubicBezTo>
                  <a:cubicBezTo>
                    <a:pt x="1060" y="1472"/>
                    <a:pt x="1158" y="1443"/>
                    <a:pt x="1241" y="1387"/>
                  </a:cubicBezTo>
                  <a:cubicBezTo>
                    <a:pt x="1254" y="1391"/>
                    <a:pt x="1267" y="1394"/>
                    <a:pt x="1280" y="1397"/>
                  </a:cubicBezTo>
                  <a:cubicBezTo>
                    <a:pt x="1280" y="1440"/>
                    <a:pt x="1280" y="1440"/>
                    <a:pt x="1280" y="1440"/>
                  </a:cubicBezTo>
                  <a:cubicBezTo>
                    <a:pt x="1262" y="1440"/>
                    <a:pt x="1248" y="1454"/>
                    <a:pt x="1248" y="1472"/>
                  </a:cubicBezTo>
                  <a:cubicBezTo>
                    <a:pt x="1248" y="1637"/>
                    <a:pt x="1248" y="1637"/>
                    <a:pt x="1248" y="1637"/>
                  </a:cubicBezTo>
                  <a:cubicBezTo>
                    <a:pt x="1202" y="1657"/>
                    <a:pt x="1153" y="1672"/>
                    <a:pt x="1103" y="1682"/>
                  </a:cubicBezTo>
                  <a:close/>
                  <a:moveTo>
                    <a:pt x="1050" y="653"/>
                  </a:moveTo>
                  <a:cubicBezTo>
                    <a:pt x="919" y="614"/>
                    <a:pt x="778" y="663"/>
                    <a:pt x="699" y="774"/>
                  </a:cubicBezTo>
                  <a:cubicBezTo>
                    <a:pt x="619" y="885"/>
                    <a:pt x="619" y="1035"/>
                    <a:pt x="699" y="1146"/>
                  </a:cubicBezTo>
                  <a:cubicBezTo>
                    <a:pt x="778" y="1257"/>
                    <a:pt x="919" y="1306"/>
                    <a:pt x="1050" y="1267"/>
                  </a:cubicBezTo>
                  <a:cubicBezTo>
                    <a:pt x="1084" y="1303"/>
                    <a:pt x="1124" y="1333"/>
                    <a:pt x="1168" y="1356"/>
                  </a:cubicBezTo>
                  <a:cubicBezTo>
                    <a:pt x="980" y="1456"/>
                    <a:pt x="747" y="1408"/>
                    <a:pt x="612" y="1243"/>
                  </a:cubicBezTo>
                  <a:cubicBezTo>
                    <a:pt x="478" y="1079"/>
                    <a:pt x="478" y="841"/>
                    <a:pt x="612" y="677"/>
                  </a:cubicBezTo>
                  <a:cubicBezTo>
                    <a:pt x="747" y="512"/>
                    <a:pt x="980" y="464"/>
                    <a:pt x="1168" y="564"/>
                  </a:cubicBezTo>
                  <a:cubicBezTo>
                    <a:pt x="1124" y="587"/>
                    <a:pt x="1084" y="617"/>
                    <a:pt x="1050" y="653"/>
                  </a:cubicBezTo>
                  <a:close/>
                  <a:moveTo>
                    <a:pt x="1006" y="708"/>
                  </a:moveTo>
                  <a:cubicBezTo>
                    <a:pt x="902" y="860"/>
                    <a:pt x="902" y="1060"/>
                    <a:pt x="1006" y="1212"/>
                  </a:cubicBezTo>
                  <a:cubicBezTo>
                    <a:pt x="905" y="1230"/>
                    <a:pt x="803" y="1187"/>
                    <a:pt x="746" y="1101"/>
                  </a:cubicBezTo>
                  <a:cubicBezTo>
                    <a:pt x="690" y="1016"/>
                    <a:pt x="690" y="904"/>
                    <a:pt x="746" y="819"/>
                  </a:cubicBezTo>
                  <a:cubicBezTo>
                    <a:pt x="803" y="733"/>
                    <a:pt x="905" y="690"/>
                    <a:pt x="1006" y="708"/>
                  </a:cubicBezTo>
                  <a:close/>
                  <a:moveTo>
                    <a:pt x="1344" y="1406"/>
                  </a:moveTo>
                  <a:cubicBezTo>
                    <a:pt x="1355" y="1407"/>
                    <a:pt x="1365" y="1408"/>
                    <a:pt x="1376" y="1408"/>
                  </a:cubicBezTo>
                  <a:cubicBezTo>
                    <a:pt x="1387" y="1408"/>
                    <a:pt x="1397" y="1407"/>
                    <a:pt x="1408" y="1406"/>
                  </a:cubicBezTo>
                  <a:cubicBezTo>
                    <a:pt x="1408" y="1440"/>
                    <a:pt x="1408" y="1440"/>
                    <a:pt x="1408" y="1440"/>
                  </a:cubicBezTo>
                  <a:cubicBezTo>
                    <a:pt x="1344" y="1440"/>
                    <a:pt x="1344" y="1440"/>
                    <a:pt x="1344" y="1440"/>
                  </a:cubicBezTo>
                  <a:lnTo>
                    <a:pt x="1344" y="1406"/>
                  </a:lnTo>
                  <a:close/>
                  <a:moveTo>
                    <a:pt x="1440" y="1792"/>
                  </a:moveTo>
                  <a:cubicBezTo>
                    <a:pt x="1440" y="1827"/>
                    <a:pt x="1411" y="1856"/>
                    <a:pt x="1376" y="1856"/>
                  </a:cubicBezTo>
                  <a:cubicBezTo>
                    <a:pt x="1341" y="1856"/>
                    <a:pt x="1312" y="1827"/>
                    <a:pt x="1312" y="1792"/>
                  </a:cubicBezTo>
                  <a:cubicBezTo>
                    <a:pt x="1312" y="1504"/>
                    <a:pt x="1312" y="1504"/>
                    <a:pt x="1312" y="1504"/>
                  </a:cubicBezTo>
                  <a:cubicBezTo>
                    <a:pt x="1440" y="1504"/>
                    <a:pt x="1440" y="1504"/>
                    <a:pt x="1440" y="1504"/>
                  </a:cubicBezTo>
                  <a:lnTo>
                    <a:pt x="1440" y="1792"/>
                  </a:lnTo>
                  <a:close/>
                  <a:moveTo>
                    <a:pt x="1664" y="1523"/>
                  </a:moveTo>
                  <a:cubicBezTo>
                    <a:pt x="1523" y="1664"/>
                    <a:pt x="1523" y="1664"/>
                    <a:pt x="1523" y="1664"/>
                  </a:cubicBezTo>
                  <a:cubicBezTo>
                    <a:pt x="1504" y="1649"/>
                    <a:pt x="1504" y="1649"/>
                    <a:pt x="1504" y="1649"/>
                  </a:cubicBezTo>
                  <a:cubicBezTo>
                    <a:pt x="1504" y="1472"/>
                    <a:pt x="1504" y="1472"/>
                    <a:pt x="1504" y="1472"/>
                  </a:cubicBezTo>
                  <a:cubicBezTo>
                    <a:pt x="1504" y="1454"/>
                    <a:pt x="1490" y="1440"/>
                    <a:pt x="1472" y="1440"/>
                  </a:cubicBezTo>
                  <a:cubicBezTo>
                    <a:pt x="1472" y="1397"/>
                    <a:pt x="1472" y="1397"/>
                    <a:pt x="1472" y="1397"/>
                  </a:cubicBezTo>
                  <a:cubicBezTo>
                    <a:pt x="1509" y="1389"/>
                    <a:pt x="1544" y="1377"/>
                    <a:pt x="1578" y="1359"/>
                  </a:cubicBezTo>
                  <a:cubicBezTo>
                    <a:pt x="1576" y="1363"/>
                    <a:pt x="1574" y="1366"/>
                    <a:pt x="1572" y="1369"/>
                  </a:cubicBezTo>
                  <a:cubicBezTo>
                    <a:pt x="1564" y="1380"/>
                    <a:pt x="1565" y="1395"/>
                    <a:pt x="1573" y="1406"/>
                  </a:cubicBezTo>
                  <a:lnTo>
                    <a:pt x="1664" y="1523"/>
                  </a:lnTo>
                  <a:close/>
                  <a:moveTo>
                    <a:pt x="1376" y="1344"/>
                  </a:moveTo>
                  <a:cubicBezTo>
                    <a:pt x="1164" y="1344"/>
                    <a:pt x="992" y="1172"/>
                    <a:pt x="992" y="960"/>
                  </a:cubicBezTo>
                  <a:cubicBezTo>
                    <a:pt x="992" y="748"/>
                    <a:pt x="1164" y="576"/>
                    <a:pt x="1376" y="576"/>
                  </a:cubicBezTo>
                  <a:cubicBezTo>
                    <a:pt x="1588" y="576"/>
                    <a:pt x="1760" y="748"/>
                    <a:pt x="1760" y="960"/>
                  </a:cubicBezTo>
                  <a:cubicBezTo>
                    <a:pt x="1760" y="1172"/>
                    <a:pt x="1588" y="1344"/>
                    <a:pt x="1376" y="1344"/>
                  </a:cubicBezTo>
                  <a:close/>
                  <a:moveTo>
                    <a:pt x="1856" y="1060"/>
                  </a:moveTo>
                  <a:cubicBezTo>
                    <a:pt x="1811" y="1065"/>
                    <a:pt x="1811" y="1065"/>
                    <a:pt x="1811" y="1065"/>
                  </a:cubicBezTo>
                  <a:cubicBezTo>
                    <a:pt x="1828" y="996"/>
                    <a:pt x="1828" y="924"/>
                    <a:pt x="1811" y="855"/>
                  </a:cubicBezTo>
                  <a:cubicBezTo>
                    <a:pt x="1856" y="860"/>
                    <a:pt x="1856" y="860"/>
                    <a:pt x="1856" y="860"/>
                  </a:cubicBezTo>
                  <a:lnTo>
                    <a:pt x="1856" y="10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48">
              <a:extLst>
                <a:ext uri="{FF2B5EF4-FFF2-40B4-BE49-F238E27FC236}">
                  <a16:creationId xmlns:a16="http://schemas.microsoft.com/office/drawing/2014/main" id="{134A4F51-9728-422C-92D7-F8BFEE8CA63D}"/>
                </a:ext>
              </a:extLst>
            </p:cNvPr>
            <p:cNvSpPr>
              <a:spLocks/>
            </p:cNvSpPr>
            <p:nvPr/>
          </p:nvSpPr>
          <p:spPr bwMode="auto">
            <a:xfrm>
              <a:off x="-969963" y="4062413"/>
              <a:ext cx="217488" cy="434975"/>
            </a:xfrm>
            <a:custGeom>
              <a:avLst/>
              <a:gdLst>
                <a:gd name="T0" fmla="*/ 0 w 320"/>
                <a:gd name="T1" fmla="*/ 320 h 640"/>
                <a:gd name="T2" fmla="*/ 320 w 320"/>
                <a:gd name="T3" fmla="*/ 640 h 640"/>
                <a:gd name="T4" fmla="*/ 320 w 320"/>
                <a:gd name="T5" fmla="*/ 576 h 640"/>
                <a:gd name="T6" fmla="*/ 64 w 320"/>
                <a:gd name="T7" fmla="*/ 320 h 640"/>
                <a:gd name="T8" fmla="*/ 320 w 320"/>
                <a:gd name="T9" fmla="*/ 64 h 640"/>
                <a:gd name="T10" fmla="*/ 320 w 320"/>
                <a:gd name="T11" fmla="*/ 0 h 640"/>
                <a:gd name="T12" fmla="*/ 0 w 320"/>
                <a:gd name="T13" fmla="*/ 320 h 640"/>
              </a:gdLst>
              <a:ahLst/>
              <a:cxnLst>
                <a:cxn ang="0">
                  <a:pos x="T0" y="T1"/>
                </a:cxn>
                <a:cxn ang="0">
                  <a:pos x="T2" y="T3"/>
                </a:cxn>
                <a:cxn ang="0">
                  <a:pos x="T4" y="T5"/>
                </a:cxn>
                <a:cxn ang="0">
                  <a:pos x="T6" y="T7"/>
                </a:cxn>
                <a:cxn ang="0">
                  <a:pos x="T8" y="T9"/>
                </a:cxn>
                <a:cxn ang="0">
                  <a:pos x="T10" y="T11"/>
                </a:cxn>
                <a:cxn ang="0">
                  <a:pos x="T12" y="T13"/>
                </a:cxn>
              </a:cxnLst>
              <a:rect l="0" t="0" r="r" b="b"/>
              <a:pathLst>
                <a:path w="320" h="640">
                  <a:moveTo>
                    <a:pt x="0" y="320"/>
                  </a:moveTo>
                  <a:cubicBezTo>
                    <a:pt x="0" y="497"/>
                    <a:pt x="143" y="640"/>
                    <a:pt x="320" y="640"/>
                  </a:cubicBezTo>
                  <a:cubicBezTo>
                    <a:pt x="320" y="576"/>
                    <a:pt x="320" y="576"/>
                    <a:pt x="320" y="576"/>
                  </a:cubicBezTo>
                  <a:cubicBezTo>
                    <a:pt x="179" y="576"/>
                    <a:pt x="64" y="461"/>
                    <a:pt x="64" y="320"/>
                  </a:cubicBezTo>
                  <a:cubicBezTo>
                    <a:pt x="64" y="179"/>
                    <a:pt x="179" y="64"/>
                    <a:pt x="320" y="64"/>
                  </a:cubicBezTo>
                  <a:cubicBezTo>
                    <a:pt x="320" y="0"/>
                    <a:pt x="320" y="0"/>
                    <a:pt x="320" y="0"/>
                  </a:cubicBezTo>
                  <a:cubicBezTo>
                    <a:pt x="143" y="0"/>
                    <a:pt x="0" y="143"/>
                    <a:pt x="0" y="3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8" name="Rectangle 67">
            <a:extLst>
              <a:ext uri="{FF2B5EF4-FFF2-40B4-BE49-F238E27FC236}">
                <a16:creationId xmlns:a16="http://schemas.microsoft.com/office/drawing/2014/main" id="{B3B0C8F7-009B-419C-91CF-D82E89740F41}"/>
              </a:ext>
            </a:extLst>
          </p:cNvPr>
          <p:cNvSpPr/>
          <p:nvPr/>
        </p:nvSpPr>
        <p:spPr>
          <a:xfrm>
            <a:off x="439863" y="1359145"/>
            <a:ext cx="4838700" cy="2892330"/>
          </a:xfrm>
          <a:prstGeom prst="rect">
            <a:avLst/>
          </a:prstGeom>
        </p:spPr>
        <p:txBody>
          <a:bodyPr wrap="square">
            <a:spAutoFit/>
          </a:bodyPr>
          <a:lstStyle/>
          <a:p>
            <a:pPr algn="ctr">
              <a:lnSpc>
                <a:spcPct val="150000"/>
              </a:lnSpc>
            </a:pPr>
            <a:r>
              <a:rPr lang="en-GB" dirty="0">
                <a:latin typeface="Times New Roman" panose="02020603050405020304" pitchFamily="18" charset="0"/>
                <a:cs typeface="Times New Roman" panose="02020603050405020304" pitchFamily="18" charset="0"/>
              </a:rPr>
              <a:t>The problem at hand is </a:t>
            </a:r>
          </a:p>
          <a:p>
            <a:pPr algn="ctr">
              <a:lnSpc>
                <a:spcPct val="150000"/>
              </a:lnSpc>
            </a:pPr>
            <a:r>
              <a:rPr lang="en-GB" b="1" dirty="0">
                <a:latin typeface="Times New Roman" panose="02020603050405020304" pitchFamily="18" charset="0"/>
                <a:cs typeface="Times New Roman" panose="02020603050405020304" pitchFamily="18" charset="0"/>
              </a:rPr>
              <a:t>to find out the best topic modelling technique to create the topics from complaints text data of financial organizations and to find a way to prioritize the complaints to save the organization from reputational loss</a:t>
            </a:r>
            <a:r>
              <a:rPr lang="en-GB"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nSpc>
                <a:spcPct val="120000"/>
              </a:lnSpc>
            </a:pPr>
            <a:endParaRPr lang="en-US" dirty="0">
              <a:solidFill>
                <a:schemeClr val="tx1">
                  <a:lumMod val="75000"/>
                  <a:lumOff val="25000"/>
                </a:schemeClr>
              </a:solidFill>
            </a:endParaRPr>
          </a:p>
        </p:txBody>
      </p:sp>
    </p:spTree>
    <p:extLst>
      <p:ext uri="{BB962C8B-B14F-4D97-AF65-F5344CB8AC3E}">
        <p14:creationId xmlns:p14="http://schemas.microsoft.com/office/powerpoint/2010/main" val="15879221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Research Aim &amp; Objectives</a:t>
            </a:r>
          </a:p>
        </p:txBody>
      </p:sp>
      <p:sp>
        <p:nvSpPr>
          <p:cNvPr id="8" name="Freeform 5">
            <a:extLst>
              <a:ext uri="{FF2B5EF4-FFF2-40B4-BE49-F238E27FC236}">
                <a16:creationId xmlns:a16="http://schemas.microsoft.com/office/drawing/2014/main" id="{42E09CA1-8C92-4646-AE3E-CDB182489B86}"/>
              </a:ext>
            </a:extLst>
          </p:cNvPr>
          <p:cNvSpPr>
            <a:spLocks noEditPoints="1"/>
          </p:cNvSpPr>
          <p:nvPr/>
        </p:nvSpPr>
        <p:spPr bwMode="auto">
          <a:xfrm>
            <a:off x="5411152" y="1168648"/>
            <a:ext cx="3328988" cy="3328988"/>
          </a:xfrm>
          <a:custGeom>
            <a:avLst/>
            <a:gdLst>
              <a:gd name="T0" fmla="*/ 1997 w 2048"/>
              <a:gd name="T1" fmla="*/ 390 h 2048"/>
              <a:gd name="T2" fmla="*/ 1960 w 2048"/>
              <a:gd name="T3" fmla="*/ 288 h 2048"/>
              <a:gd name="T4" fmla="*/ 1760 w 2048"/>
              <a:gd name="T5" fmla="*/ 88 h 2048"/>
              <a:gd name="T6" fmla="*/ 1658 w 2048"/>
              <a:gd name="T7" fmla="*/ 51 h 2048"/>
              <a:gd name="T8" fmla="*/ 1024 w 2048"/>
              <a:gd name="T9" fmla="*/ 0 h 2048"/>
              <a:gd name="T10" fmla="*/ 0 w 2048"/>
              <a:gd name="T11" fmla="*/ 1024 h 2048"/>
              <a:gd name="T12" fmla="*/ 1024 w 2048"/>
              <a:gd name="T13" fmla="*/ 2048 h 2048"/>
              <a:gd name="T14" fmla="*/ 2048 w 2048"/>
              <a:gd name="T15" fmla="*/ 1024 h 2048"/>
              <a:gd name="T16" fmla="*/ 1660 w 2048"/>
              <a:gd name="T17" fmla="*/ 333 h 2048"/>
              <a:gd name="T18" fmla="*/ 1821 w 2048"/>
              <a:gd name="T19" fmla="*/ 397 h 2048"/>
              <a:gd name="T20" fmla="*/ 1521 w 2048"/>
              <a:gd name="T21" fmla="*/ 527 h 2048"/>
              <a:gd name="T22" fmla="*/ 1651 w 2048"/>
              <a:gd name="T23" fmla="*/ 227 h 2048"/>
              <a:gd name="T24" fmla="*/ 1228 w 2048"/>
              <a:gd name="T25" fmla="*/ 1024 h 2048"/>
              <a:gd name="T26" fmla="*/ 820 w 2048"/>
              <a:gd name="T27" fmla="*/ 1024 h 2048"/>
              <a:gd name="T28" fmla="*/ 1119 w 2048"/>
              <a:gd name="T29" fmla="*/ 844 h 2048"/>
              <a:gd name="T30" fmla="*/ 982 w 2048"/>
              <a:gd name="T31" fmla="*/ 1066 h 2048"/>
              <a:gd name="T32" fmla="*/ 1066 w 2048"/>
              <a:gd name="T33" fmla="*/ 1066 h 2048"/>
              <a:gd name="T34" fmla="*/ 1228 w 2048"/>
              <a:gd name="T35" fmla="*/ 1024 h 2048"/>
              <a:gd name="T36" fmla="*/ 1024 w 2048"/>
              <a:gd name="T37" fmla="*/ 700 h 2048"/>
              <a:gd name="T38" fmla="*/ 1024 w 2048"/>
              <a:gd name="T39" fmla="*/ 1348 h 2048"/>
              <a:gd name="T40" fmla="*/ 1291 w 2048"/>
              <a:gd name="T41" fmla="*/ 841 h 2048"/>
              <a:gd name="T42" fmla="*/ 1588 w 2048"/>
              <a:gd name="T43" fmla="*/ 1024 h 2048"/>
              <a:gd name="T44" fmla="*/ 460 w 2048"/>
              <a:gd name="T45" fmla="*/ 1024 h 2048"/>
              <a:gd name="T46" fmla="*/ 1378 w 2048"/>
              <a:gd name="T47" fmla="*/ 585 h 2048"/>
              <a:gd name="T48" fmla="*/ 1663 w 2048"/>
              <a:gd name="T49" fmla="*/ 1663 h 2048"/>
              <a:gd name="T50" fmla="*/ 385 w 2048"/>
              <a:gd name="T51" fmla="*/ 1663 h 2048"/>
              <a:gd name="T52" fmla="*/ 385 w 2048"/>
              <a:gd name="T53" fmla="*/ 385 h 2048"/>
              <a:gd name="T54" fmla="*/ 1471 w 2048"/>
              <a:gd name="T55" fmla="*/ 238 h 2048"/>
              <a:gd name="T56" fmla="*/ 1385 w 2048"/>
              <a:gd name="T57" fmla="*/ 346 h 2048"/>
              <a:gd name="T58" fmla="*/ 1394 w 2048"/>
              <a:gd name="T59" fmla="*/ 449 h 2048"/>
              <a:gd name="T60" fmla="*/ 340 w 2048"/>
              <a:gd name="T61" fmla="*/ 1024 h 2048"/>
              <a:gd name="T62" fmla="*/ 1708 w 2048"/>
              <a:gd name="T63" fmla="*/ 1024 h 2048"/>
              <a:gd name="T64" fmla="*/ 1695 w 2048"/>
              <a:gd name="T65" fmla="*/ 662 h 2048"/>
              <a:gd name="T66" fmla="*/ 1701 w 2048"/>
              <a:gd name="T67" fmla="*/ 663 h 2048"/>
              <a:gd name="T68" fmla="*/ 1707 w 2048"/>
              <a:gd name="T69" fmla="*/ 662 h 2048"/>
              <a:gd name="T70" fmla="*/ 1713 w 2048"/>
              <a:gd name="T71" fmla="*/ 661 h 2048"/>
              <a:gd name="T72" fmla="*/ 1719 w 2048"/>
              <a:gd name="T73" fmla="*/ 659 h 2048"/>
              <a:gd name="T74" fmla="*/ 1725 w 2048"/>
              <a:gd name="T75" fmla="*/ 657 h 2048"/>
              <a:gd name="T76" fmla="*/ 1731 w 2048"/>
              <a:gd name="T77" fmla="*/ 654 h 2048"/>
              <a:gd name="T78" fmla="*/ 1736 w 2048"/>
              <a:gd name="T79" fmla="*/ 650 h 2048"/>
              <a:gd name="T80" fmla="*/ 1742 w 2048"/>
              <a:gd name="T81" fmla="*/ 645 h 2048"/>
              <a:gd name="T82" fmla="*/ 1928 w 2048"/>
              <a:gd name="T83" fmla="*/ 1024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48" h="2048">
                <a:moveTo>
                  <a:pt x="1898" y="490"/>
                </a:moveTo>
                <a:cubicBezTo>
                  <a:pt x="1997" y="390"/>
                  <a:pt x="1997" y="390"/>
                  <a:pt x="1997" y="390"/>
                </a:cubicBezTo>
                <a:cubicBezTo>
                  <a:pt x="2013" y="374"/>
                  <a:pt x="2019" y="349"/>
                  <a:pt x="2011" y="327"/>
                </a:cubicBezTo>
                <a:cubicBezTo>
                  <a:pt x="2003" y="305"/>
                  <a:pt x="1983" y="290"/>
                  <a:pt x="1960" y="288"/>
                </a:cubicBezTo>
                <a:cubicBezTo>
                  <a:pt x="1775" y="273"/>
                  <a:pt x="1775" y="273"/>
                  <a:pt x="1775" y="273"/>
                </a:cubicBezTo>
                <a:cubicBezTo>
                  <a:pt x="1760" y="88"/>
                  <a:pt x="1760" y="88"/>
                  <a:pt x="1760" y="88"/>
                </a:cubicBezTo>
                <a:cubicBezTo>
                  <a:pt x="1758" y="65"/>
                  <a:pt x="1743" y="45"/>
                  <a:pt x="1721" y="37"/>
                </a:cubicBezTo>
                <a:cubicBezTo>
                  <a:pt x="1699" y="29"/>
                  <a:pt x="1674" y="35"/>
                  <a:pt x="1658" y="51"/>
                </a:cubicBezTo>
                <a:cubicBezTo>
                  <a:pt x="1558" y="150"/>
                  <a:pt x="1558" y="150"/>
                  <a:pt x="1558" y="150"/>
                </a:cubicBezTo>
                <a:cubicBezTo>
                  <a:pt x="1398" y="52"/>
                  <a:pt x="1214" y="0"/>
                  <a:pt x="1024" y="0"/>
                </a:cubicBezTo>
                <a:cubicBezTo>
                  <a:pt x="750" y="0"/>
                  <a:pt x="493" y="107"/>
                  <a:pt x="300" y="300"/>
                </a:cubicBezTo>
                <a:cubicBezTo>
                  <a:pt x="107" y="493"/>
                  <a:pt x="0" y="750"/>
                  <a:pt x="0" y="1024"/>
                </a:cubicBezTo>
                <a:cubicBezTo>
                  <a:pt x="0" y="1298"/>
                  <a:pt x="107" y="1555"/>
                  <a:pt x="300" y="1748"/>
                </a:cubicBezTo>
                <a:cubicBezTo>
                  <a:pt x="493" y="1941"/>
                  <a:pt x="750" y="2048"/>
                  <a:pt x="1024" y="2048"/>
                </a:cubicBezTo>
                <a:cubicBezTo>
                  <a:pt x="1298" y="2048"/>
                  <a:pt x="1555" y="1941"/>
                  <a:pt x="1748" y="1748"/>
                </a:cubicBezTo>
                <a:cubicBezTo>
                  <a:pt x="1941" y="1555"/>
                  <a:pt x="2048" y="1298"/>
                  <a:pt x="2048" y="1024"/>
                </a:cubicBezTo>
                <a:cubicBezTo>
                  <a:pt x="2048" y="834"/>
                  <a:pt x="1996" y="650"/>
                  <a:pt x="1898" y="490"/>
                </a:cubicBezTo>
                <a:close/>
                <a:moveTo>
                  <a:pt x="1660" y="333"/>
                </a:moveTo>
                <a:cubicBezTo>
                  <a:pt x="1662" y="362"/>
                  <a:pt x="1686" y="386"/>
                  <a:pt x="1715" y="388"/>
                </a:cubicBezTo>
                <a:cubicBezTo>
                  <a:pt x="1821" y="397"/>
                  <a:pt x="1821" y="397"/>
                  <a:pt x="1821" y="397"/>
                </a:cubicBezTo>
                <a:cubicBezTo>
                  <a:pt x="1677" y="540"/>
                  <a:pt x="1677" y="540"/>
                  <a:pt x="1677" y="540"/>
                </a:cubicBezTo>
                <a:cubicBezTo>
                  <a:pt x="1521" y="527"/>
                  <a:pt x="1521" y="527"/>
                  <a:pt x="1521" y="527"/>
                </a:cubicBezTo>
                <a:cubicBezTo>
                  <a:pt x="1508" y="371"/>
                  <a:pt x="1508" y="371"/>
                  <a:pt x="1508" y="371"/>
                </a:cubicBezTo>
                <a:cubicBezTo>
                  <a:pt x="1651" y="227"/>
                  <a:pt x="1651" y="227"/>
                  <a:pt x="1651" y="227"/>
                </a:cubicBezTo>
                <a:lnTo>
                  <a:pt x="1660" y="333"/>
                </a:lnTo>
                <a:close/>
                <a:moveTo>
                  <a:pt x="1228" y="1024"/>
                </a:moveTo>
                <a:cubicBezTo>
                  <a:pt x="1228" y="1136"/>
                  <a:pt x="1136" y="1228"/>
                  <a:pt x="1024" y="1228"/>
                </a:cubicBezTo>
                <a:cubicBezTo>
                  <a:pt x="912" y="1228"/>
                  <a:pt x="820" y="1136"/>
                  <a:pt x="820" y="1024"/>
                </a:cubicBezTo>
                <a:cubicBezTo>
                  <a:pt x="820" y="912"/>
                  <a:pt x="912" y="820"/>
                  <a:pt x="1024" y="820"/>
                </a:cubicBezTo>
                <a:cubicBezTo>
                  <a:pt x="1058" y="820"/>
                  <a:pt x="1091" y="829"/>
                  <a:pt x="1119" y="844"/>
                </a:cubicBezTo>
                <a:cubicBezTo>
                  <a:pt x="982" y="982"/>
                  <a:pt x="982" y="982"/>
                  <a:pt x="982" y="982"/>
                </a:cubicBezTo>
                <a:cubicBezTo>
                  <a:pt x="958" y="1005"/>
                  <a:pt x="958" y="1043"/>
                  <a:pt x="982" y="1066"/>
                </a:cubicBezTo>
                <a:cubicBezTo>
                  <a:pt x="993" y="1078"/>
                  <a:pt x="1009" y="1084"/>
                  <a:pt x="1024" y="1084"/>
                </a:cubicBezTo>
                <a:cubicBezTo>
                  <a:pt x="1039" y="1084"/>
                  <a:pt x="1055" y="1078"/>
                  <a:pt x="1066" y="1066"/>
                </a:cubicBezTo>
                <a:cubicBezTo>
                  <a:pt x="1204" y="929"/>
                  <a:pt x="1204" y="929"/>
                  <a:pt x="1204" y="929"/>
                </a:cubicBezTo>
                <a:cubicBezTo>
                  <a:pt x="1219" y="957"/>
                  <a:pt x="1228" y="990"/>
                  <a:pt x="1228" y="1024"/>
                </a:cubicBezTo>
                <a:close/>
                <a:moveTo>
                  <a:pt x="1207" y="757"/>
                </a:moveTo>
                <a:cubicBezTo>
                  <a:pt x="1155" y="721"/>
                  <a:pt x="1092" y="700"/>
                  <a:pt x="1024" y="700"/>
                </a:cubicBezTo>
                <a:cubicBezTo>
                  <a:pt x="845" y="700"/>
                  <a:pt x="700" y="845"/>
                  <a:pt x="700" y="1024"/>
                </a:cubicBezTo>
                <a:cubicBezTo>
                  <a:pt x="700" y="1203"/>
                  <a:pt x="845" y="1348"/>
                  <a:pt x="1024" y="1348"/>
                </a:cubicBezTo>
                <a:cubicBezTo>
                  <a:pt x="1203" y="1348"/>
                  <a:pt x="1348" y="1203"/>
                  <a:pt x="1348" y="1024"/>
                </a:cubicBezTo>
                <a:cubicBezTo>
                  <a:pt x="1348" y="956"/>
                  <a:pt x="1327" y="893"/>
                  <a:pt x="1291" y="841"/>
                </a:cubicBezTo>
                <a:cubicBezTo>
                  <a:pt x="1463" y="670"/>
                  <a:pt x="1463" y="670"/>
                  <a:pt x="1463" y="670"/>
                </a:cubicBezTo>
                <a:cubicBezTo>
                  <a:pt x="1541" y="767"/>
                  <a:pt x="1588" y="890"/>
                  <a:pt x="1588" y="1024"/>
                </a:cubicBezTo>
                <a:cubicBezTo>
                  <a:pt x="1588" y="1335"/>
                  <a:pt x="1335" y="1588"/>
                  <a:pt x="1024" y="1588"/>
                </a:cubicBezTo>
                <a:cubicBezTo>
                  <a:pt x="713" y="1588"/>
                  <a:pt x="460" y="1335"/>
                  <a:pt x="460" y="1024"/>
                </a:cubicBezTo>
                <a:cubicBezTo>
                  <a:pt x="460" y="713"/>
                  <a:pt x="713" y="460"/>
                  <a:pt x="1024" y="460"/>
                </a:cubicBezTo>
                <a:cubicBezTo>
                  <a:pt x="1158" y="460"/>
                  <a:pt x="1281" y="507"/>
                  <a:pt x="1378" y="585"/>
                </a:cubicBezTo>
                <a:lnTo>
                  <a:pt x="1207" y="757"/>
                </a:lnTo>
                <a:close/>
                <a:moveTo>
                  <a:pt x="1663" y="1663"/>
                </a:moveTo>
                <a:cubicBezTo>
                  <a:pt x="1492" y="1834"/>
                  <a:pt x="1265" y="1928"/>
                  <a:pt x="1024" y="1928"/>
                </a:cubicBezTo>
                <a:cubicBezTo>
                  <a:pt x="783" y="1928"/>
                  <a:pt x="556" y="1834"/>
                  <a:pt x="385" y="1663"/>
                </a:cubicBezTo>
                <a:cubicBezTo>
                  <a:pt x="214" y="1492"/>
                  <a:pt x="120" y="1265"/>
                  <a:pt x="120" y="1024"/>
                </a:cubicBezTo>
                <a:cubicBezTo>
                  <a:pt x="120" y="783"/>
                  <a:pt x="214" y="556"/>
                  <a:pt x="385" y="385"/>
                </a:cubicBezTo>
                <a:cubicBezTo>
                  <a:pt x="556" y="214"/>
                  <a:pt x="783" y="120"/>
                  <a:pt x="1024" y="120"/>
                </a:cubicBezTo>
                <a:cubicBezTo>
                  <a:pt x="1182" y="120"/>
                  <a:pt x="1335" y="161"/>
                  <a:pt x="1471" y="238"/>
                </a:cubicBezTo>
                <a:cubicBezTo>
                  <a:pt x="1403" y="306"/>
                  <a:pt x="1403" y="306"/>
                  <a:pt x="1403" y="306"/>
                </a:cubicBezTo>
                <a:cubicBezTo>
                  <a:pt x="1392" y="317"/>
                  <a:pt x="1386" y="331"/>
                  <a:pt x="1385" y="346"/>
                </a:cubicBezTo>
                <a:cubicBezTo>
                  <a:pt x="1385" y="349"/>
                  <a:pt x="1385" y="351"/>
                  <a:pt x="1386" y="353"/>
                </a:cubicBezTo>
                <a:cubicBezTo>
                  <a:pt x="1394" y="449"/>
                  <a:pt x="1394" y="449"/>
                  <a:pt x="1394" y="449"/>
                </a:cubicBezTo>
                <a:cubicBezTo>
                  <a:pt x="1287" y="380"/>
                  <a:pt x="1160" y="340"/>
                  <a:pt x="1024" y="340"/>
                </a:cubicBezTo>
                <a:cubicBezTo>
                  <a:pt x="647" y="340"/>
                  <a:pt x="340" y="647"/>
                  <a:pt x="340" y="1024"/>
                </a:cubicBezTo>
                <a:cubicBezTo>
                  <a:pt x="340" y="1401"/>
                  <a:pt x="647" y="1708"/>
                  <a:pt x="1024" y="1708"/>
                </a:cubicBezTo>
                <a:cubicBezTo>
                  <a:pt x="1401" y="1708"/>
                  <a:pt x="1708" y="1401"/>
                  <a:pt x="1708" y="1024"/>
                </a:cubicBezTo>
                <a:cubicBezTo>
                  <a:pt x="1708" y="888"/>
                  <a:pt x="1668" y="761"/>
                  <a:pt x="1599" y="654"/>
                </a:cubicBezTo>
                <a:cubicBezTo>
                  <a:pt x="1695" y="662"/>
                  <a:pt x="1695" y="662"/>
                  <a:pt x="1695" y="662"/>
                </a:cubicBezTo>
                <a:cubicBezTo>
                  <a:pt x="1697" y="662"/>
                  <a:pt x="1698" y="663"/>
                  <a:pt x="1700" y="663"/>
                </a:cubicBezTo>
                <a:cubicBezTo>
                  <a:pt x="1700" y="663"/>
                  <a:pt x="1701" y="663"/>
                  <a:pt x="1701" y="663"/>
                </a:cubicBezTo>
                <a:cubicBezTo>
                  <a:pt x="1702" y="663"/>
                  <a:pt x="1702" y="662"/>
                  <a:pt x="1703" y="662"/>
                </a:cubicBezTo>
                <a:cubicBezTo>
                  <a:pt x="1705" y="662"/>
                  <a:pt x="1706" y="662"/>
                  <a:pt x="1707" y="662"/>
                </a:cubicBezTo>
                <a:cubicBezTo>
                  <a:pt x="1708" y="662"/>
                  <a:pt x="1709" y="662"/>
                  <a:pt x="1710" y="662"/>
                </a:cubicBezTo>
                <a:cubicBezTo>
                  <a:pt x="1711" y="662"/>
                  <a:pt x="1712" y="661"/>
                  <a:pt x="1713" y="661"/>
                </a:cubicBezTo>
                <a:cubicBezTo>
                  <a:pt x="1714" y="661"/>
                  <a:pt x="1715" y="661"/>
                  <a:pt x="1716" y="660"/>
                </a:cubicBezTo>
                <a:cubicBezTo>
                  <a:pt x="1717" y="660"/>
                  <a:pt x="1718" y="660"/>
                  <a:pt x="1719" y="659"/>
                </a:cubicBezTo>
                <a:cubicBezTo>
                  <a:pt x="1720" y="659"/>
                  <a:pt x="1721" y="659"/>
                  <a:pt x="1722" y="658"/>
                </a:cubicBezTo>
                <a:cubicBezTo>
                  <a:pt x="1723" y="658"/>
                  <a:pt x="1724" y="658"/>
                  <a:pt x="1725" y="657"/>
                </a:cubicBezTo>
                <a:cubicBezTo>
                  <a:pt x="1726" y="657"/>
                  <a:pt x="1727" y="656"/>
                  <a:pt x="1727" y="656"/>
                </a:cubicBezTo>
                <a:cubicBezTo>
                  <a:pt x="1728" y="655"/>
                  <a:pt x="1730" y="655"/>
                  <a:pt x="1731" y="654"/>
                </a:cubicBezTo>
                <a:cubicBezTo>
                  <a:pt x="1731" y="654"/>
                  <a:pt x="1732" y="653"/>
                  <a:pt x="1733" y="653"/>
                </a:cubicBezTo>
                <a:cubicBezTo>
                  <a:pt x="1734" y="652"/>
                  <a:pt x="1735" y="651"/>
                  <a:pt x="1736" y="650"/>
                </a:cubicBezTo>
                <a:cubicBezTo>
                  <a:pt x="1737" y="650"/>
                  <a:pt x="1737" y="650"/>
                  <a:pt x="1738" y="649"/>
                </a:cubicBezTo>
                <a:cubicBezTo>
                  <a:pt x="1739" y="648"/>
                  <a:pt x="1741" y="646"/>
                  <a:pt x="1742" y="645"/>
                </a:cubicBezTo>
                <a:cubicBezTo>
                  <a:pt x="1810" y="577"/>
                  <a:pt x="1810" y="577"/>
                  <a:pt x="1810" y="577"/>
                </a:cubicBezTo>
                <a:cubicBezTo>
                  <a:pt x="1887" y="713"/>
                  <a:pt x="1928" y="866"/>
                  <a:pt x="1928" y="1024"/>
                </a:cubicBezTo>
                <a:cubicBezTo>
                  <a:pt x="1928" y="1265"/>
                  <a:pt x="1834" y="1492"/>
                  <a:pt x="1663" y="1663"/>
                </a:cubicBezTo>
                <a:close/>
              </a:path>
            </a:pathLst>
          </a:custGeom>
          <a:solidFill>
            <a:schemeClr val="bg1">
              <a:lumMod val="95000"/>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5">
            <a:extLst>
              <a:ext uri="{FF2B5EF4-FFF2-40B4-BE49-F238E27FC236}">
                <a16:creationId xmlns:a16="http://schemas.microsoft.com/office/drawing/2014/main" id="{C291BBA4-0C45-4D25-8388-35B7259BE2A2}"/>
              </a:ext>
            </a:extLst>
          </p:cNvPr>
          <p:cNvSpPr>
            <a:spLocks noEditPoints="1"/>
          </p:cNvSpPr>
          <p:nvPr/>
        </p:nvSpPr>
        <p:spPr bwMode="auto">
          <a:xfrm>
            <a:off x="6085522" y="1843018"/>
            <a:ext cx="1980248" cy="1980248"/>
          </a:xfrm>
          <a:custGeom>
            <a:avLst/>
            <a:gdLst>
              <a:gd name="T0" fmla="*/ 1997 w 2048"/>
              <a:gd name="T1" fmla="*/ 390 h 2048"/>
              <a:gd name="T2" fmla="*/ 1960 w 2048"/>
              <a:gd name="T3" fmla="*/ 288 h 2048"/>
              <a:gd name="T4" fmla="*/ 1760 w 2048"/>
              <a:gd name="T5" fmla="*/ 88 h 2048"/>
              <a:gd name="T6" fmla="*/ 1658 w 2048"/>
              <a:gd name="T7" fmla="*/ 51 h 2048"/>
              <a:gd name="T8" fmla="*/ 1024 w 2048"/>
              <a:gd name="T9" fmla="*/ 0 h 2048"/>
              <a:gd name="T10" fmla="*/ 0 w 2048"/>
              <a:gd name="T11" fmla="*/ 1024 h 2048"/>
              <a:gd name="T12" fmla="*/ 1024 w 2048"/>
              <a:gd name="T13" fmla="*/ 2048 h 2048"/>
              <a:gd name="T14" fmla="*/ 2048 w 2048"/>
              <a:gd name="T15" fmla="*/ 1024 h 2048"/>
              <a:gd name="T16" fmla="*/ 1660 w 2048"/>
              <a:gd name="T17" fmla="*/ 333 h 2048"/>
              <a:gd name="T18" fmla="*/ 1821 w 2048"/>
              <a:gd name="T19" fmla="*/ 397 h 2048"/>
              <a:gd name="T20" fmla="*/ 1521 w 2048"/>
              <a:gd name="T21" fmla="*/ 527 h 2048"/>
              <a:gd name="T22" fmla="*/ 1651 w 2048"/>
              <a:gd name="T23" fmla="*/ 227 h 2048"/>
              <a:gd name="T24" fmla="*/ 1228 w 2048"/>
              <a:gd name="T25" fmla="*/ 1024 h 2048"/>
              <a:gd name="T26" fmla="*/ 820 w 2048"/>
              <a:gd name="T27" fmla="*/ 1024 h 2048"/>
              <a:gd name="T28" fmla="*/ 1119 w 2048"/>
              <a:gd name="T29" fmla="*/ 844 h 2048"/>
              <a:gd name="T30" fmla="*/ 982 w 2048"/>
              <a:gd name="T31" fmla="*/ 1066 h 2048"/>
              <a:gd name="T32" fmla="*/ 1066 w 2048"/>
              <a:gd name="T33" fmla="*/ 1066 h 2048"/>
              <a:gd name="T34" fmla="*/ 1228 w 2048"/>
              <a:gd name="T35" fmla="*/ 1024 h 2048"/>
              <a:gd name="T36" fmla="*/ 1024 w 2048"/>
              <a:gd name="T37" fmla="*/ 700 h 2048"/>
              <a:gd name="T38" fmla="*/ 1024 w 2048"/>
              <a:gd name="T39" fmla="*/ 1348 h 2048"/>
              <a:gd name="T40" fmla="*/ 1291 w 2048"/>
              <a:gd name="T41" fmla="*/ 841 h 2048"/>
              <a:gd name="T42" fmla="*/ 1588 w 2048"/>
              <a:gd name="T43" fmla="*/ 1024 h 2048"/>
              <a:gd name="T44" fmla="*/ 460 w 2048"/>
              <a:gd name="T45" fmla="*/ 1024 h 2048"/>
              <a:gd name="T46" fmla="*/ 1378 w 2048"/>
              <a:gd name="T47" fmla="*/ 585 h 2048"/>
              <a:gd name="T48" fmla="*/ 1663 w 2048"/>
              <a:gd name="T49" fmla="*/ 1663 h 2048"/>
              <a:gd name="T50" fmla="*/ 385 w 2048"/>
              <a:gd name="T51" fmla="*/ 1663 h 2048"/>
              <a:gd name="T52" fmla="*/ 385 w 2048"/>
              <a:gd name="T53" fmla="*/ 385 h 2048"/>
              <a:gd name="T54" fmla="*/ 1471 w 2048"/>
              <a:gd name="T55" fmla="*/ 238 h 2048"/>
              <a:gd name="T56" fmla="*/ 1385 w 2048"/>
              <a:gd name="T57" fmla="*/ 346 h 2048"/>
              <a:gd name="T58" fmla="*/ 1394 w 2048"/>
              <a:gd name="T59" fmla="*/ 449 h 2048"/>
              <a:gd name="T60" fmla="*/ 340 w 2048"/>
              <a:gd name="T61" fmla="*/ 1024 h 2048"/>
              <a:gd name="T62" fmla="*/ 1708 w 2048"/>
              <a:gd name="T63" fmla="*/ 1024 h 2048"/>
              <a:gd name="T64" fmla="*/ 1695 w 2048"/>
              <a:gd name="T65" fmla="*/ 662 h 2048"/>
              <a:gd name="T66" fmla="*/ 1701 w 2048"/>
              <a:gd name="T67" fmla="*/ 663 h 2048"/>
              <a:gd name="T68" fmla="*/ 1707 w 2048"/>
              <a:gd name="T69" fmla="*/ 662 h 2048"/>
              <a:gd name="T70" fmla="*/ 1713 w 2048"/>
              <a:gd name="T71" fmla="*/ 661 h 2048"/>
              <a:gd name="T72" fmla="*/ 1719 w 2048"/>
              <a:gd name="T73" fmla="*/ 659 h 2048"/>
              <a:gd name="T74" fmla="*/ 1725 w 2048"/>
              <a:gd name="T75" fmla="*/ 657 h 2048"/>
              <a:gd name="T76" fmla="*/ 1731 w 2048"/>
              <a:gd name="T77" fmla="*/ 654 h 2048"/>
              <a:gd name="T78" fmla="*/ 1736 w 2048"/>
              <a:gd name="T79" fmla="*/ 650 h 2048"/>
              <a:gd name="T80" fmla="*/ 1742 w 2048"/>
              <a:gd name="T81" fmla="*/ 645 h 2048"/>
              <a:gd name="T82" fmla="*/ 1928 w 2048"/>
              <a:gd name="T83" fmla="*/ 1024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48" h="2048">
                <a:moveTo>
                  <a:pt x="1898" y="490"/>
                </a:moveTo>
                <a:cubicBezTo>
                  <a:pt x="1997" y="390"/>
                  <a:pt x="1997" y="390"/>
                  <a:pt x="1997" y="390"/>
                </a:cubicBezTo>
                <a:cubicBezTo>
                  <a:pt x="2013" y="374"/>
                  <a:pt x="2019" y="349"/>
                  <a:pt x="2011" y="327"/>
                </a:cubicBezTo>
                <a:cubicBezTo>
                  <a:pt x="2003" y="305"/>
                  <a:pt x="1983" y="290"/>
                  <a:pt x="1960" y="288"/>
                </a:cubicBezTo>
                <a:cubicBezTo>
                  <a:pt x="1775" y="273"/>
                  <a:pt x="1775" y="273"/>
                  <a:pt x="1775" y="273"/>
                </a:cubicBezTo>
                <a:cubicBezTo>
                  <a:pt x="1760" y="88"/>
                  <a:pt x="1760" y="88"/>
                  <a:pt x="1760" y="88"/>
                </a:cubicBezTo>
                <a:cubicBezTo>
                  <a:pt x="1758" y="65"/>
                  <a:pt x="1743" y="45"/>
                  <a:pt x="1721" y="37"/>
                </a:cubicBezTo>
                <a:cubicBezTo>
                  <a:pt x="1699" y="29"/>
                  <a:pt x="1674" y="35"/>
                  <a:pt x="1658" y="51"/>
                </a:cubicBezTo>
                <a:cubicBezTo>
                  <a:pt x="1558" y="150"/>
                  <a:pt x="1558" y="150"/>
                  <a:pt x="1558" y="150"/>
                </a:cubicBezTo>
                <a:cubicBezTo>
                  <a:pt x="1398" y="52"/>
                  <a:pt x="1214" y="0"/>
                  <a:pt x="1024" y="0"/>
                </a:cubicBezTo>
                <a:cubicBezTo>
                  <a:pt x="750" y="0"/>
                  <a:pt x="493" y="107"/>
                  <a:pt x="300" y="300"/>
                </a:cubicBezTo>
                <a:cubicBezTo>
                  <a:pt x="107" y="493"/>
                  <a:pt x="0" y="750"/>
                  <a:pt x="0" y="1024"/>
                </a:cubicBezTo>
                <a:cubicBezTo>
                  <a:pt x="0" y="1298"/>
                  <a:pt x="107" y="1555"/>
                  <a:pt x="300" y="1748"/>
                </a:cubicBezTo>
                <a:cubicBezTo>
                  <a:pt x="493" y="1941"/>
                  <a:pt x="750" y="2048"/>
                  <a:pt x="1024" y="2048"/>
                </a:cubicBezTo>
                <a:cubicBezTo>
                  <a:pt x="1298" y="2048"/>
                  <a:pt x="1555" y="1941"/>
                  <a:pt x="1748" y="1748"/>
                </a:cubicBezTo>
                <a:cubicBezTo>
                  <a:pt x="1941" y="1555"/>
                  <a:pt x="2048" y="1298"/>
                  <a:pt x="2048" y="1024"/>
                </a:cubicBezTo>
                <a:cubicBezTo>
                  <a:pt x="2048" y="834"/>
                  <a:pt x="1996" y="650"/>
                  <a:pt x="1898" y="490"/>
                </a:cubicBezTo>
                <a:close/>
                <a:moveTo>
                  <a:pt x="1660" y="333"/>
                </a:moveTo>
                <a:cubicBezTo>
                  <a:pt x="1662" y="362"/>
                  <a:pt x="1686" y="386"/>
                  <a:pt x="1715" y="388"/>
                </a:cubicBezTo>
                <a:cubicBezTo>
                  <a:pt x="1821" y="397"/>
                  <a:pt x="1821" y="397"/>
                  <a:pt x="1821" y="397"/>
                </a:cubicBezTo>
                <a:cubicBezTo>
                  <a:pt x="1677" y="540"/>
                  <a:pt x="1677" y="540"/>
                  <a:pt x="1677" y="540"/>
                </a:cubicBezTo>
                <a:cubicBezTo>
                  <a:pt x="1521" y="527"/>
                  <a:pt x="1521" y="527"/>
                  <a:pt x="1521" y="527"/>
                </a:cubicBezTo>
                <a:cubicBezTo>
                  <a:pt x="1508" y="371"/>
                  <a:pt x="1508" y="371"/>
                  <a:pt x="1508" y="371"/>
                </a:cubicBezTo>
                <a:cubicBezTo>
                  <a:pt x="1651" y="227"/>
                  <a:pt x="1651" y="227"/>
                  <a:pt x="1651" y="227"/>
                </a:cubicBezTo>
                <a:lnTo>
                  <a:pt x="1660" y="333"/>
                </a:lnTo>
                <a:close/>
                <a:moveTo>
                  <a:pt x="1228" y="1024"/>
                </a:moveTo>
                <a:cubicBezTo>
                  <a:pt x="1228" y="1136"/>
                  <a:pt x="1136" y="1228"/>
                  <a:pt x="1024" y="1228"/>
                </a:cubicBezTo>
                <a:cubicBezTo>
                  <a:pt x="912" y="1228"/>
                  <a:pt x="820" y="1136"/>
                  <a:pt x="820" y="1024"/>
                </a:cubicBezTo>
                <a:cubicBezTo>
                  <a:pt x="820" y="912"/>
                  <a:pt x="912" y="820"/>
                  <a:pt x="1024" y="820"/>
                </a:cubicBezTo>
                <a:cubicBezTo>
                  <a:pt x="1058" y="820"/>
                  <a:pt x="1091" y="829"/>
                  <a:pt x="1119" y="844"/>
                </a:cubicBezTo>
                <a:cubicBezTo>
                  <a:pt x="982" y="982"/>
                  <a:pt x="982" y="982"/>
                  <a:pt x="982" y="982"/>
                </a:cubicBezTo>
                <a:cubicBezTo>
                  <a:pt x="958" y="1005"/>
                  <a:pt x="958" y="1043"/>
                  <a:pt x="982" y="1066"/>
                </a:cubicBezTo>
                <a:cubicBezTo>
                  <a:pt x="993" y="1078"/>
                  <a:pt x="1009" y="1084"/>
                  <a:pt x="1024" y="1084"/>
                </a:cubicBezTo>
                <a:cubicBezTo>
                  <a:pt x="1039" y="1084"/>
                  <a:pt x="1055" y="1078"/>
                  <a:pt x="1066" y="1066"/>
                </a:cubicBezTo>
                <a:cubicBezTo>
                  <a:pt x="1204" y="929"/>
                  <a:pt x="1204" y="929"/>
                  <a:pt x="1204" y="929"/>
                </a:cubicBezTo>
                <a:cubicBezTo>
                  <a:pt x="1219" y="957"/>
                  <a:pt x="1228" y="990"/>
                  <a:pt x="1228" y="1024"/>
                </a:cubicBezTo>
                <a:close/>
                <a:moveTo>
                  <a:pt x="1207" y="757"/>
                </a:moveTo>
                <a:cubicBezTo>
                  <a:pt x="1155" y="721"/>
                  <a:pt x="1092" y="700"/>
                  <a:pt x="1024" y="700"/>
                </a:cubicBezTo>
                <a:cubicBezTo>
                  <a:pt x="845" y="700"/>
                  <a:pt x="700" y="845"/>
                  <a:pt x="700" y="1024"/>
                </a:cubicBezTo>
                <a:cubicBezTo>
                  <a:pt x="700" y="1203"/>
                  <a:pt x="845" y="1348"/>
                  <a:pt x="1024" y="1348"/>
                </a:cubicBezTo>
                <a:cubicBezTo>
                  <a:pt x="1203" y="1348"/>
                  <a:pt x="1348" y="1203"/>
                  <a:pt x="1348" y="1024"/>
                </a:cubicBezTo>
                <a:cubicBezTo>
                  <a:pt x="1348" y="956"/>
                  <a:pt x="1327" y="893"/>
                  <a:pt x="1291" y="841"/>
                </a:cubicBezTo>
                <a:cubicBezTo>
                  <a:pt x="1463" y="670"/>
                  <a:pt x="1463" y="670"/>
                  <a:pt x="1463" y="670"/>
                </a:cubicBezTo>
                <a:cubicBezTo>
                  <a:pt x="1541" y="767"/>
                  <a:pt x="1588" y="890"/>
                  <a:pt x="1588" y="1024"/>
                </a:cubicBezTo>
                <a:cubicBezTo>
                  <a:pt x="1588" y="1335"/>
                  <a:pt x="1335" y="1588"/>
                  <a:pt x="1024" y="1588"/>
                </a:cubicBezTo>
                <a:cubicBezTo>
                  <a:pt x="713" y="1588"/>
                  <a:pt x="460" y="1335"/>
                  <a:pt x="460" y="1024"/>
                </a:cubicBezTo>
                <a:cubicBezTo>
                  <a:pt x="460" y="713"/>
                  <a:pt x="713" y="460"/>
                  <a:pt x="1024" y="460"/>
                </a:cubicBezTo>
                <a:cubicBezTo>
                  <a:pt x="1158" y="460"/>
                  <a:pt x="1281" y="507"/>
                  <a:pt x="1378" y="585"/>
                </a:cubicBezTo>
                <a:lnTo>
                  <a:pt x="1207" y="757"/>
                </a:lnTo>
                <a:close/>
                <a:moveTo>
                  <a:pt x="1663" y="1663"/>
                </a:moveTo>
                <a:cubicBezTo>
                  <a:pt x="1492" y="1834"/>
                  <a:pt x="1265" y="1928"/>
                  <a:pt x="1024" y="1928"/>
                </a:cubicBezTo>
                <a:cubicBezTo>
                  <a:pt x="783" y="1928"/>
                  <a:pt x="556" y="1834"/>
                  <a:pt x="385" y="1663"/>
                </a:cubicBezTo>
                <a:cubicBezTo>
                  <a:pt x="214" y="1492"/>
                  <a:pt x="120" y="1265"/>
                  <a:pt x="120" y="1024"/>
                </a:cubicBezTo>
                <a:cubicBezTo>
                  <a:pt x="120" y="783"/>
                  <a:pt x="214" y="556"/>
                  <a:pt x="385" y="385"/>
                </a:cubicBezTo>
                <a:cubicBezTo>
                  <a:pt x="556" y="214"/>
                  <a:pt x="783" y="120"/>
                  <a:pt x="1024" y="120"/>
                </a:cubicBezTo>
                <a:cubicBezTo>
                  <a:pt x="1182" y="120"/>
                  <a:pt x="1335" y="161"/>
                  <a:pt x="1471" y="238"/>
                </a:cubicBezTo>
                <a:cubicBezTo>
                  <a:pt x="1403" y="306"/>
                  <a:pt x="1403" y="306"/>
                  <a:pt x="1403" y="306"/>
                </a:cubicBezTo>
                <a:cubicBezTo>
                  <a:pt x="1392" y="317"/>
                  <a:pt x="1386" y="331"/>
                  <a:pt x="1385" y="346"/>
                </a:cubicBezTo>
                <a:cubicBezTo>
                  <a:pt x="1385" y="349"/>
                  <a:pt x="1385" y="351"/>
                  <a:pt x="1386" y="353"/>
                </a:cubicBezTo>
                <a:cubicBezTo>
                  <a:pt x="1394" y="449"/>
                  <a:pt x="1394" y="449"/>
                  <a:pt x="1394" y="449"/>
                </a:cubicBezTo>
                <a:cubicBezTo>
                  <a:pt x="1287" y="380"/>
                  <a:pt x="1160" y="340"/>
                  <a:pt x="1024" y="340"/>
                </a:cubicBezTo>
                <a:cubicBezTo>
                  <a:pt x="647" y="340"/>
                  <a:pt x="340" y="647"/>
                  <a:pt x="340" y="1024"/>
                </a:cubicBezTo>
                <a:cubicBezTo>
                  <a:pt x="340" y="1401"/>
                  <a:pt x="647" y="1708"/>
                  <a:pt x="1024" y="1708"/>
                </a:cubicBezTo>
                <a:cubicBezTo>
                  <a:pt x="1401" y="1708"/>
                  <a:pt x="1708" y="1401"/>
                  <a:pt x="1708" y="1024"/>
                </a:cubicBezTo>
                <a:cubicBezTo>
                  <a:pt x="1708" y="888"/>
                  <a:pt x="1668" y="761"/>
                  <a:pt x="1599" y="654"/>
                </a:cubicBezTo>
                <a:cubicBezTo>
                  <a:pt x="1695" y="662"/>
                  <a:pt x="1695" y="662"/>
                  <a:pt x="1695" y="662"/>
                </a:cubicBezTo>
                <a:cubicBezTo>
                  <a:pt x="1697" y="662"/>
                  <a:pt x="1698" y="663"/>
                  <a:pt x="1700" y="663"/>
                </a:cubicBezTo>
                <a:cubicBezTo>
                  <a:pt x="1700" y="663"/>
                  <a:pt x="1701" y="663"/>
                  <a:pt x="1701" y="663"/>
                </a:cubicBezTo>
                <a:cubicBezTo>
                  <a:pt x="1702" y="663"/>
                  <a:pt x="1702" y="662"/>
                  <a:pt x="1703" y="662"/>
                </a:cubicBezTo>
                <a:cubicBezTo>
                  <a:pt x="1705" y="662"/>
                  <a:pt x="1706" y="662"/>
                  <a:pt x="1707" y="662"/>
                </a:cubicBezTo>
                <a:cubicBezTo>
                  <a:pt x="1708" y="662"/>
                  <a:pt x="1709" y="662"/>
                  <a:pt x="1710" y="662"/>
                </a:cubicBezTo>
                <a:cubicBezTo>
                  <a:pt x="1711" y="662"/>
                  <a:pt x="1712" y="661"/>
                  <a:pt x="1713" y="661"/>
                </a:cubicBezTo>
                <a:cubicBezTo>
                  <a:pt x="1714" y="661"/>
                  <a:pt x="1715" y="661"/>
                  <a:pt x="1716" y="660"/>
                </a:cubicBezTo>
                <a:cubicBezTo>
                  <a:pt x="1717" y="660"/>
                  <a:pt x="1718" y="660"/>
                  <a:pt x="1719" y="659"/>
                </a:cubicBezTo>
                <a:cubicBezTo>
                  <a:pt x="1720" y="659"/>
                  <a:pt x="1721" y="659"/>
                  <a:pt x="1722" y="658"/>
                </a:cubicBezTo>
                <a:cubicBezTo>
                  <a:pt x="1723" y="658"/>
                  <a:pt x="1724" y="658"/>
                  <a:pt x="1725" y="657"/>
                </a:cubicBezTo>
                <a:cubicBezTo>
                  <a:pt x="1726" y="657"/>
                  <a:pt x="1727" y="656"/>
                  <a:pt x="1727" y="656"/>
                </a:cubicBezTo>
                <a:cubicBezTo>
                  <a:pt x="1728" y="655"/>
                  <a:pt x="1730" y="655"/>
                  <a:pt x="1731" y="654"/>
                </a:cubicBezTo>
                <a:cubicBezTo>
                  <a:pt x="1731" y="654"/>
                  <a:pt x="1732" y="653"/>
                  <a:pt x="1733" y="653"/>
                </a:cubicBezTo>
                <a:cubicBezTo>
                  <a:pt x="1734" y="652"/>
                  <a:pt x="1735" y="651"/>
                  <a:pt x="1736" y="650"/>
                </a:cubicBezTo>
                <a:cubicBezTo>
                  <a:pt x="1737" y="650"/>
                  <a:pt x="1737" y="650"/>
                  <a:pt x="1738" y="649"/>
                </a:cubicBezTo>
                <a:cubicBezTo>
                  <a:pt x="1739" y="648"/>
                  <a:pt x="1741" y="646"/>
                  <a:pt x="1742" y="645"/>
                </a:cubicBezTo>
                <a:cubicBezTo>
                  <a:pt x="1810" y="577"/>
                  <a:pt x="1810" y="577"/>
                  <a:pt x="1810" y="577"/>
                </a:cubicBezTo>
                <a:cubicBezTo>
                  <a:pt x="1887" y="713"/>
                  <a:pt x="1928" y="866"/>
                  <a:pt x="1928" y="1024"/>
                </a:cubicBezTo>
                <a:cubicBezTo>
                  <a:pt x="1928" y="1265"/>
                  <a:pt x="1834" y="1492"/>
                  <a:pt x="1663" y="1663"/>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Inhaltsplatzhalter 4">
            <a:extLst>
              <a:ext uri="{FF2B5EF4-FFF2-40B4-BE49-F238E27FC236}">
                <a16:creationId xmlns:a16="http://schemas.microsoft.com/office/drawing/2014/main" id="{63609B37-9F07-476A-A0FC-C4C1E9D5BA8C}"/>
              </a:ext>
            </a:extLst>
          </p:cNvPr>
          <p:cNvSpPr txBox="1">
            <a:spLocks/>
          </p:cNvSpPr>
          <p:nvPr/>
        </p:nvSpPr>
        <p:spPr>
          <a:xfrm>
            <a:off x="1119408" y="2010199"/>
            <a:ext cx="3833592" cy="86228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en-US" sz="1400" b="1" dirty="0">
                <a:solidFill>
                  <a:schemeClr val="accent1"/>
                </a:solidFill>
                <a:latin typeface="+mj-lt"/>
              </a:rPr>
              <a:t>Objective #1</a:t>
            </a:r>
            <a:br>
              <a:rPr lang="en-US" sz="1400" b="1" dirty="0">
                <a:solidFill>
                  <a:schemeClr val="bg1">
                    <a:lumMod val="65000"/>
                  </a:schemeClr>
                </a:solidFill>
                <a:latin typeface="+mj-lt"/>
              </a:rPr>
            </a:br>
            <a:r>
              <a:rPr lang="en-US" sz="1000" dirty="0">
                <a:solidFill>
                  <a:schemeClr val="tx1">
                    <a:lumMod val="75000"/>
                    <a:lumOff val="25000"/>
                  </a:schemeClr>
                </a:solidFill>
                <a:latin typeface="+mn-lt"/>
              </a:rPr>
              <a:t>To investigate the utility and performance of existing word embedding techniques (Finbert, BERT, RoBerta, DistilBert) in finding topics utilizing the proposed technique “Embedding Spaces”.</a:t>
            </a:r>
          </a:p>
        </p:txBody>
      </p:sp>
      <p:grpSp>
        <p:nvGrpSpPr>
          <p:cNvPr id="11" name="Group 10">
            <a:extLst>
              <a:ext uri="{FF2B5EF4-FFF2-40B4-BE49-F238E27FC236}">
                <a16:creationId xmlns:a16="http://schemas.microsoft.com/office/drawing/2014/main" id="{B766F0EB-8E38-4976-9B73-890A82AE0CA5}"/>
              </a:ext>
            </a:extLst>
          </p:cNvPr>
          <p:cNvGrpSpPr/>
          <p:nvPr/>
        </p:nvGrpSpPr>
        <p:grpSpPr>
          <a:xfrm>
            <a:off x="388620" y="2204231"/>
            <a:ext cx="474222" cy="474222"/>
            <a:chOff x="2133600" y="3181350"/>
            <a:chExt cx="1362075" cy="1362075"/>
          </a:xfrm>
          <a:solidFill>
            <a:schemeClr val="accent1"/>
          </a:solidFill>
        </p:grpSpPr>
        <p:sp>
          <p:nvSpPr>
            <p:cNvPr id="12" name="Freeform 14">
              <a:extLst>
                <a:ext uri="{FF2B5EF4-FFF2-40B4-BE49-F238E27FC236}">
                  <a16:creationId xmlns:a16="http://schemas.microsoft.com/office/drawing/2014/main" id="{8E3D36C3-363F-481A-8ADE-4066CA776E79}"/>
                </a:ext>
              </a:extLst>
            </p:cNvPr>
            <p:cNvSpPr>
              <a:spLocks noEditPoints="1"/>
            </p:cNvSpPr>
            <p:nvPr/>
          </p:nvSpPr>
          <p:spPr bwMode="auto">
            <a:xfrm>
              <a:off x="2133600" y="3181350"/>
              <a:ext cx="1362075" cy="1362075"/>
            </a:xfrm>
            <a:custGeom>
              <a:avLst/>
              <a:gdLst>
                <a:gd name="T0" fmla="*/ 1428 w 3432"/>
                <a:gd name="T1" fmla="*/ 253 h 3432"/>
                <a:gd name="T2" fmla="*/ 1073 w 3432"/>
                <a:gd name="T3" fmla="*/ 371 h 3432"/>
                <a:gd name="T4" fmla="*/ 763 w 3432"/>
                <a:gd name="T5" fmla="*/ 570 h 3432"/>
                <a:gd name="T6" fmla="*/ 513 w 3432"/>
                <a:gd name="T7" fmla="*/ 836 h 3432"/>
                <a:gd name="T8" fmla="*/ 334 w 3432"/>
                <a:gd name="T9" fmla="*/ 1158 h 3432"/>
                <a:gd name="T10" fmla="*/ 237 w 3432"/>
                <a:gd name="T11" fmla="*/ 1522 h 3432"/>
                <a:gd name="T12" fmla="*/ 237 w 3432"/>
                <a:gd name="T13" fmla="*/ 1910 h 3432"/>
                <a:gd name="T14" fmla="*/ 334 w 3432"/>
                <a:gd name="T15" fmla="*/ 2274 h 3432"/>
                <a:gd name="T16" fmla="*/ 513 w 3432"/>
                <a:gd name="T17" fmla="*/ 2596 h 3432"/>
                <a:gd name="T18" fmla="*/ 763 w 3432"/>
                <a:gd name="T19" fmla="*/ 2862 h 3432"/>
                <a:gd name="T20" fmla="*/ 1073 w 3432"/>
                <a:gd name="T21" fmla="*/ 3061 h 3432"/>
                <a:gd name="T22" fmla="*/ 1428 w 3432"/>
                <a:gd name="T23" fmla="*/ 3179 h 3432"/>
                <a:gd name="T24" fmla="*/ 1814 w 3432"/>
                <a:gd name="T25" fmla="*/ 3204 h 3432"/>
                <a:gd name="T26" fmla="*/ 2187 w 3432"/>
                <a:gd name="T27" fmla="*/ 3130 h 3432"/>
                <a:gd name="T28" fmla="*/ 2520 w 3432"/>
                <a:gd name="T29" fmla="*/ 2971 h 3432"/>
                <a:gd name="T30" fmla="*/ 2802 w 3432"/>
                <a:gd name="T31" fmla="*/ 2737 h 3432"/>
                <a:gd name="T32" fmla="*/ 3018 w 3432"/>
                <a:gd name="T33" fmla="*/ 2441 h 3432"/>
                <a:gd name="T34" fmla="*/ 3157 w 3432"/>
                <a:gd name="T35" fmla="*/ 2097 h 3432"/>
                <a:gd name="T36" fmla="*/ 3207 w 3432"/>
                <a:gd name="T37" fmla="*/ 1716 h 3432"/>
                <a:gd name="T38" fmla="*/ 3157 w 3432"/>
                <a:gd name="T39" fmla="*/ 1335 h 3432"/>
                <a:gd name="T40" fmla="*/ 3018 w 3432"/>
                <a:gd name="T41" fmla="*/ 991 h 3432"/>
                <a:gd name="T42" fmla="*/ 2802 w 3432"/>
                <a:gd name="T43" fmla="*/ 695 h 3432"/>
                <a:gd name="T44" fmla="*/ 2520 w 3432"/>
                <a:gd name="T45" fmla="*/ 461 h 3432"/>
                <a:gd name="T46" fmla="*/ 2187 w 3432"/>
                <a:gd name="T47" fmla="*/ 302 h 3432"/>
                <a:gd name="T48" fmla="*/ 1814 w 3432"/>
                <a:gd name="T49" fmla="*/ 228 h 3432"/>
                <a:gd name="T50" fmla="*/ 1923 w 3432"/>
                <a:gd name="T51" fmla="*/ 12 h 3432"/>
                <a:gd name="T52" fmla="*/ 2314 w 3432"/>
                <a:gd name="T53" fmla="*/ 107 h 3432"/>
                <a:gd name="T54" fmla="*/ 2664 w 3432"/>
                <a:gd name="T55" fmla="*/ 287 h 3432"/>
                <a:gd name="T56" fmla="*/ 2963 w 3432"/>
                <a:gd name="T57" fmla="*/ 538 h 3432"/>
                <a:gd name="T58" fmla="*/ 3197 w 3432"/>
                <a:gd name="T59" fmla="*/ 851 h 3432"/>
                <a:gd name="T60" fmla="*/ 3356 w 3432"/>
                <a:gd name="T61" fmla="*/ 1213 h 3432"/>
                <a:gd name="T62" fmla="*/ 3429 w 3432"/>
                <a:gd name="T63" fmla="*/ 1612 h 3432"/>
                <a:gd name="T64" fmla="*/ 3404 w 3432"/>
                <a:gd name="T65" fmla="*/ 2024 h 3432"/>
                <a:gd name="T66" fmla="*/ 3287 w 3432"/>
                <a:gd name="T67" fmla="*/ 2406 h 3432"/>
                <a:gd name="T68" fmla="*/ 3089 w 3432"/>
                <a:gd name="T69" fmla="*/ 2745 h 3432"/>
                <a:gd name="T70" fmla="*/ 2820 w 3432"/>
                <a:gd name="T71" fmla="*/ 3027 h 3432"/>
                <a:gd name="T72" fmla="*/ 2495 w 3432"/>
                <a:gd name="T73" fmla="*/ 3245 h 3432"/>
                <a:gd name="T74" fmla="*/ 2123 w 3432"/>
                <a:gd name="T75" fmla="*/ 3383 h 3432"/>
                <a:gd name="T76" fmla="*/ 1715 w 3432"/>
                <a:gd name="T77" fmla="*/ 3432 h 3432"/>
                <a:gd name="T78" fmla="*/ 1309 w 3432"/>
                <a:gd name="T79" fmla="*/ 3383 h 3432"/>
                <a:gd name="T80" fmla="*/ 937 w 3432"/>
                <a:gd name="T81" fmla="*/ 3245 h 3432"/>
                <a:gd name="T82" fmla="*/ 610 w 3432"/>
                <a:gd name="T83" fmla="*/ 3027 h 3432"/>
                <a:gd name="T84" fmla="*/ 343 w 3432"/>
                <a:gd name="T85" fmla="*/ 2745 h 3432"/>
                <a:gd name="T86" fmla="*/ 145 w 3432"/>
                <a:gd name="T87" fmla="*/ 2406 h 3432"/>
                <a:gd name="T88" fmla="*/ 28 w 3432"/>
                <a:gd name="T89" fmla="*/ 2024 h 3432"/>
                <a:gd name="T90" fmla="*/ 3 w 3432"/>
                <a:gd name="T91" fmla="*/ 1612 h 3432"/>
                <a:gd name="T92" fmla="*/ 76 w 3432"/>
                <a:gd name="T93" fmla="*/ 1213 h 3432"/>
                <a:gd name="T94" fmla="*/ 235 w 3432"/>
                <a:gd name="T95" fmla="*/ 851 h 3432"/>
                <a:gd name="T96" fmla="*/ 469 w 3432"/>
                <a:gd name="T97" fmla="*/ 538 h 3432"/>
                <a:gd name="T98" fmla="*/ 768 w 3432"/>
                <a:gd name="T99" fmla="*/ 287 h 3432"/>
                <a:gd name="T100" fmla="*/ 1118 w 3432"/>
                <a:gd name="T101" fmla="*/ 107 h 3432"/>
                <a:gd name="T102" fmla="*/ 1509 w 3432"/>
                <a:gd name="T103" fmla="*/ 12 h 3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32" h="3432">
                  <a:moveTo>
                    <a:pt x="1715" y="225"/>
                  </a:moveTo>
                  <a:lnTo>
                    <a:pt x="1618" y="228"/>
                  </a:lnTo>
                  <a:lnTo>
                    <a:pt x="1522" y="237"/>
                  </a:lnTo>
                  <a:lnTo>
                    <a:pt x="1428" y="253"/>
                  </a:lnTo>
                  <a:lnTo>
                    <a:pt x="1335" y="275"/>
                  </a:lnTo>
                  <a:lnTo>
                    <a:pt x="1245" y="302"/>
                  </a:lnTo>
                  <a:lnTo>
                    <a:pt x="1158" y="334"/>
                  </a:lnTo>
                  <a:lnTo>
                    <a:pt x="1073" y="371"/>
                  </a:lnTo>
                  <a:lnTo>
                    <a:pt x="991" y="414"/>
                  </a:lnTo>
                  <a:lnTo>
                    <a:pt x="912" y="461"/>
                  </a:lnTo>
                  <a:lnTo>
                    <a:pt x="836" y="513"/>
                  </a:lnTo>
                  <a:lnTo>
                    <a:pt x="763" y="570"/>
                  </a:lnTo>
                  <a:lnTo>
                    <a:pt x="695" y="630"/>
                  </a:lnTo>
                  <a:lnTo>
                    <a:pt x="630" y="695"/>
                  </a:lnTo>
                  <a:lnTo>
                    <a:pt x="570" y="763"/>
                  </a:lnTo>
                  <a:lnTo>
                    <a:pt x="513" y="836"/>
                  </a:lnTo>
                  <a:lnTo>
                    <a:pt x="461" y="912"/>
                  </a:lnTo>
                  <a:lnTo>
                    <a:pt x="414" y="991"/>
                  </a:lnTo>
                  <a:lnTo>
                    <a:pt x="371" y="1073"/>
                  </a:lnTo>
                  <a:lnTo>
                    <a:pt x="334" y="1158"/>
                  </a:lnTo>
                  <a:lnTo>
                    <a:pt x="302" y="1245"/>
                  </a:lnTo>
                  <a:lnTo>
                    <a:pt x="275" y="1335"/>
                  </a:lnTo>
                  <a:lnTo>
                    <a:pt x="253" y="1428"/>
                  </a:lnTo>
                  <a:lnTo>
                    <a:pt x="237" y="1522"/>
                  </a:lnTo>
                  <a:lnTo>
                    <a:pt x="228" y="1618"/>
                  </a:lnTo>
                  <a:lnTo>
                    <a:pt x="225" y="1716"/>
                  </a:lnTo>
                  <a:lnTo>
                    <a:pt x="228" y="1814"/>
                  </a:lnTo>
                  <a:lnTo>
                    <a:pt x="237" y="1910"/>
                  </a:lnTo>
                  <a:lnTo>
                    <a:pt x="253" y="2004"/>
                  </a:lnTo>
                  <a:lnTo>
                    <a:pt x="275" y="2097"/>
                  </a:lnTo>
                  <a:lnTo>
                    <a:pt x="302" y="2187"/>
                  </a:lnTo>
                  <a:lnTo>
                    <a:pt x="334" y="2274"/>
                  </a:lnTo>
                  <a:lnTo>
                    <a:pt x="371" y="2359"/>
                  </a:lnTo>
                  <a:lnTo>
                    <a:pt x="414" y="2441"/>
                  </a:lnTo>
                  <a:lnTo>
                    <a:pt x="461" y="2520"/>
                  </a:lnTo>
                  <a:lnTo>
                    <a:pt x="513" y="2596"/>
                  </a:lnTo>
                  <a:lnTo>
                    <a:pt x="570" y="2669"/>
                  </a:lnTo>
                  <a:lnTo>
                    <a:pt x="630" y="2737"/>
                  </a:lnTo>
                  <a:lnTo>
                    <a:pt x="695" y="2802"/>
                  </a:lnTo>
                  <a:lnTo>
                    <a:pt x="763" y="2862"/>
                  </a:lnTo>
                  <a:lnTo>
                    <a:pt x="836" y="2919"/>
                  </a:lnTo>
                  <a:lnTo>
                    <a:pt x="912" y="2971"/>
                  </a:lnTo>
                  <a:lnTo>
                    <a:pt x="991" y="3018"/>
                  </a:lnTo>
                  <a:lnTo>
                    <a:pt x="1073" y="3061"/>
                  </a:lnTo>
                  <a:lnTo>
                    <a:pt x="1158" y="3098"/>
                  </a:lnTo>
                  <a:lnTo>
                    <a:pt x="1245" y="3130"/>
                  </a:lnTo>
                  <a:lnTo>
                    <a:pt x="1335" y="3157"/>
                  </a:lnTo>
                  <a:lnTo>
                    <a:pt x="1428" y="3179"/>
                  </a:lnTo>
                  <a:lnTo>
                    <a:pt x="1522" y="3195"/>
                  </a:lnTo>
                  <a:lnTo>
                    <a:pt x="1618" y="3204"/>
                  </a:lnTo>
                  <a:lnTo>
                    <a:pt x="1715" y="3207"/>
                  </a:lnTo>
                  <a:lnTo>
                    <a:pt x="1814" y="3204"/>
                  </a:lnTo>
                  <a:lnTo>
                    <a:pt x="1910" y="3195"/>
                  </a:lnTo>
                  <a:lnTo>
                    <a:pt x="2004" y="3179"/>
                  </a:lnTo>
                  <a:lnTo>
                    <a:pt x="2097" y="3157"/>
                  </a:lnTo>
                  <a:lnTo>
                    <a:pt x="2187" y="3130"/>
                  </a:lnTo>
                  <a:lnTo>
                    <a:pt x="2274" y="3098"/>
                  </a:lnTo>
                  <a:lnTo>
                    <a:pt x="2359" y="3061"/>
                  </a:lnTo>
                  <a:lnTo>
                    <a:pt x="2441" y="3018"/>
                  </a:lnTo>
                  <a:lnTo>
                    <a:pt x="2520" y="2971"/>
                  </a:lnTo>
                  <a:lnTo>
                    <a:pt x="2596" y="2919"/>
                  </a:lnTo>
                  <a:lnTo>
                    <a:pt x="2669" y="2862"/>
                  </a:lnTo>
                  <a:lnTo>
                    <a:pt x="2737" y="2802"/>
                  </a:lnTo>
                  <a:lnTo>
                    <a:pt x="2802" y="2737"/>
                  </a:lnTo>
                  <a:lnTo>
                    <a:pt x="2862" y="2669"/>
                  </a:lnTo>
                  <a:lnTo>
                    <a:pt x="2919" y="2596"/>
                  </a:lnTo>
                  <a:lnTo>
                    <a:pt x="2971" y="2520"/>
                  </a:lnTo>
                  <a:lnTo>
                    <a:pt x="3018" y="2441"/>
                  </a:lnTo>
                  <a:lnTo>
                    <a:pt x="3061" y="2359"/>
                  </a:lnTo>
                  <a:lnTo>
                    <a:pt x="3098" y="2274"/>
                  </a:lnTo>
                  <a:lnTo>
                    <a:pt x="3130" y="2187"/>
                  </a:lnTo>
                  <a:lnTo>
                    <a:pt x="3157" y="2097"/>
                  </a:lnTo>
                  <a:lnTo>
                    <a:pt x="3179" y="2004"/>
                  </a:lnTo>
                  <a:lnTo>
                    <a:pt x="3195" y="1910"/>
                  </a:lnTo>
                  <a:lnTo>
                    <a:pt x="3204" y="1814"/>
                  </a:lnTo>
                  <a:lnTo>
                    <a:pt x="3207" y="1716"/>
                  </a:lnTo>
                  <a:lnTo>
                    <a:pt x="3204" y="1618"/>
                  </a:lnTo>
                  <a:lnTo>
                    <a:pt x="3195" y="1522"/>
                  </a:lnTo>
                  <a:lnTo>
                    <a:pt x="3179" y="1428"/>
                  </a:lnTo>
                  <a:lnTo>
                    <a:pt x="3157" y="1335"/>
                  </a:lnTo>
                  <a:lnTo>
                    <a:pt x="3130" y="1245"/>
                  </a:lnTo>
                  <a:lnTo>
                    <a:pt x="3098" y="1158"/>
                  </a:lnTo>
                  <a:lnTo>
                    <a:pt x="3061" y="1073"/>
                  </a:lnTo>
                  <a:lnTo>
                    <a:pt x="3018" y="991"/>
                  </a:lnTo>
                  <a:lnTo>
                    <a:pt x="2971" y="912"/>
                  </a:lnTo>
                  <a:lnTo>
                    <a:pt x="2919" y="836"/>
                  </a:lnTo>
                  <a:lnTo>
                    <a:pt x="2862" y="763"/>
                  </a:lnTo>
                  <a:lnTo>
                    <a:pt x="2802" y="695"/>
                  </a:lnTo>
                  <a:lnTo>
                    <a:pt x="2737" y="630"/>
                  </a:lnTo>
                  <a:lnTo>
                    <a:pt x="2669" y="570"/>
                  </a:lnTo>
                  <a:lnTo>
                    <a:pt x="2596" y="513"/>
                  </a:lnTo>
                  <a:lnTo>
                    <a:pt x="2520" y="461"/>
                  </a:lnTo>
                  <a:lnTo>
                    <a:pt x="2441" y="414"/>
                  </a:lnTo>
                  <a:lnTo>
                    <a:pt x="2359" y="371"/>
                  </a:lnTo>
                  <a:lnTo>
                    <a:pt x="2274" y="334"/>
                  </a:lnTo>
                  <a:lnTo>
                    <a:pt x="2187" y="302"/>
                  </a:lnTo>
                  <a:lnTo>
                    <a:pt x="2097" y="275"/>
                  </a:lnTo>
                  <a:lnTo>
                    <a:pt x="2004" y="253"/>
                  </a:lnTo>
                  <a:lnTo>
                    <a:pt x="1910" y="237"/>
                  </a:lnTo>
                  <a:lnTo>
                    <a:pt x="1814" y="228"/>
                  </a:lnTo>
                  <a:lnTo>
                    <a:pt x="1715" y="225"/>
                  </a:lnTo>
                  <a:close/>
                  <a:moveTo>
                    <a:pt x="1715" y="0"/>
                  </a:moveTo>
                  <a:lnTo>
                    <a:pt x="1820" y="3"/>
                  </a:lnTo>
                  <a:lnTo>
                    <a:pt x="1923" y="12"/>
                  </a:lnTo>
                  <a:lnTo>
                    <a:pt x="2024" y="28"/>
                  </a:lnTo>
                  <a:lnTo>
                    <a:pt x="2123" y="49"/>
                  </a:lnTo>
                  <a:lnTo>
                    <a:pt x="2219" y="76"/>
                  </a:lnTo>
                  <a:lnTo>
                    <a:pt x="2314" y="107"/>
                  </a:lnTo>
                  <a:lnTo>
                    <a:pt x="2406" y="145"/>
                  </a:lnTo>
                  <a:lnTo>
                    <a:pt x="2495" y="187"/>
                  </a:lnTo>
                  <a:lnTo>
                    <a:pt x="2581" y="235"/>
                  </a:lnTo>
                  <a:lnTo>
                    <a:pt x="2664" y="287"/>
                  </a:lnTo>
                  <a:lnTo>
                    <a:pt x="2745" y="343"/>
                  </a:lnTo>
                  <a:lnTo>
                    <a:pt x="2820" y="405"/>
                  </a:lnTo>
                  <a:lnTo>
                    <a:pt x="2894" y="469"/>
                  </a:lnTo>
                  <a:lnTo>
                    <a:pt x="2963" y="538"/>
                  </a:lnTo>
                  <a:lnTo>
                    <a:pt x="3027" y="612"/>
                  </a:lnTo>
                  <a:lnTo>
                    <a:pt x="3089" y="687"/>
                  </a:lnTo>
                  <a:lnTo>
                    <a:pt x="3145" y="768"/>
                  </a:lnTo>
                  <a:lnTo>
                    <a:pt x="3197" y="851"/>
                  </a:lnTo>
                  <a:lnTo>
                    <a:pt x="3245" y="937"/>
                  </a:lnTo>
                  <a:lnTo>
                    <a:pt x="3287" y="1026"/>
                  </a:lnTo>
                  <a:lnTo>
                    <a:pt x="3325" y="1118"/>
                  </a:lnTo>
                  <a:lnTo>
                    <a:pt x="3356" y="1213"/>
                  </a:lnTo>
                  <a:lnTo>
                    <a:pt x="3383" y="1309"/>
                  </a:lnTo>
                  <a:lnTo>
                    <a:pt x="3404" y="1408"/>
                  </a:lnTo>
                  <a:lnTo>
                    <a:pt x="3420" y="1509"/>
                  </a:lnTo>
                  <a:lnTo>
                    <a:pt x="3429" y="1612"/>
                  </a:lnTo>
                  <a:lnTo>
                    <a:pt x="3432" y="1716"/>
                  </a:lnTo>
                  <a:lnTo>
                    <a:pt x="3429" y="1820"/>
                  </a:lnTo>
                  <a:lnTo>
                    <a:pt x="3420" y="1923"/>
                  </a:lnTo>
                  <a:lnTo>
                    <a:pt x="3404" y="2024"/>
                  </a:lnTo>
                  <a:lnTo>
                    <a:pt x="3383" y="2123"/>
                  </a:lnTo>
                  <a:lnTo>
                    <a:pt x="3356" y="2219"/>
                  </a:lnTo>
                  <a:lnTo>
                    <a:pt x="3325" y="2314"/>
                  </a:lnTo>
                  <a:lnTo>
                    <a:pt x="3287" y="2406"/>
                  </a:lnTo>
                  <a:lnTo>
                    <a:pt x="3245" y="2495"/>
                  </a:lnTo>
                  <a:lnTo>
                    <a:pt x="3197" y="2581"/>
                  </a:lnTo>
                  <a:lnTo>
                    <a:pt x="3145" y="2664"/>
                  </a:lnTo>
                  <a:lnTo>
                    <a:pt x="3089" y="2745"/>
                  </a:lnTo>
                  <a:lnTo>
                    <a:pt x="3027" y="2820"/>
                  </a:lnTo>
                  <a:lnTo>
                    <a:pt x="2963" y="2894"/>
                  </a:lnTo>
                  <a:lnTo>
                    <a:pt x="2894" y="2963"/>
                  </a:lnTo>
                  <a:lnTo>
                    <a:pt x="2820" y="3027"/>
                  </a:lnTo>
                  <a:lnTo>
                    <a:pt x="2745" y="3089"/>
                  </a:lnTo>
                  <a:lnTo>
                    <a:pt x="2664" y="3145"/>
                  </a:lnTo>
                  <a:lnTo>
                    <a:pt x="2581" y="3197"/>
                  </a:lnTo>
                  <a:lnTo>
                    <a:pt x="2495" y="3245"/>
                  </a:lnTo>
                  <a:lnTo>
                    <a:pt x="2406" y="3287"/>
                  </a:lnTo>
                  <a:lnTo>
                    <a:pt x="2314" y="3325"/>
                  </a:lnTo>
                  <a:lnTo>
                    <a:pt x="2219" y="3356"/>
                  </a:lnTo>
                  <a:lnTo>
                    <a:pt x="2123" y="3383"/>
                  </a:lnTo>
                  <a:lnTo>
                    <a:pt x="2024" y="3404"/>
                  </a:lnTo>
                  <a:lnTo>
                    <a:pt x="1923" y="3420"/>
                  </a:lnTo>
                  <a:lnTo>
                    <a:pt x="1820" y="3429"/>
                  </a:lnTo>
                  <a:lnTo>
                    <a:pt x="1715" y="3432"/>
                  </a:lnTo>
                  <a:lnTo>
                    <a:pt x="1612" y="3429"/>
                  </a:lnTo>
                  <a:lnTo>
                    <a:pt x="1509" y="3420"/>
                  </a:lnTo>
                  <a:lnTo>
                    <a:pt x="1408" y="3404"/>
                  </a:lnTo>
                  <a:lnTo>
                    <a:pt x="1309" y="3383"/>
                  </a:lnTo>
                  <a:lnTo>
                    <a:pt x="1213" y="3356"/>
                  </a:lnTo>
                  <a:lnTo>
                    <a:pt x="1118" y="3325"/>
                  </a:lnTo>
                  <a:lnTo>
                    <a:pt x="1025" y="3287"/>
                  </a:lnTo>
                  <a:lnTo>
                    <a:pt x="937" y="3245"/>
                  </a:lnTo>
                  <a:lnTo>
                    <a:pt x="851" y="3197"/>
                  </a:lnTo>
                  <a:lnTo>
                    <a:pt x="768" y="3145"/>
                  </a:lnTo>
                  <a:lnTo>
                    <a:pt x="687" y="3089"/>
                  </a:lnTo>
                  <a:lnTo>
                    <a:pt x="610" y="3027"/>
                  </a:lnTo>
                  <a:lnTo>
                    <a:pt x="538" y="2963"/>
                  </a:lnTo>
                  <a:lnTo>
                    <a:pt x="469" y="2894"/>
                  </a:lnTo>
                  <a:lnTo>
                    <a:pt x="405" y="2820"/>
                  </a:lnTo>
                  <a:lnTo>
                    <a:pt x="343" y="2745"/>
                  </a:lnTo>
                  <a:lnTo>
                    <a:pt x="287" y="2664"/>
                  </a:lnTo>
                  <a:lnTo>
                    <a:pt x="235" y="2581"/>
                  </a:lnTo>
                  <a:lnTo>
                    <a:pt x="187" y="2495"/>
                  </a:lnTo>
                  <a:lnTo>
                    <a:pt x="145" y="2406"/>
                  </a:lnTo>
                  <a:lnTo>
                    <a:pt x="107" y="2314"/>
                  </a:lnTo>
                  <a:lnTo>
                    <a:pt x="76" y="2219"/>
                  </a:lnTo>
                  <a:lnTo>
                    <a:pt x="49" y="2123"/>
                  </a:lnTo>
                  <a:lnTo>
                    <a:pt x="28" y="2024"/>
                  </a:lnTo>
                  <a:lnTo>
                    <a:pt x="12" y="1923"/>
                  </a:lnTo>
                  <a:lnTo>
                    <a:pt x="3" y="1820"/>
                  </a:lnTo>
                  <a:lnTo>
                    <a:pt x="0" y="1716"/>
                  </a:lnTo>
                  <a:lnTo>
                    <a:pt x="3" y="1612"/>
                  </a:lnTo>
                  <a:lnTo>
                    <a:pt x="12" y="1509"/>
                  </a:lnTo>
                  <a:lnTo>
                    <a:pt x="28" y="1408"/>
                  </a:lnTo>
                  <a:lnTo>
                    <a:pt x="49" y="1309"/>
                  </a:lnTo>
                  <a:lnTo>
                    <a:pt x="76" y="1213"/>
                  </a:lnTo>
                  <a:lnTo>
                    <a:pt x="107" y="1118"/>
                  </a:lnTo>
                  <a:lnTo>
                    <a:pt x="145" y="1026"/>
                  </a:lnTo>
                  <a:lnTo>
                    <a:pt x="187" y="937"/>
                  </a:lnTo>
                  <a:lnTo>
                    <a:pt x="235" y="851"/>
                  </a:lnTo>
                  <a:lnTo>
                    <a:pt x="287" y="768"/>
                  </a:lnTo>
                  <a:lnTo>
                    <a:pt x="343" y="687"/>
                  </a:lnTo>
                  <a:lnTo>
                    <a:pt x="405" y="612"/>
                  </a:lnTo>
                  <a:lnTo>
                    <a:pt x="469" y="538"/>
                  </a:lnTo>
                  <a:lnTo>
                    <a:pt x="538" y="469"/>
                  </a:lnTo>
                  <a:lnTo>
                    <a:pt x="610" y="405"/>
                  </a:lnTo>
                  <a:lnTo>
                    <a:pt x="687" y="343"/>
                  </a:lnTo>
                  <a:lnTo>
                    <a:pt x="768" y="287"/>
                  </a:lnTo>
                  <a:lnTo>
                    <a:pt x="851" y="235"/>
                  </a:lnTo>
                  <a:lnTo>
                    <a:pt x="937" y="187"/>
                  </a:lnTo>
                  <a:lnTo>
                    <a:pt x="1025" y="145"/>
                  </a:lnTo>
                  <a:lnTo>
                    <a:pt x="1118" y="107"/>
                  </a:lnTo>
                  <a:lnTo>
                    <a:pt x="1213" y="76"/>
                  </a:lnTo>
                  <a:lnTo>
                    <a:pt x="1309" y="49"/>
                  </a:lnTo>
                  <a:lnTo>
                    <a:pt x="1408" y="28"/>
                  </a:lnTo>
                  <a:lnTo>
                    <a:pt x="1509" y="12"/>
                  </a:lnTo>
                  <a:lnTo>
                    <a:pt x="1612" y="3"/>
                  </a:lnTo>
                  <a:lnTo>
                    <a:pt x="17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sp>
          <p:nvSpPr>
            <p:cNvPr id="13" name="Freeform 15">
              <a:extLst>
                <a:ext uri="{FF2B5EF4-FFF2-40B4-BE49-F238E27FC236}">
                  <a16:creationId xmlns:a16="http://schemas.microsoft.com/office/drawing/2014/main" id="{9074BDD4-4A1E-42CF-9065-007B9C00850F}"/>
                </a:ext>
              </a:extLst>
            </p:cNvPr>
            <p:cNvSpPr>
              <a:spLocks/>
            </p:cNvSpPr>
            <p:nvPr/>
          </p:nvSpPr>
          <p:spPr bwMode="auto">
            <a:xfrm>
              <a:off x="2492375" y="3625850"/>
              <a:ext cx="644525" cy="473075"/>
            </a:xfrm>
            <a:custGeom>
              <a:avLst/>
              <a:gdLst>
                <a:gd name="T0" fmla="*/ 1514 w 1626"/>
                <a:gd name="T1" fmla="*/ 0 h 1190"/>
                <a:gd name="T2" fmla="*/ 1536 w 1626"/>
                <a:gd name="T3" fmla="*/ 2 h 1190"/>
                <a:gd name="T4" fmla="*/ 1557 w 1626"/>
                <a:gd name="T5" fmla="*/ 8 h 1190"/>
                <a:gd name="T6" fmla="*/ 1575 w 1626"/>
                <a:gd name="T7" fmla="*/ 19 h 1190"/>
                <a:gd name="T8" fmla="*/ 1593 w 1626"/>
                <a:gd name="T9" fmla="*/ 33 h 1190"/>
                <a:gd name="T10" fmla="*/ 1608 w 1626"/>
                <a:gd name="T11" fmla="*/ 51 h 1190"/>
                <a:gd name="T12" fmla="*/ 1618 w 1626"/>
                <a:gd name="T13" fmla="*/ 71 h 1190"/>
                <a:gd name="T14" fmla="*/ 1624 w 1626"/>
                <a:gd name="T15" fmla="*/ 92 h 1190"/>
                <a:gd name="T16" fmla="*/ 1626 w 1626"/>
                <a:gd name="T17" fmla="*/ 112 h 1190"/>
                <a:gd name="T18" fmla="*/ 1624 w 1626"/>
                <a:gd name="T19" fmla="*/ 134 h 1190"/>
                <a:gd name="T20" fmla="*/ 1618 w 1626"/>
                <a:gd name="T21" fmla="*/ 155 h 1190"/>
                <a:gd name="T22" fmla="*/ 1608 w 1626"/>
                <a:gd name="T23" fmla="*/ 175 h 1190"/>
                <a:gd name="T24" fmla="*/ 1593 w 1626"/>
                <a:gd name="T25" fmla="*/ 193 h 1190"/>
                <a:gd name="T26" fmla="*/ 629 w 1626"/>
                <a:gd name="T27" fmla="*/ 1157 h 1190"/>
                <a:gd name="T28" fmla="*/ 629 w 1626"/>
                <a:gd name="T29" fmla="*/ 1157 h 1190"/>
                <a:gd name="T30" fmla="*/ 611 w 1626"/>
                <a:gd name="T31" fmla="*/ 1171 h 1190"/>
                <a:gd name="T32" fmla="*/ 591 w 1626"/>
                <a:gd name="T33" fmla="*/ 1182 h 1190"/>
                <a:gd name="T34" fmla="*/ 571 w 1626"/>
                <a:gd name="T35" fmla="*/ 1188 h 1190"/>
                <a:gd name="T36" fmla="*/ 550 w 1626"/>
                <a:gd name="T37" fmla="*/ 1190 h 1190"/>
                <a:gd name="T38" fmla="*/ 528 w 1626"/>
                <a:gd name="T39" fmla="*/ 1188 h 1190"/>
                <a:gd name="T40" fmla="*/ 507 w 1626"/>
                <a:gd name="T41" fmla="*/ 1182 h 1190"/>
                <a:gd name="T42" fmla="*/ 487 w 1626"/>
                <a:gd name="T43" fmla="*/ 1171 h 1190"/>
                <a:gd name="T44" fmla="*/ 470 w 1626"/>
                <a:gd name="T45" fmla="*/ 1157 h 1190"/>
                <a:gd name="T46" fmla="*/ 33 w 1626"/>
                <a:gd name="T47" fmla="*/ 720 h 1190"/>
                <a:gd name="T48" fmla="*/ 18 w 1626"/>
                <a:gd name="T49" fmla="*/ 702 h 1190"/>
                <a:gd name="T50" fmla="*/ 8 w 1626"/>
                <a:gd name="T51" fmla="*/ 682 h 1190"/>
                <a:gd name="T52" fmla="*/ 2 w 1626"/>
                <a:gd name="T53" fmla="*/ 662 h 1190"/>
                <a:gd name="T54" fmla="*/ 0 w 1626"/>
                <a:gd name="T55" fmla="*/ 640 h 1190"/>
                <a:gd name="T56" fmla="*/ 2 w 1626"/>
                <a:gd name="T57" fmla="*/ 619 h 1190"/>
                <a:gd name="T58" fmla="*/ 8 w 1626"/>
                <a:gd name="T59" fmla="*/ 598 h 1190"/>
                <a:gd name="T60" fmla="*/ 18 w 1626"/>
                <a:gd name="T61" fmla="*/ 578 h 1190"/>
                <a:gd name="T62" fmla="*/ 33 w 1626"/>
                <a:gd name="T63" fmla="*/ 561 h 1190"/>
                <a:gd name="T64" fmla="*/ 51 w 1626"/>
                <a:gd name="T65" fmla="*/ 546 h 1190"/>
                <a:gd name="T66" fmla="*/ 69 w 1626"/>
                <a:gd name="T67" fmla="*/ 536 h 1190"/>
                <a:gd name="T68" fmla="*/ 90 w 1626"/>
                <a:gd name="T69" fmla="*/ 529 h 1190"/>
                <a:gd name="T70" fmla="*/ 112 w 1626"/>
                <a:gd name="T71" fmla="*/ 527 h 1190"/>
                <a:gd name="T72" fmla="*/ 134 w 1626"/>
                <a:gd name="T73" fmla="*/ 529 h 1190"/>
                <a:gd name="T74" fmla="*/ 155 w 1626"/>
                <a:gd name="T75" fmla="*/ 536 h 1190"/>
                <a:gd name="T76" fmla="*/ 174 w 1626"/>
                <a:gd name="T77" fmla="*/ 546 h 1190"/>
                <a:gd name="T78" fmla="*/ 192 w 1626"/>
                <a:gd name="T79" fmla="*/ 561 h 1190"/>
                <a:gd name="T80" fmla="*/ 550 w 1626"/>
                <a:gd name="T81" fmla="*/ 918 h 1190"/>
                <a:gd name="T82" fmla="*/ 1434 w 1626"/>
                <a:gd name="T83" fmla="*/ 33 h 1190"/>
                <a:gd name="T84" fmla="*/ 1452 w 1626"/>
                <a:gd name="T85" fmla="*/ 19 h 1190"/>
                <a:gd name="T86" fmla="*/ 1471 w 1626"/>
                <a:gd name="T87" fmla="*/ 8 h 1190"/>
                <a:gd name="T88" fmla="*/ 1492 w 1626"/>
                <a:gd name="T89" fmla="*/ 2 h 1190"/>
                <a:gd name="T90" fmla="*/ 1514 w 1626"/>
                <a:gd name="T91" fmla="*/ 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26" h="1190">
                  <a:moveTo>
                    <a:pt x="1514" y="0"/>
                  </a:moveTo>
                  <a:lnTo>
                    <a:pt x="1536" y="2"/>
                  </a:lnTo>
                  <a:lnTo>
                    <a:pt x="1557" y="8"/>
                  </a:lnTo>
                  <a:lnTo>
                    <a:pt x="1575" y="19"/>
                  </a:lnTo>
                  <a:lnTo>
                    <a:pt x="1593" y="33"/>
                  </a:lnTo>
                  <a:lnTo>
                    <a:pt x="1608" y="51"/>
                  </a:lnTo>
                  <a:lnTo>
                    <a:pt x="1618" y="71"/>
                  </a:lnTo>
                  <a:lnTo>
                    <a:pt x="1624" y="92"/>
                  </a:lnTo>
                  <a:lnTo>
                    <a:pt x="1626" y="112"/>
                  </a:lnTo>
                  <a:lnTo>
                    <a:pt x="1624" y="134"/>
                  </a:lnTo>
                  <a:lnTo>
                    <a:pt x="1618" y="155"/>
                  </a:lnTo>
                  <a:lnTo>
                    <a:pt x="1608" y="175"/>
                  </a:lnTo>
                  <a:lnTo>
                    <a:pt x="1593" y="193"/>
                  </a:lnTo>
                  <a:lnTo>
                    <a:pt x="629" y="1157"/>
                  </a:lnTo>
                  <a:lnTo>
                    <a:pt x="629" y="1157"/>
                  </a:lnTo>
                  <a:lnTo>
                    <a:pt x="611" y="1171"/>
                  </a:lnTo>
                  <a:lnTo>
                    <a:pt x="591" y="1182"/>
                  </a:lnTo>
                  <a:lnTo>
                    <a:pt x="571" y="1188"/>
                  </a:lnTo>
                  <a:lnTo>
                    <a:pt x="550" y="1190"/>
                  </a:lnTo>
                  <a:lnTo>
                    <a:pt x="528" y="1188"/>
                  </a:lnTo>
                  <a:lnTo>
                    <a:pt x="507" y="1182"/>
                  </a:lnTo>
                  <a:lnTo>
                    <a:pt x="487" y="1171"/>
                  </a:lnTo>
                  <a:lnTo>
                    <a:pt x="470" y="1157"/>
                  </a:lnTo>
                  <a:lnTo>
                    <a:pt x="33" y="720"/>
                  </a:lnTo>
                  <a:lnTo>
                    <a:pt x="18" y="702"/>
                  </a:lnTo>
                  <a:lnTo>
                    <a:pt x="8" y="682"/>
                  </a:lnTo>
                  <a:lnTo>
                    <a:pt x="2" y="662"/>
                  </a:lnTo>
                  <a:lnTo>
                    <a:pt x="0" y="640"/>
                  </a:lnTo>
                  <a:lnTo>
                    <a:pt x="2" y="619"/>
                  </a:lnTo>
                  <a:lnTo>
                    <a:pt x="8" y="598"/>
                  </a:lnTo>
                  <a:lnTo>
                    <a:pt x="18" y="578"/>
                  </a:lnTo>
                  <a:lnTo>
                    <a:pt x="33" y="561"/>
                  </a:lnTo>
                  <a:lnTo>
                    <a:pt x="51" y="546"/>
                  </a:lnTo>
                  <a:lnTo>
                    <a:pt x="69" y="536"/>
                  </a:lnTo>
                  <a:lnTo>
                    <a:pt x="90" y="529"/>
                  </a:lnTo>
                  <a:lnTo>
                    <a:pt x="112" y="527"/>
                  </a:lnTo>
                  <a:lnTo>
                    <a:pt x="134" y="529"/>
                  </a:lnTo>
                  <a:lnTo>
                    <a:pt x="155" y="536"/>
                  </a:lnTo>
                  <a:lnTo>
                    <a:pt x="174" y="546"/>
                  </a:lnTo>
                  <a:lnTo>
                    <a:pt x="192" y="561"/>
                  </a:lnTo>
                  <a:lnTo>
                    <a:pt x="550" y="918"/>
                  </a:lnTo>
                  <a:lnTo>
                    <a:pt x="1434" y="33"/>
                  </a:lnTo>
                  <a:lnTo>
                    <a:pt x="1452" y="19"/>
                  </a:lnTo>
                  <a:lnTo>
                    <a:pt x="1471" y="8"/>
                  </a:lnTo>
                  <a:lnTo>
                    <a:pt x="1492" y="2"/>
                  </a:lnTo>
                  <a:lnTo>
                    <a:pt x="15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sp>
        <p:nvSpPr>
          <p:cNvPr id="14" name="Inhaltsplatzhalter 4">
            <a:extLst>
              <a:ext uri="{FF2B5EF4-FFF2-40B4-BE49-F238E27FC236}">
                <a16:creationId xmlns:a16="http://schemas.microsoft.com/office/drawing/2014/main" id="{BEFA9BA1-4371-41B6-8217-66502FA3E7D8}"/>
              </a:ext>
            </a:extLst>
          </p:cNvPr>
          <p:cNvSpPr txBox="1">
            <a:spLocks/>
          </p:cNvSpPr>
          <p:nvPr/>
        </p:nvSpPr>
        <p:spPr>
          <a:xfrm>
            <a:off x="1119408" y="3041508"/>
            <a:ext cx="3833592" cy="662233"/>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en-US" sz="1400" b="1" dirty="0">
                <a:solidFill>
                  <a:schemeClr val="accent2"/>
                </a:solidFill>
                <a:latin typeface="+mj-lt"/>
              </a:rPr>
              <a:t>Objective #2</a:t>
            </a:r>
            <a:br>
              <a:rPr lang="en-US" sz="1400" b="1" dirty="0">
                <a:solidFill>
                  <a:schemeClr val="bg1">
                    <a:lumMod val="65000"/>
                  </a:schemeClr>
                </a:solidFill>
                <a:latin typeface="+mj-lt"/>
              </a:rPr>
            </a:br>
            <a:r>
              <a:rPr lang="en-US" sz="1000" dirty="0">
                <a:solidFill>
                  <a:schemeClr val="tx1">
                    <a:lumMod val="75000"/>
                    <a:lumOff val="25000"/>
                  </a:schemeClr>
                </a:solidFill>
                <a:latin typeface="+mn-lt"/>
              </a:rPr>
              <a:t>To compare “Embedding Spaces” with baselines, such as LSA and LDA.</a:t>
            </a:r>
          </a:p>
        </p:txBody>
      </p:sp>
      <p:grpSp>
        <p:nvGrpSpPr>
          <p:cNvPr id="15" name="Group 14">
            <a:extLst>
              <a:ext uri="{FF2B5EF4-FFF2-40B4-BE49-F238E27FC236}">
                <a16:creationId xmlns:a16="http://schemas.microsoft.com/office/drawing/2014/main" id="{227914CA-7591-41CE-84B1-31503A44F1A1}"/>
              </a:ext>
            </a:extLst>
          </p:cNvPr>
          <p:cNvGrpSpPr/>
          <p:nvPr/>
        </p:nvGrpSpPr>
        <p:grpSpPr>
          <a:xfrm>
            <a:off x="388620" y="3085370"/>
            <a:ext cx="474222" cy="474222"/>
            <a:chOff x="2133600" y="3181350"/>
            <a:chExt cx="1362075" cy="1362075"/>
          </a:xfrm>
          <a:solidFill>
            <a:schemeClr val="accent2"/>
          </a:solidFill>
        </p:grpSpPr>
        <p:sp>
          <p:nvSpPr>
            <p:cNvPr id="16" name="Freeform 14">
              <a:extLst>
                <a:ext uri="{FF2B5EF4-FFF2-40B4-BE49-F238E27FC236}">
                  <a16:creationId xmlns:a16="http://schemas.microsoft.com/office/drawing/2014/main" id="{4CB0E91A-9C68-453A-8314-382E35DBEBC9}"/>
                </a:ext>
              </a:extLst>
            </p:cNvPr>
            <p:cNvSpPr>
              <a:spLocks noEditPoints="1"/>
            </p:cNvSpPr>
            <p:nvPr/>
          </p:nvSpPr>
          <p:spPr bwMode="auto">
            <a:xfrm>
              <a:off x="2133600" y="3181350"/>
              <a:ext cx="1362075" cy="1362075"/>
            </a:xfrm>
            <a:custGeom>
              <a:avLst/>
              <a:gdLst>
                <a:gd name="T0" fmla="*/ 1428 w 3432"/>
                <a:gd name="T1" fmla="*/ 253 h 3432"/>
                <a:gd name="T2" fmla="*/ 1073 w 3432"/>
                <a:gd name="T3" fmla="*/ 371 h 3432"/>
                <a:gd name="T4" fmla="*/ 763 w 3432"/>
                <a:gd name="T5" fmla="*/ 570 h 3432"/>
                <a:gd name="T6" fmla="*/ 513 w 3432"/>
                <a:gd name="T7" fmla="*/ 836 h 3432"/>
                <a:gd name="T8" fmla="*/ 334 w 3432"/>
                <a:gd name="T9" fmla="*/ 1158 h 3432"/>
                <a:gd name="T10" fmla="*/ 237 w 3432"/>
                <a:gd name="T11" fmla="*/ 1522 h 3432"/>
                <a:gd name="T12" fmla="*/ 237 w 3432"/>
                <a:gd name="T13" fmla="*/ 1910 h 3432"/>
                <a:gd name="T14" fmla="*/ 334 w 3432"/>
                <a:gd name="T15" fmla="*/ 2274 h 3432"/>
                <a:gd name="T16" fmla="*/ 513 w 3432"/>
                <a:gd name="T17" fmla="*/ 2596 h 3432"/>
                <a:gd name="T18" fmla="*/ 763 w 3432"/>
                <a:gd name="T19" fmla="*/ 2862 h 3432"/>
                <a:gd name="T20" fmla="*/ 1073 w 3432"/>
                <a:gd name="T21" fmla="*/ 3061 h 3432"/>
                <a:gd name="T22" fmla="*/ 1428 w 3432"/>
                <a:gd name="T23" fmla="*/ 3179 h 3432"/>
                <a:gd name="T24" fmla="*/ 1814 w 3432"/>
                <a:gd name="T25" fmla="*/ 3204 h 3432"/>
                <a:gd name="T26" fmla="*/ 2187 w 3432"/>
                <a:gd name="T27" fmla="*/ 3130 h 3432"/>
                <a:gd name="T28" fmla="*/ 2520 w 3432"/>
                <a:gd name="T29" fmla="*/ 2971 h 3432"/>
                <a:gd name="T30" fmla="*/ 2802 w 3432"/>
                <a:gd name="T31" fmla="*/ 2737 h 3432"/>
                <a:gd name="T32" fmla="*/ 3018 w 3432"/>
                <a:gd name="T33" fmla="*/ 2441 h 3432"/>
                <a:gd name="T34" fmla="*/ 3157 w 3432"/>
                <a:gd name="T35" fmla="*/ 2097 h 3432"/>
                <a:gd name="T36" fmla="*/ 3207 w 3432"/>
                <a:gd name="T37" fmla="*/ 1716 h 3432"/>
                <a:gd name="T38" fmla="*/ 3157 w 3432"/>
                <a:gd name="T39" fmla="*/ 1335 h 3432"/>
                <a:gd name="T40" fmla="*/ 3018 w 3432"/>
                <a:gd name="T41" fmla="*/ 991 h 3432"/>
                <a:gd name="T42" fmla="*/ 2802 w 3432"/>
                <a:gd name="T43" fmla="*/ 695 h 3432"/>
                <a:gd name="T44" fmla="*/ 2520 w 3432"/>
                <a:gd name="T45" fmla="*/ 461 h 3432"/>
                <a:gd name="T46" fmla="*/ 2187 w 3432"/>
                <a:gd name="T47" fmla="*/ 302 h 3432"/>
                <a:gd name="T48" fmla="*/ 1814 w 3432"/>
                <a:gd name="T49" fmla="*/ 228 h 3432"/>
                <a:gd name="T50" fmla="*/ 1923 w 3432"/>
                <a:gd name="T51" fmla="*/ 12 h 3432"/>
                <a:gd name="T52" fmla="*/ 2314 w 3432"/>
                <a:gd name="T53" fmla="*/ 107 h 3432"/>
                <a:gd name="T54" fmla="*/ 2664 w 3432"/>
                <a:gd name="T55" fmla="*/ 287 h 3432"/>
                <a:gd name="T56" fmla="*/ 2963 w 3432"/>
                <a:gd name="T57" fmla="*/ 538 h 3432"/>
                <a:gd name="T58" fmla="*/ 3197 w 3432"/>
                <a:gd name="T59" fmla="*/ 851 h 3432"/>
                <a:gd name="T60" fmla="*/ 3356 w 3432"/>
                <a:gd name="T61" fmla="*/ 1213 h 3432"/>
                <a:gd name="T62" fmla="*/ 3429 w 3432"/>
                <a:gd name="T63" fmla="*/ 1612 h 3432"/>
                <a:gd name="T64" fmla="*/ 3404 w 3432"/>
                <a:gd name="T65" fmla="*/ 2024 h 3432"/>
                <a:gd name="T66" fmla="*/ 3287 w 3432"/>
                <a:gd name="T67" fmla="*/ 2406 h 3432"/>
                <a:gd name="T68" fmla="*/ 3089 w 3432"/>
                <a:gd name="T69" fmla="*/ 2745 h 3432"/>
                <a:gd name="T70" fmla="*/ 2820 w 3432"/>
                <a:gd name="T71" fmla="*/ 3027 h 3432"/>
                <a:gd name="T72" fmla="*/ 2495 w 3432"/>
                <a:gd name="T73" fmla="*/ 3245 h 3432"/>
                <a:gd name="T74" fmla="*/ 2123 w 3432"/>
                <a:gd name="T75" fmla="*/ 3383 h 3432"/>
                <a:gd name="T76" fmla="*/ 1715 w 3432"/>
                <a:gd name="T77" fmla="*/ 3432 h 3432"/>
                <a:gd name="T78" fmla="*/ 1309 w 3432"/>
                <a:gd name="T79" fmla="*/ 3383 h 3432"/>
                <a:gd name="T80" fmla="*/ 937 w 3432"/>
                <a:gd name="T81" fmla="*/ 3245 h 3432"/>
                <a:gd name="T82" fmla="*/ 610 w 3432"/>
                <a:gd name="T83" fmla="*/ 3027 h 3432"/>
                <a:gd name="T84" fmla="*/ 343 w 3432"/>
                <a:gd name="T85" fmla="*/ 2745 h 3432"/>
                <a:gd name="T86" fmla="*/ 145 w 3432"/>
                <a:gd name="T87" fmla="*/ 2406 h 3432"/>
                <a:gd name="T88" fmla="*/ 28 w 3432"/>
                <a:gd name="T89" fmla="*/ 2024 h 3432"/>
                <a:gd name="T90" fmla="*/ 3 w 3432"/>
                <a:gd name="T91" fmla="*/ 1612 h 3432"/>
                <a:gd name="T92" fmla="*/ 76 w 3432"/>
                <a:gd name="T93" fmla="*/ 1213 h 3432"/>
                <a:gd name="T94" fmla="*/ 235 w 3432"/>
                <a:gd name="T95" fmla="*/ 851 h 3432"/>
                <a:gd name="T96" fmla="*/ 469 w 3432"/>
                <a:gd name="T97" fmla="*/ 538 h 3432"/>
                <a:gd name="T98" fmla="*/ 768 w 3432"/>
                <a:gd name="T99" fmla="*/ 287 h 3432"/>
                <a:gd name="T100" fmla="*/ 1118 w 3432"/>
                <a:gd name="T101" fmla="*/ 107 h 3432"/>
                <a:gd name="T102" fmla="*/ 1509 w 3432"/>
                <a:gd name="T103" fmla="*/ 12 h 3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32" h="3432">
                  <a:moveTo>
                    <a:pt x="1715" y="225"/>
                  </a:moveTo>
                  <a:lnTo>
                    <a:pt x="1618" y="228"/>
                  </a:lnTo>
                  <a:lnTo>
                    <a:pt x="1522" y="237"/>
                  </a:lnTo>
                  <a:lnTo>
                    <a:pt x="1428" y="253"/>
                  </a:lnTo>
                  <a:lnTo>
                    <a:pt x="1335" y="275"/>
                  </a:lnTo>
                  <a:lnTo>
                    <a:pt x="1245" y="302"/>
                  </a:lnTo>
                  <a:lnTo>
                    <a:pt x="1158" y="334"/>
                  </a:lnTo>
                  <a:lnTo>
                    <a:pt x="1073" y="371"/>
                  </a:lnTo>
                  <a:lnTo>
                    <a:pt x="991" y="414"/>
                  </a:lnTo>
                  <a:lnTo>
                    <a:pt x="912" y="461"/>
                  </a:lnTo>
                  <a:lnTo>
                    <a:pt x="836" y="513"/>
                  </a:lnTo>
                  <a:lnTo>
                    <a:pt x="763" y="570"/>
                  </a:lnTo>
                  <a:lnTo>
                    <a:pt x="695" y="630"/>
                  </a:lnTo>
                  <a:lnTo>
                    <a:pt x="630" y="695"/>
                  </a:lnTo>
                  <a:lnTo>
                    <a:pt x="570" y="763"/>
                  </a:lnTo>
                  <a:lnTo>
                    <a:pt x="513" y="836"/>
                  </a:lnTo>
                  <a:lnTo>
                    <a:pt x="461" y="912"/>
                  </a:lnTo>
                  <a:lnTo>
                    <a:pt x="414" y="991"/>
                  </a:lnTo>
                  <a:lnTo>
                    <a:pt x="371" y="1073"/>
                  </a:lnTo>
                  <a:lnTo>
                    <a:pt x="334" y="1158"/>
                  </a:lnTo>
                  <a:lnTo>
                    <a:pt x="302" y="1245"/>
                  </a:lnTo>
                  <a:lnTo>
                    <a:pt x="275" y="1335"/>
                  </a:lnTo>
                  <a:lnTo>
                    <a:pt x="253" y="1428"/>
                  </a:lnTo>
                  <a:lnTo>
                    <a:pt x="237" y="1522"/>
                  </a:lnTo>
                  <a:lnTo>
                    <a:pt x="228" y="1618"/>
                  </a:lnTo>
                  <a:lnTo>
                    <a:pt x="225" y="1716"/>
                  </a:lnTo>
                  <a:lnTo>
                    <a:pt x="228" y="1814"/>
                  </a:lnTo>
                  <a:lnTo>
                    <a:pt x="237" y="1910"/>
                  </a:lnTo>
                  <a:lnTo>
                    <a:pt x="253" y="2004"/>
                  </a:lnTo>
                  <a:lnTo>
                    <a:pt x="275" y="2097"/>
                  </a:lnTo>
                  <a:lnTo>
                    <a:pt x="302" y="2187"/>
                  </a:lnTo>
                  <a:lnTo>
                    <a:pt x="334" y="2274"/>
                  </a:lnTo>
                  <a:lnTo>
                    <a:pt x="371" y="2359"/>
                  </a:lnTo>
                  <a:lnTo>
                    <a:pt x="414" y="2441"/>
                  </a:lnTo>
                  <a:lnTo>
                    <a:pt x="461" y="2520"/>
                  </a:lnTo>
                  <a:lnTo>
                    <a:pt x="513" y="2596"/>
                  </a:lnTo>
                  <a:lnTo>
                    <a:pt x="570" y="2669"/>
                  </a:lnTo>
                  <a:lnTo>
                    <a:pt x="630" y="2737"/>
                  </a:lnTo>
                  <a:lnTo>
                    <a:pt x="695" y="2802"/>
                  </a:lnTo>
                  <a:lnTo>
                    <a:pt x="763" y="2862"/>
                  </a:lnTo>
                  <a:lnTo>
                    <a:pt x="836" y="2919"/>
                  </a:lnTo>
                  <a:lnTo>
                    <a:pt x="912" y="2971"/>
                  </a:lnTo>
                  <a:lnTo>
                    <a:pt x="991" y="3018"/>
                  </a:lnTo>
                  <a:lnTo>
                    <a:pt x="1073" y="3061"/>
                  </a:lnTo>
                  <a:lnTo>
                    <a:pt x="1158" y="3098"/>
                  </a:lnTo>
                  <a:lnTo>
                    <a:pt x="1245" y="3130"/>
                  </a:lnTo>
                  <a:lnTo>
                    <a:pt x="1335" y="3157"/>
                  </a:lnTo>
                  <a:lnTo>
                    <a:pt x="1428" y="3179"/>
                  </a:lnTo>
                  <a:lnTo>
                    <a:pt x="1522" y="3195"/>
                  </a:lnTo>
                  <a:lnTo>
                    <a:pt x="1618" y="3204"/>
                  </a:lnTo>
                  <a:lnTo>
                    <a:pt x="1715" y="3207"/>
                  </a:lnTo>
                  <a:lnTo>
                    <a:pt x="1814" y="3204"/>
                  </a:lnTo>
                  <a:lnTo>
                    <a:pt x="1910" y="3195"/>
                  </a:lnTo>
                  <a:lnTo>
                    <a:pt x="2004" y="3179"/>
                  </a:lnTo>
                  <a:lnTo>
                    <a:pt x="2097" y="3157"/>
                  </a:lnTo>
                  <a:lnTo>
                    <a:pt x="2187" y="3130"/>
                  </a:lnTo>
                  <a:lnTo>
                    <a:pt x="2274" y="3098"/>
                  </a:lnTo>
                  <a:lnTo>
                    <a:pt x="2359" y="3061"/>
                  </a:lnTo>
                  <a:lnTo>
                    <a:pt x="2441" y="3018"/>
                  </a:lnTo>
                  <a:lnTo>
                    <a:pt x="2520" y="2971"/>
                  </a:lnTo>
                  <a:lnTo>
                    <a:pt x="2596" y="2919"/>
                  </a:lnTo>
                  <a:lnTo>
                    <a:pt x="2669" y="2862"/>
                  </a:lnTo>
                  <a:lnTo>
                    <a:pt x="2737" y="2802"/>
                  </a:lnTo>
                  <a:lnTo>
                    <a:pt x="2802" y="2737"/>
                  </a:lnTo>
                  <a:lnTo>
                    <a:pt x="2862" y="2669"/>
                  </a:lnTo>
                  <a:lnTo>
                    <a:pt x="2919" y="2596"/>
                  </a:lnTo>
                  <a:lnTo>
                    <a:pt x="2971" y="2520"/>
                  </a:lnTo>
                  <a:lnTo>
                    <a:pt x="3018" y="2441"/>
                  </a:lnTo>
                  <a:lnTo>
                    <a:pt x="3061" y="2359"/>
                  </a:lnTo>
                  <a:lnTo>
                    <a:pt x="3098" y="2274"/>
                  </a:lnTo>
                  <a:lnTo>
                    <a:pt x="3130" y="2187"/>
                  </a:lnTo>
                  <a:lnTo>
                    <a:pt x="3157" y="2097"/>
                  </a:lnTo>
                  <a:lnTo>
                    <a:pt x="3179" y="2004"/>
                  </a:lnTo>
                  <a:lnTo>
                    <a:pt x="3195" y="1910"/>
                  </a:lnTo>
                  <a:lnTo>
                    <a:pt x="3204" y="1814"/>
                  </a:lnTo>
                  <a:lnTo>
                    <a:pt x="3207" y="1716"/>
                  </a:lnTo>
                  <a:lnTo>
                    <a:pt x="3204" y="1618"/>
                  </a:lnTo>
                  <a:lnTo>
                    <a:pt x="3195" y="1522"/>
                  </a:lnTo>
                  <a:lnTo>
                    <a:pt x="3179" y="1428"/>
                  </a:lnTo>
                  <a:lnTo>
                    <a:pt x="3157" y="1335"/>
                  </a:lnTo>
                  <a:lnTo>
                    <a:pt x="3130" y="1245"/>
                  </a:lnTo>
                  <a:lnTo>
                    <a:pt x="3098" y="1158"/>
                  </a:lnTo>
                  <a:lnTo>
                    <a:pt x="3061" y="1073"/>
                  </a:lnTo>
                  <a:lnTo>
                    <a:pt x="3018" y="991"/>
                  </a:lnTo>
                  <a:lnTo>
                    <a:pt x="2971" y="912"/>
                  </a:lnTo>
                  <a:lnTo>
                    <a:pt x="2919" y="836"/>
                  </a:lnTo>
                  <a:lnTo>
                    <a:pt x="2862" y="763"/>
                  </a:lnTo>
                  <a:lnTo>
                    <a:pt x="2802" y="695"/>
                  </a:lnTo>
                  <a:lnTo>
                    <a:pt x="2737" y="630"/>
                  </a:lnTo>
                  <a:lnTo>
                    <a:pt x="2669" y="570"/>
                  </a:lnTo>
                  <a:lnTo>
                    <a:pt x="2596" y="513"/>
                  </a:lnTo>
                  <a:lnTo>
                    <a:pt x="2520" y="461"/>
                  </a:lnTo>
                  <a:lnTo>
                    <a:pt x="2441" y="414"/>
                  </a:lnTo>
                  <a:lnTo>
                    <a:pt x="2359" y="371"/>
                  </a:lnTo>
                  <a:lnTo>
                    <a:pt x="2274" y="334"/>
                  </a:lnTo>
                  <a:lnTo>
                    <a:pt x="2187" y="302"/>
                  </a:lnTo>
                  <a:lnTo>
                    <a:pt x="2097" y="275"/>
                  </a:lnTo>
                  <a:lnTo>
                    <a:pt x="2004" y="253"/>
                  </a:lnTo>
                  <a:lnTo>
                    <a:pt x="1910" y="237"/>
                  </a:lnTo>
                  <a:lnTo>
                    <a:pt x="1814" y="228"/>
                  </a:lnTo>
                  <a:lnTo>
                    <a:pt x="1715" y="225"/>
                  </a:lnTo>
                  <a:close/>
                  <a:moveTo>
                    <a:pt x="1715" y="0"/>
                  </a:moveTo>
                  <a:lnTo>
                    <a:pt x="1820" y="3"/>
                  </a:lnTo>
                  <a:lnTo>
                    <a:pt x="1923" y="12"/>
                  </a:lnTo>
                  <a:lnTo>
                    <a:pt x="2024" y="28"/>
                  </a:lnTo>
                  <a:lnTo>
                    <a:pt x="2123" y="49"/>
                  </a:lnTo>
                  <a:lnTo>
                    <a:pt x="2219" y="76"/>
                  </a:lnTo>
                  <a:lnTo>
                    <a:pt x="2314" y="107"/>
                  </a:lnTo>
                  <a:lnTo>
                    <a:pt x="2406" y="145"/>
                  </a:lnTo>
                  <a:lnTo>
                    <a:pt x="2495" y="187"/>
                  </a:lnTo>
                  <a:lnTo>
                    <a:pt x="2581" y="235"/>
                  </a:lnTo>
                  <a:lnTo>
                    <a:pt x="2664" y="287"/>
                  </a:lnTo>
                  <a:lnTo>
                    <a:pt x="2745" y="343"/>
                  </a:lnTo>
                  <a:lnTo>
                    <a:pt x="2820" y="405"/>
                  </a:lnTo>
                  <a:lnTo>
                    <a:pt x="2894" y="469"/>
                  </a:lnTo>
                  <a:lnTo>
                    <a:pt x="2963" y="538"/>
                  </a:lnTo>
                  <a:lnTo>
                    <a:pt x="3027" y="612"/>
                  </a:lnTo>
                  <a:lnTo>
                    <a:pt x="3089" y="687"/>
                  </a:lnTo>
                  <a:lnTo>
                    <a:pt x="3145" y="768"/>
                  </a:lnTo>
                  <a:lnTo>
                    <a:pt x="3197" y="851"/>
                  </a:lnTo>
                  <a:lnTo>
                    <a:pt x="3245" y="937"/>
                  </a:lnTo>
                  <a:lnTo>
                    <a:pt x="3287" y="1026"/>
                  </a:lnTo>
                  <a:lnTo>
                    <a:pt x="3325" y="1118"/>
                  </a:lnTo>
                  <a:lnTo>
                    <a:pt x="3356" y="1213"/>
                  </a:lnTo>
                  <a:lnTo>
                    <a:pt x="3383" y="1309"/>
                  </a:lnTo>
                  <a:lnTo>
                    <a:pt x="3404" y="1408"/>
                  </a:lnTo>
                  <a:lnTo>
                    <a:pt x="3420" y="1509"/>
                  </a:lnTo>
                  <a:lnTo>
                    <a:pt x="3429" y="1612"/>
                  </a:lnTo>
                  <a:lnTo>
                    <a:pt x="3432" y="1716"/>
                  </a:lnTo>
                  <a:lnTo>
                    <a:pt x="3429" y="1820"/>
                  </a:lnTo>
                  <a:lnTo>
                    <a:pt x="3420" y="1923"/>
                  </a:lnTo>
                  <a:lnTo>
                    <a:pt x="3404" y="2024"/>
                  </a:lnTo>
                  <a:lnTo>
                    <a:pt x="3383" y="2123"/>
                  </a:lnTo>
                  <a:lnTo>
                    <a:pt x="3356" y="2219"/>
                  </a:lnTo>
                  <a:lnTo>
                    <a:pt x="3325" y="2314"/>
                  </a:lnTo>
                  <a:lnTo>
                    <a:pt x="3287" y="2406"/>
                  </a:lnTo>
                  <a:lnTo>
                    <a:pt x="3245" y="2495"/>
                  </a:lnTo>
                  <a:lnTo>
                    <a:pt x="3197" y="2581"/>
                  </a:lnTo>
                  <a:lnTo>
                    <a:pt x="3145" y="2664"/>
                  </a:lnTo>
                  <a:lnTo>
                    <a:pt x="3089" y="2745"/>
                  </a:lnTo>
                  <a:lnTo>
                    <a:pt x="3027" y="2820"/>
                  </a:lnTo>
                  <a:lnTo>
                    <a:pt x="2963" y="2894"/>
                  </a:lnTo>
                  <a:lnTo>
                    <a:pt x="2894" y="2963"/>
                  </a:lnTo>
                  <a:lnTo>
                    <a:pt x="2820" y="3027"/>
                  </a:lnTo>
                  <a:lnTo>
                    <a:pt x="2745" y="3089"/>
                  </a:lnTo>
                  <a:lnTo>
                    <a:pt x="2664" y="3145"/>
                  </a:lnTo>
                  <a:lnTo>
                    <a:pt x="2581" y="3197"/>
                  </a:lnTo>
                  <a:lnTo>
                    <a:pt x="2495" y="3245"/>
                  </a:lnTo>
                  <a:lnTo>
                    <a:pt x="2406" y="3287"/>
                  </a:lnTo>
                  <a:lnTo>
                    <a:pt x="2314" y="3325"/>
                  </a:lnTo>
                  <a:lnTo>
                    <a:pt x="2219" y="3356"/>
                  </a:lnTo>
                  <a:lnTo>
                    <a:pt x="2123" y="3383"/>
                  </a:lnTo>
                  <a:lnTo>
                    <a:pt x="2024" y="3404"/>
                  </a:lnTo>
                  <a:lnTo>
                    <a:pt x="1923" y="3420"/>
                  </a:lnTo>
                  <a:lnTo>
                    <a:pt x="1820" y="3429"/>
                  </a:lnTo>
                  <a:lnTo>
                    <a:pt x="1715" y="3432"/>
                  </a:lnTo>
                  <a:lnTo>
                    <a:pt x="1612" y="3429"/>
                  </a:lnTo>
                  <a:lnTo>
                    <a:pt x="1509" y="3420"/>
                  </a:lnTo>
                  <a:lnTo>
                    <a:pt x="1408" y="3404"/>
                  </a:lnTo>
                  <a:lnTo>
                    <a:pt x="1309" y="3383"/>
                  </a:lnTo>
                  <a:lnTo>
                    <a:pt x="1213" y="3356"/>
                  </a:lnTo>
                  <a:lnTo>
                    <a:pt x="1118" y="3325"/>
                  </a:lnTo>
                  <a:lnTo>
                    <a:pt x="1025" y="3287"/>
                  </a:lnTo>
                  <a:lnTo>
                    <a:pt x="937" y="3245"/>
                  </a:lnTo>
                  <a:lnTo>
                    <a:pt x="851" y="3197"/>
                  </a:lnTo>
                  <a:lnTo>
                    <a:pt x="768" y="3145"/>
                  </a:lnTo>
                  <a:lnTo>
                    <a:pt x="687" y="3089"/>
                  </a:lnTo>
                  <a:lnTo>
                    <a:pt x="610" y="3027"/>
                  </a:lnTo>
                  <a:lnTo>
                    <a:pt x="538" y="2963"/>
                  </a:lnTo>
                  <a:lnTo>
                    <a:pt x="469" y="2894"/>
                  </a:lnTo>
                  <a:lnTo>
                    <a:pt x="405" y="2820"/>
                  </a:lnTo>
                  <a:lnTo>
                    <a:pt x="343" y="2745"/>
                  </a:lnTo>
                  <a:lnTo>
                    <a:pt x="287" y="2664"/>
                  </a:lnTo>
                  <a:lnTo>
                    <a:pt x="235" y="2581"/>
                  </a:lnTo>
                  <a:lnTo>
                    <a:pt x="187" y="2495"/>
                  </a:lnTo>
                  <a:lnTo>
                    <a:pt x="145" y="2406"/>
                  </a:lnTo>
                  <a:lnTo>
                    <a:pt x="107" y="2314"/>
                  </a:lnTo>
                  <a:lnTo>
                    <a:pt x="76" y="2219"/>
                  </a:lnTo>
                  <a:lnTo>
                    <a:pt x="49" y="2123"/>
                  </a:lnTo>
                  <a:lnTo>
                    <a:pt x="28" y="2024"/>
                  </a:lnTo>
                  <a:lnTo>
                    <a:pt x="12" y="1923"/>
                  </a:lnTo>
                  <a:lnTo>
                    <a:pt x="3" y="1820"/>
                  </a:lnTo>
                  <a:lnTo>
                    <a:pt x="0" y="1716"/>
                  </a:lnTo>
                  <a:lnTo>
                    <a:pt x="3" y="1612"/>
                  </a:lnTo>
                  <a:lnTo>
                    <a:pt x="12" y="1509"/>
                  </a:lnTo>
                  <a:lnTo>
                    <a:pt x="28" y="1408"/>
                  </a:lnTo>
                  <a:lnTo>
                    <a:pt x="49" y="1309"/>
                  </a:lnTo>
                  <a:lnTo>
                    <a:pt x="76" y="1213"/>
                  </a:lnTo>
                  <a:lnTo>
                    <a:pt x="107" y="1118"/>
                  </a:lnTo>
                  <a:lnTo>
                    <a:pt x="145" y="1026"/>
                  </a:lnTo>
                  <a:lnTo>
                    <a:pt x="187" y="937"/>
                  </a:lnTo>
                  <a:lnTo>
                    <a:pt x="235" y="851"/>
                  </a:lnTo>
                  <a:lnTo>
                    <a:pt x="287" y="768"/>
                  </a:lnTo>
                  <a:lnTo>
                    <a:pt x="343" y="687"/>
                  </a:lnTo>
                  <a:lnTo>
                    <a:pt x="405" y="612"/>
                  </a:lnTo>
                  <a:lnTo>
                    <a:pt x="469" y="538"/>
                  </a:lnTo>
                  <a:lnTo>
                    <a:pt x="538" y="469"/>
                  </a:lnTo>
                  <a:lnTo>
                    <a:pt x="610" y="405"/>
                  </a:lnTo>
                  <a:lnTo>
                    <a:pt x="687" y="343"/>
                  </a:lnTo>
                  <a:lnTo>
                    <a:pt x="768" y="287"/>
                  </a:lnTo>
                  <a:lnTo>
                    <a:pt x="851" y="235"/>
                  </a:lnTo>
                  <a:lnTo>
                    <a:pt x="937" y="187"/>
                  </a:lnTo>
                  <a:lnTo>
                    <a:pt x="1025" y="145"/>
                  </a:lnTo>
                  <a:lnTo>
                    <a:pt x="1118" y="107"/>
                  </a:lnTo>
                  <a:lnTo>
                    <a:pt x="1213" y="76"/>
                  </a:lnTo>
                  <a:lnTo>
                    <a:pt x="1309" y="49"/>
                  </a:lnTo>
                  <a:lnTo>
                    <a:pt x="1408" y="28"/>
                  </a:lnTo>
                  <a:lnTo>
                    <a:pt x="1509" y="12"/>
                  </a:lnTo>
                  <a:lnTo>
                    <a:pt x="1612" y="3"/>
                  </a:lnTo>
                  <a:lnTo>
                    <a:pt x="17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sp>
          <p:nvSpPr>
            <p:cNvPr id="17" name="Freeform 15">
              <a:extLst>
                <a:ext uri="{FF2B5EF4-FFF2-40B4-BE49-F238E27FC236}">
                  <a16:creationId xmlns:a16="http://schemas.microsoft.com/office/drawing/2014/main" id="{9DE1E48C-B311-41B1-991A-6A9F6F948D4D}"/>
                </a:ext>
              </a:extLst>
            </p:cNvPr>
            <p:cNvSpPr>
              <a:spLocks/>
            </p:cNvSpPr>
            <p:nvPr/>
          </p:nvSpPr>
          <p:spPr bwMode="auto">
            <a:xfrm>
              <a:off x="2492375" y="3625850"/>
              <a:ext cx="644525" cy="473075"/>
            </a:xfrm>
            <a:custGeom>
              <a:avLst/>
              <a:gdLst>
                <a:gd name="T0" fmla="*/ 1514 w 1626"/>
                <a:gd name="T1" fmla="*/ 0 h 1190"/>
                <a:gd name="T2" fmla="*/ 1536 w 1626"/>
                <a:gd name="T3" fmla="*/ 2 h 1190"/>
                <a:gd name="T4" fmla="*/ 1557 w 1626"/>
                <a:gd name="T5" fmla="*/ 8 h 1190"/>
                <a:gd name="T6" fmla="*/ 1575 w 1626"/>
                <a:gd name="T7" fmla="*/ 19 h 1190"/>
                <a:gd name="T8" fmla="*/ 1593 w 1626"/>
                <a:gd name="T9" fmla="*/ 33 h 1190"/>
                <a:gd name="T10" fmla="*/ 1608 w 1626"/>
                <a:gd name="T11" fmla="*/ 51 h 1190"/>
                <a:gd name="T12" fmla="*/ 1618 w 1626"/>
                <a:gd name="T13" fmla="*/ 71 h 1190"/>
                <a:gd name="T14" fmla="*/ 1624 w 1626"/>
                <a:gd name="T15" fmla="*/ 92 h 1190"/>
                <a:gd name="T16" fmla="*/ 1626 w 1626"/>
                <a:gd name="T17" fmla="*/ 112 h 1190"/>
                <a:gd name="T18" fmla="*/ 1624 w 1626"/>
                <a:gd name="T19" fmla="*/ 134 h 1190"/>
                <a:gd name="T20" fmla="*/ 1618 w 1626"/>
                <a:gd name="T21" fmla="*/ 155 h 1190"/>
                <a:gd name="T22" fmla="*/ 1608 w 1626"/>
                <a:gd name="T23" fmla="*/ 175 h 1190"/>
                <a:gd name="T24" fmla="*/ 1593 w 1626"/>
                <a:gd name="T25" fmla="*/ 193 h 1190"/>
                <a:gd name="T26" fmla="*/ 629 w 1626"/>
                <a:gd name="T27" fmla="*/ 1157 h 1190"/>
                <a:gd name="T28" fmla="*/ 629 w 1626"/>
                <a:gd name="T29" fmla="*/ 1157 h 1190"/>
                <a:gd name="T30" fmla="*/ 611 w 1626"/>
                <a:gd name="T31" fmla="*/ 1171 h 1190"/>
                <a:gd name="T32" fmla="*/ 591 w 1626"/>
                <a:gd name="T33" fmla="*/ 1182 h 1190"/>
                <a:gd name="T34" fmla="*/ 571 w 1626"/>
                <a:gd name="T35" fmla="*/ 1188 h 1190"/>
                <a:gd name="T36" fmla="*/ 550 w 1626"/>
                <a:gd name="T37" fmla="*/ 1190 h 1190"/>
                <a:gd name="T38" fmla="*/ 528 w 1626"/>
                <a:gd name="T39" fmla="*/ 1188 h 1190"/>
                <a:gd name="T40" fmla="*/ 507 w 1626"/>
                <a:gd name="T41" fmla="*/ 1182 h 1190"/>
                <a:gd name="T42" fmla="*/ 487 w 1626"/>
                <a:gd name="T43" fmla="*/ 1171 h 1190"/>
                <a:gd name="T44" fmla="*/ 470 w 1626"/>
                <a:gd name="T45" fmla="*/ 1157 h 1190"/>
                <a:gd name="T46" fmla="*/ 33 w 1626"/>
                <a:gd name="T47" fmla="*/ 720 h 1190"/>
                <a:gd name="T48" fmla="*/ 18 w 1626"/>
                <a:gd name="T49" fmla="*/ 702 h 1190"/>
                <a:gd name="T50" fmla="*/ 8 w 1626"/>
                <a:gd name="T51" fmla="*/ 682 h 1190"/>
                <a:gd name="T52" fmla="*/ 2 w 1626"/>
                <a:gd name="T53" fmla="*/ 662 h 1190"/>
                <a:gd name="T54" fmla="*/ 0 w 1626"/>
                <a:gd name="T55" fmla="*/ 640 h 1190"/>
                <a:gd name="T56" fmla="*/ 2 w 1626"/>
                <a:gd name="T57" fmla="*/ 619 h 1190"/>
                <a:gd name="T58" fmla="*/ 8 w 1626"/>
                <a:gd name="T59" fmla="*/ 598 h 1190"/>
                <a:gd name="T60" fmla="*/ 18 w 1626"/>
                <a:gd name="T61" fmla="*/ 578 h 1190"/>
                <a:gd name="T62" fmla="*/ 33 w 1626"/>
                <a:gd name="T63" fmla="*/ 561 h 1190"/>
                <a:gd name="T64" fmla="*/ 51 w 1626"/>
                <a:gd name="T65" fmla="*/ 546 h 1190"/>
                <a:gd name="T66" fmla="*/ 69 w 1626"/>
                <a:gd name="T67" fmla="*/ 536 h 1190"/>
                <a:gd name="T68" fmla="*/ 90 w 1626"/>
                <a:gd name="T69" fmla="*/ 529 h 1190"/>
                <a:gd name="T70" fmla="*/ 112 w 1626"/>
                <a:gd name="T71" fmla="*/ 527 h 1190"/>
                <a:gd name="T72" fmla="*/ 134 w 1626"/>
                <a:gd name="T73" fmla="*/ 529 h 1190"/>
                <a:gd name="T74" fmla="*/ 155 w 1626"/>
                <a:gd name="T75" fmla="*/ 536 h 1190"/>
                <a:gd name="T76" fmla="*/ 174 w 1626"/>
                <a:gd name="T77" fmla="*/ 546 h 1190"/>
                <a:gd name="T78" fmla="*/ 192 w 1626"/>
                <a:gd name="T79" fmla="*/ 561 h 1190"/>
                <a:gd name="T80" fmla="*/ 550 w 1626"/>
                <a:gd name="T81" fmla="*/ 918 h 1190"/>
                <a:gd name="T82" fmla="*/ 1434 w 1626"/>
                <a:gd name="T83" fmla="*/ 33 h 1190"/>
                <a:gd name="T84" fmla="*/ 1452 w 1626"/>
                <a:gd name="T85" fmla="*/ 19 h 1190"/>
                <a:gd name="T86" fmla="*/ 1471 w 1626"/>
                <a:gd name="T87" fmla="*/ 8 h 1190"/>
                <a:gd name="T88" fmla="*/ 1492 w 1626"/>
                <a:gd name="T89" fmla="*/ 2 h 1190"/>
                <a:gd name="T90" fmla="*/ 1514 w 1626"/>
                <a:gd name="T91" fmla="*/ 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26" h="1190">
                  <a:moveTo>
                    <a:pt x="1514" y="0"/>
                  </a:moveTo>
                  <a:lnTo>
                    <a:pt x="1536" y="2"/>
                  </a:lnTo>
                  <a:lnTo>
                    <a:pt x="1557" y="8"/>
                  </a:lnTo>
                  <a:lnTo>
                    <a:pt x="1575" y="19"/>
                  </a:lnTo>
                  <a:lnTo>
                    <a:pt x="1593" y="33"/>
                  </a:lnTo>
                  <a:lnTo>
                    <a:pt x="1608" y="51"/>
                  </a:lnTo>
                  <a:lnTo>
                    <a:pt x="1618" y="71"/>
                  </a:lnTo>
                  <a:lnTo>
                    <a:pt x="1624" y="92"/>
                  </a:lnTo>
                  <a:lnTo>
                    <a:pt x="1626" y="112"/>
                  </a:lnTo>
                  <a:lnTo>
                    <a:pt x="1624" y="134"/>
                  </a:lnTo>
                  <a:lnTo>
                    <a:pt x="1618" y="155"/>
                  </a:lnTo>
                  <a:lnTo>
                    <a:pt x="1608" y="175"/>
                  </a:lnTo>
                  <a:lnTo>
                    <a:pt x="1593" y="193"/>
                  </a:lnTo>
                  <a:lnTo>
                    <a:pt x="629" y="1157"/>
                  </a:lnTo>
                  <a:lnTo>
                    <a:pt x="629" y="1157"/>
                  </a:lnTo>
                  <a:lnTo>
                    <a:pt x="611" y="1171"/>
                  </a:lnTo>
                  <a:lnTo>
                    <a:pt x="591" y="1182"/>
                  </a:lnTo>
                  <a:lnTo>
                    <a:pt x="571" y="1188"/>
                  </a:lnTo>
                  <a:lnTo>
                    <a:pt x="550" y="1190"/>
                  </a:lnTo>
                  <a:lnTo>
                    <a:pt x="528" y="1188"/>
                  </a:lnTo>
                  <a:lnTo>
                    <a:pt x="507" y="1182"/>
                  </a:lnTo>
                  <a:lnTo>
                    <a:pt x="487" y="1171"/>
                  </a:lnTo>
                  <a:lnTo>
                    <a:pt x="470" y="1157"/>
                  </a:lnTo>
                  <a:lnTo>
                    <a:pt x="33" y="720"/>
                  </a:lnTo>
                  <a:lnTo>
                    <a:pt x="18" y="702"/>
                  </a:lnTo>
                  <a:lnTo>
                    <a:pt x="8" y="682"/>
                  </a:lnTo>
                  <a:lnTo>
                    <a:pt x="2" y="662"/>
                  </a:lnTo>
                  <a:lnTo>
                    <a:pt x="0" y="640"/>
                  </a:lnTo>
                  <a:lnTo>
                    <a:pt x="2" y="619"/>
                  </a:lnTo>
                  <a:lnTo>
                    <a:pt x="8" y="598"/>
                  </a:lnTo>
                  <a:lnTo>
                    <a:pt x="18" y="578"/>
                  </a:lnTo>
                  <a:lnTo>
                    <a:pt x="33" y="561"/>
                  </a:lnTo>
                  <a:lnTo>
                    <a:pt x="51" y="546"/>
                  </a:lnTo>
                  <a:lnTo>
                    <a:pt x="69" y="536"/>
                  </a:lnTo>
                  <a:lnTo>
                    <a:pt x="90" y="529"/>
                  </a:lnTo>
                  <a:lnTo>
                    <a:pt x="112" y="527"/>
                  </a:lnTo>
                  <a:lnTo>
                    <a:pt x="134" y="529"/>
                  </a:lnTo>
                  <a:lnTo>
                    <a:pt x="155" y="536"/>
                  </a:lnTo>
                  <a:lnTo>
                    <a:pt x="174" y="546"/>
                  </a:lnTo>
                  <a:lnTo>
                    <a:pt x="192" y="561"/>
                  </a:lnTo>
                  <a:lnTo>
                    <a:pt x="550" y="918"/>
                  </a:lnTo>
                  <a:lnTo>
                    <a:pt x="1434" y="33"/>
                  </a:lnTo>
                  <a:lnTo>
                    <a:pt x="1452" y="19"/>
                  </a:lnTo>
                  <a:lnTo>
                    <a:pt x="1471" y="8"/>
                  </a:lnTo>
                  <a:lnTo>
                    <a:pt x="1492" y="2"/>
                  </a:lnTo>
                  <a:lnTo>
                    <a:pt x="15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sp>
        <p:nvSpPr>
          <p:cNvPr id="26" name="Text Box 6">
            <a:extLst>
              <a:ext uri="{FF2B5EF4-FFF2-40B4-BE49-F238E27FC236}">
                <a16:creationId xmlns:a16="http://schemas.microsoft.com/office/drawing/2014/main" id="{37A46695-FFAB-4951-AA80-2DD7747FB717}"/>
              </a:ext>
            </a:extLst>
          </p:cNvPr>
          <p:cNvSpPr txBox="1">
            <a:spLocks noChangeArrowheads="1"/>
          </p:cNvSpPr>
          <p:nvPr/>
        </p:nvSpPr>
        <p:spPr bwMode="auto">
          <a:xfrm>
            <a:off x="304801" y="805966"/>
            <a:ext cx="5486400" cy="1080167"/>
          </a:xfrm>
          <a:prstGeom prst="rect">
            <a:avLst/>
          </a:prstGeom>
          <a:noFill/>
          <a:ln w="9525">
            <a:noFill/>
            <a:miter lim="800000"/>
            <a:headEnd/>
            <a:tailEnd/>
          </a:ln>
        </p:spPr>
        <p:txBody>
          <a:bodyPr wrap="square">
            <a:spAutoFit/>
          </a:bodyPr>
          <a:lstStyle/>
          <a:p>
            <a:pPr>
              <a:lnSpc>
                <a:spcPct val="150000"/>
              </a:lnSpc>
            </a:pPr>
            <a:r>
              <a:rPr lang="en-US" sz="1400" b="1" dirty="0">
                <a:solidFill>
                  <a:srgbClr val="7030A0"/>
                </a:solidFill>
                <a:latin typeface="+mj-lt"/>
              </a:rPr>
              <a:t>Aim</a:t>
            </a:r>
          </a:p>
          <a:p>
            <a:pPr>
              <a:lnSpc>
                <a:spcPct val="150000"/>
              </a:lnSpc>
            </a:pPr>
            <a:r>
              <a:rPr lang="en-GB" sz="1000" dirty="0">
                <a:solidFill>
                  <a:schemeClr val="tx1">
                    <a:lumMod val="75000"/>
                    <a:lumOff val="25000"/>
                  </a:schemeClr>
                </a:solidFill>
              </a:rPr>
              <a:t>This research aims to </a:t>
            </a:r>
            <a:r>
              <a:rPr lang="en-US" sz="1000" dirty="0">
                <a:solidFill>
                  <a:schemeClr val="tx1">
                    <a:lumMod val="75000"/>
                    <a:lumOff val="25000"/>
                  </a:schemeClr>
                </a:solidFill>
              </a:rPr>
              <a:t>comparative study of the existing word embedding techniques to extract topics for Topic modeling on a consumer complaint dataset and compare “Embedding Spaces” with different baselines.</a:t>
            </a:r>
            <a:endParaRPr lang="en-GB"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87695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Effect transition="in" filter="fade">
                                      <p:cBhvr>
                                        <p:cTn id="18" dur="500"/>
                                        <p:tgtEl>
                                          <p:spTgt spid="1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Research Methodology I</a:t>
            </a:r>
          </a:p>
        </p:txBody>
      </p:sp>
      <p:grpSp>
        <p:nvGrpSpPr>
          <p:cNvPr id="56" name="Group 55">
            <a:extLst>
              <a:ext uri="{FF2B5EF4-FFF2-40B4-BE49-F238E27FC236}">
                <a16:creationId xmlns:a16="http://schemas.microsoft.com/office/drawing/2014/main" id="{5C452345-4839-48BF-977C-D81C2BEF8F41}"/>
              </a:ext>
            </a:extLst>
          </p:cNvPr>
          <p:cNvGrpSpPr/>
          <p:nvPr/>
        </p:nvGrpSpPr>
        <p:grpSpPr>
          <a:xfrm>
            <a:off x="2377551" y="1253490"/>
            <a:ext cx="4395596" cy="3103055"/>
            <a:chOff x="2377551" y="2207498"/>
            <a:chExt cx="4395596" cy="457200"/>
          </a:xfrm>
        </p:grpSpPr>
        <p:cxnSp>
          <p:nvCxnSpPr>
            <p:cNvPr id="60" name="Straight Arrow Connector 59">
              <a:extLst>
                <a:ext uri="{FF2B5EF4-FFF2-40B4-BE49-F238E27FC236}">
                  <a16:creationId xmlns:a16="http://schemas.microsoft.com/office/drawing/2014/main" id="{DA86BEC0-2E7D-49B6-B7D3-D8B80EFCDE00}"/>
                </a:ext>
              </a:extLst>
            </p:cNvPr>
            <p:cNvCxnSpPr/>
            <p:nvPr/>
          </p:nvCxnSpPr>
          <p:spPr>
            <a:xfrm rot="5400000">
              <a:off x="2148951" y="2436098"/>
              <a:ext cx="457200" cy="0"/>
            </a:xfrm>
            <a:prstGeom prst="straightConnector1">
              <a:avLst/>
            </a:prstGeom>
            <a:ln w="127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2200B97-DA65-4C55-942D-2457B388769E}"/>
                </a:ext>
              </a:extLst>
            </p:cNvPr>
            <p:cNvCxnSpPr/>
            <p:nvPr/>
          </p:nvCxnSpPr>
          <p:spPr>
            <a:xfrm rot="5400000">
              <a:off x="4346749" y="2436098"/>
              <a:ext cx="457200" cy="0"/>
            </a:xfrm>
            <a:prstGeom prst="straightConnector1">
              <a:avLst/>
            </a:prstGeom>
            <a:ln w="127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C36A1DE1-57BE-45D0-AEFC-BE0EDA9F1DD3}"/>
                </a:ext>
              </a:extLst>
            </p:cNvPr>
            <p:cNvCxnSpPr/>
            <p:nvPr/>
          </p:nvCxnSpPr>
          <p:spPr>
            <a:xfrm rot="5400000">
              <a:off x="6544547" y="2436098"/>
              <a:ext cx="457200" cy="0"/>
            </a:xfrm>
            <a:prstGeom prst="straightConnector1">
              <a:avLst/>
            </a:prstGeom>
            <a:ln w="127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64" name="Oval 163">
            <a:extLst>
              <a:ext uri="{FF2B5EF4-FFF2-40B4-BE49-F238E27FC236}">
                <a16:creationId xmlns:a16="http://schemas.microsoft.com/office/drawing/2014/main" id="{5B5D8E02-3C07-4A46-9E7E-74BFC0269B7E}"/>
              </a:ext>
            </a:extLst>
          </p:cNvPr>
          <p:cNvSpPr/>
          <p:nvPr/>
        </p:nvSpPr>
        <p:spPr bwMode="auto">
          <a:xfrm>
            <a:off x="2566447" y="1323244"/>
            <a:ext cx="1820006" cy="1820006"/>
          </a:xfrm>
          <a:prstGeom prst="ellipse">
            <a:avLst/>
          </a:prstGeom>
          <a:noFill/>
          <a:ln w="28575">
            <a:solidFill>
              <a:schemeClr val="accent2"/>
            </a:solidFill>
            <a:round/>
            <a:headEnd/>
            <a:tailEnd/>
          </a:ln>
        </p:spPr>
        <p:txBody>
          <a:bodyPr vert="horz" wrap="square" lIns="0" tIns="0" rIns="0" bIns="0" numCol="1" rtlCol="0" anchor="ctr" anchorCtr="0" compatLnSpc="1">
            <a:prstTxWarp prst="textNoShape">
              <a:avLst/>
            </a:prstTxWarp>
          </a:bodyPr>
          <a:lstStyle/>
          <a:p>
            <a:pPr algn="ctr"/>
            <a:endParaRPr lang="en-US" sz="2800" b="1" dirty="0">
              <a:solidFill>
                <a:schemeClr val="tx1">
                  <a:lumMod val="75000"/>
                  <a:lumOff val="25000"/>
                </a:schemeClr>
              </a:solidFill>
            </a:endParaRPr>
          </a:p>
        </p:txBody>
      </p:sp>
      <p:grpSp>
        <p:nvGrpSpPr>
          <p:cNvPr id="165" name="Group 164">
            <a:extLst>
              <a:ext uri="{FF2B5EF4-FFF2-40B4-BE49-F238E27FC236}">
                <a16:creationId xmlns:a16="http://schemas.microsoft.com/office/drawing/2014/main" id="{06D46AA7-8F83-417C-A2F7-DD7E7D434B35}"/>
              </a:ext>
            </a:extLst>
          </p:cNvPr>
          <p:cNvGrpSpPr/>
          <p:nvPr/>
        </p:nvGrpSpPr>
        <p:grpSpPr>
          <a:xfrm>
            <a:off x="2999069" y="1760060"/>
            <a:ext cx="944040" cy="946374"/>
            <a:chOff x="-1277938" y="3862388"/>
            <a:chExt cx="1284288" cy="1287462"/>
          </a:xfrm>
          <a:solidFill>
            <a:schemeClr val="accent2"/>
          </a:solidFill>
        </p:grpSpPr>
        <p:sp>
          <p:nvSpPr>
            <p:cNvPr id="166" name="Freeform 5">
              <a:extLst>
                <a:ext uri="{FF2B5EF4-FFF2-40B4-BE49-F238E27FC236}">
                  <a16:creationId xmlns:a16="http://schemas.microsoft.com/office/drawing/2014/main" id="{E2F029B6-C951-4D9B-B475-3FCB65C15D08}"/>
                </a:ext>
              </a:extLst>
            </p:cNvPr>
            <p:cNvSpPr>
              <a:spLocks noEditPoints="1"/>
            </p:cNvSpPr>
            <p:nvPr/>
          </p:nvSpPr>
          <p:spPr bwMode="auto">
            <a:xfrm>
              <a:off x="-960438" y="4068763"/>
              <a:ext cx="327025" cy="503237"/>
            </a:xfrm>
            <a:custGeom>
              <a:avLst/>
              <a:gdLst>
                <a:gd name="T0" fmla="*/ 192 w 512"/>
                <a:gd name="T1" fmla="*/ 755 h 787"/>
                <a:gd name="T2" fmla="*/ 224 w 512"/>
                <a:gd name="T3" fmla="*/ 787 h 787"/>
                <a:gd name="T4" fmla="*/ 480 w 512"/>
                <a:gd name="T5" fmla="*/ 787 h 787"/>
                <a:gd name="T6" fmla="*/ 512 w 512"/>
                <a:gd name="T7" fmla="*/ 755 h 787"/>
                <a:gd name="T8" fmla="*/ 512 w 512"/>
                <a:gd name="T9" fmla="*/ 499 h 787"/>
                <a:gd name="T10" fmla="*/ 393 w 512"/>
                <a:gd name="T11" fmla="*/ 345 h 787"/>
                <a:gd name="T12" fmla="*/ 392 w 512"/>
                <a:gd name="T13" fmla="*/ 75 h 787"/>
                <a:gd name="T14" fmla="*/ 121 w 512"/>
                <a:gd name="T15" fmla="*/ 75 h 787"/>
                <a:gd name="T16" fmla="*/ 119 w 512"/>
                <a:gd name="T17" fmla="*/ 345 h 787"/>
                <a:gd name="T18" fmla="*/ 0 w 512"/>
                <a:gd name="T19" fmla="*/ 499 h 787"/>
                <a:gd name="T20" fmla="*/ 0 w 512"/>
                <a:gd name="T21" fmla="*/ 609 h 787"/>
                <a:gd name="T22" fmla="*/ 32 w 512"/>
                <a:gd name="T23" fmla="*/ 641 h 787"/>
                <a:gd name="T24" fmla="*/ 64 w 512"/>
                <a:gd name="T25" fmla="*/ 609 h 787"/>
                <a:gd name="T26" fmla="*/ 64 w 512"/>
                <a:gd name="T27" fmla="*/ 499 h 787"/>
                <a:gd name="T28" fmla="*/ 160 w 512"/>
                <a:gd name="T29" fmla="*/ 403 h 787"/>
                <a:gd name="T30" fmla="*/ 352 w 512"/>
                <a:gd name="T31" fmla="*/ 403 h 787"/>
                <a:gd name="T32" fmla="*/ 448 w 512"/>
                <a:gd name="T33" fmla="*/ 499 h 787"/>
                <a:gd name="T34" fmla="*/ 448 w 512"/>
                <a:gd name="T35" fmla="*/ 723 h 787"/>
                <a:gd name="T36" fmla="*/ 224 w 512"/>
                <a:gd name="T37" fmla="*/ 723 h 787"/>
                <a:gd name="T38" fmla="*/ 192 w 512"/>
                <a:gd name="T39" fmla="*/ 755 h 787"/>
                <a:gd name="T40" fmla="*/ 256 w 512"/>
                <a:gd name="T41" fmla="*/ 83 h 787"/>
                <a:gd name="T42" fmla="*/ 384 w 512"/>
                <a:gd name="T43" fmla="*/ 211 h 787"/>
                <a:gd name="T44" fmla="*/ 256 w 512"/>
                <a:gd name="T45" fmla="*/ 339 h 787"/>
                <a:gd name="T46" fmla="*/ 128 w 512"/>
                <a:gd name="T47" fmla="*/ 211 h 787"/>
                <a:gd name="T48" fmla="*/ 256 w 512"/>
                <a:gd name="T49" fmla="*/ 83 h 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2" h="787">
                  <a:moveTo>
                    <a:pt x="192" y="755"/>
                  </a:moveTo>
                  <a:cubicBezTo>
                    <a:pt x="192" y="773"/>
                    <a:pt x="207" y="787"/>
                    <a:pt x="224" y="787"/>
                  </a:cubicBezTo>
                  <a:cubicBezTo>
                    <a:pt x="480" y="787"/>
                    <a:pt x="480" y="787"/>
                    <a:pt x="480" y="787"/>
                  </a:cubicBezTo>
                  <a:cubicBezTo>
                    <a:pt x="498" y="787"/>
                    <a:pt x="512" y="773"/>
                    <a:pt x="512" y="755"/>
                  </a:cubicBezTo>
                  <a:cubicBezTo>
                    <a:pt x="512" y="499"/>
                    <a:pt x="512" y="499"/>
                    <a:pt x="512" y="499"/>
                  </a:cubicBezTo>
                  <a:cubicBezTo>
                    <a:pt x="512" y="427"/>
                    <a:pt x="463" y="364"/>
                    <a:pt x="393" y="345"/>
                  </a:cubicBezTo>
                  <a:cubicBezTo>
                    <a:pt x="467" y="270"/>
                    <a:pt x="466" y="149"/>
                    <a:pt x="392" y="75"/>
                  </a:cubicBezTo>
                  <a:cubicBezTo>
                    <a:pt x="317" y="0"/>
                    <a:pt x="196" y="0"/>
                    <a:pt x="121" y="75"/>
                  </a:cubicBezTo>
                  <a:cubicBezTo>
                    <a:pt x="46" y="149"/>
                    <a:pt x="45" y="270"/>
                    <a:pt x="119" y="345"/>
                  </a:cubicBezTo>
                  <a:cubicBezTo>
                    <a:pt x="49" y="364"/>
                    <a:pt x="1" y="427"/>
                    <a:pt x="0" y="499"/>
                  </a:cubicBezTo>
                  <a:cubicBezTo>
                    <a:pt x="0" y="609"/>
                    <a:pt x="0" y="609"/>
                    <a:pt x="0" y="609"/>
                  </a:cubicBezTo>
                  <a:cubicBezTo>
                    <a:pt x="0" y="627"/>
                    <a:pt x="15" y="641"/>
                    <a:pt x="32" y="641"/>
                  </a:cubicBezTo>
                  <a:cubicBezTo>
                    <a:pt x="50" y="641"/>
                    <a:pt x="64" y="627"/>
                    <a:pt x="64" y="609"/>
                  </a:cubicBezTo>
                  <a:cubicBezTo>
                    <a:pt x="64" y="499"/>
                    <a:pt x="64" y="499"/>
                    <a:pt x="64" y="499"/>
                  </a:cubicBezTo>
                  <a:cubicBezTo>
                    <a:pt x="64" y="446"/>
                    <a:pt x="107" y="403"/>
                    <a:pt x="160" y="403"/>
                  </a:cubicBezTo>
                  <a:cubicBezTo>
                    <a:pt x="352" y="403"/>
                    <a:pt x="352" y="403"/>
                    <a:pt x="352" y="403"/>
                  </a:cubicBezTo>
                  <a:cubicBezTo>
                    <a:pt x="405" y="403"/>
                    <a:pt x="448" y="446"/>
                    <a:pt x="448" y="499"/>
                  </a:cubicBezTo>
                  <a:cubicBezTo>
                    <a:pt x="448" y="723"/>
                    <a:pt x="448" y="723"/>
                    <a:pt x="448" y="723"/>
                  </a:cubicBezTo>
                  <a:cubicBezTo>
                    <a:pt x="224" y="723"/>
                    <a:pt x="224" y="723"/>
                    <a:pt x="224" y="723"/>
                  </a:cubicBezTo>
                  <a:cubicBezTo>
                    <a:pt x="207" y="723"/>
                    <a:pt x="192" y="737"/>
                    <a:pt x="192" y="755"/>
                  </a:cubicBezTo>
                  <a:close/>
                  <a:moveTo>
                    <a:pt x="256" y="83"/>
                  </a:moveTo>
                  <a:cubicBezTo>
                    <a:pt x="327" y="83"/>
                    <a:pt x="384" y="141"/>
                    <a:pt x="384" y="211"/>
                  </a:cubicBezTo>
                  <a:cubicBezTo>
                    <a:pt x="384" y="282"/>
                    <a:pt x="327" y="339"/>
                    <a:pt x="256" y="339"/>
                  </a:cubicBezTo>
                  <a:cubicBezTo>
                    <a:pt x="186" y="339"/>
                    <a:pt x="128" y="282"/>
                    <a:pt x="128" y="211"/>
                  </a:cubicBezTo>
                  <a:cubicBezTo>
                    <a:pt x="128" y="141"/>
                    <a:pt x="186" y="83"/>
                    <a:pt x="256"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
              <a:extLst>
                <a:ext uri="{FF2B5EF4-FFF2-40B4-BE49-F238E27FC236}">
                  <a16:creationId xmlns:a16="http://schemas.microsoft.com/office/drawing/2014/main" id="{B52984EA-50EE-48DD-BD03-C0F10CEB1548}"/>
                </a:ext>
              </a:extLst>
            </p:cNvPr>
            <p:cNvSpPr>
              <a:spLocks/>
            </p:cNvSpPr>
            <p:nvPr/>
          </p:nvSpPr>
          <p:spPr bwMode="auto">
            <a:xfrm>
              <a:off x="-796925" y="4387850"/>
              <a:ext cx="80963" cy="39687"/>
            </a:xfrm>
            <a:custGeom>
              <a:avLst/>
              <a:gdLst>
                <a:gd name="T0" fmla="*/ 96 w 128"/>
                <a:gd name="T1" fmla="*/ 64 h 64"/>
                <a:gd name="T2" fmla="*/ 128 w 128"/>
                <a:gd name="T3" fmla="*/ 32 h 64"/>
                <a:gd name="T4" fmla="*/ 96 w 128"/>
                <a:gd name="T5" fmla="*/ 0 h 64"/>
                <a:gd name="T6" fmla="*/ 32 w 128"/>
                <a:gd name="T7" fmla="*/ 0 h 64"/>
                <a:gd name="T8" fmla="*/ 0 w 128"/>
                <a:gd name="T9" fmla="*/ 32 h 64"/>
                <a:gd name="T10" fmla="*/ 32 w 128"/>
                <a:gd name="T11" fmla="*/ 64 h 64"/>
                <a:gd name="T12" fmla="*/ 96 w 128"/>
                <a:gd name="T13" fmla="*/ 64 h 64"/>
              </a:gdLst>
              <a:ahLst/>
              <a:cxnLst>
                <a:cxn ang="0">
                  <a:pos x="T0" y="T1"/>
                </a:cxn>
                <a:cxn ang="0">
                  <a:pos x="T2" y="T3"/>
                </a:cxn>
                <a:cxn ang="0">
                  <a:pos x="T4" y="T5"/>
                </a:cxn>
                <a:cxn ang="0">
                  <a:pos x="T6" y="T7"/>
                </a:cxn>
                <a:cxn ang="0">
                  <a:pos x="T8" y="T9"/>
                </a:cxn>
                <a:cxn ang="0">
                  <a:pos x="T10" y="T11"/>
                </a:cxn>
                <a:cxn ang="0">
                  <a:pos x="T12" y="T13"/>
                </a:cxn>
              </a:cxnLst>
              <a:rect l="0" t="0" r="r" b="b"/>
              <a:pathLst>
                <a:path w="128" h="64">
                  <a:moveTo>
                    <a:pt x="96" y="64"/>
                  </a:moveTo>
                  <a:cubicBezTo>
                    <a:pt x="114" y="64"/>
                    <a:pt x="128" y="50"/>
                    <a:pt x="128" y="32"/>
                  </a:cubicBezTo>
                  <a:cubicBezTo>
                    <a:pt x="128" y="14"/>
                    <a:pt x="114" y="0"/>
                    <a:pt x="96" y="0"/>
                  </a:cubicBezTo>
                  <a:cubicBezTo>
                    <a:pt x="32" y="0"/>
                    <a:pt x="32" y="0"/>
                    <a:pt x="32" y="0"/>
                  </a:cubicBezTo>
                  <a:cubicBezTo>
                    <a:pt x="15" y="0"/>
                    <a:pt x="0" y="14"/>
                    <a:pt x="0" y="32"/>
                  </a:cubicBezTo>
                  <a:cubicBezTo>
                    <a:pt x="0" y="50"/>
                    <a:pt x="15" y="64"/>
                    <a:pt x="32" y="64"/>
                  </a:cubicBezTo>
                  <a:lnTo>
                    <a:pt x="9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7">
              <a:extLst>
                <a:ext uri="{FF2B5EF4-FFF2-40B4-BE49-F238E27FC236}">
                  <a16:creationId xmlns:a16="http://schemas.microsoft.com/office/drawing/2014/main" id="{4B3FD489-3BA6-4B30-B03D-70EBE5872074}"/>
                </a:ext>
              </a:extLst>
            </p:cNvPr>
            <p:cNvSpPr>
              <a:spLocks noEditPoints="1"/>
            </p:cNvSpPr>
            <p:nvPr/>
          </p:nvSpPr>
          <p:spPr bwMode="auto">
            <a:xfrm>
              <a:off x="-1277938" y="3862388"/>
              <a:ext cx="1284288" cy="1287462"/>
            </a:xfrm>
            <a:custGeom>
              <a:avLst/>
              <a:gdLst>
                <a:gd name="T0" fmla="*/ 1973 w 2010"/>
                <a:gd name="T1" fmla="*/ 1705 h 2014"/>
                <a:gd name="T2" fmla="*/ 1588 w 2010"/>
                <a:gd name="T3" fmla="*/ 1321 h 2014"/>
                <a:gd name="T4" fmla="*/ 1480 w 2010"/>
                <a:gd name="T5" fmla="*/ 1303 h 2014"/>
                <a:gd name="T6" fmla="*/ 1310 w 2010"/>
                <a:gd name="T7" fmla="*/ 1133 h 2014"/>
                <a:gd name="T8" fmla="*/ 1147 w 2010"/>
                <a:gd name="T9" fmla="*/ 212 h 2014"/>
                <a:gd name="T10" fmla="*/ 221 w 2010"/>
                <a:gd name="T11" fmla="*/ 346 h 2014"/>
                <a:gd name="T12" fmla="*/ 326 w 2010"/>
                <a:gd name="T13" fmla="*/ 1276 h 2014"/>
                <a:gd name="T14" fmla="*/ 371 w 2010"/>
                <a:gd name="T15" fmla="*/ 1271 h 2014"/>
                <a:gd name="T16" fmla="*/ 367 w 2010"/>
                <a:gd name="T17" fmla="*/ 1226 h 2014"/>
                <a:gd name="T18" fmla="*/ 277 w 2010"/>
                <a:gd name="T19" fmla="*/ 376 h 2014"/>
                <a:gd name="T20" fmla="*/ 1126 w 2010"/>
                <a:gd name="T21" fmla="*/ 275 h 2014"/>
                <a:gd name="T22" fmla="*/ 1238 w 2010"/>
                <a:gd name="T23" fmla="*/ 1123 h 2014"/>
                <a:gd name="T24" fmla="*/ 1214 w 2010"/>
                <a:gd name="T25" fmla="*/ 1153 h 2014"/>
                <a:gd name="T26" fmla="*/ 1212 w 2010"/>
                <a:gd name="T27" fmla="*/ 1155 h 2014"/>
                <a:gd name="T28" fmla="*/ 1152 w 2010"/>
                <a:gd name="T29" fmla="*/ 1215 h 2014"/>
                <a:gd name="T30" fmla="*/ 1149 w 2010"/>
                <a:gd name="T31" fmla="*/ 1218 h 2014"/>
                <a:gd name="T32" fmla="*/ 1119 w 2010"/>
                <a:gd name="T33" fmla="*/ 1241 h 2014"/>
                <a:gd name="T34" fmla="*/ 753 w 2010"/>
                <a:gd name="T35" fmla="*/ 1365 h 2014"/>
                <a:gd name="T36" fmla="*/ 723 w 2010"/>
                <a:gd name="T37" fmla="*/ 1364 h 2014"/>
                <a:gd name="T38" fmla="*/ 689 w 2010"/>
                <a:gd name="T39" fmla="*/ 1394 h 2014"/>
                <a:gd name="T40" fmla="*/ 720 w 2010"/>
                <a:gd name="T41" fmla="*/ 1428 h 2014"/>
                <a:gd name="T42" fmla="*/ 753 w 2010"/>
                <a:gd name="T43" fmla="*/ 1429 h 2014"/>
                <a:gd name="T44" fmla="*/ 1129 w 2010"/>
                <a:gd name="T45" fmla="*/ 1314 h 2014"/>
                <a:gd name="T46" fmla="*/ 1317 w 2010"/>
                <a:gd name="T47" fmla="*/ 1502 h 2014"/>
                <a:gd name="T48" fmla="*/ 1362 w 2010"/>
                <a:gd name="T49" fmla="*/ 1502 h 2014"/>
                <a:gd name="T50" fmla="*/ 1498 w 2010"/>
                <a:gd name="T51" fmla="*/ 1366 h 2014"/>
                <a:gd name="T52" fmla="*/ 1543 w 2010"/>
                <a:gd name="T53" fmla="*/ 1366 h 2014"/>
                <a:gd name="T54" fmla="*/ 1928 w 2010"/>
                <a:gd name="T55" fmla="*/ 1751 h 2014"/>
                <a:gd name="T56" fmla="*/ 1928 w 2010"/>
                <a:gd name="T57" fmla="*/ 1796 h 2014"/>
                <a:gd name="T58" fmla="*/ 1792 w 2010"/>
                <a:gd name="T59" fmla="*/ 1932 h 2014"/>
                <a:gd name="T60" fmla="*/ 1769 w 2010"/>
                <a:gd name="T61" fmla="*/ 1941 h 2014"/>
                <a:gd name="T62" fmla="*/ 1747 w 2010"/>
                <a:gd name="T63" fmla="*/ 1932 h 2014"/>
                <a:gd name="T64" fmla="*/ 1495 w 2010"/>
                <a:gd name="T65" fmla="*/ 1680 h 2014"/>
                <a:gd name="T66" fmla="*/ 1450 w 2010"/>
                <a:gd name="T67" fmla="*/ 1680 h 2014"/>
                <a:gd name="T68" fmla="*/ 1449 w 2010"/>
                <a:gd name="T69" fmla="*/ 1725 h 2014"/>
                <a:gd name="T70" fmla="*/ 1701 w 2010"/>
                <a:gd name="T71" fmla="*/ 1977 h 2014"/>
                <a:gd name="T72" fmla="*/ 1837 w 2010"/>
                <a:gd name="T73" fmla="*/ 1977 h 2014"/>
                <a:gd name="T74" fmla="*/ 1973 w 2010"/>
                <a:gd name="T75" fmla="*/ 1841 h 2014"/>
                <a:gd name="T76" fmla="*/ 1973 w 2010"/>
                <a:gd name="T77" fmla="*/ 1705 h 2014"/>
                <a:gd name="T78" fmla="*/ 1271 w 2010"/>
                <a:gd name="T79" fmla="*/ 1185 h 2014"/>
                <a:gd name="T80" fmla="*/ 1430 w 2010"/>
                <a:gd name="T81" fmla="*/ 1343 h 2014"/>
                <a:gd name="T82" fmla="*/ 1339 w 2010"/>
                <a:gd name="T83" fmla="*/ 1434 h 2014"/>
                <a:gd name="T84" fmla="*/ 1181 w 2010"/>
                <a:gd name="T85" fmla="*/ 1275 h 2014"/>
                <a:gd name="T86" fmla="*/ 1271 w 2010"/>
                <a:gd name="T87" fmla="*/ 1185 h 2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10" h="2014">
                  <a:moveTo>
                    <a:pt x="1973" y="1705"/>
                  </a:moveTo>
                  <a:cubicBezTo>
                    <a:pt x="1588" y="1321"/>
                    <a:pt x="1588" y="1321"/>
                    <a:pt x="1588" y="1321"/>
                  </a:cubicBezTo>
                  <a:cubicBezTo>
                    <a:pt x="1559" y="1293"/>
                    <a:pt x="1516" y="1286"/>
                    <a:pt x="1480" y="1303"/>
                  </a:cubicBezTo>
                  <a:cubicBezTo>
                    <a:pt x="1310" y="1133"/>
                    <a:pt x="1310" y="1133"/>
                    <a:pt x="1310" y="1133"/>
                  </a:cubicBezTo>
                  <a:cubicBezTo>
                    <a:pt x="1513" y="832"/>
                    <a:pt x="1441" y="425"/>
                    <a:pt x="1147" y="212"/>
                  </a:cubicBezTo>
                  <a:cubicBezTo>
                    <a:pt x="853" y="0"/>
                    <a:pt x="443" y="59"/>
                    <a:pt x="221" y="346"/>
                  </a:cubicBezTo>
                  <a:cubicBezTo>
                    <a:pt x="0" y="634"/>
                    <a:pt x="46" y="1045"/>
                    <a:pt x="326" y="1276"/>
                  </a:cubicBezTo>
                  <a:cubicBezTo>
                    <a:pt x="340" y="1287"/>
                    <a:pt x="360" y="1285"/>
                    <a:pt x="371" y="1271"/>
                  </a:cubicBezTo>
                  <a:cubicBezTo>
                    <a:pt x="383" y="1258"/>
                    <a:pt x="381" y="1237"/>
                    <a:pt x="367" y="1226"/>
                  </a:cubicBezTo>
                  <a:cubicBezTo>
                    <a:pt x="109" y="1015"/>
                    <a:pt x="69" y="636"/>
                    <a:pt x="277" y="376"/>
                  </a:cubicBezTo>
                  <a:cubicBezTo>
                    <a:pt x="485" y="115"/>
                    <a:pt x="863" y="70"/>
                    <a:pt x="1126" y="275"/>
                  </a:cubicBezTo>
                  <a:cubicBezTo>
                    <a:pt x="1389" y="479"/>
                    <a:pt x="1439" y="857"/>
                    <a:pt x="1238" y="1123"/>
                  </a:cubicBezTo>
                  <a:cubicBezTo>
                    <a:pt x="1230" y="1133"/>
                    <a:pt x="1222" y="1143"/>
                    <a:pt x="1214" y="1153"/>
                  </a:cubicBezTo>
                  <a:cubicBezTo>
                    <a:pt x="1213" y="1154"/>
                    <a:pt x="1212" y="1154"/>
                    <a:pt x="1212" y="1155"/>
                  </a:cubicBezTo>
                  <a:cubicBezTo>
                    <a:pt x="1193" y="1177"/>
                    <a:pt x="1173" y="1197"/>
                    <a:pt x="1152" y="1215"/>
                  </a:cubicBezTo>
                  <a:cubicBezTo>
                    <a:pt x="1151" y="1216"/>
                    <a:pt x="1150" y="1217"/>
                    <a:pt x="1149" y="1218"/>
                  </a:cubicBezTo>
                  <a:cubicBezTo>
                    <a:pt x="1139" y="1226"/>
                    <a:pt x="1129" y="1234"/>
                    <a:pt x="1119" y="1241"/>
                  </a:cubicBezTo>
                  <a:cubicBezTo>
                    <a:pt x="1014" y="1322"/>
                    <a:pt x="885" y="1365"/>
                    <a:pt x="753" y="1365"/>
                  </a:cubicBezTo>
                  <a:cubicBezTo>
                    <a:pt x="743" y="1365"/>
                    <a:pt x="733" y="1365"/>
                    <a:pt x="723" y="1364"/>
                  </a:cubicBezTo>
                  <a:cubicBezTo>
                    <a:pt x="705" y="1363"/>
                    <a:pt x="690" y="1377"/>
                    <a:pt x="689" y="1394"/>
                  </a:cubicBezTo>
                  <a:cubicBezTo>
                    <a:pt x="688" y="1412"/>
                    <a:pt x="702" y="1427"/>
                    <a:pt x="720" y="1428"/>
                  </a:cubicBezTo>
                  <a:cubicBezTo>
                    <a:pt x="731" y="1429"/>
                    <a:pt x="742" y="1429"/>
                    <a:pt x="753" y="1429"/>
                  </a:cubicBezTo>
                  <a:cubicBezTo>
                    <a:pt x="887" y="1429"/>
                    <a:pt x="1018" y="1389"/>
                    <a:pt x="1129" y="1314"/>
                  </a:cubicBezTo>
                  <a:cubicBezTo>
                    <a:pt x="1317" y="1502"/>
                    <a:pt x="1317" y="1502"/>
                    <a:pt x="1317" y="1502"/>
                  </a:cubicBezTo>
                  <a:cubicBezTo>
                    <a:pt x="1329" y="1514"/>
                    <a:pt x="1350" y="1514"/>
                    <a:pt x="1362" y="1502"/>
                  </a:cubicBezTo>
                  <a:cubicBezTo>
                    <a:pt x="1498" y="1366"/>
                    <a:pt x="1498" y="1366"/>
                    <a:pt x="1498" y="1366"/>
                  </a:cubicBezTo>
                  <a:cubicBezTo>
                    <a:pt x="1511" y="1354"/>
                    <a:pt x="1530" y="1354"/>
                    <a:pt x="1543" y="1366"/>
                  </a:cubicBezTo>
                  <a:cubicBezTo>
                    <a:pt x="1928" y="1751"/>
                    <a:pt x="1928" y="1751"/>
                    <a:pt x="1928" y="1751"/>
                  </a:cubicBezTo>
                  <a:cubicBezTo>
                    <a:pt x="1940" y="1763"/>
                    <a:pt x="1940" y="1783"/>
                    <a:pt x="1928" y="1796"/>
                  </a:cubicBezTo>
                  <a:cubicBezTo>
                    <a:pt x="1792" y="1932"/>
                    <a:pt x="1792" y="1932"/>
                    <a:pt x="1792" y="1932"/>
                  </a:cubicBezTo>
                  <a:cubicBezTo>
                    <a:pt x="1786" y="1938"/>
                    <a:pt x="1778" y="1941"/>
                    <a:pt x="1769" y="1941"/>
                  </a:cubicBezTo>
                  <a:cubicBezTo>
                    <a:pt x="1761" y="1941"/>
                    <a:pt x="1753" y="1938"/>
                    <a:pt x="1747" y="1932"/>
                  </a:cubicBezTo>
                  <a:cubicBezTo>
                    <a:pt x="1495" y="1680"/>
                    <a:pt x="1495" y="1680"/>
                    <a:pt x="1495" y="1680"/>
                  </a:cubicBezTo>
                  <a:cubicBezTo>
                    <a:pt x="1482" y="1667"/>
                    <a:pt x="1462" y="1668"/>
                    <a:pt x="1450" y="1680"/>
                  </a:cubicBezTo>
                  <a:cubicBezTo>
                    <a:pt x="1437" y="1692"/>
                    <a:pt x="1437" y="1712"/>
                    <a:pt x="1449" y="1725"/>
                  </a:cubicBezTo>
                  <a:cubicBezTo>
                    <a:pt x="1701" y="1977"/>
                    <a:pt x="1701" y="1977"/>
                    <a:pt x="1701" y="1977"/>
                  </a:cubicBezTo>
                  <a:cubicBezTo>
                    <a:pt x="1739" y="2014"/>
                    <a:pt x="1800" y="2014"/>
                    <a:pt x="1837" y="1977"/>
                  </a:cubicBezTo>
                  <a:cubicBezTo>
                    <a:pt x="1973" y="1841"/>
                    <a:pt x="1973" y="1841"/>
                    <a:pt x="1973" y="1841"/>
                  </a:cubicBezTo>
                  <a:cubicBezTo>
                    <a:pt x="2010" y="1804"/>
                    <a:pt x="2010" y="1743"/>
                    <a:pt x="1973" y="1705"/>
                  </a:cubicBezTo>
                  <a:close/>
                  <a:moveTo>
                    <a:pt x="1271" y="1185"/>
                  </a:moveTo>
                  <a:cubicBezTo>
                    <a:pt x="1430" y="1343"/>
                    <a:pt x="1430" y="1343"/>
                    <a:pt x="1430" y="1343"/>
                  </a:cubicBezTo>
                  <a:cubicBezTo>
                    <a:pt x="1339" y="1434"/>
                    <a:pt x="1339" y="1434"/>
                    <a:pt x="1339" y="1434"/>
                  </a:cubicBezTo>
                  <a:cubicBezTo>
                    <a:pt x="1181" y="1275"/>
                    <a:pt x="1181" y="1275"/>
                    <a:pt x="1181" y="1275"/>
                  </a:cubicBezTo>
                  <a:cubicBezTo>
                    <a:pt x="1214" y="1248"/>
                    <a:pt x="1244" y="1218"/>
                    <a:pt x="1271" y="1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8">
              <a:extLst>
                <a:ext uri="{FF2B5EF4-FFF2-40B4-BE49-F238E27FC236}">
                  <a16:creationId xmlns:a16="http://schemas.microsoft.com/office/drawing/2014/main" id="{D4C622D8-89C4-4978-A88D-3C3670D3FB2C}"/>
                </a:ext>
              </a:extLst>
            </p:cNvPr>
            <p:cNvSpPr>
              <a:spLocks/>
            </p:cNvSpPr>
            <p:nvPr/>
          </p:nvSpPr>
          <p:spPr bwMode="auto">
            <a:xfrm>
              <a:off x="-817563" y="4241800"/>
              <a:ext cx="384175" cy="452437"/>
            </a:xfrm>
            <a:custGeom>
              <a:avLst/>
              <a:gdLst>
                <a:gd name="T0" fmla="*/ 32 w 601"/>
                <a:gd name="T1" fmla="*/ 643 h 708"/>
                <a:gd name="T2" fmla="*/ 0 w 601"/>
                <a:gd name="T3" fmla="*/ 675 h 708"/>
                <a:gd name="T4" fmla="*/ 32 w 601"/>
                <a:gd name="T5" fmla="*/ 707 h 708"/>
                <a:gd name="T6" fmla="*/ 463 w 601"/>
                <a:gd name="T7" fmla="*/ 497 h 708"/>
                <a:gd name="T8" fmla="*/ 558 w 601"/>
                <a:gd name="T9" fmla="*/ 27 h 708"/>
                <a:gd name="T10" fmla="*/ 519 w 601"/>
                <a:gd name="T11" fmla="*/ 4 h 708"/>
                <a:gd name="T12" fmla="*/ 496 w 601"/>
                <a:gd name="T13" fmla="*/ 43 h 708"/>
                <a:gd name="T14" fmla="*/ 412 w 601"/>
                <a:gd name="T15" fmla="*/ 458 h 708"/>
                <a:gd name="T16" fmla="*/ 32 w 601"/>
                <a:gd name="T17" fmla="*/ 643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1" h="708">
                  <a:moveTo>
                    <a:pt x="32" y="643"/>
                  </a:moveTo>
                  <a:cubicBezTo>
                    <a:pt x="15" y="643"/>
                    <a:pt x="0" y="657"/>
                    <a:pt x="0" y="675"/>
                  </a:cubicBezTo>
                  <a:cubicBezTo>
                    <a:pt x="0" y="693"/>
                    <a:pt x="15" y="707"/>
                    <a:pt x="32" y="707"/>
                  </a:cubicBezTo>
                  <a:cubicBezTo>
                    <a:pt x="201" y="708"/>
                    <a:pt x="360" y="630"/>
                    <a:pt x="463" y="497"/>
                  </a:cubicBezTo>
                  <a:cubicBezTo>
                    <a:pt x="566" y="364"/>
                    <a:pt x="601" y="190"/>
                    <a:pt x="558" y="27"/>
                  </a:cubicBezTo>
                  <a:cubicBezTo>
                    <a:pt x="554" y="10"/>
                    <a:pt x="537" y="0"/>
                    <a:pt x="519" y="4"/>
                  </a:cubicBezTo>
                  <a:cubicBezTo>
                    <a:pt x="502" y="9"/>
                    <a:pt x="492" y="26"/>
                    <a:pt x="496" y="43"/>
                  </a:cubicBezTo>
                  <a:cubicBezTo>
                    <a:pt x="534" y="187"/>
                    <a:pt x="503" y="340"/>
                    <a:pt x="412" y="458"/>
                  </a:cubicBezTo>
                  <a:cubicBezTo>
                    <a:pt x="321" y="575"/>
                    <a:pt x="181" y="644"/>
                    <a:pt x="32" y="6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9">
              <a:extLst>
                <a:ext uri="{FF2B5EF4-FFF2-40B4-BE49-F238E27FC236}">
                  <a16:creationId xmlns:a16="http://schemas.microsoft.com/office/drawing/2014/main" id="{6BB0D213-8A1B-4CE6-A15A-7686948AB9C4}"/>
                </a:ext>
              </a:extLst>
            </p:cNvPr>
            <p:cNvSpPr>
              <a:spLocks/>
            </p:cNvSpPr>
            <p:nvPr/>
          </p:nvSpPr>
          <p:spPr bwMode="auto">
            <a:xfrm>
              <a:off x="-1182688" y="3956050"/>
              <a:ext cx="566738" cy="655637"/>
            </a:xfrm>
            <a:custGeom>
              <a:avLst/>
              <a:gdLst>
                <a:gd name="T0" fmla="*/ 866 w 887"/>
                <a:gd name="T1" fmla="*/ 134 h 1025"/>
                <a:gd name="T2" fmla="*/ 160 w 887"/>
                <a:gd name="T3" fmla="*/ 294 h 1025"/>
                <a:gd name="T4" fmla="*/ 240 w 887"/>
                <a:gd name="T5" fmla="*/ 1014 h 1025"/>
                <a:gd name="T6" fmla="*/ 272 w 887"/>
                <a:gd name="T7" fmla="*/ 1021 h 1025"/>
                <a:gd name="T8" fmla="*/ 293 w 887"/>
                <a:gd name="T9" fmla="*/ 997 h 1025"/>
                <a:gd name="T10" fmla="*/ 283 w 887"/>
                <a:gd name="T11" fmla="*/ 967 h 1025"/>
                <a:gd name="T12" fmla="*/ 212 w 887"/>
                <a:gd name="T13" fmla="*/ 332 h 1025"/>
                <a:gd name="T14" fmla="*/ 835 w 887"/>
                <a:gd name="T15" fmla="*/ 190 h 1025"/>
                <a:gd name="T16" fmla="*/ 879 w 887"/>
                <a:gd name="T17" fmla="*/ 178 h 1025"/>
                <a:gd name="T18" fmla="*/ 866 w 887"/>
                <a:gd name="T19" fmla="*/ 134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7" h="1025">
                  <a:moveTo>
                    <a:pt x="866" y="134"/>
                  </a:moveTo>
                  <a:cubicBezTo>
                    <a:pt x="625" y="0"/>
                    <a:pt x="320" y="69"/>
                    <a:pt x="160" y="294"/>
                  </a:cubicBezTo>
                  <a:cubicBezTo>
                    <a:pt x="0" y="520"/>
                    <a:pt x="34" y="830"/>
                    <a:pt x="240" y="1014"/>
                  </a:cubicBezTo>
                  <a:cubicBezTo>
                    <a:pt x="248" y="1022"/>
                    <a:pt x="261" y="1025"/>
                    <a:pt x="272" y="1021"/>
                  </a:cubicBezTo>
                  <a:cubicBezTo>
                    <a:pt x="283" y="1018"/>
                    <a:pt x="291" y="1009"/>
                    <a:pt x="293" y="997"/>
                  </a:cubicBezTo>
                  <a:cubicBezTo>
                    <a:pt x="295" y="986"/>
                    <a:pt x="291" y="974"/>
                    <a:pt x="283" y="967"/>
                  </a:cubicBezTo>
                  <a:cubicBezTo>
                    <a:pt x="101" y="804"/>
                    <a:pt x="71" y="530"/>
                    <a:pt x="212" y="332"/>
                  </a:cubicBezTo>
                  <a:cubicBezTo>
                    <a:pt x="354" y="133"/>
                    <a:pt x="622" y="72"/>
                    <a:pt x="835" y="190"/>
                  </a:cubicBezTo>
                  <a:cubicBezTo>
                    <a:pt x="851" y="199"/>
                    <a:pt x="870" y="193"/>
                    <a:pt x="879" y="178"/>
                  </a:cubicBezTo>
                  <a:cubicBezTo>
                    <a:pt x="887" y="162"/>
                    <a:pt x="882" y="143"/>
                    <a:pt x="866" y="1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10">
              <a:extLst>
                <a:ext uri="{FF2B5EF4-FFF2-40B4-BE49-F238E27FC236}">
                  <a16:creationId xmlns:a16="http://schemas.microsoft.com/office/drawing/2014/main" id="{E13A2132-FE4F-400C-947F-D5F474D5ACBE}"/>
                </a:ext>
              </a:extLst>
            </p:cNvPr>
            <p:cNvSpPr>
              <a:spLocks/>
            </p:cNvSpPr>
            <p:nvPr/>
          </p:nvSpPr>
          <p:spPr bwMode="auto">
            <a:xfrm>
              <a:off x="-1063625" y="5000625"/>
              <a:ext cx="165100" cy="41275"/>
            </a:xfrm>
            <a:custGeom>
              <a:avLst/>
              <a:gdLst>
                <a:gd name="T0" fmla="*/ 32 w 256"/>
                <a:gd name="T1" fmla="*/ 0 h 64"/>
                <a:gd name="T2" fmla="*/ 0 w 256"/>
                <a:gd name="T3" fmla="*/ 32 h 64"/>
                <a:gd name="T4" fmla="*/ 32 w 256"/>
                <a:gd name="T5" fmla="*/ 64 h 64"/>
                <a:gd name="T6" fmla="*/ 224 w 256"/>
                <a:gd name="T7" fmla="*/ 64 h 64"/>
                <a:gd name="T8" fmla="*/ 256 w 256"/>
                <a:gd name="T9" fmla="*/ 32 h 64"/>
                <a:gd name="T10" fmla="*/ 224 w 256"/>
                <a:gd name="T11" fmla="*/ 0 h 64"/>
                <a:gd name="T12" fmla="*/ 32 w 256"/>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256" h="64">
                  <a:moveTo>
                    <a:pt x="32" y="0"/>
                  </a:moveTo>
                  <a:cubicBezTo>
                    <a:pt x="15" y="0"/>
                    <a:pt x="0" y="14"/>
                    <a:pt x="0" y="32"/>
                  </a:cubicBezTo>
                  <a:cubicBezTo>
                    <a:pt x="0" y="50"/>
                    <a:pt x="15" y="64"/>
                    <a:pt x="32" y="64"/>
                  </a:cubicBezTo>
                  <a:cubicBezTo>
                    <a:pt x="224" y="64"/>
                    <a:pt x="224" y="64"/>
                    <a:pt x="224" y="64"/>
                  </a:cubicBezTo>
                  <a:cubicBezTo>
                    <a:pt x="242" y="64"/>
                    <a:pt x="256" y="50"/>
                    <a:pt x="256" y="32"/>
                  </a:cubicBezTo>
                  <a:cubicBezTo>
                    <a:pt x="256" y="14"/>
                    <a:pt x="242" y="0"/>
                    <a:pt x="224" y="0"/>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11">
              <a:extLst>
                <a:ext uri="{FF2B5EF4-FFF2-40B4-BE49-F238E27FC236}">
                  <a16:creationId xmlns:a16="http://schemas.microsoft.com/office/drawing/2014/main" id="{326FE632-D1C8-4637-A9E6-10A85FFD81CC}"/>
                </a:ext>
              </a:extLst>
            </p:cNvPr>
            <p:cNvSpPr>
              <a:spLocks/>
            </p:cNvSpPr>
            <p:nvPr/>
          </p:nvSpPr>
          <p:spPr bwMode="auto">
            <a:xfrm>
              <a:off x="-1165225" y="4529138"/>
              <a:ext cx="573088" cy="614362"/>
            </a:xfrm>
            <a:custGeom>
              <a:avLst/>
              <a:gdLst>
                <a:gd name="T0" fmla="*/ 800 w 896"/>
                <a:gd name="T1" fmla="*/ 451 h 963"/>
                <a:gd name="T2" fmla="*/ 448 w 896"/>
                <a:gd name="T3" fmla="*/ 451 h 963"/>
                <a:gd name="T4" fmla="*/ 448 w 896"/>
                <a:gd name="T5" fmla="*/ 35 h 963"/>
                <a:gd name="T6" fmla="*/ 425 w 896"/>
                <a:gd name="T7" fmla="*/ 4 h 963"/>
                <a:gd name="T8" fmla="*/ 389 w 896"/>
                <a:gd name="T9" fmla="*/ 19 h 963"/>
                <a:gd name="T10" fmla="*/ 142 w 896"/>
                <a:gd name="T11" fmla="*/ 451 h 963"/>
                <a:gd name="T12" fmla="*/ 96 w 896"/>
                <a:gd name="T13" fmla="*/ 451 h 963"/>
                <a:gd name="T14" fmla="*/ 0 w 896"/>
                <a:gd name="T15" fmla="*/ 547 h 963"/>
                <a:gd name="T16" fmla="*/ 0 w 896"/>
                <a:gd name="T17" fmla="*/ 867 h 963"/>
                <a:gd name="T18" fmla="*/ 96 w 896"/>
                <a:gd name="T19" fmla="*/ 963 h 963"/>
                <a:gd name="T20" fmla="*/ 800 w 896"/>
                <a:gd name="T21" fmla="*/ 963 h 963"/>
                <a:gd name="T22" fmla="*/ 896 w 896"/>
                <a:gd name="T23" fmla="*/ 867 h 963"/>
                <a:gd name="T24" fmla="*/ 896 w 896"/>
                <a:gd name="T25" fmla="*/ 803 h 963"/>
                <a:gd name="T26" fmla="*/ 864 w 896"/>
                <a:gd name="T27" fmla="*/ 771 h 963"/>
                <a:gd name="T28" fmla="*/ 832 w 896"/>
                <a:gd name="T29" fmla="*/ 803 h 963"/>
                <a:gd name="T30" fmla="*/ 832 w 896"/>
                <a:gd name="T31" fmla="*/ 867 h 963"/>
                <a:gd name="T32" fmla="*/ 800 w 896"/>
                <a:gd name="T33" fmla="*/ 899 h 963"/>
                <a:gd name="T34" fmla="*/ 96 w 896"/>
                <a:gd name="T35" fmla="*/ 899 h 963"/>
                <a:gd name="T36" fmla="*/ 64 w 896"/>
                <a:gd name="T37" fmla="*/ 867 h 963"/>
                <a:gd name="T38" fmla="*/ 64 w 896"/>
                <a:gd name="T39" fmla="*/ 547 h 963"/>
                <a:gd name="T40" fmla="*/ 96 w 896"/>
                <a:gd name="T41" fmla="*/ 515 h 963"/>
                <a:gd name="T42" fmla="*/ 160 w 896"/>
                <a:gd name="T43" fmla="*/ 515 h 963"/>
                <a:gd name="T44" fmla="*/ 188 w 896"/>
                <a:gd name="T45" fmla="*/ 499 h 963"/>
                <a:gd name="T46" fmla="*/ 384 w 896"/>
                <a:gd name="T47" fmla="*/ 156 h 963"/>
                <a:gd name="T48" fmla="*/ 384 w 896"/>
                <a:gd name="T49" fmla="*/ 483 h 963"/>
                <a:gd name="T50" fmla="*/ 416 w 896"/>
                <a:gd name="T51" fmla="*/ 515 h 963"/>
                <a:gd name="T52" fmla="*/ 800 w 896"/>
                <a:gd name="T53" fmla="*/ 515 h 963"/>
                <a:gd name="T54" fmla="*/ 832 w 896"/>
                <a:gd name="T55" fmla="*/ 547 h 963"/>
                <a:gd name="T56" fmla="*/ 832 w 896"/>
                <a:gd name="T57" fmla="*/ 611 h 963"/>
                <a:gd name="T58" fmla="*/ 864 w 896"/>
                <a:gd name="T59" fmla="*/ 643 h 963"/>
                <a:gd name="T60" fmla="*/ 896 w 896"/>
                <a:gd name="T61" fmla="*/ 611 h 963"/>
                <a:gd name="T62" fmla="*/ 896 w 896"/>
                <a:gd name="T63" fmla="*/ 547 h 963"/>
                <a:gd name="T64" fmla="*/ 800 w 896"/>
                <a:gd name="T65" fmla="*/ 451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96" h="963">
                  <a:moveTo>
                    <a:pt x="800" y="451"/>
                  </a:moveTo>
                  <a:cubicBezTo>
                    <a:pt x="448" y="451"/>
                    <a:pt x="448" y="451"/>
                    <a:pt x="448" y="451"/>
                  </a:cubicBezTo>
                  <a:cubicBezTo>
                    <a:pt x="448" y="35"/>
                    <a:pt x="448" y="35"/>
                    <a:pt x="448" y="35"/>
                  </a:cubicBezTo>
                  <a:cubicBezTo>
                    <a:pt x="448" y="21"/>
                    <a:pt x="439" y="8"/>
                    <a:pt x="425" y="4"/>
                  </a:cubicBezTo>
                  <a:cubicBezTo>
                    <a:pt x="411" y="0"/>
                    <a:pt x="396" y="6"/>
                    <a:pt x="389" y="19"/>
                  </a:cubicBezTo>
                  <a:cubicBezTo>
                    <a:pt x="142" y="451"/>
                    <a:pt x="142" y="451"/>
                    <a:pt x="142" y="451"/>
                  </a:cubicBezTo>
                  <a:cubicBezTo>
                    <a:pt x="96" y="451"/>
                    <a:pt x="96" y="451"/>
                    <a:pt x="96" y="451"/>
                  </a:cubicBezTo>
                  <a:cubicBezTo>
                    <a:pt x="43" y="451"/>
                    <a:pt x="0" y="494"/>
                    <a:pt x="0" y="547"/>
                  </a:cubicBezTo>
                  <a:cubicBezTo>
                    <a:pt x="0" y="867"/>
                    <a:pt x="0" y="867"/>
                    <a:pt x="0" y="867"/>
                  </a:cubicBezTo>
                  <a:cubicBezTo>
                    <a:pt x="0" y="920"/>
                    <a:pt x="43" y="963"/>
                    <a:pt x="96" y="963"/>
                  </a:cubicBezTo>
                  <a:cubicBezTo>
                    <a:pt x="800" y="963"/>
                    <a:pt x="800" y="963"/>
                    <a:pt x="800" y="963"/>
                  </a:cubicBezTo>
                  <a:cubicBezTo>
                    <a:pt x="853" y="963"/>
                    <a:pt x="896" y="920"/>
                    <a:pt x="896" y="867"/>
                  </a:cubicBezTo>
                  <a:cubicBezTo>
                    <a:pt x="896" y="803"/>
                    <a:pt x="896" y="803"/>
                    <a:pt x="896" y="803"/>
                  </a:cubicBezTo>
                  <a:cubicBezTo>
                    <a:pt x="896" y="785"/>
                    <a:pt x="882" y="771"/>
                    <a:pt x="864" y="771"/>
                  </a:cubicBezTo>
                  <a:cubicBezTo>
                    <a:pt x="847" y="771"/>
                    <a:pt x="832" y="785"/>
                    <a:pt x="832" y="803"/>
                  </a:cubicBezTo>
                  <a:cubicBezTo>
                    <a:pt x="832" y="867"/>
                    <a:pt x="832" y="867"/>
                    <a:pt x="832" y="867"/>
                  </a:cubicBezTo>
                  <a:cubicBezTo>
                    <a:pt x="832" y="885"/>
                    <a:pt x="818" y="899"/>
                    <a:pt x="800" y="899"/>
                  </a:cubicBezTo>
                  <a:cubicBezTo>
                    <a:pt x="96" y="899"/>
                    <a:pt x="96" y="899"/>
                    <a:pt x="96" y="899"/>
                  </a:cubicBezTo>
                  <a:cubicBezTo>
                    <a:pt x="79" y="899"/>
                    <a:pt x="64" y="885"/>
                    <a:pt x="64" y="867"/>
                  </a:cubicBezTo>
                  <a:cubicBezTo>
                    <a:pt x="64" y="547"/>
                    <a:pt x="64" y="547"/>
                    <a:pt x="64" y="547"/>
                  </a:cubicBezTo>
                  <a:cubicBezTo>
                    <a:pt x="64" y="529"/>
                    <a:pt x="79" y="515"/>
                    <a:pt x="96" y="515"/>
                  </a:cubicBezTo>
                  <a:cubicBezTo>
                    <a:pt x="160" y="515"/>
                    <a:pt x="160" y="515"/>
                    <a:pt x="160" y="515"/>
                  </a:cubicBezTo>
                  <a:cubicBezTo>
                    <a:pt x="172" y="515"/>
                    <a:pt x="182" y="509"/>
                    <a:pt x="188" y="499"/>
                  </a:cubicBezTo>
                  <a:cubicBezTo>
                    <a:pt x="384" y="156"/>
                    <a:pt x="384" y="156"/>
                    <a:pt x="384" y="156"/>
                  </a:cubicBezTo>
                  <a:cubicBezTo>
                    <a:pt x="384" y="483"/>
                    <a:pt x="384" y="483"/>
                    <a:pt x="384" y="483"/>
                  </a:cubicBezTo>
                  <a:cubicBezTo>
                    <a:pt x="384" y="501"/>
                    <a:pt x="399" y="515"/>
                    <a:pt x="416" y="515"/>
                  </a:cubicBezTo>
                  <a:cubicBezTo>
                    <a:pt x="800" y="515"/>
                    <a:pt x="800" y="515"/>
                    <a:pt x="800" y="515"/>
                  </a:cubicBezTo>
                  <a:cubicBezTo>
                    <a:pt x="818" y="515"/>
                    <a:pt x="832" y="529"/>
                    <a:pt x="832" y="547"/>
                  </a:cubicBezTo>
                  <a:cubicBezTo>
                    <a:pt x="832" y="611"/>
                    <a:pt x="832" y="611"/>
                    <a:pt x="832" y="611"/>
                  </a:cubicBezTo>
                  <a:cubicBezTo>
                    <a:pt x="832" y="629"/>
                    <a:pt x="847" y="643"/>
                    <a:pt x="864" y="643"/>
                  </a:cubicBezTo>
                  <a:cubicBezTo>
                    <a:pt x="882" y="643"/>
                    <a:pt x="896" y="629"/>
                    <a:pt x="896" y="611"/>
                  </a:cubicBezTo>
                  <a:cubicBezTo>
                    <a:pt x="896" y="547"/>
                    <a:pt x="896" y="547"/>
                    <a:pt x="896" y="547"/>
                  </a:cubicBezTo>
                  <a:cubicBezTo>
                    <a:pt x="896" y="494"/>
                    <a:pt x="853" y="451"/>
                    <a:pt x="800" y="4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12">
              <a:extLst>
                <a:ext uri="{FF2B5EF4-FFF2-40B4-BE49-F238E27FC236}">
                  <a16:creationId xmlns:a16="http://schemas.microsoft.com/office/drawing/2014/main" id="{100E1B38-D5E5-4255-9BC3-E6EE92FC453C}"/>
                </a:ext>
              </a:extLst>
            </p:cNvPr>
            <p:cNvSpPr>
              <a:spLocks/>
            </p:cNvSpPr>
            <p:nvPr/>
          </p:nvSpPr>
          <p:spPr bwMode="auto">
            <a:xfrm>
              <a:off x="-1022350" y="4919663"/>
              <a:ext cx="184150" cy="39687"/>
            </a:xfrm>
            <a:custGeom>
              <a:avLst/>
              <a:gdLst>
                <a:gd name="T0" fmla="*/ 288 w 288"/>
                <a:gd name="T1" fmla="*/ 32 h 64"/>
                <a:gd name="T2" fmla="*/ 256 w 288"/>
                <a:gd name="T3" fmla="*/ 0 h 64"/>
                <a:gd name="T4" fmla="*/ 32 w 288"/>
                <a:gd name="T5" fmla="*/ 0 h 64"/>
                <a:gd name="T6" fmla="*/ 0 w 288"/>
                <a:gd name="T7" fmla="*/ 32 h 64"/>
                <a:gd name="T8" fmla="*/ 32 w 288"/>
                <a:gd name="T9" fmla="*/ 64 h 64"/>
                <a:gd name="T10" fmla="*/ 256 w 288"/>
                <a:gd name="T11" fmla="*/ 64 h 64"/>
                <a:gd name="T12" fmla="*/ 288 w 288"/>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288" h="64">
                  <a:moveTo>
                    <a:pt x="288" y="32"/>
                  </a:moveTo>
                  <a:cubicBezTo>
                    <a:pt x="288" y="14"/>
                    <a:pt x="274" y="0"/>
                    <a:pt x="256" y="0"/>
                  </a:cubicBezTo>
                  <a:cubicBezTo>
                    <a:pt x="32" y="0"/>
                    <a:pt x="32" y="0"/>
                    <a:pt x="32" y="0"/>
                  </a:cubicBezTo>
                  <a:cubicBezTo>
                    <a:pt x="15" y="0"/>
                    <a:pt x="0" y="14"/>
                    <a:pt x="0" y="32"/>
                  </a:cubicBezTo>
                  <a:cubicBezTo>
                    <a:pt x="0" y="50"/>
                    <a:pt x="15" y="64"/>
                    <a:pt x="32" y="64"/>
                  </a:cubicBezTo>
                  <a:cubicBezTo>
                    <a:pt x="256" y="64"/>
                    <a:pt x="256" y="64"/>
                    <a:pt x="256" y="64"/>
                  </a:cubicBezTo>
                  <a:cubicBezTo>
                    <a:pt x="274" y="64"/>
                    <a:pt x="288" y="50"/>
                    <a:pt x="28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13">
              <a:extLst>
                <a:ext uri="{FF2B5EF4-FFF2-40B4-BE49-F238E27FC236}">
                  <a16:creationId xmlns:a16="http://schemas.microsoft.com/office/drawing/2014/main" id="{D038AE8C-AF97-41D0-A3EA-0928DED07E4A}"/>
                </a:ext>
              </a:extLst>
            </p:cNvPr>
            <p:cNvSpPr>
              <a:spLocks/>
            </p:cNvSpPr>
            <p:nvPr/>
          </p:nvSpPr>
          <p:spPr bwMode="auto">
            <a:xfrm>
              <a:off x="-796925" y="4919663"/>
              <a:ext cx="122238" cy="39687"/>
            </a:xfrm>
            <a:custGeom>
              <a:avLst/>
              <a:gdLst>
                <a:gd name="T0" fmla="*/ 192 w 192"/>
                <a:gd name="T1" fmla="*/ 32 h 64"/>
                <a:gd name="T2" fmla="*/ 160 w 192"/>
                <a:gd name="T3" fmla="*/ 0 h 64"/>
                <a:gd name="T4" fmla="*/ 32 w 192"/>
                <a:gd name="T5" fmla="*/ 0 h 64"/>
                <a:gd name="T6" fmla="*/ 0 w 192"/>
                <a:gd name="T7" fmla="*/ 32 h 64"/>
                <a:gd name="T8" fmla="*/ 32 w 192"/>
                <a:gd name="T9" fmla="*/ 64 h 64"/>
                <a:gd name="T10" fmla="*/ 160 w 192"/>
                <a:gd name="T11" fmla="*/ 64 h 64"/>
                <a:gd name="T12" fmla="*/ 192 w 192"/>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192" h="64">
                  <a:moveTo>
                    <a:pt x="192" y="32"/>
                  </a:moveTo>
                  <a:cubicBezTo>
                    <a:pt x="192" y="14"/>
                    <a:pt x="178" y="0"/>
                    <a:pt x="160" y="0"/>
                  </a:cubicBezTo>
                  <a:cubicBezTo>
                    <a:pt x="32" y="0"/>
                    <a:pt x="32" y="0"/>
                    <a:pt x="32" y="0"/>
                  </a:cubicBezTo>
                  <a:cubicBezTo>
                    <a:pt x="15" y="0"/>
                    <a:pt x="0" y="14"/>
                    <a:pt x="0" y="32"/>
                  </a:cubicBezTo>
                  <a:cubicBezTo>
                    <a:pt x="0" y="50"/>
                    <a:pt x="15" y="64"/>
                    <a:pt x="32" y="64"/>
                  </a:cubicBezTo>
                  <a:cubicBezTo>
                    <a:pt x="160" y="64"/>
                    <a:pt x="160" y="64"/>
                    <a:pt x="160" y="64"/>
                  </a:cubicBezTo>
                  <a:cubicBezTo>
                    <a:pt x="178" y="64"/>
                    <a:pt x="192" y="50"/>
                    <a:pt x="192"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4">
              <a:extLst>
                <a:ext uri="{FF2B5EF4-FFF2-40B4-BE49-F238E27FC236}">
                  <a16:creationId xmlns:a16="http://schemas.microsoft.com/office/drawing/2014/main" id="{CD7C00C4-D69B-4D04-9B0E-942BFD3AC8ED}"/>
                </a:ext>
              </a:extLst>
            </p:cNvPr>
            <p:cNvSpPr>
              <a:spLocks/>
            </p:cNvSpPr>
            <p:nvPr/>
          </p:nvSpPr>
          <p:spPr bwMode="auto">
            <a:xfrm>
              <a:off x="-858838" y="5000625"/>
              <a:ext cx="123825" cy="41275"/>
            </a:xfrm>
            <a:custGeom>
              <a:avLst/>
              <a:gdLst>
                <a:gd name="T0" fmla="*/ 32 w 192"/>
                <a:gd name="T1" fmla="*/ 64 h 64"/>
                <a:gd name="T2" fmla="*/ 160 w 192"/>
                <a:gd name="T3" fmla="*/ 64 h 64"/>
                <a:gd name="T4" fmla="*/ 192 w 192"/>
                <a:gd name="T5" fmla="*/ 32 h 64"/>
                <a:gd name="T6" fmla="*/ 160 w 192"/>
                <a:gd name="T7" fmla="*/ 0 h 64"/>
                <a:gd name="T8" fmla="*/ 32 w 192"/>
                <a:gd name="T9" fmla="*/ 0 h 64"/>
                <a:gd name="T10" fmla="*/ 0 w 192"/>
                <a:gd name="T11" fmla="*/ 32 h 64"/>
                <a:gd name="T12" fmla="*/ 32 w 192"/>
                <a:gd name="T13" fmla="*/ 64 h 64"/>
              </a:gdLst>
              <a:ahLst/>
              <a:cxnLst>
                <a:cxn ang="0">
                  <a:pos x="T0" y="T1"/>
                </a:cxn>
                <a:cxn ang="0">
                  <a:pos x="T2" y="T3"/>
                </a:cxn>
                <a:cxn ang="0">
                  <a:pos x="T4" y="T5"/>
                </a:cxn>
                <a:cxn ang="0">
                  <a:pos x="T6" y="T7"/>
                </a:cxn>
                <a:cxn ang="0">
                  <a:pos x="T8" y="T9"/>
                </a:cxn>
                <a:cxn ang="0">
                  <a:pos x="T10" y="T11"/>
                </a:cxn>
                <a:cxn ang="0">
                  <a:pos x="T12" y="T13"/>
                </a:cxn>
              </a:cxnLst>
              <a:rect l="0" t="0" r="r" b="b"/>
              <a:pathLst>
                <a:path w="192" h="64">
                  <a:moveTo>
                    <a:pt x="32" y="64"/>
                  </a:moveTo>
                  <a:cubicBezTo>
                    <a:pt x="160" y="64"/>
                    <a:pt x="160" y="64"/>
                    <a:pt x="160" y="64"/>
                  </a:cubicBezTo>
                  <a:cubicBezTo>
                    <a:pt x="178" y="64"/>
                    <a:pt x="192" y="50"/>
                    <a:pt x="192" y="32"/>
                  </a:cubicBezTo>
                  <a:cubicBezTo>
                    <a:pt x="192" y="14"/>
                    <a:pt x="178" y="0"/>
                    <a:pt x="160" y="0"/>
                  </a:cubicBezTo>
                  <a:cubicBezTo>
                    <a:pt x="32" y="0"/>
                    <a:pt x="32" y="0"/>
                    <a:pt x="32" y="0"/>
                  </a:cubicBezTo>
                  <a:cubicBezTo>
                    <a:pt x="15" y="0"/>
                    <a:pt x="0" y="14"/>
                    <a:pt x="0" y="32"/>
                  </a:cubicBezTo>
                  <a:cubicBezTo>
                    <a:pt x="0" y="50"/>
                    <a:pt x="15" y="64"/>
                    <a:pt x="32"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15">
              <a:extLst>
                <a:ext uri="{FF2B5EF4-FFF2-40B4-BE49-F238E27FC236}">
                  <a16:creationId xmlns:a16="http://schemas.microsoft.com/office/drawing/2014/main" id="{07CB71A2-7CD7-4C00-A35C-2D23C3C7B44B}"/>
                </a:ext>
              </a:extLst>
            </p:cNvPr>
            <p:cNvSpPr>
              <a:spLocks/>
            </p:cNvSpPr>
            <p:nvPr/>
          </p:nvSpPr>
          <p:spPr bwMode="auto">
            <a:xfrm>
              <a:off x="-347663" y="4040188"/>
              <a:ext cx="225425" cy="39687"/>
            </a:xfrm>
            <a:custGeom>
              <a:avLst/>
              <a:gdLst>
                <a:gd name="T0" fmla="*/ 32 w 352"/>
                <a:gd name="T1" fmla="*/ 64 h 64"/>
                <a:gd name="T2" fmla="*/ 320 w 352"/>
                <a:gd name="T3" fmla="*/ 64 h 64"/>
                <a:gd name="T4" fmla="*/ 352 w 352"/>
                <a:gd name="T5" fmla="*/ 32 h 64"/>
                <a:gd name="T6" fmla="*/ 320 w 352"/>
                <a:gd name="T7" fmla="*/ 0 h 64"/>
                <a:gd name="T8" fmla="*/ 32 w 352"/>
                <a:gd name="T9" fmla="*/ 0 h 64"/>
                <a:gd name="T10" fmla="*/ 0 w 352"/>
                <a:gd name="T11" fmla="*/ 32 h 64"/>
                <a:gd name="T12" fmla="*/ 32 w 352"/>
                <a:gd name="T13" fmla="*/ 64 h 64"/>
              </a:gdLst>
              <a:ahLst/>
              <a:cxnLst>
                <a:cxn ang="0">
                  <a:pos x="T0" y="T1"/>
                </a:cxn>
                <a:cxn ang="0">
                  <a:pos x="T2" y="T3"/>
                </a:cxn>
                <a:cxn ang="0">
                  <a:pos x="T4" y="T5"/>
                </a:cxn>
                <a:cxn ang="0">
                  <a:pos x="T6" y="T7"/>
                </a:cxn>
                <a:cxn ang="0">
                  <a:pos x="T8" y="T9"/>
                </a:cxn>
                <a:cxn ang="0">
                  <a:pos x="T10" y="T11"/>
                </a:cxn>
                <a:cxn ang="0">
                  <a:pos x="T12" y="T13"/>
                </a:cxn>
              </a:cxnLst>
              <a:rect l="0" t="0" r="r" b="b"/>
              <a:pathLst>
                <a:path w="352" h="64">
                  <a:moveTo>
                    <a:pt x="32" y="64"/>
                  </a:moveTo>
                  <a:cubicBezTo>
                    <a:pt x="320" y="64"/>
                    <a:pt x="320" y="64"/>
                    <a:pt x="320" y="64"/>
                  </a:cubicBezTo>
                  <a:cubicBezTo>
                    <a:pt x="338" y="64"/>
                    <a:pt x="352" y="50"/>
                    <a:pt x="352" y="32"/>
                  </a:cubicBezTo>
                  <a:cubicBezTo>
                    <a:pt x="352" y="15"/>
                    <a:pt x="338" y="0"/>
                    <a:pt x="320" y="0"/>
                  </a:cubicBezTo>
                  <a:cubicBezTo>
                    <a:pt x="32" y="0"/>
                    <a:pt x="32" y="0"/>
                    <a:pt x="32" y="0"/>
                  </a:cubicBezTo>
                  <a:cubicBezTo>
                    <a:pt x="14" y="0"/>
                    <a:pt x="0" y="15"/>
                    <a:pt x="0" y="32"/>
                  </a:cubicBezTo>
                  <a:cubicBezTo>
                    <a:pt x="0" y="50"/>
                    <a:pt x="14" y="64"/>
                    <a:pt x="32"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16">
              <a:extLst>
                <a:ext uri="{FF2B5EF4-FFF2-40B4-BE49-F238E27FC236}">
                  <a16:creationId xmlns:a16="http://schemas.microsoft.com/office/drawing/2014/main" id="{512F6792-BDB1-4884-8463-406ADBCFB387}"/>
                </a:ext>
              </a:extLst>
            </p:cNvPr>
            <p:cNvSpPr>
              <a:spLocks/>
            </p:cNvSpPr>
            <p:nvPr/>
          </p:nvSpPr>
          <p:spPr bwMode="auto">
            <a:xfrm>
              <a:off x="-347663" y="4141788"/>
              <a:ext cx="225425" cy="41275"/>
            </a:xfrm>
            <a:custGeom>
              <a:avLst/>
              <a:gdLst>
                <a:gd name="T0" fmla="*/ 32 w 352"/>
                <a:gd name="T1" fmla="*/ 64 h 64"/>
                <a:gd name="T2" fmla="*/ 320 w 352"/>
                <a:gd name="T3" fmla="*/ 64 h 64"/>
                <a:gd name="T4" fmla="*/ 352 w 352"/>
                <a:gd name="T5" fmla="*/ 32 h 64"/>
                <a:gd name="T6" fmla="*/ 320 w 352"/>
                <a:gd name="T7" fmla="*/ 0 h 64"/>
                <a:gd name="T8" fmla="*/ 32 w 352"/>
                <a:gd name="T9" fmla="*/ 0 h 64"/>
                <a:gd name="T10" fmla="*/ 0 w 352"/>
                <a:gd name="T11" fmla="*/ 32 h 64"/>
                <a:gd name="T12" fmla="*/ 32 w 352"/>
                <a:gd name="T13" fmla="*/ 64 h 64"/>
              </a:gdLst>
              <a:ahLst/>
              <a:cxnLst>
                <a:cxn ang="0">
                  <a:pos x="T0" y="T1"/>
                </a:cxn>
                <a:cxn ang="0">
                  <a:pos x="T2" y="T3"/>
                </a:cxn>
                <a:cxn ang="0">
                  <a:pos x="T4" y="T5"/>
                </a:cxn>
                <a:cxn ang="0">
                  <a:pos x="T6" y="T7"/>
                </a:cxn>
                <a:cxn ang="0">
                  <a:pos x="T8" y="T9"/>
                </a:cxn>
                <a:cxn ang="0">
                  <a:pos x="T10" y="T11"/>
                </a:cxn>
                <a:cxn ang="0">
                  <a:pos x="T12" y="T13"/>
                </a:cxn>
              </a:cxnLst>
              <a:rect l="0" t="0" r="r" b="b"/>
              <a:pathLst>
                <a:path w="352" h="64">
                  <a:moveTo>
                    <a:pt x="32" y="64"/>
                  </a:moveTo>
                  <a:cubicBezTo>
                    <a:pt x="320" y="64"/>
                    <a:pt x="320" y="64"/>
                    <a:pt x="320" y="64"/>
                  </a:cubicBezTo>
                  <a:cubicBezTo>
                    <a:pt x="338" y="64"/>
                    <a:pt x="352" y="50"/>
                    <a:pt x="352" y="32"/>
                  </a:cubicBezTo>
                  <a:cubicBezTo>
                    <a:pt x="352" y="15"/>
                    <a:pt x="338" y="0"/>
                    <a:pt x="320" y="0"/>
                  </a:cubicBezTo>
                  <a:cubicBezTo>
                    <a:pt x="32" y="0"/>
                    <a:pt x="32" y="0"/>
                    <a:pt x="32" y="0"/>
                  </a:cubicBezTo>
                  <a:cubicBezTo>
                    <a:pt x="14" y="0"/>
                    <a:pt x="0" y="15"/>
                    <a:pt x="0" y="32"/>
                  </a:cubicBezTo>
                  <a:cubicBezTo>
                    <a:pt x="0" y="50"/>
                    <a:pt x="14" y="64"/>
                    <a:pt x="32"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17">
              <a:extLst>
                <a:ext uri="{FF2B5EF4-FFF2-40B4-BE49-F238E27FC236}">
                  <a16:creationId xmlns:a16="http://schemas.microsoft.com/office/drawing/2014/main" id="{B0137DE6-7499-4478-A947-AA79AE6DEFCF}"/>
                </a:ext>
              </a:extLst>
            </p:cNvPr>
            <p:cNvSpPr>
              <a:spLocks/>
            </p:cNvSpPr>
            <p:nvPr/>
          </p:nvSpPr>
          <p:spPr bwMode="auto">
            <a:xfrm>
              <a:off x="-265113" y="4244975"/>
              <a:ext cx="142875" cy="39687"/>
            </a:xfrm>
            <a:custGeom>
              <a:avLst/>
              <a:gdLst>
                <a:gd name="T0" fmla="*/ 192 w 224"/>
                <a:gd name="T1" fmla="*/ 0 h 64"/>
                <a:gd name="T2" fmla="*/ 32 w 224"/>
                <a:gd name="T3" fmla="*/ 0 h 64"/>
                <a:gd name="T4" fmla="*/ 0 w 224"/>
                <a:gd name="T5" fmla="*/ 32 h 64"/>
                <a:gd name="T6" fmla="*/ 32 w 224"/>
                <a:gd name="T7" fmla="*/ 64 h 64"/>
                <a:gd name="T8" fmla="*/ 192 w 224"/>
                <a:gd name="T9" fmla="*/ 64 h 64"/>
                <a:gd name="T10" fmla="*/ 224 w 224"/>
                <a:gd name="T11" fmla="*/ 32 h 64"/>
                <a:gd name="T12" fmla="*/ 192 w 224"/>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224" h="64">
                  <a:moveTo>
                    <a:pt x="192" y="0"/>
                  </a:moveTo>
                  <a:cubicBezTo>
                    <a:pt x="32" y="0"/>
                    <a:pt x="32" y="0"/>
                    <a:pt x="32" y="0"/>
                  </a:cubicBezTo>
                  <a:cubicBezTo>
                    <a:pt x="14" y="0"/>
                    <a:pt x="0" y="15"/>
                    <a:pt x="0" y="32"/>
                  </a:cubicBezTo>
                  <a:cubicBezTo>
                    <a:pt x="0" y="50"/>
                    <a:pt x="14" y="64"/>
                    <a:pt x="32" y="64"/>
                  </a:cubicBezTo>
                  <a:cubicBezTo>
                    <a:pt x="192" y="64"/>
                    <a:pt x="192" y="64"/>
                    <a:pt x="192" y="64"/>
                  </a:cubicBezTo>
                  <a:cubicBezTo>
                    <a:pt x="210" y="64"/>
                    <a:pt x="224" y="50"/>
                    <a:pt x="224" y="32"/>
                  </a:cubicBezTo>
                  <a:cubicBezTo>
                    <a:pt x="224" y="15"/>
                    <a:pt x="210" y="0"/>
                    <a:pt x="1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18">
              <a:extLst>
                <a:ext uri="{FF2B5EF4-FFF2-40B4-BE49-F238E27FC236}">
                  <a16:creationId xmlns:a16="http://schemas.microsoft.com/office/drawing/2014/main" id="{F7E11628-970C-4E70-9627-E10AB273D627}"/>
                </a:ext>
              </a:extLst>
            </p:cNvPr>
            <p:cNvSpPr>
              <a:spLocks/>
            </p:cNvSpPr>
            <p:nvPr/>
          </p:nvSpPr>
          <p:spPr bwMode="auto">
            <a:xfrm>
              <a:off x="-265113" y="4346575"/>
              <a:ext cx="142875" cy="41275"/>
            </a:xfrm>
            <a:custGeom>
              <a:avLst/>
              <a:gdLst>
                <a:gd name="T0" fmla="*/ 192 w 224"/>
                <a:gd name="T1" fmla="*/ 0 h 64"/>
                <a:gd name="T2" fmla="*/ 32 w 224"/>
                <a:gd name="T3" fmla="*/ 0 h 64"/>
                <a:gd name="T4" fmla="*/ 0 w 224"/>
                <a:gd name="T5" fmla="*/ 32 h 64"/>
                <a:gd name="T6" fmla="*/ 32 w 224"/>
                <a:gd name="T7" fmla="*/ 64 h 64"/>
                <a:gd name="T8" fmla="*/ 192 w 224"/>
                <a:gd name="T9" fmla="*/ 64 h 64"/>
                <a:gd name="T10" fmla="*/ 224 w 224"/>
                <a:gd name="T11" fmla="*/ 32 h 64"/>
                <a:gd name="T12" fmla="*/ 192 w 224"/>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224" h="64">
                  <a:moveTo>
                    <a:pt x="192" y="0"/>
                  </a:moveTo>
                  <a:cubicBezTo>
                    <a:pt x="32" y="0"/>
                    <a:pt x="32" y="0"/>
                    <a:pt x="32" y="0"/>
                  </a:cubicBezTo>
                  <a:cubicBezTo>
                    <a:pt x="14" y="0"/>
                    <a:pt x="0" y="14"/>
                    <a:pt x="0" y="32"/>
                  </a:cubicBezTo>
                  <a:cubicBezTo>
                    <a:pt x="0" y="50"/>
                    <a:pt x="14" y="64"/>
                    <a:pt x="32" y="64"/>
                  </a:cubicBezTo>
                  <a:cubicBezTo>
                    <a:pt x="192" y="64"/>
                    <a:pt x="192" y="64"/>
                    <a:pt x="192" y="64"/>
                  </a:cubicBezTo>
                  <a:cubicBezTo>
                    <a:pt x="210" y="64"/>
                    <a:pt x="224" y="50"/>
                    <a:pt x="224" y="32"/>
                  </a:cubicBezTo>
                  <a:cubicBezTo>
                    <a:pt x="224" y="14"/>
                    <a:pt x="210" y="0"/>
                    <a:pt x="1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19">
              <a:extLst>
                <a:ext uri="{FF2B5EF4-FFF2-40B4-BE49-F238E27FC236}">
                  <a16:creationId xmlns:a16="http://schemas.microsoft.com/office/drawing/2014/main" id="{745208F7-8DB4-44AD-A9A6-B7C7B3E94A82}"/>
                </a:ext>
              </a:extLst>
            </p:cNvPr>
            <p:cNvSpPr>
              <a:spLocks/>
            </p:cNvSpPr>
            <p:nvPr/>
          </p:nvSpPr>
          <p:spPr bwMode="auto">
            <a:xfrm>
              <a:off x="-306388" y="4427538"/>
              <a:ext cx="184150" cy="123825"/>
            </a:xfrm>
            <a:custGeom>
              <a:avLst/>
              <a:gdLst>
                <a:gd name="T0" fmla="*/ 32 w 288"/>
                <a:gd name="T1" fmla="*/ 128 h 192"/>
                <a:gd name="T2" fmla="*/ 0 w 288"/>
                <a:gd name="T3" fmla="*/ 160 h 192"/>
                <a:gd name="T4" fmla="*/ 32 w 288"/>
                <a:gd name="T5" fmla="*/ 192 h 192"/>
                <a:gd name="T6" fmla="*/ 224 w 288"/>
                <a:gd name="T7" fmla="*/ 192 h 192"/>
                <a:gd name="T8" fmla="*/ 288 w 288"/>
                <a:gd name="T9" fmla="*/ 128 h 192"/>
                <a:gd name="T10" fmla="*/ 288 w 288"/>
                <a:gd name="T11" fmla="*/ 64 h 192"/>
                <a:gd name="T12" fmla="*/ 224 w 288"/>
                <a:gd name="T13" fmla="*/ 0 h 192"/>
                <a:gd name="T14" fmla="*/ 32 w 288"/>
                <a:gd name="T15" fmla="*/ 0 h 192"/>
                <a:gd name="T16" fmla="*/ 0 w 288"/>
                <a:gd name="T17" fmla="*/ 32 h 192"/>
                <a:gd name="T18" fmla="*/ 32 w 288"/>
                <a:gd name="T19" fmla="*/ 64 h 192"/>
                <a:gd name="T20" fmla="*/ 224 w 288"/>
                <a:gd name="T21" fmla="*/ 64 h 192"/>
                <a:gd name="T22" fmla="*/ 224 w 288"/>
                <a:gd name="T23" fmla="*/ 128 h 192"/>
                <a:gd name="T24" fmla="*/ 32 w 288"/>
                <a:gd name="T25" fmla="*/ 12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192">
                  <a:moveTo>
                    <a:pt x="32" y="128"/>
                  </a:moveTo>
                  <a:cubicBezTo>
                    <a:pt x="14" y="128"/>
                    <a:pt x="0" y="142"/>
                    <a:pt x="0" y="160"/>
                  </a:cubicBezTo>
                  <a:cubicBezTo>
                    <a:pt x="0" y="178"/>
                    <a:pt x="14" y="192"/>
                    <a:pt x="32" y="192"/>
                  </a:cubicBezTo>
                  <a:cubicBezTo>
                    <a:pt x="224" y="192"/>
                    <a:pt x="224" y="192"/>
                    <a:pt x="224" y="192"/>
                  </a:cubicBezTo>
                  <a:cubicBezTo>
                    <a:pt x="259" y="192"/>
                    <a:pt x="288" y="163"/>
                    <a:pt x="288" y="128"/>
                  </a:cubicBezTo>
                  <a:cubicBezTo>
                    <a:pt x="288" y="64"/>
                    <a:pt x="288" y="64"/>
                    <a:pt x="288" y="64"/>
                  </a:cubicBezTo>
                  <a:cubicBezTo>
                    <a:pt x="288" y="29"/>
                    <a:pt x="259" y="0"/>
                    <a:pt x="224" y="0"/>
                  </a:cubicBezTo>
                  <a:cubicBezTo>
                    <a:pt x="32" y="0"/>
                    <a:pt x="32" y="0"/>
                    <a:pt x="32" y="0"/>
                  </a:cubicBezTo>
                  <a:cubicBezTo>
                    <a:pt x="14" y="0"/>
                    <a:pt x="0" y="14"/>
                    <a:pt x="0" y="32"/>
                  </a:cubicBezTo>
                  <a:cubicBezTo>
                    <a:pt x="0" y="50"/>
                    <a:pt x="14" y="64"/>
                    <a:pt x="32" y="64"/>
                  </a:cubicBezTo>
                  <a:cubicBezTo>
                    <a:pt x="224" y="64"/>
                    <a:pt x="224" y="64"/>
                    <a:pt x="224" y="64"/>
                  </a:cubicBezTo>
                  <a:cubicBezTo>
                    <a:pt x="224" y="128"/>
                    <a:pt x="224" y="128"/>
                    <a:pt x="224" y="128"/>
                  </a:cubicBezTo>
                  <a:lnTo>
                    <a:pt x="32"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81" name="Inhaltsplatzhalter 4">
            <a:extLst>
              <a:ext uri="{FF2B5EF4-FFF2-40B4-BE49-F238E27FC236}">
                <a16:creationId xmlns:a16="http://schemas.microsoft.com/office/drawing/2014/main" id="{609CFE95-4F3A-43C4-B6D2-26FA80C7E079}"/>
              </a:ext>
            </a:extLst>
          </p:cNvPr>
          <p:cNvSpPr txBox="1">
            <a:spLocks/>
          </p:cNvSpPr>
          <p:nvPr/>
        </p:nvSpPr>
        <p:spPr>
          <a:xfrm>
            <a:off x="2551778" y="3341370"/>
            <a:ext cx="1849344" cy="1178784"/>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30000"/>
              </a:lnSpc>
              <a:buNone/>
            </a:pPr>
            <a:r>
              <a:rPr lang="en-US" sz="1200" b="1" dirty="0">
                <a:solidFill>
                  <a:schemeClr val="tx1">
                    <a:lumMod val="75000"/>
                    <a:lumOff val="25000"/>
                  </a:schemeClr>
                </a:solidFill>
                <a:latin typeface="+mn-lt"/>
              </a:rPr>
              <a:t>The data identified for this study is an open source data from Consumer Financial Protection Bureau website</a:t>
            </a:r>
            <a:endParaRPr lang="en-US" sz="1000" dirty="0">
              <a:solidFill>
                <a:schemeClr val="tx1">
                  <a:lumMod val="75000"/>
                  <a:lumOff val="25000"/>
                </a:schemeClr>
              </a:solidFill>
              <a:latin typeface="+mn-lt"/>
            </a:endParaRPr>
          </a:p>
        </p:txBody>
      </p:sp>
      <p:sp>
        <p:nvSpPr>
          <p:cNvPr id="182" name="Oval 181">
            <a:extLst>
              <a:ext uri="{FF2B5EF4-FFF2-40B4-BE49-F238E27FC236}">
                <a16:creationId xmlns:a16="http://schemas.microsoft.com/office/drawing/2014/main" id="{3EC57C15-521A-4CED-94D8-5A307746A6A6}"/>
              </a:ext>
            </a:extLst>
          </p:cNvPr>
          <p:cNvSpPr/>
          <p:nvPr/>
        </p:nvSpPr>
        <p:spPr bwMode="auto">
          <a:xfrm>
            <a:off x="4764245" y="1323244"/>
            <a:ext cx="1820006" cy="1820006"/>
          </a:xfrm>
          <a:prstGeom prst="ellipse">
            <a:avLst/>
          </a:prstGeom>
          <a:noFill/>
          <a:ln w="28575">
            <a:solidFill>
              <a:schemeClr val="accent3"/>
            </a:solidFill>
            <a:round/>
            <a:headEnd/>
            <a:tailEnd/>
          </a:ln>
        </p:spPr>
        <p:txBody>
          <a:bodyPr vert="horz" wrap="square" lIns="0" tIns="0" rIns="0" bIns="0" numCol="1" rtlCol="0" anchor="ctr" anchorCtr="0" compatLnSpc="1">
            <a:prstTxWarp prst="textNoShape">
              <a:avLst/>
            </a:prstTxWarp>
          </a:bodyPr>
          <a:lstStyle/>
          <a:p>
            <a:pPr algn="ctr"/>
            <a:endParaRPr lang="en-US" sz="4000" b="1" dirty="0">
              <a:solidFill>
                <a:schemeClr val="tx1">
                  <a:lumMod val="75000"/>
                  <a:lumOff val="25000"/>
                </a:schemeClr>
              </a:solidFill>
            </a:endParaRPr>
          </a:p>
        </p:txBody>
      </p:sp>
      <p:grpSp>
        <p:nvGrpSpPr>
          <p:cNvPr id="183" name="Group 182">
            <a:extLst>
              <a:ext uri="{FF2B5EF4-FFF2-40B4-BE49-F238E27FC236}">
                <a16:creationId xmlns:a16="http://schemas.microsoft.com/office/drawing/2014/main" id="{ED4426A5-237F-42C3-9B02-CE4FC8FD66D4}"/>
              </a:ext>
            </a:extLst>
          </p:cNvPr>
          <p:cNvGrpSpPr/>
          <p:nvPr/>
        </p:nvGrpSpPr>
        <p:grpSpPr>
          <a:xfrm>
            <a:off x="5204541" y="1731606"/>
            <a:ext cx="939414" cy="1003282"/>
            <a:chOff x="-1290638" y="3570288"/>
            <a:chExt cx="1120775" cy="1196975"/>
          </a:xfrm>
          <a:solidFill>
            <a:schemeClr val="accent3"/>
          </a:solidFill>
        </p:grpSpPr>
        <p:sp>
          <p:nvSpPr>
            <p:cNvPr id="184" name="Freeform 23">
              <a:extLst>
                <a:ext uri="{FF2B5EF4-FFF2-40B4-BE49-F238E27FC236}">
                  <a16:creationId xmlns:a16="http://schemas.microsoft.com/office/drawing/2014/main" id="{3D55A0C1-6236-43F3-ACA8-F7F99DC8A437}"/>
                </a:ext>
              </a:extLst>
            </p:cNvPr>
            <p:cNvSpPr>
              <a:spLocks noEditPoints="1"/>
            </p:cNvSpPr>
            <p:nvPr/>
          </p:nvSpPr>
          <p:spPr bwMode="auto">
            <a:xfrm>
              <a:off x="-730251" y="4579938"/>
              <a:ext cx="149225" cy="112713"/>
            </a:xfrm>
            <a:custGeom>
              <a:avLst/>
              <a:gdLst>
                <a:gd name="T0" fmla="*/ 469 w 750"/>
                <a:gd name="T1" fmla="*/ 0 h 563"/>
                <a:gd name="T2" fmla="*/ 281 w 750"/>
                <a:gd name="T3" fmla="*/ 0 h 563"/>
                <a:gd name="T4" fmla="*/ 0 w 750"/>
                <a:gd name="T5" fmla="*/ 282 h 563"/>
                <a:gd name="T6" fmla="*/ 281 w 750"/>
                <a:gd name="T7" fmla="*/ 563 h 563"/>
                <a:gd name="T8" fmla="*/ 469 w 750"/>
                <a:gd name="T9" fmla="*/ 563 h 563"/>
                <a:gd name="T10" fmla="*/ 750 w 750"/>
                <a:gd name="T11" fmla="*/ 282 h 563"/>
                <a:gd name="T12" fmla="*/ 469 w 750"/>
                <a:gd name="T13" fmla="*/ 0 h 563"/>
                <a:gd name="T14" fmla="*/ 469 w 750"/>
                <a:gd name="T15" fmla="*/ 375 h 563"/>
                <a:gd name="T16" fmla="*/ 281 w 750"/>
                <a:gd name="T17" fmla="*/ 375 h 563"/>
                <a:gd name="T18" fmla="*/ 188 w 750"/>
                <a:gd name="T19" fmla="*/ 282 h 563"/>
                <a:gd name="T20" fmla="*/ 281 w 750"/>
                <a:gd name="T21" fmla="*/ 188 h 563"/>
                <a:gd name="T22" fmla="*/ 469 w 750"/>
                <a:gd name="T23" fmla="*/ 188 h 563"/>
                <a:gd name="T24" fmla="*/ 563 w 750"/>
                <a:gd name="T25" fmla="*/ 282 h 563"/>
                <a:gd name="T26" fmla="*/ 469 w 750"/>
                <a:gd name="T27" fmla="*/ 375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0" h="563">
                  <a:moveTo>
                    <a:pt x="469" y="0"/>
                  </a:moveTo>
                  <a:cubicBezTo>
                    <a:pt x="281" y="0"/>
                    <a:pt x="281" y="0"/>
                    <a:pt x="281" y="0"/>
                  </a:cubicBezTo>
                  <a:cubicBezTo>
                    <a:pt x="126" y="0"/>
                    <a:pt x="0" y="127"/>
                    <a:pt x="0" y="282"/>
                  </a:cubicBezTo>
                  <a:cubicBezTo>
                    <a:pt x="0" y="437"/>
                    <a:pt x="126" y="563"/>
                    <a:pt x="281" y="563"/>
                  </a:cubicBezTo>
                  <a:cubicBezTo>
                    <a:pt x="469" y="563"/>
                    <a:pt x="469" y="563"/>
                    <a:pt x="469" y="563"/>
                  </a:cubicBezTo>
                  <a:cubicBezTo>
                    <a:pt x="624" y="563"/>
                    <a:pt x="750" y="437"/>
                    <a:pt x="750" y="282"/>
                  </a:cubicBezTo>
                  <a:cubicBezTo>
                    <a:pt x="750" y="127"/>
                    <a:pt x="624" y="0"/>
                    <a:pt x="469" y="0"/>
                  </a:cubicBezTo>
                  <a:close/>
                  <a:moveTo>
                    <a:pt x="469" y="375"/>
                  </a:moveTo>
                  <a:cubicBezTo>
                    <a:pt x="281" y="375"/>
                    <a:pt x="281" y="375"/>
                    <a:pt x="281" y="375"/>
                  </a:cubicBezTo>
                  <a:cubicBezTo>
                    <a:pt x="230" y="375"/>
                    <a:pt x="188" y="333"/>
                    <a:pt x="188" y="282"/>
                  </a:cubicBezTo>
                  <a:cubicBezTo>
                    <a:pt x="188" y="230"/>
                    <a:pt x="230" y="188"/>
                    <a:pt x="281" y="188"/>
                  </a:cubicBezTo>
                  <a:cubicBezTo>
                    <a:pt x="469" y="188"/>
                    <a:pt x="469" y="188"/>
                    <a:pt x="469" y="188"/>
                  </a:cubicBezTo>
                  <a:cubicBezTo>
                    <a:pt x="520" y="188"/>
                    <a:pt x="563" y="230"/>
                    <a:pt x="563" y="282"/>
                  </a:cubicBezTo>
                  <a:cubicBezTo>
                    <a:pt x="563" y="333"/>
                    <a:pt x="520" y="375"/>
                    <a:pt x="469" y="3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24">
              <a:extLst>
                <a:ext uri="{FF2B5EF4-FFF2-40B4-BE49-F238E27FC236}">
                  <a16:creationId xmlns:a16="http://schemas.microsoft.com/office/drawing/2014/main" id="{1118C0AF-D60E-40A1-A7D5-2D22414BEBC7}"/>
                </a:ext>
              </a:extLst>
            </p:cNvPr>
            <p:cNvSpPr>
              <a:spLocks noEditPoints="1"/>
            </p:cNvSpPr>
            <p:nvPr/>
          </p:nvSpPr>
          <p:spPr bwMode="auto">
            <a:xfrm>
              <a:off x="-1290638" y="3570288"/>
              <a:ext cx="1120775" cy="1196975"/>
            </a:xfrm>
            <a:custGeom>
              <a:avLst/>
              <a:gdLst>
                <a:gd name="T0" fmla="*/ 5343 w 5625"/>
                <a:gd name="T1" fmla="*/ 2625 h 6000"/>
                <a:gd name="T2" fmla="*/ 4918 w 5625"/>
                <a:gd name="T3" fmla="*/ 1406 h 6000"/>
                <a:gd name="T4" fmla="*/ 4081 w 5625"/>
                <a:gd name="T5" fmla="*/ 1406 h 6000"/>
                <a:gd name="T6" fmla="*/ 3281 w 5625"/>
                <a:gd name="T7" fmla="*/ 937 h 6000"/>
                <a:gd name="T8" fmla="*/ 2250 w 5625"/>
                <a:gd name="T9" fmla="*/ 562 h 6000"/>
                <a:gd name="T10" fmla="*/ 1875 w 5625"/>
                <a:gd name="T11" fmla="*/ 1502 h 6000"/>
                <a:gd name="T12" fmla="*/ 1125 w 5625"/>
                <a:gd name="T13" fmla="*/ 469 h 6000"/>
                <a:gd name="T14" fmla="*/ 187 w 5625"/>
                <a:gd name="T15" fmla="*/ 1875 h 6000"/>
                <a:gd name="T16" fmla="*/ 562 w 5625"/>
                <a:gd name="T17" fmla="*/ 4219 h 6000"/>
                <a:gd name="T18" fmla="*/ 1218 w 5625"/>
                <a:gd name="T19" fmla="*/ 6000 h 6000"/>
                <a:gd name="T20" fmla="*/ 5376 w 5625"/>
                <a:gd name="T21" fmla="*/ 5344 h 6000"/>
                <a:gd name="T22" fmla="*/ 4312 w 5625"/>
                <a:gd name="T23" fmla="*/ 5156 h 6000"/>
                <a:gd name="T24" fmla="*/ 3281 w 5625"/>
                <a:gd name="T25" fmla="*/ 4500 h 6000"/>
                <a:gd name="T26" fmla="*/ 3562 w 5625"/>
                <a:gd name="T27" fmla="*/ 3844 h 6000"/>
                <a:gd name="T28" fmla="*/ 4162 w 5625"/>
                <a:gd name="T29" fmla="*/ 3656 h 6000"/>
                <a:gd name="T30" fmla="*/ 4500 w 5625"/>
                <a:gd name="T31" fmla="*/ 1406 h 6000"/>
                <a:gd name="T32" fmla="*/ 3750 w 5625"/>
                <a:gd name="T33" fmla="*/ 1875 h 6000"/>
                <a:gd name="T34" fmla="*/ 5250 w 5625"/>
                <a:gd name="T35" fmla="*/ 2437 h 6000"/>
                <a:gd name="T36" fmla="*/ 4875 w 5625"/>
                <a:gd name="T37" fmla="*/ 3997 h 6000"/>
                <a:gd name="T38" fmla="*/ 4406 w 5625"/>
                <a:gd name="T39" fmla="*/ 3591 h 6000"/>
                <a:gd name="T40" fmla="*/ 4125 w 5625"/>
                <a:gd name="T41" fmla="*/ 3420 h 6000"/>
                <a:gd name="T42" fmla="*/ 3750 w 5625"/>
                <a:gd name="T43" fmla="*/ 2437 h 6000"/>
                <a:gd name="T44" fmla="*/ 3937 w 5625"/>
                <a:gd name="T45" fmla="*/ 3329 h 6000"/>
                <a:gd name="T46" fmla="*/ 3562 w 5625"/>
                <a:gd name="T47" fmla="*/ 2531 h 6000"/>
                <a:gd name="T48" fmla="*/ 2812 w 5625"/>
                <a:gd name="T49" fmla="*/ 937 h 6000"/>
                <a:gd name="T50" fmla="*/ 2062 w 5625"/>
                <a:gd name="T51" fmla="*/ 1406 h 6000"/>
                <a:gd name="T52" fmla="*/ 3562 w 5625"/>
                <a:gd name="T53" fmla="*/ 1875 h 6000"/>
                <a:gd name="T54" fmla="*/ 3187 w 5625"/>
                <a:gd name="T55" fmla="*/ 1406 h 6000"/>
                <a:gd name="T56" fmla="*/ 2989 w 5625"/>
                <a:gd name="T57" fmla="*/ 3100 h 6000"/>
                <a:gd name="T58" fmla="*/ 2718 w 5625"/>
                <a:gd name="T59" fmla="*/ 3096 h 6000"/>
                <a:gd name="T60" fmla="*/ 2437 w 5625"/>
                <a:gd name="T61" fmla="*/ 3119 h 6000"/>
                <a:gd name="T62" fmla="*/ 2062 w 5625"/>
                <a:gd name="T63" fmla="*/ 1969 h 6000"/>
                <a:gd name="T64" fmla="*/ 2062 w 5625"/>
                <a:gd name="T65" fmla="*/ 2156 h 6000"/>
                <a:gd name="T66" fmla="*/ 1687 w 5625"/>
                <a:gd name="T67" fmla="*/ 2625 h 6000"/>
                <a:gd name="T68" fmla="*/ 1125 w 5625"/>
                <a:gd name="T69" fmla="*/ 1406 h 6000"/>
                <a:gd name="T70" fmla="*/ 562 w 5625"/>
                <a:gd name="T71" fmla="*/ 2437 h 6000"/>
                <a:gd name="T72" fmla="*/ 1593 w 5625"/>
                <a:gd name="T73" fmla="*/ 1594 h 6000"/>
                <a:gd name="T74" fmla="*/ 1687 w 5625"/>
                <a:gd name="T75" fmla="*/ 2437 h 6000"/>
                <a:gd name="T76" fmla="*/ 1218 w 5625"/>
                <a:gd name="T77" fmla="*/ 3591 h 6000"/>
                <a:gd name="T78" fmla="*/ 750 w 5625"/>
                <a:gd name="T79" fmla="*/ 3997 h 6000"/>
                <a:gd name="T80" fmla="*/ 189 w 5625"/>
                <a:gd name="T81" fmla="*/ 5812 h 6000"/>
                <a:gd name="T82" fmla="*/ 1753 w 5625"/>
                <a:gd name="T83" fmla="*/ 4285 h 6000"/>
                <a:gd name="T84" fmla="*/ 1218 w 5625"/>
                <a:gd name="T85" fmla="*/ 4594 h 6000"/>
                <a:gd name="T86" fmla="*/ 2437 w 5625"/>
                <a:gd name="T87" fmla="*/ 5062 h 6000"/>
                <a:gd name="T88" fmla="*/ 1218 w 5625"/>
                <a:gd name="T89" fmla="*/ 5625 h 6000"/>
                <a:gd name="T90" fmla="*/ 1500 w 5625"/>
                <a:gd name="T91" fmla="*/ 5719 h 6000"/>
                <a:gd name="T92" fmla="*/ 936 w 5625"/>
                <a:gd name="T93" fmla="*/ 5250 h 6000"/>
                <a:gd name="T94" fmla="*/ 1500 w 5625"/>
                <a:gd name="T95" fmla="*/ 4687 h 6000"/>
                <a:gd name="T96" fmla="*/ 1687 w 5625"/>
                <a:gd name="T97" fmla="*/ 4500 h 6000"/>
                <a:gd name="T98" fmla="*/ 1078 w 5625"/>
                <a:gd name="T99" fmla="*/ 3937 h 6000"/>
                <a:gd name="T100" fmla="*/ 3031 w 5625"/>
                <a:gd name="T101" fmla="*/ 3291 h 6000"/>
                <a:gd name="T102" fmla="*/ 3093 w 5625"/>
                <a:gd name="T103" fmla="*/ 3469 h 6000"/>
                <a:gd name="T104" fmla="*/ 3656 w 5625"/>
                <a:gd name="T105" fmla="*/ 4125 h 6000"/>
                <a:gd name="T106" fmla="*/ 3375 w 5625"/>
                <a:gd name="T107" fmla="*/ 4781 h 6000"/>
                <a:gd name="T108" fmla="*/ 4125 w 5625"/>
                <a:gd name="T109" fmla="*/ 4969 h 6000"/>
                <a:gd name="T110" fmla="*/ 5435 w 5625"/>
                <a:gd name="T111" fmla="*/ 5812 h 6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625" h="6000">
                  <a:moveTo>
                    <a:pt x="5061" y="4219"/>
                  </a:moveTo>
                  <a:cubicBezTo>
                    <a:pt x="5062" y="4219"/>
                    <a:pt x="5062" y="4219"/>
                    <a:pt x="5062" y="4219"/>
                  </a:cubicBezTo>
                  <a:cubicBezTo>
                    <a:pt x="5062" y="2625"/>
                    <a:pt x="5062" y="2625"/>
                    <a:pt x="5062" y="2625"/>
                  </a:cubicBezTo>
                  <a:cubicBezTo>
                    <a:pt x="5343" y="2625"/>
                    <a:pt x="5343" y="2625"/>
                    <a:pt x="5343" y="2625"/>
                  </a:cubicBezTo>
                  <a:cubicBezTo>
                    <a:pt x="5395" y="2625"/>
                    <a:pt x="5437" y="2583"/>
                    <a:pt x="5437" y="2531"/>
                  </a:cubicBezTo>
                  <a:cubicBezTo>
                    <a:pt x="5437" y="1875"/>
                    <a:pt x="5437" y="1875"/>
                    <a:pt x="5437" y="1875"/>
                  </a:cubicBezTo>
                  <a:cubicBezTo>
                    <a:pt x="5437" y="1617"/>
                    <a:pt x="5227" y="1406"/>
                    <a:pt x="4968" y="1406"/>
                  </a:cubicBezTo>
                  <a:cubicBezTo>
                    <a:pt x="4918" y="1406"/>
                    <a:pt x="4918" y="1406"/>
                    <a:pt x="4918" y="1406"/>
                  </a:cubicBezTo>
                  <a:cubicBezTo>
                    <a:pt x="5007" y="1307"/>
                    <a:pt x="5062" y="1175"/>
                    <a:pt x="5062" y="1031"/>
                  </a:cubicBezTo>
                  <a:cubicBezTo>
                    <a:pt x="5062" y="721"/>
                    <a:pt x="4810" y="469"/>
                    <a:pt x="4500" y="469"/>
                  </a:cubicBezTo>
                  <a:cubicBezTo>
                    <a:pt x="4189" y="469"/>
                    <a:pt x="3937" y="721"/>
                    <a:pt x="3937" y="1031"/>
                  </a:cubicBezTo>
                  <a:cubicBezTo>
                    <a:pt x="3937" y="1175"/>
                    <a:pt x="3992" y="1307"/>
                    <a:pt x="4081" y="1406"/>
                  </a:cubicBezTo>
                  <a:cubicBezTo>
                    <a:pt x="4031" y="1406"/>
                    <a:pt x="4031" y="1406"/>
                    <a:pt x="4031" y="1406"/>
                  </a:cubicBezTo>
                  <a:cubicBezTo>
                    <a:pt x="3925" y="1406"/>
                    <a:pt x="3828" y="1443"/>
                    <a:pt x="3750" y="1502"/>
                  </a:cubicBezTo>
                  <a:cubicBezTo>
                    <a:pt x="3750" y="1406"/>
                    <a:pt x="3750" y="1406"/>
                    <a:pt x="3750" y="1406"/>
                  </a:cubicBezTo>
                  <a:cubicBezTo>
                    <a:pt x="3750" y="1148"/>
                    <a:pt x="3539" y="937"/>
                    <a:pt x="3281" y="937"/>
                  </a:cubicBezTo>
                  <a:cubicBezTo>
                    <a:pt x="3230" y="937"/>
                    <a:pt x="3230" y="937"/>
                    <a:pt x="3230" y="937"/>
                  </a:cubicBezTo>
                  <a:cubicBezTo>
                    <a:pt x="3320" y="838"/>
                    <a:pt x="3375" y="707"/>
                    <a:pt x="3375" y="562"/>
                  </a:cubicBezTo>
                  <a:cubicBezTo>
                    <a:pt x="3375" y="252"/>
                    <a:pt x="3122" y="0"/>
                    <a:pt x="2812" y="0"/>
                  </a:cubicBezTo>
                  <a:cubicBezTo>
                    <a:pt x="2502" y="0"/>
                    <a:pt x="2250" y="252"/>
                    <a:pt x="2250" y="562"/>
                  </a:cubicBezTo>
                  <a:cubicBezTo>
                    <a:pt x="2250" y="707"/>
                    <a:pt x="2304" y="838"/>
                    <a:pt x="2394" y="937"/>
                  </a:cubicBezTo>
                  <a:cubicBezTo>
                    <a:pt x="2343" y="937"/>
                    <a:pt x="2343" y="937"/>
                    <a:pt x="2343" y="937"/>
                  </a:cubicBezTo>
                  <a:cubicBezTo>
                    <a:pt x="2085" y="937"/>
                    <a:pt x="1875" y="1148"/>
                    <a:pt x="1875" y="1406"/>
                  </a:cubicBezTo>
                  <a:cubicBezTo>
                    <a:pt x="1875" y="1502"/>
                    <a:pt x="1875" y="1502"/>
                    <a:pt x="1875" y="1502"/>
                  </a:cubicBezTo>
                  <a:cubicBezTo>
                    <a:pt x="1796" y="1443"/>
                    <a:pt x="1699" y="1406"/>
                    <a:pt x="1593" y="1406"/>
                  </a:cubicBezTo>
                  <a:cubicBezTo>
                    <a:pt x="1543" y="1406"/>
                    <a:pt x="1543" y="1406"/>
                    <a:pt x="1543" y="1406"/>
                  </a:cubicBezTo>
                  <a:cubicBezTo>
                    <a:pt x="1632" y="1307"/>
                    <a:pt x="1687" y="1175"/>
                    <a:pt x="1687" y="1031"/>
                  </a:cubicBezTo>
                  <a:cubicBezTo>
                    <a:pt x="1687" y="721"/>
                    <a:pt x="1435" y="469"/>
                    <a:pt x="1125" y="469"/>
                  </a:cubicBezTo>
                  <a:cubicBezTo>
                    <a:pt x="814" y="469"/>
                    <a:pt x="562" y="721"/>
                    <a:pt x="562" y="1031"/>
                  </a:cubicBezTo>
                  <a:cubicBezTo>
                    <a:pt x="562" y="1175"/>
                    <a:pt x="617" y="1307"/>
                    <a:pt x="706" y="1406"/>
                  </a:cubicBezTo>
                  <a:cubicBezTo>
                    <a:pt x="656" y="1406"/>
                    <a:pt x="656" y="1406"/>
                    <a:pt x="656" y="1406"/>
                  </a:cubicBezTo>
                  <a:cubicBezTo>
                    <a:pt x="397" y="1406"/>
                    <a:pt x="187" y="1617"/>
                    <a:pt x="187" y="1875"/>
                  </a:cubicBezTo>
                  <a:cubicBezTo>
                    <a:pt x="187" y="2531"/>
                    <a:pt x="187" y="2531"/>
                    <a:pt x="187" y="2531"/>
                  </a:cubicBezTo>
                  <a:cubicBezTo>
                    <a:pt x="187" y="2583"/>
                    <a:pt x="229" y="2625"/>
                    <a:pt x="281" y="2625"/>
                  </a:cubicBezTo>
                  <a:cubicBezTo>
                    <a:pt x="562" y="2625"/>
                    <a:pt x="562" y="2625"/>
                    <a:pt x="562" y="2625"/>
                  </a:cubicBezTo>
                  <a:cubicBezTo>
                    <a:pt x="562" y="4219"/>
                    <a:pt x="562" y="4219"/>
                    <a:pt x="562" y="4219"/>
                  </a:cubicBezTo>
                  <a:cubicBezTo>
                    <a:pt x="564" y="4219"/>
                    <a:pt x="564" y="4219"/>
                    <a:pt x="564" y="4219"/>
                  </a:cubicBezTo>
                  <a:cubicBezTo>
                    <a:pt x="210" y="4689"/>
                    <a:pt x="0" y="5274"/>
                    <a:pt x="0" y="5906"/>
                  </a:cubicBezTo>
                  <a:cubicBezTo>
                    <a:pt x="0" y="5958"/>
                    <a:pt x="42" y="6000"/>
                    <a:pt x="93" y="6000"/>
                  </a:cubicBezTo>
                  <a:cubicBezTo>
                    <a:pt x="1218" y="6000"/>
                    <a:pt x="1218" y="6000"/>
                    <a:pt x="1218" y="6000"/>
                  </a:cubicBezTo>
                  <a:cubicBezTo>
                    <a:pt x="5531" y="6000"/>
                    <a:pt x="5531" y="6000"/>
                    <a:pt x="5531" y="6000"/>
                  </a:cubicBezTo>
                  <a:cubicBezTo>
                    <a:pt x="5583" y="6000"/>
                    <a:pt x="5625" y="5958"/>
                    <a:pt x="5625" y="5906"/>
                  </a:cubicBezTo>
                  <a:cubicBezTo>
                    <a:pt x="5625" y="5274"/>
                    <a:pt x="5414" y="4689"/>
                    <a:pt x="5061" y="4219"/>
                  </a:cubicBezTo>
                  <a:close/>
                  <a:moveTo>
                    <a:pt x="5376" y="5344"/>
                  </a:moveTo>
                  <a:cubicBezTo>
                    <a:pt x="4125" y="5344"/>
                    <a:pt x="4125" y="5344"/>
                    <a:pt x="4125" y="5344"/>
                  </a:cubicBezTo>
                  <a:cubicBezTo>
                    <a:pt x="4073" y="5344"/>
                    <a:pt x="4031" y="5302"/>
                    <a:pt x="4031" y="5250"/>
                  </a:cubicBezTo>
                  <a:cubicBezTo>
                    <a:pt x="4031" y="5198"/>
                    <a:pt x="4073" y="5156"/>
                    <a:pt x="4125" y="5156"/>
                  </a:cubicBezTo>
                  <a:cubicBezTo>
                    <a:pt x="4312" y="5156"/>
                    <a:pt x="4312" y="5156"/>
                    <a:pt x="4312" y="5156"/>
                  </a:cubicBezTo>
                  <a:cubicBezTo>
                    <a:pt x="4467" y="5156"/>
                    <a:pt x="4593" y="5030"/>
                    <a:pt x="4593" y="4875"/>
                  </a:cubicBezTo>
                  <a:cubicBezTo>
                    <a:pt x="4593" y="4720"/>
                    <a:pt x="4467" y="4594"/>
                    <a:pt x="4312" y="4594"/>
                  </a:cubicBezTo>
                  <a:cubicBezTo>
                    <a:pt x="3375" y="4594"/>
                    <a:pt x="3375" y="4594"/>
                    <a:pt x="3375" y="4594"/>
                  </a:cubicBezTo>
                  <a:cubicBezTo>
                    <a:pt x="3323" y="4594"/>
                    <a:pt x="3281" y="4552"/>
                    <a:pt x="3281" y="4500"/>
                  </a:cubicBezTo>
                  <a:cubicBezTo>
                    <a:pt x="3281" y="4448"/>
                    <a:pt x="3323" y="4406"/>
                    <a:pt x="3375" y="4406"/>
                  </a:cubicBezTo>
                  <a:cubicBezTo>
                    <a:pt x="3562" y="4406"/>
                    <a:pt x="3562" y="4406"/>
                    <a:pt x="3562" y="4406"/>
                  </a:cubicBezTo>
                  <a:cubicBezTo>
                    <a:pt x="3717" y="4406"/>
                    <a:pt x="3843" y="4280"/>
                    <a:pt x="3843" y="4125"/>
                  </a:cubicBezTo>
                  <a:cubicBezTo>
                    <a:pt x="3843" y="3970"/>
                    <a:pt x="3717" y="3844"/>
                    <a:pt x="3562" y="3844"/>
                  </a:cubicBezTo>
                  <a:cubicBezTo>
                    <a:pt x="3093" y="3844"/>
                    <a:pt x="3093" y="3844"/>
                    <a:pt x="3093" y="3844"/>
                  </a:cubicBezTo>
                  <a:cubicBezTo>
                    <a:pt x="3042" y="3844"/>
                    <a:pt x="3000" y="3802"/>
                    <a:pt x="3000" y="3750"/>
                  </a:cubicBezTo>
                  <a:cubicBezTo>
                    <a:pt x="3000" y="3698"/>
                    <a:pt x="3042" y="3656"/>
                    <a:pt x="3093" y="3656"/>
                  </a:cubicBezTo>
                  <a:cubicBezTo>
                    <a:pt x="4162" y="3656"/>
                    <a:pt x="4162" y="3656"/>
                    <a:pt x="4162" y="3656"/>
                  </a:cubicBezTo>
                  <a:cubicBezTo>
                    <a:pt x="4771" y="4023"/>
                    <a:pt x="5219" y="4629"/>
                    <a:pt x="5376" y="5344"/>
                  </a:cubicBezTo>
                  <a:close/>
                  <a:moveTo>
                    <a:pt x="4500" y="656"/>
                  </a:moveTo>
                  <a:cubicBezTo>
                    <a:pt x="4706" y="656"/>
                    <a:pt x="4875" y="824"/>
                    <a:pt x="4875" y="1031"/>
                  </a:cubicBezTo>
                  <a:cubicBezTo>
                    <a:pt x="4875" y="1238"/>
                    <a:pt x="4706" y="1406"/>
                    <a:pt x="4500" y="1406"/>
                  </a:cubicBezTo>
                  <a:cubicBezTo>
                    <a:pt x="4293" y="1406"/>
                    <a:pt x="4125" y="1238"/>
                    <a:pt x="4125" y="1031"/>
                  </a:cubicBezTo>
                  <a:cubicBezTo>
                    <a:pt x="4125" y="824"/>
                    <a:pt x="4293" y="656"/>
                    <a:pt x="4500" y="656"/>
                  </a:cubicBezTo>
                  <a:close/>
                  <a:moveTo>
                    <a:pt x="3750" y="2062"/>
                  </a:moveTo>
                  <a:cubicBezTo>
                    <a:pt x="3750" y="1875"/>
                    <a:pt x="3750" y="1875"/>
                    <a:pt x="3750" y="1875"/>
                  </a:cubicBezTo>
                  <a:cubicBezTo>
                    <a:pt x="3750" y="1720"/>
                    <a:pt x="3876" y="1594"/>
                    <a:pt x="4031" y="1594"/>
                  </a:cubicBezTo>
                  <a:cubicBezTo>
                    <a:pt x="4968" y="1594"/>
                    <a:pt x="4968" y="1594"/>
                    <a:pt x="4968" y="1594"/>
                  </a:cubicBezTo>
                  <a:cubicBezTo>
                    <a:pt x="5123" y="1594"/>
                    <a:pt x="5250" y="1720"/>
                    <a:pt x="5250" y="1875"/>
                  </a:cubicBezTo>
                  <a:cubicBezTo>
                    <a:pt x="5250" y="2437"/>
                    <a:pt x="5250" y="2437"/>
                    <a:pt x="5250" y="2437"/>
                  </a:cubicBezTo>
                  <a:cubicBezTo>
                    <a:pt x="5062" y="2437"/>
                    <a:pt x="5062" y="2437"/>
                    <a:pt x="5062" y="2437"/>
                  </a:cubicBezTo>
                  <a:cubicBezTo>
                    <a:pt x="5062" y="1875"/>
                    <a:pt x="5062" y="1875"/>
                    <a:pt x="5062" y="1875"/>
                  </a:cubicBezTo>
                  <a:cubicBezTo>
                    <a:pt x="4875" y="1875"/>
                    <a:pt x="4875" y="1875"/>
                    <a:pt x="4875" y="1875"/>
                  </a:cubicBezTo>
                  <a:cubicBezTo>
                    <a:pt x="4875" y="3997"/>
                    <a:pt x="4875" y="3997"/>
                    <a:pt x="4875" y="3997"/>
                  </a:cubicBezTo>
                  <a:cubicBezTo>
                    <a:pt x="4787" y="3902"/>
                    <a:pt x="4693" y="3813"/>
                    <a:pt x="4593" y="3731"/>
                  </a:cubicBezTo>
                  <a:cubicBezTo>
                    <a:pt x="4593" y="2625"/>
                    <a:pt x="4593" y="2625"/>
                    <a:pt x="4593" y="2625"/>
                  </a:cubicBezTo>
                  <a:cubicBezTo>
                    <a:pt x="4406" y="2625"/>
                    <a:pt x="4406" y="2625"/>
                    <a:pt x="4406" y="2625"/>
                  </a:cubicBezTo>
                  <a:cubicBezTo>
                    <a:pt x="4406" y="3591"/>
                    <a:pt x="4406" y="3591"/>
                    <a:pt x="4406" y="3591"/>
                  </a:cubicBezTo>
                  <a:cubicBezTo>
                    <a:pt x="4345" y="3549"/>
                    <a:pt x="4282" y="3509"/>
                    <a:pt x="4218" y="3472"/>
                  </a:cubicBezTo>
                  <a:cubicBezTo>
                    <a:pt x="4218" y="3469"/>
                    <a:pt x="4218" y="3469"/>
                    <a:pt x="4218" y="3469"/>
                  </a:cubicBezTo>
                  <a:cubicBezTo>
                    <a:pt x="4212" y="3469"/>
                    <a:pt x="4212" y="3469"/>
                    <a:pt x="4212" y="3469"/>
                  </a:cubicBezTo>
                  <a:cubicBezTo>
                    <a:pt x="4183" y="3452"/>
                    <a:pt x="4154" y="3436"/>
                    <a:pt x="4125" y="3420"/>
                  </a:cubicBezTo>
                  <a:cubicBezTo>
                    <a:pt x="4125" y="1875"/>
                    <a:pt x="4125" y="1875"/>
                    <a:pt x="4125" y="1875"/>
                  </a:cubicBezTo>
                  <a:cubicBezTo>
                    <a:pt x="3937" y="1875"/>
                    <a:pt x="3937" y="1875"/>
                    <a:pt x="3937" y="1875"/>
                  </a:cubicBezTo>
                  <a:cubicBezTo>
                    <a:pt x="3937" y="2437"/>
                    <a:pt x="3937" y="2437"/>
                    <a:pt x="3937" y="2437"/>
                  </a:cubicBezTo>
                  <a:cubicBezTo>
                    <a:pt x="3750" y="2437"/>
                    <a:pt x="3750" y="2437"/>
                    <a:pt x="3750" y="2437"/>
                  </a:cubicBezTo>
                  <a:lnTo>
                    <a:pt x="3750" y="2062"/>
                  </a:lnTo>
                  <a:close/>
                  <a:moveTo>
                    <a:pt x="3656" y="2625"/>
                  </a:moveTo>
                  <a:cubicBezTo>
                    <a:pt x="3937" y="2625"/>
                    <a:pt x="3937" y="2625"/>
                    <a:pt x="3937" y="2625"/>
                  </a:cubicBezTo>
                  <a:cubicBezTo>
                    <a:pt x="3937" y="3329"/>
                    <a:pt x="3937" y="3329"/>
                    <a:pt x="3937" y="3329"/>
                  </a:cubicBezTo>
                  <a:cubicBezTo>
                    <a:pt x="3758" y="3251"/>
                    <a:pt x="3570" y="3190"/>
                    <a:pt x="3375" y="3150"/>
                  </a:cubicBezTo>
                  <a:cubicBezTo>
                    <a:pt x="3375" y="2156"/>
                    <a:pt x="3375" y="2156"/>
                    <a:pt x="3375" y="2156"/>
                  </a:cubicBezTo>
                  <a:cubicBezTo>
                    <a:pt x="3562" y="2156"/>
                    <a:pt x="3562" y="2156"/>
                    <a:pt x="3562" y="2156"/>
                  </a:cubicBezTo>
                  <a:cubicBezTo>
                    <a:pt x="3562" y="2531"/>
                    <a:pt x="3562" y="2531"/>
                    <a:pt x="3562" y="2531"/>
                  </a:cubicBezTo>
                  <a:cubicBezTo>
                    <a:pt x="3562" y="2583"/>
                    <a:pt x="3604" y="2625"/>
                    <a:pt x="3656" y="2625"/>
                  </a:cubicBezTo>
                  <a:close/>
                  <a:moveTo>
                    <a:pt x="2812" y="187"/>
                  </a:moveTo>
                  <a:cubicBezTo>
                    <a:pt x="3019" y="187"/>
                    <a:pt x="3187" y="356"/>
                    <a:pt x="3187" y="562"/>
                  </a:cubicBezTo>
                  <a:cubicBezTo>
                    <a:pt x="3187" y="769"/>
                    <a:pt x="3019" y="937"/>
                    <a:pt x="2812" y="937"/>
                  </a:cubicBezTo>
                  <a:cubicBezTo>
                    <a:pt x="2605" y="937"/>
                    <a:pt x="2437" y="769"/>
                    <a:pt x="2437" y="562"/>
                  </a:cubicBezTo>
                  <a:cubicBezTo>
                    <a:pt x="2437" y="356"/>
                    <a:pt x="2605" y="187"/>
                    <a:pt x="2812" y="187"/>
                  </a:cubicBezTo>
                  <a:close/>
                  <a:moveTo>
                    <a:pt x="2062" y="1875"/>
                  </a:moveTo>
                  <a:cubicBezTo>
                    <a:pt x="2062" y="1406"/>
                    <a:pt x="2062" y="1406"/>
                    <a:pt x="2062" y="1406"/>
                  </a:cubicBezTo>
                  <a:cubicBezTo>
                    <a:pt x="2062" y="1251"/>
                    <a:pt x="2188" y="1125"/>
                    <a:pt x="2343" y="1125"/>
                  </a:cubicBezTo>
                  <a:cubicBezTo>
                    <a:pt x="3281" y="1125"/>
                    <a:pt x="3281" y="1125"/>
                    <a:pt x="3281" y="1125"/>
                  </a:cubicBezTo>
                  <a:cubicBezTo>
                    <a:pt x="3436" y="1125"/>
                    <a:pt x="3562" y="1251"/>
                    <a:pt x="3562" y="1406"/>
                  </a:cubicBezTo>
                  <a:cubicBezTo>
                    <a:pt x="3562" y="1875"/>
                    <a:pt x="3562" y="1875"/>
                    <a:pt x="3562" y="1875"/>
                  </a:cubicBezTo>
                  <a:cubicBezTo>
                    <a:pt x="3562" y="1969"/>
                    <a:pt x="3562" y="1969"/>
                    <a:pt x="3562" y="1969"/>
                  </a:cubicBezTo>
                  <a:cubicBezTo>
                    <a:pt x="3375" y="1969"/>
                    <a:pt x="3375" y="1969"/>
                    <a:pt x="3375" y="1969"/>
                  </a:cubicBezTo>
                  <a:cubicBezTo>
                    <a:pt x="3375" y="1406"/>
                    <a:pt x="3375" y="1406"/>
                    <a:pt x="3375" y="1406"/>
                  </a:cubicBezTo>
                  <a:cubicBezTo>
                    <a:pt x="3187" y="1406"/>
                    <a:pt x="3187" y="1406"/>
                    <a:pt x="3187" y="1406"/>
                  </a:cubicBezTo>
                  <a:cubicBezTo>
                    <a:pt x="3187" y="3119"/>
                    <a:pt x="3187" y="3119"/>
                    <a:pt x="3187" y="3119"/>
                  </a:cubicBezTo>
                  <a:cubicBezTo>
                    <a:pt x="3184" y="3119"/>
                    <a:pt x="3182" y="3119"/>
                    <a:pt x="3179" y="3118"/>
                  </a:cubicBezTo>
                  <a:cubicBezTo>
                    <a:pt x="3125" y="3111"/>
                    <a:pt x="3071" y="3106"/>
                    <a:pt x="3016" y="3102"/>
                  </a:cubicBezTo>
                  <a:cubicBezTo>
                    <a:pt x="3007" y="3101"/>
                    <a:pt x="2998" y="3100"/>
                    <a:pt x="2989" y="3100"/>
                  </a:cubicBezTo>
                  <a:cubicBezTo>
                    <a:pt x="2961" y="3098"/>
                    <a:pt x="2934" y="3097"/>
                    <a:pt x="2906" y="3096"/>
                  </a:cubicBezTo>
                  <a:cubicBezTo>
                    <a:pt x="2906" y="2156"/>
                    <a:pt x="2906" y="2156"/>
                    <a:pt x="2906" y="2156"/>
                  </a:cubicBezTo>
                  <a:cubicBezTo>
                    <a:pt x="2718" y="2156"/>
                    <a:pt x="2718" y="2156"/>
                    <a:pt x="2718" y="2156"/>
                  </a:cubicBezTo>
                  <a:cubicBezTo>
                    <a:pt x="2718" y="3096"/>
                    <a:pt x="2718" y="3096"/>
                    <a:pt x="2718" y="3096"/>
                  </a:cubicBezTo>
                  <a:cubicBezTo>
                    <a:pt x="2690" y="3097"/>
                    <a:pt x="2663" y="3098"/>
                    <a:pt x="2635" y="3100"/>
                  </a:cubicBezTo>
                  <a:cubicBezTo>
                    <a:pt x="2626" y="3100"/>
                    <a:pt x="2617" y="3101"/>
                    <a:pt x="2608" y="3102"/>
                  </a:cubicBezTo>
                  <a:cubicBezTo>
                    <a:pt x="2553" y="3106"/>
                    <a:pt x="2499" y="3111"/>
                    <a:pt x="2445" y="3118"/>
                  </a:cubicBezTo>
                  <a:cubicBezTo>
                    <a:pt x="2442" y="3119"/>
                    <a:pt x="2440" y="3119"/>
                    <a:pt x="2437" y="3119"/>
                  </a:cubicBezTo>
                  <a:cubicBezTo>
                    <a:pt x="2437" y="1406"/>
                    <a:pt x="2437" y="1406"/>
                    <a:pt x="2437" y="1406"/>
                  </a:cubicBezTo>
                  <a:cubicBezTo>
                    <a:pt x="2250" y="1406"/>
                    <a:pt x="2250" y="1406"/>
                    <a:pt x="2250" y="1406"/>
                  </a:cubicBezTo>
                  <a:cubicBezTo>
                    <a:pt x="2250" y="1969"/>
                    <a:pt x="2250" y="1969"/>
                    <a:pt x="2250" y="1969"/>
                  </a:cubicBezTo>
                  <a:cubicBezTo>
                    <a:pt x="2062" y="1969"/>
                    <a:pt x="2062" y="1969"/>
                    <a:pt x="2062" y="1969"/>
                  </a:cubicBezTo>
                  <a:lnTo>
                    <a:pt x="2062" y="1875"/>
                  </a:lnTo>
                  <a:close/>
                  <a:moveTo>
                    <a:pt x="1968" y="2625"/>
                  </a:moveTo>
                  <a:cubicBezTo>
                    <a:pt x="2020" y="2625"/>
                    <a:pt x="2062" y="2583"/>
                    <a:pt x="2062" y="2531"/>
                  </a:cubicBezTo>
                  <a:cubicBezTo>
                    <a:pt x="2062" y="2156"/>
                    <a:pt x="2062" y="2156"/>
                    <a:pt x="2062" y="2156"/>
                  </a:cubicBezTo>
                  <a:cubicBezTo>
                    <a:pt x="2250" y="2156"/>
                    <a:pt x="2250" y="2156"/>
                    <a:pt x="2250" y="2156"/>
                  </a:cubicBezTo>
                  <a:cubicBezTo>
                    <a:pt x="2250" y="3150"/>
                    <a:pt x="2250" y="3150"/>
                    <a:pt x="2250" y="3150"/>
                  </a:cubicBezTo>
                  <a:cubicBezTo>
                    <a:pt x="2054" y="3190"/>
                    <a:pt x="1866" y="3251"/>
                    <a:pt x="1687" y="3329"/>
                  </a:cubicBezTo>
                  <a:cubicBezTo>
                    <a:pt x="1687" y="2625"/>
                    <a:pt x="1687" y="2625"/>
                    <a:pt x="1687" y="2625"/>
                  </a:cubicBezTo>
                  <a:lnTo>
                    <a:pt x="1968" y="2625"/>
                  </a:lnTo>
                  <a:close/>
                  <a:moveTo>
                    <a:pt x="1125" y="656"/>
                  </a:moveTo>
                  <a:cubicBezTo>
                    <a:pt x="1331" y="656"/>
                    <a:pt x="1500" y="824"/>
                    <a:pt x="1500" y="1031"/>
                  </a:cubicBezTo>
                  <a:cubicBezTo>
                    <a:pt x="1500" y="1238"/>
                    <a:pt x="1331" y="1406"/>
                    <a:pt x="1125" y="1406"/>
                  </a:cubicBezTo>
                  <a:cubicBezTo>
                    <a:pt x="918" y="1406"/>
                    <a:pt x="750" y="1238"/>
                    <a:pt x="750" y="1031"/>
                  </a:cubicBezTo>
                  <a:cubicBezTo>
                    <a:pt x="750" y="824"/>
                    <a:pt x="918" y="656"/>
                    <a:pt x="1125" y="656"/>
                  </a:cubicBezTo>
                  <a:close/>
                  <a:moveTo>
                    <a:pt x="562" y="1875"/>
                  </a:moveTo>
                  <a:cubicBezTo>
                    <a:pt x="562" y="2437"/>
                    <a:pt x="562" y="2437"/>
                    <a:pt x="562" y="2437"/>
                  </a:cubicBezTo>
                  <a:cubicBezTo>
                    <a:pt x="375" y="2437"/>
                    <a:pt x="375" y="2437"/>
                    <a:pt x="375" y="2437"/>
                  </a:cubicBezTo>
                  <a:cubicBezTo>
                    <a:pt x="375" y="1875"/>
                    <a:pt x="375" y="1875"/>
                    <a:pt x="375" y="1875"/>
                  </a:cubicBezTo>
                  <a:cubicBezTo>
                    <a:pt x="375" y="1720"/>
                    <a:pt x="501" y="1594"/>
                    <a:pt x="656" y="1594"/>
                  </a:cubicBezTo>
                  <a:cubicBezTo>
                    <a:pt x="1593" y="1594"/>
                    <a:pt x="1593" y="1594"/>
                    <a:pt x="1593" y="1594"/>
                  </a:cubicBezTo>
                  <a:cubicBezTo>
                    <a:pt x="1748" y="1594"/>
                    <a:pt x="1875" y="1720"/>
                    <a:pt x="1875" y="1875"/>
                  </a:cubicBezTo>
                  <a:cubicBezTo>
                    <a:pt x="1875" y="2062"/>
                    <a:pt x="1875" y="2062"/>
                    <a:pt x="1875" y="2062"/>
                  </a:cubicBezTo>
                  <a:cubicBezTo>
                    <a:pt x="1875" y="2437"/>
                    <a:pt x="1875" y="2437"/>
                    <a:pt x="1875" y="2437"/>
                  </a:cubicBezTo>
                  <a:cubicBezTo>
                    <a:pt x="1687" y="2437"/>
                    <a:pt x="1687" y="2437"/>
                    <a:pt x="1687" y="2437"/>
                  </a:cubicBezTo>
                  <a:cubicBezTo>
                    <a:pt x="1687" y="1875"/>
                    <a:pt x="1687" y="1875"/>
                    <a:pt x="1687" y="1875"/>
                  </a:cubicBezTo>
                  <a:cubicBezTo>
                    <a:pt x="1500" y="1875"/>
                    <a:pt x="1500" y="1875"/>
                    <a:pt x="1500" y="1875"/>
                  </a:cubicBezTo>
                  <a:cubicBezTo>
                    <a:pt x="1500" y="3420"/>
                    <a:pt x="1500" y="3420"/>
                    <a:pt x="1500" y="3420"/>
                  </a:cubicBezTo>
                  <a:cubicBezTo>
                    <a:pt x="1402" y="3471"/>
                    <a:pt x="1308" y="3528"/>
                    <a:pt x="1218" y="3591"/>
                  </a:cubicBezTo>
                  <a:cubicBezTo>
                    <a:pt x="1218" y="2625"/>
                    <a:pt x="1218" y="2625"/>
                    <a:pt x="1218" y="2625"/>
                  </a:cubicBezTo>
                  <a:cubicBezTo>
                    <a:pt x="1031" y="2625"/>
                    <a:pt x="1031" y="2625"/>
                    <a:pt x="1031" y="2625"/>
                  </a:cubicBezTo>
                  <a:cubicBezTo>
                    <a:pt x="1031" y="3732"/>
                    <a:pt x="1031" y="3732"/>
                    <a:pt x="1031" y="3732"/>
                  </a:cubicBezTo>
                  <a:cubicBezTo>
                    <a:pt x="931" y="3813"/>
                    <a:pt x="837" y="3902"/>
                    <a:pt x="750" y="3997"/>
                  </a:cubicBezTo>
                  <a:cubicBezTo>
                    <a:pt x="750" y="1875"/>
                    <a:pt x="750" y="1875"/>
                    <a:pt x="750" y="1875"/>
                  </a:cubicBezTo>
                  <a:lnTo>
                    <a:pt x="562" y="1875"/>
                  </a:lnTo>
                  <a:close/>
                  <a:moveTo>
                    <a:pt x="1218" y="5812"/>
                  </a:moveTo>
                  <a:cubicBezTo>
                    <a:pt x="189" y="5812"/>
                    <a:pt x="189" y="5812"/>
                    <a:pt x="189" y="5812"/>
                  </a:cubicBezTo>
                  <a:cubicBezTo>
                    <a:pt x="212" y="5162"/>
                    <a:pt x="472" y="4572"/>
                    <a:pt x="886" y="4125"/>
                  </a:cubicBezTo>
                  <a:cubicBezTo>
                    <a:pt x="1692" y="4125"/>
                    <a:pt x="1692" y="4125"/>
                    <a:pt x="1692" y="4125"/>
                  </a:cubicBezTo>
                  <a:cubicBezTo>
                    <a:pt x="1741" y="4125"/>
                    <a:pt x="1781" y="4164"/>
                    <a:pt x="1781" y="4218"/>
                  </a:cubicBezTo>
                  <a:cubicBezTo>
                    <a:pt x="1781" y="4243"/>
                    <a:pt x="1771" y="4267"/>
                    <a:pt x="1753" y="4285"/>
                  </a:cubicBezTo>
                  <a:cubicBezTo>
                    <a:pt x="1736" y="4303"/>
                    <a:pt x="1712" y="4312"/>
                    <a:pt x="1687" y="4312"/>
                  </a:cubicBezTo>
                  <a:cubicBezTo>
                    <a:pt x="1687" y="4312"/>
                    <a:pt x="1687" y="4312"/>
                    <a:pt x="1687" y="4312"/>
                  </a:cubicBezTo>
                  <a:cubicBezTo>
                    <a:pt x="1499" y="4312"/>
                    <a:pt x="1499" y="4312"/>
                    <a:pt x="1499" y="4312"/>
                  </a:cubicBezTo>
                  <a:cubicBezTo>
                    <a:pt x="1344" y="4312"/>
                    <a:pt x="1218" y="4439"/>
                    <a:pt x="1218" y="4594"/>
                  </a:cubicBezTo>
                  <a:cubicBezTo>
                    <a:pt x="1218" y="4749"/>
                    <a:pt x="1344" y="4875"/>
                    <a:pt x="1500" y="4875"/>
                  </a:cubicBezTo>
                  <a:cubicBezTo>
                    <a:pt x="2437" y="4875"/>
                    <a:pt x="2437" y="4875"/>
                    <a:pt x="2437" y="4875"/>
                  </a:cubicBezTo>
                  <a:cubicBezTo>
                    <a:pt x="2489" y="4875"/>
                    <a:pt x="2531" y="4917"/>
                    <a:pt x="2531" y="4969"/>
                  </a:cubicBezTo>
                  <a:cubicBezTo>
                    <a:pt x="2531" y="5020"/>
                    <a:pt x="2489" y="5062"/>
                    <a:pt x="2437" y="5062"/>
                  </a:cubicBezTo>
                  <a:cubicBezTo>
                    <a:pt x="936" y="5062"/>
                    <a:pt x="936" y="5062"/>
                    <a:pt x="936" y="5062"/>
                  </a:cubicBezTo>
                  <a:cubicBezTo>
                    <a:pt x="782" y="5062"/>
                    <a:pt x="656" y="5189"/>
                    <a:pt x="656" y="5344"/>
                  </a:cubicBezTo>
                  <a:cubicBezTo>
                    <a:pt x="656" y="5499"/>
                    <a:pt x="782" y="5625"/>
                    <a:pt x="937" y="5625"/>
                  </a:cubicBezTo>
                  <a:cubicBezTo>
                    <a:pt x="1218" y="5625"/>
                    <a:pt x="1218" y="5625"/>
                    <a:pt x="1218" y="5625"/>
                  </a:cubicBezTo>
                  <a:cubicBezTo>
                    <a:pt x="1270" y="5625"/>
                    <a:pt x="1312" y="5667"/>
                    <a:pt x="1312" y="5719"/>
                  </a:cubicBezTo>
                  <a:cubicBezTo>
                    <a:pt x="1312" y="5770"/>
                    <a:pt x="1270" y="5812"/>
                    <a:pt x="1218" y="5812"/>
                  </a:cubicBezTo>
                  <a:close/>
                  <a:moveTo>
                    <a:pt x="1482" y="5812"/>
                  </a:moveTo>
                  <a:cubicBezTo>
                    <a:pt x="1493" y="5783"/>
                    <a:pt x="1500" y="5752"/>
                    <a:pt x="1500" y="5719"/>
                  </a:cubicBezTo>
                  <a:cubicBezTo>
                    <a:pt x="1500" y="5564"/>
                    <a:pt x="1373" y="5437"/>
                    <a:pt x="1218" y="5437"/>
                  </a:cubicBezTo>
                  <a:cubicBezTo>
                    <a:pt x="937" y="5437"/>
                    <a:pt x="937" y="5437"/>
                    <a:pt x="937" y="5437"/>
                  </a:cubicBezTo>
                  <a:cubicBezTo>
                    <a:pt x="885" y="5437"/>
                    <a:pt x="843" y="5395"/>
                    <a:pt x="843" y="5344"/>
                  </a:cubicBezTo>
                  <a:cubicBezTo>
                    <a:pt x="843" y="5292"/>
                    <a:pt x="885" y="5250"/>
                    <a:pt x="936" y="5250"/>
                  </a:cubicBezTo>
                  <a:cubicBezTo>
                    <a:pt x="2437" y="5250"/>
                    <a:pt x="2437" y="5250"/>
                    <a:pt x="2437" y="5250"/>
                  </a:cubicBezTo>
                  <a:cubicBezTo>
                    <a:pt x="2592" y="5250"/>
                    <a:pt x="2718" y="5124"/>
                    <a:pt x="2718" y="4969"/>
                  </a:cubicBezTo>
                  <a:cubicBezTo>
                    <a:pt x="2718" y="4814"/>
                    <a:pt x="2592" y="4687"/>
                    <a:pt x="2437" y="4687"/>
                  </a:cubicBezTo>
                  <a:cubicBezTo>
                    <a:pt x="1500" y="4687"/>
                    <a:pt x="1500" y="4687"/>
                    <a:pt x="1500" y="4687"/>
                  </a:cubicBezTo>
                  <a:cubicBezTo>
                    <a:pt x="1448" y="4687"/>
                    <a:pt x="1406" y="4645"/>
                    <a:pt x="1406" y="4594"/>
                  </a:cubicBezTo>
                  <a:cubicBezTo>
                    <a:pt x="1406" y="4542"/>
                    <a:pt x="1448" y="4500"/>
                    <a:pt x="1499" y="4500"/>
                  </a:cubicBezTo>
                  <a:cubicBezTo>
                    <a:pt x="1687" y="4500"/>
                    <a:pt x="1687" y="4500"/>
                    <a:pt x="1687" y="4500"/>
                  </a:cubicBezTo>
                  <a:cubicBezTo>
                    <a:pt x="1687" y="4500"/>
                    <a:pt x="1687" y="4500"/>
                    <a:pt x="1687" y="4500"/>
                  </a:cubicBezTo>
                  <a:cubicBezTo>
                    <a:pt x="1762" y="4500"/>
                    <a:pt x="1833" y="4471"/>
                    <a:pt x="1886" y="4417"/>
                  </a:cubicBezTo>
                  <a:cubicBezTo>
                    <a:pt x="1939" y="4364"/>
                    <a:pt x="1968" y="4293"/>
                    <a:pt x="1968" y="4213"/>
                  </a:cubicBezTo>
                  <a:cubicBezTo>
                    <a:pt x="1968" y="4061"/>
                    <a:pt x="1845" y="3937"/>
                    <a:pt x="1692" y="3937"/>
                  </a:cubicBezTo>
                  <a:cubicBezTo>
                    <a:pt x="1078" y="3937"/>
                    <a:pt x="1078" y="3937"/>
                    <a:pt x="1078" y="3937"/>
                  </a:cubicBezTo>
                  <a:cubicBezTo>
                    <a:pt x="1434" y="3623"/>
                    <a:pt x="1875" y="3405"/>
                    <a:pt x="2362" y="3321"/>
                  </a:cubicBezTo>
                  <a:cubicBezTo>
                    <a:pt x="2436" y="3308"/>
                    <a:pt x="2509" y="3298"/>
                    <a:pt x="2582" y="3292"/>
                  </a:cubicBezTo>
                  <a:cubicBezTo>
                    <a:pt x="2586" y="3291"/>
                    <a:pt x="2590" y="3291"/>
                    <a:pt x="2593" y="3291"/>
                  </a:cubicBezTo>
                  <a:cubicBezTo>
                    <a:pt x="2739" y="3279"/>
                    <a:pt x="2885" y="3279"/>
                    <a:pt x="3031" y="3291"/>
                  </a:cubicBezTo>
                  <a:cubicBezTo>
                    <a:pt x="3035" y="3291"/>
                    <a:pt x="3038" y="3291"/>
                    <a:pt x="3042" y="3292"/>
                  </a:cubicBezTo>
                  <a:cubicBezTo>
                    <a:pt x="3115" y="3298"/>
                    <a:pt x="3188" y="3308"/>
                    <a:pt x="3262" y="3321"/>
                  </a:cubicBezTo>
                  <a:cubicBezTo>
                    <a:pt x="3443" y="3352"/>
                    <a:pt x="3618" y="3402"/>
                    <a:pt x="3785" y="3469"/>
                  </a:cubicBezTo>
                  <a:cubicBezTo>
                    <a:pt x="3093" y="3469"/>
                    <a:pt x="3093" y="3469"/>
                    <a:pt x="3093" y="3469"/>
                  </a:cubicBezTo>
                  <a:cubicBezTo>
                    <a:pt x="2938" y="3469"/>
                    <a:pt x="2812" y="3595"/>
                    <a:pt x="2812" y="3750"/>
                  </a:cubicBezTo>
                  <a:cubicBezTo>
                    <a:pt x="2812" y="3905"/>
                    <a:pt x="2938" y="4031"/>
                    <a:pt x="3093" y="4031"/>
                  </a:cubicBezTo>
                  <a:cubicBezTo>
                    <a:pt x="3562" y="4031"/>
                    <a:pt x="3562" y="4031"/>
                    <a:pt x="3562" y="4031"/>
                  </a:cubicBezTo>
                  <a:cubicBezTo>
                    <a:pt x="3614" y="4031"/>
                    <a:pt x="3656" y="4073"/>
                    <a:pt x="3656" y="4125"/>
                  </a:cubicBezTo>
                  <a:cubicBezTo>
                    <a:pt x="3656" y="4177"/>
                    <a:pt x="3614" y="4219"/>
                    <a:pt x="3562" y="4219"/>
                  </a:cubicBezTo>
                  <a:cubicBezTo>
                    <a:pt x="3375" y="4219"/>
                    <a:pt x="3375" y="4219"/>
                    <a:pt x="3375" y="4219"/>
                  </a:cubicBezTo>
                  <a:cubicBezTo>
                    <a:pt x="3219" y="4219"/>
                    <a:pt x="3093" y="4345"/>
                    <a:pt x="3093" y="4500"/>
                  </a:cubicBezTo>
                  <a:cubicBezTo>
                    <a:pt x="3093" y="4655"/>
                    <a:pt x="3219" y="4781"/>
                    <a:pt x="3375" y="4781"/>
                  </a:cubicBezTo>
                  <a:cubicBezTo>
                    <a:pt x="4312" y="4781"/>
                    <a:pt x="4312" y="4781"/>
                    <a:pt x="4312" y="4781"/>
                  </a:cubicBezTo>
                  <a:cubicBezTo>
                    <a:pt x="4364" y="4781"/>
                    <a:pt x="4406" y="4823"/>
                    <a:pt x="4406" y="4875"/>
                  </a:cubicBezTo>
                  <a:cubicBezTo>
                    <a:pt x="4406" y="4927"/>
                    <a:pt x="4364" y="4969"/>
                    <a:pt x="4312" y="4969"/>
                  </a:cubicBezTo>
                  <a:cubicBezTo>
                    <a:pt x="4125" y="4969"/>
                    <a:pt x="4125" y="4969"/>
                    <a:pt x="4125" y="4969"/>
                  </a:cubicBezTo>
                  <a:cubicBezTo>
                    <a:pt x="3969" y="4969"/>
                    <a:pt x="3843" y="5095"/>
                    <a:pt x="3843" y="5250"/>
                  </a:cubicBezTo>
                  <a:cubicBezTo>
                    <a:pt x="3843" y="5405"/>
                    <a:pt x="3969" y="5531"/>
                    <a:pt x="4125" y="5531"/>
                  </a:cubicBezTo>
                  <a:cubicBezTo>
                    <a:pt x="5410" y="5531"/>
                    <a:pt x="5410" y="5531"/>
                    <a:pt x="5410" y="5531"/>
                  </a:cubicBezTo>
                  <a:cubicBezTo>
                    <a:pt x="5423" y="5623"/>
                    <a:pt x="5432" y="5717"/>
                    <a:pt x="5435" y="5812"/>
                  </a:cubicBezTo>
                  <a:lnTo>
                    <a:pt x="1482" y="58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86" name="Inhaltsplatzhalter 4">
            <a:extLst>
              <a:ext uri="{FF2B5EF4-FFF2-40B4-BE49-F238E27FC236}">
                <a16:creationId xmlns:a16="http://schemas.microsoft.com/office/drawing/2014/main" id="{165404EF-4B41-4F2E-A0FE-AB3DC09DD3F3}"/>
              </a:ext>
            </a:extLst>
          </p:cNvPr>
          <p:cNvSpPr txBox="1">
            <a:spLocks/>
          </p:cNvSpPr>
          <p:nvPr/>
        </p:nvSpPr>
        <p:spPr>
          <a:xfrm>
            <a:off x="4754058" y="3221337"/>
            <a:ext cx="1849344" cy="1418850"/>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30000"/>
              </a:lnSpc>
              <a:buNone/>
            </a:pPr>
            <a:r>
              <a:rPr lang="en-US" sz="1200" b="1" dirty="0">
                <a:solidFill>
                  <a:schemeClr val="tx1">
                    <a:lumMod val="75000"/>
                    <a:lumOff val="25000"/>
                  </a:schemeClr>
                </a:solidFill>
                <a:latin typeface="+mn-lt"/>
              </a:rPr>
              <a:t>Dataset has columns like Company, Product, State, Date of complaint along with the “Consumer complaint narrative ” text column</a:t>
            </a:r>
            <a:endParaRPr lang="en-US" sz="1000" dirty="0">
              <a:solidFill>
                <a:schemeClr val="tx1">
                  <a:lumMod val="75000"/>
                  <a:lumOff val="25000"/>
                </a:schemeClr>
              </a:solidFill>
              <a:latin typeface="+mn-lt"/>
            </a:endParaRPr>
          </a:p>
        </p:txBody>
      </p:sp>
      <p:sp>
        <p:nvSpPr>
          <p:cNvPr id="205" name="Inhaltsplatzhalter 4">
            <a:extLst>
              <a:ext uri="{FF2B5EF4-FFF2-40B4-BE49-F238E27FC236}">
                <a16:creationId xmlns:a16="http://schemas.microsoft.com/office/drawing/2014/main" id="{51A4D751-9678-45AA-9D88-02B88A30172E}"/>
              </a:ext>
            </a:extLst>
          </p:cNvPr>
          <p:cNvSpPr txBox="1">
            <a:spLocks/>
          </p:cNvSpPr>
          <p:nvPr/>
        </p:nvSpPr>
        <p:spPr>
          <a:xfrm>
            <a:off x="284256" y="3341370"/>
            <a:ext cx="1849344" cy="938719"/>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30000"/>
              </a:lnSpc>
              <a:buNone/>
            </a:pPr>
            <a:r>
              <a:rPr lang="en-US" sz="1200" b="1" dirty="0">
                <a:solidFill>
                  <a:schemeClr val="tx1">
                    <a:lumMod val="75000"/>
                    <a:lumOff val="25000"/>
                  </a:schemeClr>
                </a:solidFill>
                <a:latin typeface="+mn-lt"/>
              </a:rPr>
              <a:t>Dataset is CSV file format, which is directly downloaded from CFPB official website</a:t>
            </a:r>
            <a:endParaRPr lang="en-US" sz="1000" dirty="0">
              <a:solidFill>
                <a:schemeClr val="tx1">
                  <a:lumMod val="75000"/>
                  <a:lumOff val="25000"/>
                </a:schemeClr>
              </a:solidFill>
              <a:latin typeface="+mn-lt"/>
            </a:endParaRPr>
          </a:p>
        </p:txBody>
      </p:sp>
      <p:sp>
        <p:nvSpPr>
          <p:cNvPr id="57" name="Text Placeholder 3">
            <a:extLst>
              <a:ext uri="{FF2B5EF4-FFF2-40B4-BE49-F238E27FC236}">
                <a16:creationId xmlns:a16="http://schemas.microsoft.com/office/drawing/2014/main" id="{62A36B1E-CC95-43E8-9743-C0DF32F5DA3E}"/>
              </a:ext>
            </a:extLst>
          </p:cNvPr>
          <p:cNvSpPr>
            <a:spLocks noGrp="1"/>
          </p:cNvSpPr>
          <p:nvPr>
            <p:ph type="body" sz="half" idx="2"/>
          </p:nvPr>
        </p:nvSpPr>
        <p:spPr>
          <a:xfrm>
            <a:off x="387819" y="819150"/>
            <a:ext cx="8368363" cy="173255"/>
          </a:xfrm>
          <a:prstGeom prst="rect">
            <a:avLst/>
          </a:prstGeom>
        </p:spPr>
        <p:txBody>
          <a:bodyPr/>
          <a:lstStyle/>
          <a:p>
            <a:r>
              <a:rPr lang="en-US" dirty="0"/>
              <a:t>Dataset :</a:t>
            </a:r>
          </a:p>
        </p:txBody>
      </p:sp>
      <p:sp>
        <p:nvSpPr>
          <p:cNvPr id="55" name="Oval 54">
            <a:extLst>
              <a:ext uri="{FF2B5EF4-FFF2-40B4-BE49-F238E27FC236}">
                <a16:creationId xmlns:a16="http://schemas.microsoft.com/office/drawing/2014/main" id="{BBC71BDE-8377-4969-9FA2-4675764E715E}"/>
              </a:ext>
            </a:extLst>
          </p:cNvPr>
          <p:cNvSpPr/>
          <p:nvPr/>
        </p:nvSpPr>
        <p:spPr bwMode="auto">
          <a:xfrm>
            <a:off x="304800" y="1323244"/>
            <a:ext cx="1820006" cy="1820006"/>
          </a:xfrm>
          <a:prstGeom prst="ellipse">
            <a:avLst/>
          </a:prstGeom>
          <a:noFill/>
          <a:ln w="28575">
            <a:solidFill>
              <a:schemeClr val="accent4"/>
            </a:solidFill>
            <a:round/>
            <a:headEnd/>
            <a:tailEnd/>
          </a:ln>
        </p:spPr>
        <p:txBody>
          <a:bodyPr vert="horz" wrap="square" lIns="0" tIns="0" rIns="0" bIns="0" numCol="1" rtlCol="0" anchor="ctr" anchorCtr="0" compatLnSpc="1">
            <a:prstTxWarp prst="textNoShape">
              <a:avLst/>
            </a:prstTxWarp>
          </a:bodyPr>
          <a:lstStyle/>
          <a:p>
            <a:pPr algn="ctr"/>
            <a:endParaRPr lang="en-US" sz="3600" b="1" dirty="0">
              <a:solidFill>
                <a:schemeClr val="tx1">
                  <a:lumMod val="75000"/>
                  <a:lumOff val="25000"/>
                </a:schemeClr>
              </a:solidFill>
            </a:endParaRPr>
          </a:p>
        </p:txBody>
      </p:sp>
      <p:grpSp>
        <p:nvGrpSpPr>
          <p:cNvPr id="58" name="Group 57">
            <a:extLst>
              <a:ext uri="{FF2B5EF4-FFF2-40B4-BE49-F238E27FC236}">
                <a16:creationId xmlns:a16="http://schemas.microsoft.com/office/drawing/2014/main" id="{58CBBEC9-CC0E-4DDE-8129-F29E793F0EE2}"/>
              </a:ext>
            </a:extLst>
          </p:cNvPr>
          <p:cNvGrpSpPr/>
          <p:nvPr/>
        </p:nvGrpSpPr>
        <p:grpSpPr>
          <a:xfrm>
            <a:off x="704849" y="1718691"/>
            <a:ext cx="1019908" cy="1004608"/>
            <a:chOff x="-1203326" y="3975101"/>
            <a:chExt cx="1270001" cy="1250950"/>
          </a:xfrm>
          <a:solidFill>
            <a:schemeClr val="accent4"/>
          </a:solidFill>
        </p:grpSpPr>
        <p:sp>
          <p:nvSpPr>
            <p:cNvPr id="59" name="Freeform 28">
              <a:extLst>
                <a:ext uri="{FF2B5EF4-FFF2-40B4-BE49-F238E27FC236}">
                  <a16:creationId xmlns:a16="http://schemas.microsoft.com/office/drawing/2014/main" id="{89AD2DFE-2277-4D4C-A5D1-9A0F328E7217}"/>
                </a:ext>
              </a:extLst>
            </p:cNvPr>
            <p:cNvSpPr>
              <a:spLocks noEditPoints="1"/>
            </p:cNvSpPr>
            <p:nvPr/>
          </p:nvSpPr>
          <p:spPr bwMode="auto">
            <a:xfrm>
              <a:off x="-1058863" y="4121151"/>
              <a:ext cx="823913" cy="823913"/>
            </a:xfrm>
            <a:custGeom>
              <a:avLst/>
              <a:gdLst>
                <a:gd name="T0" fmla="*/ 672 w 1344"/>
                <a:gd name="T1" fmla="*/ 0 h 1344"/>
                <a:gd name="T2" fmla="*/ 0 w 1344"/>
                <a:gd name="T3" fmla="*/ 672 h 1344"/>
                <a:gd name="T4" fmla="*/ 672 w 1344"/>
                <a:gd name="T5" fmla="*/ 1344 h 1344"/>
                <a:gd name="T6" fmla="*/ 1344 w 1344"/>
                <a:gd name="T7" fmla="*/ 672 h 1344"/>
                <a:gd name="T8" fmla="*/ 672 w 1344"/>
                <a:gd name="T9" fmla="*/ 0 h 1344"/>
                <a:gd name="T10" fmla="*/ 672 w 1344"/>
                <a:gd name="T11" fmla="*/ 1280 h 1344"/>
                <a:gd name="T12" fmla="*/ 64 w 1344"/>
                <a:gd name="T13" fmla="*/ 672 h 1344"/>
                <a:gd name="T14" fmla="*/ 672 w 1344"/>
                <a:gd name="T15" fmla="*/ 64 h 1344"/>
                <a:gd name="T16" fmla="*/ 1280 w 1344"/>
                <a:gd name="T17" fmla="*/ 672 h 1344"/>
                <a:gd name="T18" fmla="*/ 672 w 1344"/>
                <a:gd name="T19" fmla="*/ 128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4" h="1344">
                  <a:moveTo>
                    <a:pt x="672" y="0"/>
                  </a:moveTo>
                  <a:cubicBezTo>
                    <a:pt x="301" y="0"/>
                    <a:pt x="0" y="301"/>
                    <a:pt x="0" y="672"/>
                  </a:cubicBezTo>
                  <a:cubicBezTo>
                    <a:pt x="0" y="1043"/>
                    <a:pt x="301" y="1344"/>
                    <a:pt x="672" y="1344"/>
                  </a:cubicBezTo>
                  <a:cubicBezTo>
                    <a:pt x="1043" y="1344"/>
                    <a:pt x="1344" y="1043"/>
                    <a:pt x="1344" y="672"/>
                  </a:cubicBezTo>
                  <a:cubicBezTo>
                    <a:pt x="1344" y="301"/>
                    <a:pt x="1043" y="0"/>
                    <a:pt x="672" y="0"/>
                  </a:cubicBezTo>
                  <a:close/>
                  <a:moveTo>
                    <a:pt x="672" y="1280"/>
                  </a:moveTo>
                  <a:cubicBezTo>
                    <a:pt x="336" y="1280"/>
                    <a:pt x="64" y="1008"/>
                    <a:pt x="64" y="672"/>
                  </a:cubicBezTo>
                  <a:cubicBezTo>
                    <a:pt x="64" y="336"/>
                    <a:pt x="336" y="64"/>
                    <a:pt x="672" y="64"/>
                  </a:cubicBezTo>
                  <a:cubicBezTo>
                    <a:pt x="1008" y="64"/>
                    <a:pt x="1280" y="336"/>
                    <a:pt x="1280" y="672"/>
                  </a:cubicBezTo>
                  <a:cubicBezTo>
                    <a:pt x="1280" y="1008"/>
                    <a:pt x="1008" y="1280"/>
                    <a:pt x="672" y="12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9">
              <a:extLst>
                <a:ext uri="{FF2B5EF4-FFF2-40B4-BE49-F238E27FC236}">
                  <a16:creationId xmlns:a16="http://schemas.microsoft.com/office/drawing/2014/main" id="{21DFEBE3-4781-49B7-9591-0846E1E056C9}"/>
                </a:ext>
              </a:extLst>
            </p:cNvPr>
            <p:cNvSpPr>
              <a:spLocks noEditPoints="1"/>
            </p:cNvSpPr>
            <p:nvPr/>
          </p:nvSpPr>
          <p:spPr bwMode="auto">
            <a:xfrm>
              <a:off x="-1203326" y="3975101"/>
              <a:ext cx="1270001" cy="1250950"/>
            </a:xfrm>
            <a:custGeom>
              <a:avLst/>
              <a:gdLst>
                <a:gd name="T0" fmla="*/ 1552 w 2072"/>
                <a:gd name="T1" fmla="*/ 1384 h 2040"/>
                <a:gd name="T2" fmla="*/ 1384 w 2072"/>
                <a:gd name="T3" fmla="*/ 263 h 2040"/>
                <a:gd name="T4" fmla="*/ 264 w 2072"/>
                <a:gd name="T5" fmla="*/ 431 h 2040"/>
                <a:gd name="T6" fmla="*/ 431 w 2072"/>
                <a:gd name="T7" fmla="*/ 1552 h 2040"/>
                <a:gd name="T8" fmla="*/ 1420 w 2072"/>
                <a:gd name="T9" fmla="*/ 1524 h 2040"/>
                <a:gd name="T10" fmla="*/ 1897 w 2072"/>
                <a:gd name="T11" fmla="*/ 2001 h 2040"/>
                <a:gd name="T12" fmla="*/ 2033 w 2072"/>
                <a:gd name="T13" fmla="*/ 2003 h 2040"/>
                <a:gd name="T14" fmla="*/ 2035 w 2072"/>
                <a:gd name="T15" fmla="*/ 1868 h 2040"/>
                <a:gd name="T16" fmla="*/ 2033 w 2072"/>
                <a:gd name="T17" fmla="*/ 1865 h 2040"/>
                <a:gd name="T18" fmla="*/ 1552 w 2072"/>
                <a:gd name="T19" fmla="*/ 1384 h 2040"/>
                <a:gd name="T20" fmla="*/ 173 w 2072"/>
                <a:gd name="T21" fmla="*/ 909 h 2040"/>
                <a:gd name="T22" fmla="*/ 909 w 2072"/>
                <a:gd name="T23" fmla="*/ 173 h 2040"/>
                <a:gd name="T24" fmla="*/ 1645 w 2072"/>
                <a:gd name="T25" fmla="*/ 909 h 2040"/>
                <a:gd name="T26" fmla="*/ 909 w 2072"/>
                <a:gd name="T27" fmla="*/ 1645 h 2040"/>
                <a:gd name="T28" fmla="*/ 173 w 2072"/>
                <a:gd name="T29" fmla="*/ 909 h 2040"/>
                <a:gd name="T30" fmla="*/ 1987 w 2072"/>
                <a:gd name="T31" fmla="*/ 1956 h 2040"/>
                <a:gd name="T32" fmla="*/ 1943 w 2072"/>
                <a:gd name="T33" fmla="*/ 1956 h 2040"/>
                <a:gd name="T34" fmla="*/ 1468 w 2072"/>
                <a:gd name="T35" fmla="*/ 1481 h 2040"/>
                <a:gd name="T36" fmla="*/ 1511 w 2072"/>
                <a:gd name="T37" fmla="*/ 1434 h 2040"/>
                <a:gd name="T38" fmla="*/ 1987 w 2072"/>
                <a:gd name="T39" fmla="*/ 1911 h 2040"/>
                <a:gd name="T40" fmla="*/ 1997 w 2072"/>
                <a:gd name="T41" fmla="*/ 1933 h 2040"/>
                <a:gd name="T42" fmla="*/ 1987 w 2072"/>
                <a:gd name="T43" fmla="*/ 1956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72" h="2040">
                  <a:moveTo>
                    <a:pt x="1552" y="1384"/>
                  </a:moveTo>
                  <a:cubicBezTo>
                    <a:pt x="1815" y="1028"/>
                    <a:pt x="1740" y="527"/>
                    <a:pt x="1384" y="263"/>
                  </a:cubicBezTo>
                  <a:cubicBezTo>
                    <a:pt x="1029" y="0"/>
                    <a:pt x="527" y="75"/>
                    <a:pt x="264" y="431"/>
                  </a:cubicBezTo>
                  <a:cubicBezTo>
                    <a:pt x="0" y="787"/>
                    <a:pt x="75" y="1289"/>
                    <a:pt x="431" y="1552"/>
                  </a:cubicBezTo>
                  <a:cubicBezTo>
                    <a:pt x="728" y="1771"/>
                    <a:pt x="1136" y="1760"/>
                    <a:pt x="1420" y="1524"/>
                  </a:cubicBezTo>
                  <a:cubicBezTo>
                    <a:pt x="1897" y="2001"/>
                    <a:pt x="1897" y="2001"/>
                    <a:pt x="1897" y="2001"/>
                  </a:cubicBezTo>
                  <a:cubicBezTo>
                    <a:pt x="1934" y="2039"/>
                    <a:pt x="1994" y="2040"/>
                    <a:pt x="2033" y="2003"/>
                  </a:cubicBezTo>
                  <a:cubicBezTo>
                    <a:pt x="2071" y="1966"/>
                    <a:pt x="2072" y="1906"/>
                    <a:pt x="2035" y="1868"/>
                  </a:cubicBezTo>
                  <a:cubicBezTo>
                    <a:pt x="2034" y="1867"/>
                    <a:pt x="2033" y="1866"/>
                    <a:pt x="2033" y="1865"/>
                  </a:cubicBezTo>
                  <a:lnTo>
                    <a:pt x="1552" y="1384"/>
                  </a:lnTo>
                  <a:close/>
                  <a:moveTo>
                    <a:pt x="173" y="909"/>
                  </a:moveTo>
                  <a:cubicBezTo>
                    <a:pt x="173" y="503"/>
                    <a:pt x="503" y="173"/>
                    <a:pt x="909" y="173"/>
                  </a:cubicBezTo>
                  <a:cubicBezTo>
                    <a:pt x="1315" y="173"/>
                    <a:pt x="1645" y="503"/>
                    <a:pt x="1645" y="909"/>
                  </a:cubicBezTo>
                  <a:cubicBezTo>
                    <a:pt x="1645" y="1315"/>
                    <a:pt x="1315" y="1645"/>
                    <a:pt x="909" y="1645"/>
                  </a:cubicBezTo>
                  <a:cubicBezTo>
                    <a:pt x="503" y="1645"/>
                    <a:pt x="173" y="1315"/>
                    <a:pt x="173" y="909"/>
                  </a:cubicBezTo>
                  <a:close/>
                  <a:moveTo>
                    <a:pt x="1987" y="1956"/>
                  </a:moveTo>
                  <a:cubicBezTo>
                    <a:pt x="1975" y="1968"/>
                    <a:pt x="1955" y="1968"/>
                    <a:pt x="1943" y="1956"/>
                  </a:cubicBezTo>
                  <a:cubicBezTo>
                    <a:pt x="1468" y="1481"/>
                    <a:pt x="1468" y="1481"/>
                    <a:pt x="1468" y="1481"/>
                  </a:cubicBezTo>
                  <a:cubicBezTo>
                    <a:pt x="1483" y="1466"/>
                    <a:pt x="1497" y="1450"/>
                    <a:pt x="1511" y="1434"/>
                  </a:cubicBezTo>
                  <a:cubicBezTo>
                    <a:pt x="1987" y="1911"/>
                    <a:pt x="1987" y="1911"/>
                    <a:pt x="1987" y="1911"/>
                  </a:cubicBezTo>
                  <a:cubicBezTo>
                    <a:pt x="1994" y="1916"/>
                    <a:pt x="1997" y="1925"/>
                    <a:pt x="1997" y="1933"/>
                  </a:cubicBezTo>
                  <a:cubicBezTo>
                    <a:pt x="1997" y="1942"/>
                    <a:pt x="1994" y="1950"/>
                    <a:pt x="1987" y="1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0">
              <a:extLst>
                <a:ext uri="{FF2B5EF4-FFF2-40B4-BE49-F238E27FC236}">
                  <a16:creationId xmlns:a16="http://schemas.microsoft.com/office/drawing/2014/main" id="{8A70D7E5-1D84-46B6-87B1-5A5EB42AFBE3}"/>
                </a:ext>
              </a:extLst>
            </p:cNvPr>
            <p:cNvSpPr>
              <a:spLocks noEditPoints="1"/>
            </p:cNvSpPr>
            <p:nvPr/>
          </p:nvSpPr>
          <p:spPr bwMode="auto">
            <a:xfrm>
              <a:off x="-862013" y="4435476"/>
              <a:ext cx="117475" cy="234950"/>
            </a:xfrm>
            <a:custGeom>
              <a:avLst/>
              <a:gdLst>
                <a:gd name="T0" fmla="*/ 32 w 192"/>
                <a:gd name="T1" fmla="*/ 384 h 384"/>
                <a:gd name="T2" fmla="*/ 160 w 192"/>
                <a:gd name="T3" fmla="*/ 384 h 384"/>
                <a:gd name="T4" fmla="*/ 192 w 192"/>
                <a:gd name="T5" fmla="*/ 352 h 384"/>
                <a:gd name="T6" fmla="*/ 192 w 192"/>
                <a:gd name="T7" fmla="*/ 32 h 384"/>
                <a:gd name="T8" fmla="*/ 160 w 192"/>
                <a:gd name="T9" fmla="*/ 0 h 384"/>
                <a:gd name="T10" fmla="*/ 32 w 192"/>
                <a:gd name="T11" fmla="*/ 0 h 384"/>
                <a:gd name="T12" fmla="*/ 0 w 192"/>
                <a:gd name="T13" fmla="*/ 32 h 384"/>
                <a:gd name="T14" fmla="*/ 0 w 192"/>
                <a:gd name="T15" fmla="*/ 352 h 384"/>
                <a:gd name="T16" fmla="*/ 32 w 192"/>
                <a:gd name="T17" fmla="*/ 384 h 384"/>
                <a:gd name="T18" fmla="*/ 64 w 192"/>
                <a:gd name="T19" fmla="*/ 64 h 384"/>
                <a:gd name="T20" fmla="*/ 128 w 192"/>
                <a:gd name="T21" fmla="*/ 64 h 384"/>
                <a:gd name="T22" fmla="*/ 128 w 192"/>
                <a:gd name="T23" fmla="*/ 320 h 384"/>
                <a:gd name="T24" fmla="*/ 64 w 192"/>
                <a:gd name="T25" fmla="*/ 320 h 384"/>
                <a:gd name="T26" fmla="*/ 64 w 192"/>
                <a:gd name="T27" fmla="*/ 6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384">
                  <a:moveTo>
                    <a:pt x="32" y="384"/>
                  </a:moveTo>
                  <a:cubicBezTo>
                    <a:pt x="160" y="384"/>
                    <a:pt x="160" y="384"/>
                    <a:pt x="160" y="384"/>
                  </a:cubicBezTo>
                  <a:cubicBezTo>
                    <a:pt x="178" y="384"/>
                    <a:pt x="192" y="370"/>
                    <a:pt x="192" y="352"/>
                  </a:cubicBezTo>
                  <a:cubicBezTo>
                    <a:pt x="192" y="32"/>
                    <a:pt x="192" y="32"/>
                    <a:pt x="192" y="32"/>
                  </a:cubicBezTo>
                  <a:cubicBezTo>
                    <a:pt x="192" y="14"/>
                    <a:pt x="178" y="0"/>
                    <a:pt x="160" y="0"/>
                  </a:cubicBezTo>
                  <a:cubicBezTo>
                    <a:pt x="32" y="0"/>
                    <a:pt x="32" y="0"/>
                    <a:pt x="32" y="0"/>
                  </a:cubicBezTo>
                  <a:cubicBezTo>
                    <a:pt x="14" y="0"/>
                    <a:pt x="0" y="14"/>
                    <a:pt x="0" y="32"/>
                  </a:cubicBezTo>
                  <a:cubicBezTo>
                    <a:pt x="0" y="352"/>
                    <a:pt x="0" y="352"/>
                    <a:pt x="0" y="352"/>
                  </a:cubicBezTo>
                  <a:cubicBezTo>
                    <a:pt x="0" y="370"/>
                    <a:pt x="14" y="384"/>
                    <a:pt x="32" y="384"/>
                  </a:cubicBezTo>
                  <a:close/>
                  <a:moveTo>
                    <a:pt x="64" y="64"/>
                  </a:moveTo>
                  <a:cubicBezTo>
                    <a:pt x="128" y="64"/>
                    <a:pt x="128" y="64"/>
                    <a:pt x="128" y="64"/>
                  </a:cubicBezTo>
                  <a:cubicBezTo>
                    <a:pt x="128" y="320"/>
                    <a:pt x="128" y="320"/>
                    <a:pt x="128" y="320"/>
                  </a:cubicBezTo>
                  <a:cubicBezTo>
                    <a:pt x="64" y="320"/>
                    <a:pt x="64" y="320"/>
                    <a:pt x="64" y="320"/>
                  </a:cubicBezTo>
                  <a:lnTo>
                    <a:pt x="64"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31">
              <a:extLst>
                <a:ext uri="{FF2B5EF4-FFF2-40B4-BE49-F238E27FC236}">
                  <a16:creationId xmlns:a16="http://schemas.microsoft.com/office/drawing/2014/main" id="{B8DE9DEF-0381-4BF6-BF30-E4711D0EDFD6}"/>
                </a:ext>
              </a:extLst>
            </p:cNvPr>
            <p:cNvSpPr>
              <a:spLocks noEditPoints="1"/>
            </p:cNvSpPr>
            <p:nvPr/>
          </p:nvSpPr>
          <p:spPr bwMode="auto">
            <a:xfrm>
              <a:off x="-704850" y="4395788"/>
              <a:ext cx="117475" cy="274638"/>
            </a:xfrm>
            <a:custGeom>
              <a:avLst/>
              <a:gdLst>
                <a:gd name="T0" fmla="*/ 32 w 192"/>
                <a:gd name="T1" fmla="*/ 448 h 448"/>
                <a:gd name="T2" fmla="*/ 160 w 192"/>
                <a:gd name="T3" fmla="*/ 448 h 448"/>
                <a:gd name="T4" fmla="*/ 192 w 192"/>
                <a:gd name="T5" fmla="*/ 416 h 448"/>
                <a:gd name="T6" fmla="*/ 192 w 192"/>
                <a:gd name="T7" fmla="*/ 32 h 448"/>
                <a:gd name="T8" fmla="*/ 160 w 192"/>
                <a:gd name="T9" fmla="*/ 0 h 448"/>
                <a:gd name="T10" fmla="*/ 32 w 192"/>
                <a:gd name="T11" fmla="*/ 0 h 448"/>
                <a:gd name="T12" fmla="*/ 0 w 192"/>
                <a:gd name="T13" fmla="*/ 32 h 448"/>
                <a:gd name="T14" fmla="*/ 0 w 192"/>
                <a:gd name="T15" fmla="*/ 416 h 448"/>
                <a:gd name="T16" fmla="*/ 32 w 192"/>
                <a:gd name="T17" fmla="*/ 448 h 448"/>
                <a:gd name="T18" fmla="*/ 64 w 192"/>
                <a:gd name="T19" fmla="*/ 64 h 448"/>
                <a:gd name="T20" fmla="*/ 128 w 192"/>
                <a:gd name="T21" fmla="*/ 64 h 448"/>
                <a:gd name="T22" fmla="*/ 128 w 192"/>
                <a:gd name="T23" fmla="*/ 384 h 448"/>
                <a:gd name="T24" fmla="*/ 64 w 192"/>
                <a:gd name="T25" fmla="*/ 384 h 448"/>
                <a:gd name="T26" fmla="*/ 64 w 192"/>
                <a:gd name="T27" fmla="*/ 64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448">
                  <a:moveTo>
                    <a:pt x="32" y="448"/>
                  </a:moveTo>
                  <a:cubicBezTo>
                    <a:pt x="160" y="448"/>
                    <a:pt x="160" y="448"/>
                    <a:pt x="160" y="448"/>
                  </a:cubicBezTo>
                  <a:cubicBezTo>
                    <a:pt x="178" y="448"/>
                    <a:pt x="192" y="434"/>
                    <a:pt x="192" y="416"/>
                  </a:cubicBezTo>
                  <a:cubicBezTo>
                    <a:pt x="192" y="32"/>
                    <a:pt x="192" y="32"/>
                    <a:pt x="192" y="32"/>
                  </a:cubicBezTo>
                  <a:cubicBezTo>
                    <a:pt x="192" y="14"/>
                    <a:pt x="178" y="0"/>
                    <a:pt x="160" y="0"/>
                  </a:cubicBezTo>
                  <a:cubicBezTo>
                    <a:pt x="32" y="0"/>
                    <a:pt x="32" y="0"/>
                    <a:pt x="32" y="0"/>
                  </a:cubicBezTo>
                  <a:cubicBezTo>
                    <a:pt x="14" y="0"/>
                    <a:pt x="0" y="14"/>
                    <a:pt x="0" y="32"/>
                  </a:cubicBezTo>
                  <a:cubicBezTo>
                    <a:pt x="0" y="416"/>
                    <a:pt x="0" y="416"/>
                    <a:pt x="0" y="416"/>
                  </a:cubicBezTo>
                  <a:cubicBezTo>
                    <a:pt x="0" y="434"/>
                    <a:pt x="14" y="448"/>
                    <a:pt x="32" y="448"/>
                  </a:cubicBezTo>
                  <a:close/>
                  <a:moveTo>
                    <a:pt x="64" y="64"/>
                  </a:moveTo>
                  <a:cubicBezTo>
                    <a:pt x="128" y="64"/>
                    <a:pt x="128" y="64"/>
                    <a:pt x="128" y="64"/>
                  </a:cubicBezTo>
                  <a:cubicBezTo>
                    <a:pt x="128" y="384"/>
                    <a:pt x="128" y="384"/>
                    <a:pt x="128" y="384"/>
                  </a:cubicBezTo>
                  <a:cubicBezTo>
                    <a:pt x="64" y="384"/>
                    <a:pt x="64" y="384"/>
                    <a:pt x="64" y="384"/>
                  </a:cubicBezTo>
                  <a:lnTo>
                    <a:pt x="64"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32">
              <a:extLst>
                <a:ext uri="{FF2B5EF4-FFF2-40B4-BE49-F238E27FC236}">
                  <a16:creationId xmlns:a16="http://schemas.microsoft.com/office/drawing/2014/main" id="{193C6076-2B62-4EA3-8ABF-FB9A75DFD354}"/>
                </a:ext>
              </a:extLst>
            </p:cNvPr>
            <p:cNvSpPr>
              <a:spLocks noEditPoints="1"/>
            </p:cNvSpPr>
            <p:nvPr/>
          </p:nvSpPr>
          <p:spPr bwMode="auto">
            <a:xfrm>
              <a:off x="-549275" y="4356101"/>
              <a:ext cx="117475" cy="314325"/>
            </a:xfrm>
            <a:custGeom>
              <a:avLst/>
              <a:gdLst>
                <a:gd name="T0" fmla="*/ 160 w 192"/>
                <a:gd name="T1" fmla="*/ 0 h 512"/>
                <a:gd name="T2" fmla="*/ 32 w 192"/>
                <a:gd name="T3" fmla="*/ 0 h 512"/>
                <a:gd name="T4" fmla="*/ 0 w 192"/>
                <a:gd name="T5" fmla="*/ 32 h 512"/>
                <a:gd name="T6" fmla="*/ 0 w 192"/>
                <a:gd name="T7" fmla="*/ 480 h 512"/>
                <a:gd name="T8" fmla="*/ 32 w 192"/>
                <a:gd name="T9" fmla="*/ 512 h 512"/>
                <a:gd name="T10" fmla="*/ 160 w 192"/>
                <a:gd name="T11" fmla="*/ 512 h 512"/>
                <a:gd name="T12" fmla="*/ 192 w 192"/>
                <a:gd name="T13" fmla="*/ 480 h 512"/>
                <a:gd name="T14" fmla="*/ 192 w 192"/>
                <a:gd name="T15" fmla="*/ 32 h 512"/>
                <a:gd name="T16" fmla="*/ 160 w 192"/>
                <a:gd name="T17" fmla="*/ 0 h 512"/>
                <a:gd name="T18" fmla="*/ 128 w 192"/>
                <a:gd name="T19" fmla="*/ 448 h 512"/>
                <a:gd name="T20" fmla="*/ 64 w 192"/>
                <a:gd name="T21" fmla="*/ 448 h 512"/>
                <a:gd name="T22" fmla="*/ 64 w 192"/>
                <a:gd name="T23" fmla="*/ 64 h 512"/>
                <a:gd name="T24" fmla="*/ 128 w 192"/>
                <a:gd name="T25" fmla="*/ 64 h 512"/>
                <a:gd name="T26" fmla="*/ 128 w 192"/>
                <a:gd name="T27" fmla="*/ 44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512">
                  <a:moveTo>
                    <a:pt x="160" y="0"/>
                  </a:moveTo>
                  <a:cubicBezTo>
                    <a:pt x="32" y="0"/>
                    <a:pt x="32" y="0"/>
                    <a:pt x="32" y="0"/>
                  </a:cubicBezTo>
                  <a:cubicBezTo>
                    <a:pt x="14" y="0"/>
                    <a:pt x="0" y="14"/>
                    <a:pt x="0" y="32"/>
                  </a:cubicBezTo>
                  <a:cubicBezTo>
                    <a:pt x="0" y="480"/>
                    <a:pt x="0" y="480"/>
                    <a:pt x="0" y="480"/>
                  </a:cubicBezTo>
                  <a:cubicBezTo>
                    <a:pt x="0" y="498"/>
                    <a:pt x="14" y="512"/>
                    <a:pt x="32" y="512"/>
                  </a:cubicBezTo>
                  <a:cubicBezTo>
                    <a:pt x="160" y="512"/>
                    <a:pt x="160" y="512"/>
                    <a:pt x="160" y="512"/>
                  </a:cubicBezTo>
                  <a:cubicBezTo>
                    <a:pt x="178" y="512"/>
                    <a:pt x="192" y="498"/>
                    <a:pt x="192" y="480"/>
                  </a:cubicBezTo>
                  <a:cubicBezTo>
                    <a:pt x="192" y="32"/>
                    <a:pt x="192" y="32"/>
                    <a:pt x="192" y="32"/>
                  </a:cubicBezTo>
                  <a:cubicBezTo>
                    <a:pt x="192" y="14"/>
                    <a:pt x="178" y="0"/>
                    <a:pt x="160" y="0"/>
                  </a:cubicBezTo>
                  <a:close/>
                  <a:moveTo>
                    <a:pt x="128" y="448"/>
                  </a:moveTo>
                  <a:cubicBezTo>
                    <a:pt x="64" y="448"/>
                    <a:pt x="64" y="448"/>
                    <a:pt x="64" y="448"/>
                  </a:cubicBezTo>
                  <a:cubicBezTo>
                    <a:pt x="64" y="64"/>
                    <a:pt x="64" y="64"/>
                    <a:pt x="64" y="64"/>
                  </a:cubicBezTo>
                  <a:cubicBezTo>
                    <a:pt x="128" y="64"/>
                    <a:pt x="128" y="64"/>
                    <a:pt x="128" y="64"/>
                  </a:cubicBezTo>
                  <a:lnTo>
                    <a:pt x="128" y="4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33">
              <a:extLst>
                <a:ext uri="{FF2B5EF4-FFF2-40B4-BE49-F238E27FC236}">
                  <a16:creationId xmlns:a16="http://schemas.microsoft.com/office/drawing/2014/main" id="{278BE7CD-80C7-4427-BBE8-22CFC6460316}"/>
                </a:ext>
              </a:extLst>
            </p:cNvPr>
            <p:cNvSpPr>
              <a:spLocks/>
            </p:cNvSpPr>
            <p:nvPr/>
          </p:nvSpPr>
          <p:spPr bwMode="auto">
            <a:xfrm>
              <a:off x="-288925" y="4081463"/>
              <a:ext cx="131763" cy="93663"/>
            </a:xfrm>
            <a:custGeom>
              <a:avLst/>
              <a:gdLst>
                <a:gd name="T0" fmla="*/ 132 w 215"/>
                <a:gd name="T1" fmla="*/ 64 h 151"/>
                <a:gd name="T2" fmla="*/ 215 w 215"/>
                <a:gd name="T3" fmla="*/ 64 h 151"/>
                <a:gd name="T4" fmla="*/ 215 w 215"/>
                <a:gd name="T5" fmla="*/ 0 h 151"/>
                <a:gd name="T6" fmla="*/ 119 w 215"/>
                <a:gd name="T7" fmla="*/ 0 h 151"/>
                <a:gd name="T8" fmla="*/ 96 w 215"/>
                <a:gd name="T9" fmla="*/ 9 h 151"/>
                <a:gd name="T10" fmla="*/ 0 w 215"/>
                <a:gd name="T11" fmla="*/ 105 h 151"/>
                <a:gd name="T12" fmla="*/ 46 w 215"/>
                <a:gd name="T13" fmla="*/ 151 h 151"/>
                <a:gd name="T14" fmla="*/ 132 w 215"/>
                <a:gd name="T15" fmla="*/ 64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51">
                  <a:moveTo>
                    <a:pt x="132" y="64"/>
                  </a:moveTo>
                  <a:cubicBezTo>
                    <a:pt x="215" y="64"/>
                    <a:pt x="215" y="64"/>
                    <a:pt x="215" y="64"/>
                  </a:cubicBezTo>
                  <a:cubicBezTo>
                    <a:pt x="215" y="0"/>
                    <a:pt x="215" y="0"/>
                    <a:pt x="215" y="0"/>
                  </a:cubicBezTo>
                  <a:cubicBezTo>
                    <a:pt x="119" y="0"/>
                    <a:pt x="119" y="0"/>
                    <a:pt x="119" y="0"/>
                  </a:cubicBezTo>
                  <a:cubicBezTo>
                    <a:pt x="111" y="0"/>
                    <a:pt x="102" y="3"/>
                    <a:pt x="96" y="9"/>
                  </a:cubicBezTo>
                  <a:cubicBezTo>
                    <a:pt x="0" y="105"/>
                    <a:pt x="0" y="105"/>
                    <a:pt x="0" y="105"/>
                  </a:cubicBezTo>
                  <a:cubicBezTo>
                    <a:pt x="46" y="151"/>
                    <a:pt x="46" y="151"/>
                    <a:pt x="46" y="151"/>
                  </a:cubicBezTo>
                  <a:lnTo>
                    <a:pt x="132"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34">
              <a:extLst>
                <a:ext uri="{FF2B5EF4-FFF2-40B4-BE49-F238E27FC236}">
                  <a16:creationId xmlns:a16="http://schemas.microsoft.com/office/drawing/2014/main" id="{A0BFD447-B35A-4B58-A63F-205B325D11DF}"/>
                </a:ext>
              </a:extLst>
            </p:cNvPr>
            <p:cNvSpPr>
              <a:spLocks noChangeArrowheads="1"/>
            </p:cNvSpPr>
            <p:nvPr/>
          </p:nvSpPr>
          <p:spPr bwMode="auto">
            <a:xfrm>
              <a:off x="-117475" y="4081463"/>
              <a:ext cx="1762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35">
              <a:extLst>
                <a:ext uri="{FF2B5EF4-FFF2-40B4-BE49-F238E27FC236}">
                  <a16:creationId xmlns:a16="http://schemas.microsoft.com/office/drawing/2014/main" id="{6508208C-3F7A-4888-B0B5-6B5B4714FEE1}"/>
                </a:ext>
              </a:extLst>
            </p:cNvPr>
            <p:cNvSpPr>
              <a:spLocks noChangeArrowheads="1"/>
            </p:cNvSpPr>
            <p:nvPr/>
          </p:nvSpPr>
          <p:spPr bwMode="auto">
            <a:xfrm>
              <a:off x="-117475" y="4160838"/>
              <a:ext cx="39688"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36">
              <a:extLst>
                <a:ext uri="{FF2B5EF4-FFF2-40B4-BE49-F238E27FC236}">
                  <a16:creationId xmlns:a16="http://schemas.microsoft.com/office/drawing/2014/main" id="{A4B2690C-C7EF-4CDC-B0D1-CFA571B4B05B}"/>
                </a:ext>
              </a:extLst>
            </p:cNvPr>
            <p:cNvSpPr>
              <a:spLocks noChangeArrowheads="1"/>
            </p:cNvSpPr>
            <p:nvPr/>
          </p:nvSpPr>
          <p:spPr bwMode="auto">
            <a:xfrm>
              <a:off x="-38100" y="4160838"/>
              <a:ext cx="96838"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37">
              <a:extLst>
                <a:ext uri="{FF2B5EF4-FFF2-40B4-BE49-F238E27FC236}">
                  <a16:creationId xmlns:a16="http://schemas.microsoft.com/office/drawing/2014/main" id="{E762B3F6-8520-41F6-AD0D-D7EBC5D54FE3}"/>
                </a:ext>
              </a:extLst>
            </p:cNvPr>
            <p:cNvSpPr>
              <a:spLocks noChangeArrowheads="1"/>
            </p:cNvSpPr>
            <p:nvPr/>
          </p:nvSpPr>
          <p:spPr bwMode="auto">
            <a:xfrm>
              <a:off x="-117475" y="4238626"/>
              <a:ext cx="1762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8">
              <a:extLst>
                <a:ext uri="{FF2B5EF4-FFF2-40B4-BE49-F238E27FC236}">
                  <a16:creationId xmlns:a16="http://schemas.microsoft.com/office/drawing/2014/main" id="{6A501627-C35B-47F9-8183-9B145A913E1E}"/>
                </a:ext>
              </a:extLst>
            </p:cNvPr>
            <p:cNvSpPr>
              <a:spLocks/>
            </p:cNvSpPr>
            <p:nvPr/>
          </p:nvSpPr>
          <p:spPr bwMode="auto">
            <a:xfrm>
              <a:off x="-901700" y="5087938"/>
              <a:ext cx="131763" cy="93663"/>
            </a:xfrm>
            <a:custGeom>
              <a:avLst/>
              <a:gdLst>
                <a:gd name="T0" fmla="*/ 83 w 215"/>
                <a:gd name="T1" fmla="*/ 87 h 151"/>
                <a:gd name="T2" fmla="*/ 0 w 215"/>
                <a:gd name="T3" fmla="*/ 87 h 151"/>
                <a:gd name="T4" fmla="*/ 0 w 215"/>
                <a:gd name="T5" fmla="*/ 151 h 151"/>
                <a:gd name="T6" fmla="*/ 96 w 215"/>
                <a:gd name="T7" fmla="*/ 151 h 151"/>
                <a:gd name="T8" fmla="*/ 119 w 215"/>
                <a:gd name="T9" fmla="*/ 142 h 151"/>
                <a:gd name="T10" fmla="*/ 215 w 215"/>
                <a:gd name="T11" fmla="*/ 46 h 151"/>
                <a:gd name="T12" fmla="*/ 169 w 215"/>
                <a:gd name="T13" fmla="*/ 0 h 151"/>
                <a:gd name="T14" fmla="*/ 83 w 215"/>
                <a:gd name="T15" fmla="*/ 87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51">
                  <a:moveTo>
                    <a:pt x="83" y="87"/>
                  </a:moveTo>
                  <a:cubicBezTo>
                    <a:pt x="0" y="87"/>
                    <a:pt x="0" y="87"/>
                    <a:pt x="0" y="87"/>
                  </a:cubicBezTo>
                  <a:cubicBezTo>
                    <a:pt x="0" y="151"/>
                    <a:pt x="0" y="151"/>
                    <a:pt x="0" y="151"/>
                  </a:cubicBezTo>
                  <a:cubicBezTo>
                    <a:pt x="96" y="151"/>
                    <a:pt x="96" y="151"/>
                    <a:pt x="96" y="151"/>
                  </a:cubicBezTo>
                  <a:cubicBezTo>
                    <a:pt x="104" y="151"/>
                    <a:pt x="113" y="148"/>
                    <a:pt x="119" y="142"/>
                  </a:cubicBezTo>
                  <a:cubicBezTo>
                    <a:pt x="215" y="46"/>
                    <a:pt x="215" y="46"/>
                    <a:pt x="215" y="46"/>
                  </a:cubicBezTo>
                  <a:cubicBezTo>
                    <a:pt x="169" y="0"/>
                    <a:pt x="169" y="0"/>
                    <a:pt x="169" y="0"/>
                  </a:cubicBezTo>
                  <a:lnTo>
                    <a:pt x="83"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Rectangle 39">
              <a:extLst>
                <a:ext uri="{FF2B5EF4-FFF2-40B4-BE49-F238E27FC236}">
                  <a16:creationId xmlns:a16="http://schemas.microsoft.com/office/drawing/2014/main" id="{AE2AACD2-46FD-4773-B6FD-CC68B6E42521}"/>
                </a:ext>
              </a:extLst>
            </p:cNvPr>
            <p:cNvSpPr>
              <a:spLocks noChangeArrowheads="1"/>
            </p:cNvSpPr>
            <p:nvPr/>
          </p:nvSpPr>
          <p:spPr bwMode="auto">
            <a:xfrm>
              <a:off x="-1117600" y="5141913"/>
              <a:ext cx="1762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0">
              <a:extLst>
                <a:ext uri="{FF2B5EF4-FFF2-40B4-BE49-F238E27FC236}">
                  <a16:creationId xmlns:a16="http://schemas.microsoft.com/office/drawing/2014/main" id="{C79A1D7A-F68E-4F2A-8228-F617728D7ECA}"/>
                </a:ext>
              </a:extLst>
            </p:cNvPr>
            <p:cNvSpPr>
              <a:spLocks noChangeArrowheads="1"/>
            </p:cNvSpPr>
            <p:nvPr/>
          </p:nvSpPr>
          <p:spPr bwMode="auto">
            <a:xfrm>
              <a:off x="-979488" y="5062538"/>
              <a:ext cx="38100"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41">
              <a:extLst>
                <a:ext uri="{FF2B5EF4-FFF2-40B4-BE49-F238E27FC236}">
                  <a16:creationId xmlns:a16="http://schemas.microsoft.com/office/drawing/2014/main" id="{25A59FE0-96A9-4960-888F-A61E08FDAAE0}"/>
                </a:ext>
              </a:extLst>
            </p:cNvPr>
            <p:cNvSpPr>
              <a:spLocks noChangeArrowheads="1"/>
            </p:cNvSpPr>
            <p:nvPr/>
          </p:nvSpPr>
          <p:spPr bwMode="auto">
            <a:xfrm>
              <a:off x="-1117600" y="5062538"/>
              <a:ext cx="98425"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42">
              <a:extLst>
                <a:ext uri="{FF2B5EF4-FFF2-40B4-BE49-F238E27FC236}">
                  <a16:creationId xmlns:a16="http://schemas.microsoft.com/office/drawing/2014/main" id="{91CE0A55-32E5-401E-87EB-5D1C5197BBAB}"/>
                </a:ext>
              </a:extLst>
            </p:cNvPr>
            <p:cNvSpPr>
              <a:spLocks noChangeArrowheads="1"/>
            </p:cNvSpPr>
            <p:nvPr/>
          </p:nvSpPr>
          <p:spPr bwMode="auto">
            <a:xfrm>
              <a:off x="-1117600" y="4984751"/>
              <a:ext cx="1762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43">
              <a:extLst>
                <a:ext uri="{FF2B5EF4-FFF2-40B4-BE49-F238E27FC236}">
                  <a16:creationId xmlns:a16="http://schemas.microsoft.com/office/drawing/2014/main" id="{BD8078D0-86F0-4B5D-96E6-8E204724DBFA}"/>
                </a:ext>
              </a:extLst>
            </p:cNvPr>
            <p:cNvSpPr>
              <a:spLocks noChangeArrowheads="1"/>
            </p:cNvSpPr>
            <p:nvPr/>
          </p:nvSpPr>
          <p:spPr bwMode="auto">
            <a:xfrm>
              <a:off x="-862013" y="4710113"/>
              <a:ext cx="430213"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8" name="Oval 77">
            <a:extLst>
              <a:ext uri="{FF2B5EF4-FFF2-40B4-BE49-F238E27FC236}">
                <a16:creationId xmlns:a16="http://schemas.microsoft.com/office/drawing/2014/main" id="{823B02F8-6B39-42E5-9FB7-D47B98B6FF21}"/>
              </a:ext>
            </a:extLst>
          </p:cNvPr>
          <p:cNvSpPr/>
          <p:nvPr/>
        </p:nvSpPr>
        <p:spPr bwMode="auto">
          <a:xfrm>
            <a:off x="7004525" y="1323244"/>
            <a:ext cx="1820006" cy="1820006"/>
          </a:xfrm>
          <a:prstGeom prst="ellipse">
            <a:avLst/>
          </a:prstGeom>
          <a:noFill/>
          <a:ln w="28575">
            <a:solidFill>
              <a:schemeClr val="accent1"/>
            </a:solidFill>
            <a:round/>
            <a:headEnd/>
            <a:tailEnd/>
          </a:ln>
        </p:spPr>
        <p:txBody>
          <a:bodyPr vert="horz" wrap="square" lIns="0" tIns="0" rIns="0" bIns="0" numCol="1" rtlCol="0" anchor="ctr" anchorCtr="0" compatLnSpc="1">
            <a:prstTxWarp prst="textNoShape">
              <a:avLst/>
            </a:prstTxWarp>
          </a:bodyPr>
          <a:lstStyle/>
          <a:p>
            <a:pPr algn="ctr"/>
            <a:endParaRPr lang="en-US" sz="4000" b="1" dirty="0">
              <a:solidFill>
                <a:schemeClr val="tx1">
                  <a:lumMod val="75000"/>
                  <a:lumOff val="25000"/>
                </a:schemeClr>
              </a:solidFill>
            </a:endParaRPr>
          </a:p>
        </p:txBody>
      </p:sp>
      <p:grpSp>
        <p:nvGrpSpPr>
          <p:cNvPr id="79" name="Group 78">
            <a:extLst>
              <a:ext uri="{FF2B5EF4-FFF2-40B4-BE49-F238E27FC236}">
                <a16:creationId xmlns:a16="http://schemas.microsoft.com/office/drawing/2014/main" id="{BD7359B5-289C-4177-BC4B-492B74036C3D}"/>
              </a:ext>
            </a:extLst>
          </p:cNvPr>
          <p:cNvGrpSpPr/>
          <p:nvPr/>
        </p:nvGrpSpPr>
        <p:grpSpPr>
          <a:xfrm>
            <a:off x="7378569" y="1697289"/>
            <a:ext cx="1071918" cy="1071916"/>
            <a:chOff x="-1687513" y="3627438"/>
            <a:chExt cx="1303338" cy="1303337"/>
          </a:xfrm>
          <a:solidFill>
            <a:schemeClr val="accent1"/>
          </a:solidFill>
        </p:grpSpPr>
        <p:sp>
          <p:nvSpPr>
            <p:cNvPr id="80" name="Freeform 47">
              <a:extLst>
                <a:ext uri="{FF2B5EF4-FFF2-40B4-BE49-F238E27FC236}">
                  <a16:creationId xmlns:a16="http://schemas.microsoft.com/office/drawing/2014/main" id="{16400012-328B-46A1-A411-70D4AD9FCD44}"/>
                </a:ext>
              </a:extLst>
            </p:cNvPr>
            <p:cNvSpPr>
              <a:spLocks noEditPoints="1"/>
            </p:cNvSpPr>
            <p:nvPr/>
          </p:nvSpPr>
          <p:spPr bwMode="auto">
            <a:xfrm>
              <a:off x="-1687513" y="3627438"/>
              <a:ext cx="1303338" cy="1303337"/>
            </a:xfrm>
            <a:custGeom>
              <a:avLst/>
              <a:gdLst>
                <a:gd name="T0" fmla="*/ 1696 w 1920"/>
                <a:gd name="T1" fmla="*/ 647 h 1920"/>
                <a:gd name="T2" fmla="*/ 1729 w 1920"/>
                <a:gd name="T3" fmla="*/ 372 h 1920"/>
                <a:gd name="T4" fmla="*/ 1385 w 1920"/>
                <a:gd name="T5" fmla="*/ 282 h 1920"/>
                <a:gd name="T6" fmla="*/ 1088 w 1920"/>
                <a:gd name="T7" fmla="*/ 0 h 1920"/>
                <a:gd name="T8" fmla="*/ 781 w 1920"/>
                <a:gd name="T9" fmla="*/ 180 h 1920"/>
                <a:gd name="T10" fmla="*/ 372 w 1920"/>
                <a:gd name="T11" fmla="*/ 191 h 1920"/>
                <a:gd name="T12" fmla="*/ 282 w 1920"/>
                <a:gd name="T13" fmla="*/ 535 h 1920"/>
                <a:gd name="T14" fmla="*/ 0 w 1920"/>
                <a:gd name="T15" fmla="*/ 832 h 1920"/>
                <a:gd name="T16" fmla="*/ 180 w 1920"/>
                <a:gd name="T17" fmla="*/ 1139 h 1920"/>
                <a:gd name="T18" fmla="*/ 191 w 1920"/>
                <a:gd name="T19" fmla="*/ 1548 h 1920"/>
                <a:gd name="T20" fmla="*/ 535 w 1920"/>
                <a:gd name="T21" fmla="*/ 1638 h 1920"/>
                <a:gd name="T22" fmla="*/ 832 w 1920"/>
                <a:gd name="T23" fmla="*/ 1920 h 1920"/>
                <a:gd name="T24" fmla="*/ 1139 w 1920"/>
                <a:gd name="T25" fmla="*/ 1740 h 1920"/>
                <a:gd name="T26" fmla="*/ 1376 w 1920"/>
                <a:gd name="T27" fmla="*/ 1920 h 1920"/>
                <a:gd name="T28" fmla="*/ 1506 w 1920"/>
                <a:gd name="T29" fmla="*/ 1732 h 1920"/>
                <a:gd name="T30" fmla="*/ 1732 w 1920"/>
                <a:gd name="T31" fmla="*/ 1506 h 1920"/>
                <a:gd name="T32" fmla="*/ 1789 w 1920"/>
                <a:gd name="T33" fmla="*/ 1132 h 1920"/>
                <a:gd name="T34" fmla="*/ 1920 w 1920"/>
                <a:gd name="T35" fmla="*/ 832 h 1920"/>
                <a:gd name="T36" fmla="*/ 1078 w 1920"/>
                <a:gd name="T37" fmla="*/ 1709 h 1920"/>
                <a:gd name="T38" fmla="*/ 842 w 1920"/>
                <a:gd name="T39" fmla="*/ 1709 h 1920"/>
                <a:gd name="T40" fmla="*/ 514 w 1920"/>
                <a:gd name="T41" fmla="*/ 1573 h 1920"/>
                <a:gd name="T42" fmla="*/ 347 w 1920"/>
                <a:gd name="T43" fmla="*/ 1406 h 1920"/>
                <a:gd name="T44" fmla="*/ 211 w 1920"/>
                <a:gd name="T45" fmla="*/ 1078 h 1920"/>
                <a:gd name="T46" fmla="*/ 211 w 1920"/>
                <a:gd name="T47" fmla="*/ 842 h 1920"/>
                <a:gd name="T48" fmla="*/ 347 w 1920"/>
                <a:gd name="T49" fmla="*/ 514 h 1920"/>
                <a:gd name="T50" fmla="*/ 514 w 1920"/>
                <a:gd name="T51" fmla="*/ 347 h 1920"/>
                <a:gd name="T52" fmla="*/ 842 w 1920"/>
                <a:gd name="T53" fmla="*/ 211 h 1920"/>
                <a:gd name="T54" fmla="*/ 1078 w 1920"/>
                <a:gd name="T55" fmla="*/ 211 h 1920"/>
                <a:gd name="T56" fmla="*/ 1406 w 1920"/>
                <a:gd name="T57" fmla="*/ 347 h 1920"/>
                <a:gd name="T58" fmla="*/ 1573 w 1920"/>
                <a:gd name="T59" fmla="*/ 514 h 1920"/>
                <a:gd name="T60" fmla="*/ 1241 w 1920"/>
                <a:gd name="T61" fmla="*/ 533 h 1920"/>
                <a:gd name="T62" fmla="*/ 960 w 1920"/>
                <a:gd name="T63" fmla="*/ 1472 h 1920"/>
                <a:gd name="T64" fmla="*/ 1280 w 1920"/>
                <a:gd name="T65" fmla="*/ 1440 h 1920"/>
                <a:gd name="T66" fmla="*/ 1103 w 1920"/>
                <a:gd name="T67" fmla="*/ 1682 h 1920"/>
                <a:gd name="T68" fmla="*/ 699 w 1920"/>
                <a:gd name="T69" fmla="*/ 1146 h 1920"/>
                <a:gd name="T70" fmla="*/ 612 w 1920"/>
                <a:gd name="T71" fmla="*/ 1243 h 1920"/>
                <a:gd name="T72" fmla="*/ 1050 w 1920"/>
                <a:gd name="T73" fmla="*/ 653 h 1920"/>
                <a:gd name="T74" fmla="*/ 746 w 1920"/>
                <a:gd name="T75" fmla="*/ 1101 h 1920"/>
                <a:gd name="T76" fmla="*/ 1344 w 1920"/>
                <a:gd name="T77" fmla="*/ 1406 h 1920"/>
                <a:gd name="T78" fmla="*/ 1408 w 1920"/>
                <a:gd name="T79" fmla="*/ 1440 h 1920"/>
                <a:gd name="T80" fmla="*/ 1440 w 1920"/>
                <a:gd name="T81" fmla="*/ 1792 h 1920"/>
                <a:gd name="T82" fmla="*/ 1312 w 1920"/>
                <a:gd name="T83" fmla="*/ 1504 h 1920"/>
                <a:gd name="T84" fmla="*/ 1664 w 1920"/>
                <a:gd name="T85" fmla="*/ 1523 h 1920"/>
                <a:gd name="T86" fmla="*/ 1504 w 1920"/>
                <a:gd name="T87" fmla="*/ 1472 h 1920"/>
                <a:gd name="T88" fmla="*/ 1578 w 1920"/>
                <a:gd name="T89" fmla="*/ 1359 h 1920"/>
                <a:gd name="T90" fmla="*/ 1664 w 1920"/>
                <a:gd name="T91" fmla="*/ 1523 h 1920"/>
                <a:gd name="T92" fmla="*/ 1376 w 1920"/>
                <a:gd name="T93" fmla="*/ 576 h 1920"/>
                <a:gd name="T94" fmla="*/ 1856 w 1920"/>
                <a:gd name="T95" fmla="*/ 1060 h 1920"/>
                <a:gd name="T96" fmla="*/ 1856 w 1920"/>
                <a:gd name="T97" fmla="*/ 860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0" h="1920">
                  <a:moveTo>
                    <a:pt x="1892" y="800"/>
                  </a:moveTo>
                  <a:cubicBezTo>
                    <a:pt x="1790" y="787"/>
                    <a:pt x="1790" y="787"/>
                    <a:pt x="1790" y="787"/>
                  </a:cubicBezTo>
                  <a:cubicBezTo>
                    <a:pt x="1767" y="735"/>
                    <a:pt x="1736" y="688"/>
                    <a:pt x="1696" y="647"/>
                  </a:cubicBezTo>
                  <a:cubicBezTo>
                    <a:pt x="1680" y="608"/>
                    <a:pt x="1660" y="571"/>
                    <a:pt x="1638" y="535"/>
                  </a:cubicBezTo>
                  <a:cubicBezTo>
                    <a:pt x="1732" y="414"/>
                    <a:pt x="1732" y="414"/>
                    <a:pt x="1732" y="414"/>
                  </a:cubicBezTo>
                  <a:cubicBezTo>
                    <a:pt x="1742" y="401"/>
                    <a:pt x="1740" y="383"/>
                    <a:pt x="1729" y="372"/>
                  </a:cubicBezTo>
                  <a:cubicBezTo>
                    <a:pt x="1548" y="191"/>
                    <a:pt x="1548" y="191"/>
                    <a:pt x="1548" y="191"/>
                  </a:cubicBezTo>
                  <a:cubicBezTo>
                    <a:pt x="1537" y="179"/>
                    <a:pt x="1519" y="178"/>
                    <a:pt x="1506" y="188"/>
                  </a:cubicBezTo>
                  <a:cubicBezTo>
                    <a:pt x="1385" y="282"/>
                    <a:pt x="1385" y="282"/>
                    <a:pt x="1385" y="282"/>
                  </a:cubicBezTo>
                  <a:cubicBezTo>
                    <a:pt x="1309" y="234"/>
                    <a:pt x="1226" y="200"/>
                    <a:pt x="1139" y="180"/>
                  </a:cubicBezTo>
                  <a:cubicBezTo>
                    <a:pt x="1120" y="28"/>
                    <a:pt x="1120" y="28"/>
                    <a:pt x="1120" y="28"/>
                  </a:cubicBezTo>
                  <a:cubicBezTo>
                    <a:pt x="1118" y="12"/>
                    <a:pt x="1104" y="0"/>
                    <a:pt x="1088" y="0"/>
                  </a:cubicBezTo>
                  <a:cubicBezTo>
                    <a:pt x="832" y="0"/>
                    <a:pt x="832" y="0"/>
                    <a:pt x="832" y="0"/>
                  </a:cubicBezTo>
                  <a:cubicBezTo>
                    <a:pt x="816" y="0"/>
                    <a:pt x="802" y="12"/>
                    <a:pt x="800" y="28"/>
                  </a:cubicBezTo>
                  <a:cubicBezTo>
                    <a:pt x="781" y="180"/>
                    <a:pt x="781" y="180"/>
                    <a:pt x="781" y="180"/>
                  </a:cubicBezTo>
                  <a:cubicBezTo>
                    <a:pt x="694" y="200"/>
                    <a:pt x="611" y="234"/>
                    <a:pt x="535" y="282"/>
                  </a:cubicBezTo>
                  <a:cubicBezTo>
                    <a:pt x="414" y="188"/>
                    <a:pt x="414" y="188"/>
                    <a:pt x="414" y="188"/>
                  </a:cubicBezTo>
                  <a:cubicBezTo>
                    <a:pt x="401" y="178"/>
                    <a:pt x="383" y="179"/>
                    <a:pt x="372" y="191"/>
                  </a:cubicBezTo>
                  <a:cubicBezTo>
                    <a:pt x="191" y="372"/>
                    <a:pt x="191" y="372"/>
                    <a:pt x="191" y="372"/>
                  </a:cubicBezTo>
                  <a:cubicBezTo>
                    <a:pt x="179" y="383"/>
                    <a:pt x="178" y="401"/>
                    <a:pt x="188" y="414"/>
                  </a:cubicBezTo>
                  <a:cubicBezTo>
                    <a:pt x="282" y="535"/>
                    <a:pt x="282" y="535"/>
                    <a:pt x="282" y="535"/>
                  </a:cubicBezTo>
                  <a:cubicBezTo>
                    <a:pt x="234" y="611"/>
                    <a:pt x="200" y="694"/>
                    <a:pt x="180" y="781"/>
                  </a:cubicBezTo>
                  <a:cubicBezTo>
                    <a:pt x="28" y="800"/>
                    <a:pt x="28" y="800"/>
                    <a:pt x="28" y="800"/>
                  </a:cubicBezTo>
                  <a:cubicBezTo>
                    <a:pt x="12" y="802"/>
                    <a:pt x="0" y="816"/>
                    <a:pt x="0" y="832"/>
                  </a:cubicBezTo>
                  <a:cubicBezTo>
                    <a:pt x="0" y="1088"/>
                    <a:pt x="0" y="1088"/>
                    <a:pt x="0" y="1088"/>
                  </a:cubicBezTo>
                  <a:cubicBezTo>
                    <a:pt x="0" y="1104"/>
                    <a:pt x="12" y="1118"/>
                    <a:pt x="28" y="1120"/>
                  </a:cubicBezTo>
                  <a:cubicBezTo>
                    <a:pt x="180" y="1139"/>
                    <a:pt x="180" y="1139"/>
                    <a:pt x="180" y="1139"/>
                  </a:cubicBezTo>
                  <a:cubicBezTo>
                    <a:pt x="200" y="1226"/>
                    <a:pt x="234" y="1309"/>
                    <a:pt x="282" y="1385"/>
                  </a:cubicBezTo>
                  <a:cubicBezTo>
                    <a:pt x="188" y="1506"/>
                    <a:pt x="188" y="1506"/>
                    <a:pt x="188" y="1506"/>
                  </a:cubicBezTo>
                  <a:cubicBezTo>
                    <a:pt x="178" y="1519"/>
                    <a:pt x="179" y="1537"/>
                    <a:pt x="191" y="1548"/>
                  </a:cubicBezTo>
                  <a:cubicBezTo>
                    <a:pt x="372" y="1729"/>
                    <a:pt x="372" y="1729"/>
                    <a:pt x="372" y="1729"/>
                  </a:cubicBezTo>
                  <a:cubicBezTo>
                    <a:pt x="383" y="1741"/>
                    <a:pt x="401" y="1742"/>
                    <a:pt x="414" y="1732"/>
                  </a:cubicBezTo>
                  <a:cubicBezTo>
                    <a:pt x="535" y="1638"/>
                    <a:pt x="535" y="1638"/>
                    <a:pt x="535" y="1638"/>
                  </a:cubicBezTo>
                  <a:cubicBezTo>
                    <a:pt x="611" y="1686"/>
                    <a:pt x="694" y="1720"/>
                    <a:pt x="781" y="1740"/>
                  </a:cubicBezTo>
                  <a:cubicBezTo>
                    <a:pt x="800" y="1892"/>
                    <a:pt x="800" y="1892"/>
                    <a:pt x="800" y="1892"/>
                  </a:cubicBezTo>
                  <a:cubicBezTo>
                    <a:pt x="802" y="1908"/>
                    <a:pt x="816" y="1920"/>
                    <a:pt x="832" y="1920"/>
                  </a:cubicBezTo>
                  <a:cubicBezTo>
                    <a:pt x="1088" y="1920"/>
                    <a:pt x="1088" y="1920"/>
                    <a:pt x="1088" y="1920"/>
                  </a:cubicBezTo>
                  <a:cubicBezTo>
                    <a:pt x="1104" y="1920"/>
                    <a:pt x="1118" y="1908"/>
                    <a:pt x="1120" y="1892"/>
                  </a:cubicBezTo>
                  <a:cubicBezTo>
                    <a:pt x="1139" y="1740"/>
                    <a:pt x="1139" y="1740"/>
                    <a:pt x="1139" y="1740"/>
                  </a:cubicBezTo>
                  <a:cubicBezTo>
                    <a:pt x="1176" y="1731"/>
                    <a:pt x="1212" y="1720"/>
                    <a:pt x="1248" y="1706"/>
                  </a:cubicBezTo>
                  <a:cubicBezTo>
                    <a:pt x="1248" y="1792"/>
                    <a:pt x="1248" y="1792"/>
                    <a:pt x="1248" y="1792"/>
                  </a:cubicBezTo>
                  <a:cubicBezTo>
                    <a:pt x="1248" y="1863"/>
                    <a:pt x="1305" y="1920"/>
                    <a:pt x="1376" y="1920"/>
                  </a:cubicBezTo>
                  <a:cubicBezTo>
                    <a:pt x="1447" y="1920"/>
                    <a:pt x="1504" y="1863"/>
                    <a:pt x="1504" y="1792"/>
                  </a:cubicBezTo>
                  <a:cubicBezTo>
                    <a:pt x="1504" y="1730"/>
                    <a:pt x="1504" y="1730"/>
                    <a:pt x="1504" y="1730"/>
                  </a:cubicBezTo>
                  <a:cubicBezTo>
                    <a:pt x="1506" y="1732"/>
                    <a:pt x="1506" y="1732"/>
                    <a:pt x="1506" y="1732"/>
                  </a:cubicBezTo>
                  <a:cubicBezTo>
                    <a:pt x="1519" y="1742"/>
                    <a:pt x="1537" y="1741"/>
                    <a:pt x="1548" y="1729"/>
                  </a:cubicBezTo>
                  <a:cubicBezTo>
                    <a:pt x="1729" y="1548"/>
                    <a:pt x="1729" y="1548"/>
                    <a:pt x="1729" y="1548"/>
                  </a:cubicBezTo>
                  <a:cubicBezTo>
                    <a:pt x="1741" y="1537"/>
                    <a:pt x="1742" y="1519"/>
                    <a:pt x="1732" y="1506"/>
                  </a:cubicBezTo>
                  <a:cubicBezTo>
                    <a:pt x="1638" y="1385"/>
                    <a:pt x="1638" y="1385"/>
                    <a:pt x="1638" y="1385"/>
                  </a:cubicBezTo>
                  <a:cubicBezTo>
                    <a:pt x="1660" y="1349"/>
                    <a:pt x="1680" y="1312"/>
                    <a:pt x="1696" y="1273"/>
                  </a:cubicBezTo>
                  <a:cubicBezTo>
                    <a:pt x="1736" y="1232"/>
                    <a:pt x="1767" y="1185"/>
                    <a:pt x="1789" y="1132"/>
                  </a:cubicBezTo>
                  <a:cubicBezTo>
                    <a:pt x="1892" y="1120"/>
                    <a:pt x="1892" y="1120"/>
                    <a:pt x="1892" y="1120"/>
                  </a:cubicBezTo>
                  <a:cubicBezTo>
                    <a:pt x="1908" y="1118"/>
                    <a:pt x="1920" y="1104"/>
                    <a:pt x="1920" y="1088"/>
                  </a:cubicBezTo>
                  <a:cubicBezTo>
                    <a:pt x="1920" y="832"/>
                    <a:pt x="1920" y="832"/>
                    <a:pt x="1920" y="832"/>
                  </a:cubicBezTo>
                  <a:cubicBezTo>
                    <a:pt x="1920" y="816"/>
                    <a:pt x="1908" y="802"/>
                    <a:pt x="1892" y="800"/>
                  </a:cubicBezTo>
                  <a:close/>
                  <a:moveTo>
                    <a:pt x="1103" y="1682"/>
                  </a:moveTo>
                  <a:cubicBezTo>
                    <a:pt x="1090" y="1685"/>
                    <a:pt x="1080" y="1696"/>
                    <a:pt x="1078" y="1709"/>
                  </a:cubicBezTo>
                  <a:cubicBezTo>
                    <a:pt x="1060" y="1856"/>
                    <a:pt x="1060" y="1856"/>
                    <a:pt x="1060" y="1856"/>
                  </a:cubicBezTo>
                  <a:cubicBezTo>
                    <a:pt x="860" y="1856"/>
                    <a:pt x="860" y="1856"/>
                    <a:pt x="860" y="1856"/>
                  </a:cubicBezTo>
                  <a:cubicBezTo>
                    <a:pt x="842" y="1709"/>
                    <a:pt x="842" y="1709"/>
                    <a:pt x="842" y="1709"/>
                  </a:cubicBezTo>
                  <a:cubicBezTo>
                    <a:pt x="840" y="1696"/>
                    <a:pt x="830" y="1685"/>
                    <a:pt x="816" y="1682"/>
                  </a:cubicBezTo>
                  <a:cubicBezTo>
                    <a:pt x="722" y="1663"/>
                    <a:pt x="631" y="1626"/>
                    <a:pt x="551" y="1572"/>
                  </a:cubicBezTo>
                  <a:cubicBezTo>
                    <a:pt x="540" y="1564"/>
                    <a:pt x="525" y="1565"/>
                    <a:pt x="514" y="1573"/>
                  </a:cubicBezTo>
                  <a:cubicBezTo>
                    <a:pt x="397" y="1664"/>
                    <a:pt x="397" y="1664"/>
                    <a:pt x="397" y="1664"/>
                  </a:cubicBezTo>
                  <a:cubicBezTo>
                    <a:pt x="256" y="1523"/>
                    <a:pt x="256" y="1523"/>
                    <a:pt x="256" y="1523"/>
                  </a:cubicBezTo>
                  <a:cubicBezTo>
                    <a:pt x="347" y="1406"/>
                    <a:pt x="347" y="1406"/>
                    <a:pt x="347" y="1406"/>
                  </a:cubicBezTo>
                  <a:cubicBezTo>
                    <a:pt x="355" y="1395"/>
                    <a:pt x="356" y="1380"/>
                    <a:pt x="348" y="1369"/>
                  </a:cubicBezTo>
                  <a:cubicBezTo>
                    <a:pt x="294" y="1289"/>
                    <a:pt x="257" y="1199"/>
                    <a:pt x="238" y="1104"/>
                  </a:cubicBezTo>
                  <a:cubicBezTo>
                    <a:pt x="235" y="1090"/>
                    <a:pt x="224" y="1080"/>
                    <a:pt x="211" y="1078"/>
                  </a:cubicBezTo>
                  <a:cubicBezTo>
                    <a:pt x="64" y="1060"/>
                    <a:pt x="64" y="1060"/>
                    <a:pt x="64" y="1060"/>
                  </a:cubicBezTo>
                  <a:cubicBezTo>
                    <a:pt x="64" y="860"/>
                    <a:pt x="64" y="860"/>
                    <a:pt x="64" y="860"/>
                  </a:cubicBezTo>
                  <a:cubicBezTo>
                    <a:pt x="211" y="842"/>
                    <a:pt x="211" y="842"/>
                    <a:pt x="211" y="842"/>
                  </a:cubicBezTo>
                  <a:cubicBezTo>
                    <a:pt x="224" y="840"/>
                    <a:pt x="235" y="830"/>
                    <a:pt x="238" y="816"/>
                  </a:cubicBezTo>
                  <a:cubicBezTo>
                    <a:pt x="257" y="722"/>
                    <a:pt x="294" y="631"/>
                    <a:pt x="348" y="551"/>
                  </a:cubicBezTo>
                  <a:cubicBezTo>
                    <a:pt x="356" y="540"/>
                    <a:pt x="355" y="525"/>
                    <a:pt x="347" y="514"/>
                  </a:cubicBezTo>
                  <a:cubicBezTo>
                    <a:pt x="256" y="397"/>
                    <a:pt x="256" y="397"/>
                    <a:pt x="256" y="397"/>
                  </a:cubicBezTo>
                  <a:cubicBezTo>
                    <a:pt x="397" y="256"/>
                    <a:pt x="397" y="256"/>
                    <a:pt x="397" y="256"/>
                  </a:cubicBezTo>
                  <a:cubicBezTo>
                    <a:pt x="514" y="347"/>
                    <a:pt x="514" y="347"/>
                    <a:pt x="514" y="347"/>
                  </a:cubicBezTo>
                  <a:cubicBezTo>
                    <a:pt x="525" y="355"/>
                    <a:pt x="540" y="356"/>
                    <a:pt x="551" y="348"/>
                  </a:cubicBezTo>
                  <a:cubicBezTo>
                    <a:pt x="631" y="294"/>
                    <a:pt x="722" y="257"/>
                    <a:pt x="816" y="238"/>
                  </a:cubicBezTo>
                  <a:cubicBezTo>
                    <a:pt x="830" y="235"/>
                    <a:pt x="840" y="224"/>
                    <a:pt x="842" y="211"/>
                  </a:cubicBezTo>
                  <a:cubicBezTo>
                    <a:pt x="860" y="64"/>
                    <a:pt x="860" y="64"/>
                    <a:pt x="860" y="64"/>
                  </a:cubicBezTo>
                  <a:cubicBezTo>
                    <a:pt x="1060" y="64"/>
                    <a:pt x="1060" y="64"/>
                    <a:pt x="1060" y="64"/>
                  </a:cubicBezTo>
                  <a:cubicBezTo>
                    <a:pt x="1078" y="211"/>
                    <a:pt x="1078" y="211"/>
                    <a:pt x="1078" y="211"/>
                  </a:cubicBezTo>
                  <a:cubicBezTo>
                    <a:pt x="1080" y="224"/>
                    <a:pt x="1090" y="235"/>
                    <a:pt x="1104" y="238"/>
                  </a:cubicBezTo>
                  <a:cubicBezTo>
                    <a:pt x="1198" y="257"/>
                    <a:pt x="1289" y="294"/>
                    <a:pt x="1369" y="348"/>
                  </a:cubicBezTo>
                  <a:cubicBezTo>
                    <a:pt x="1380" y="356"/>
                    <a:pt x="1395" y="355"/>
                    <a:pt x="1406" y="347"/>
                  </a:cubicBezTo>
                  <a:cubicBezTo>
                    <a:pt x="1523" y="256"/>
                    <a:pt x="1523" y="256"/>
                    <a:pt x="1523" y="256"/>
                  </a:cubicBezTo>
                  <a:cubicBezTo>
                    <a:pt x="1664" y="397"/>
                    <a:pt x="1664" y="397"/>
                    <a:pt x="1664" y="397"/>
                  </a:cubicBezTo>
                  <a:cubicBezTo>
                    <a:pt x="1573" y="514"/>
                    <a:pt x="1573" y="514"/>
                    <a:pt x="1573" y="514"/>
                  </a:cubicBezTo>
                  <a:cubicBezTo>
                    <a:pt x="1565" y="525"/>
                    <a:pt x="1564" y="540"/>
                    <a:pt x="1572" y="551"/>
                  </a:cubicBezTo>
                  <a:cubicBezTo>
                    <a:pt x="1574" y="554"/>
                    <a:pt x="1576" y="557"/>
                    <a:pt x="1578" y="560"/>
                  </a:cubicBezTo>
                  <a:cubicBezTo>
                    <a:pt x="1474" y="507"/>
                    <a:pt x="1353" y="497"/>
                    <a:pt x="1241" y="533"/>
                  </a:cubicBezTo>
                  <a:cubicBezTo>
                    <a:pt x="1158" y="477"/>
                    <a:pt x="1060" y="448"/>
                    <a:pt x="960" y="448"/>
                  </a:cubicBezTo>
                  <a:cubicBezTo>
                    <a:pt x="677" y="448"/>
                    <a:pt x="448" y="677"/>
                    <a:pt x="448" y="960"/>
                  </a:cubicBezTo>
                  <a:cubicBezTo>
                    <a:pt x="448" y="1243"/>
                    <a:pt x="677" y="1472"/>
                    <a:pt x="960" y="1472"/>
                  </a:cubicBezTo>
                  <a:cubicBezTo>
                    <a:pt x="1060" y="1472"/>
                    <a:pt x="1158" y="1443"/>
                    <a:pt x="1241" y="1387"/>
                  </a:cubicBezTo>
                  <a:cubicBezTo>
                    <a:pt x="1254" y="1391"/>
                    <a:pt x="1267" y="1394"/>
                    <a:pt x="1280" y="1397"/>
                  </a:cubicBezTo>
                  <a:cubicBezTo>
                    <a:pt x="1280" y="1440"/>
                    <a:pt x="1280" y="1440"/>
                    <a:pt x="1280" y="1440"/>
                  </a:cubicBezTo>
                  <a:cubicBezTo>
                    <a:pt x="1262" y="1440"/>
                    <a:pt x="1248" y="1454"/>
                    <a:pt x="1248" y="1472"/>
                  </a:cubicBezTo>
                  <a:cubicBezTo>
                    <a:pt x="1248" y="1637"/>
                    <a:pt x="1248" y="1637"/>
                    <a:pt x="1248" y="1637"/>
                  </a:cubicBezTo>
                  <a:cubicBezTo>
                    <a:pt x="1202" y="1657"/>
                    <a:pt x="1153" y="1672"/>
                    <a:pt x="1103" y="1682"/>
                  </a:cubicBezTo>
                  <a:close/>
                  <a:moveTo>
                    <a:pt x="1050" y="653"/>
                  </a:moveTo>
                  <a:cubicBezTo>
                    <a:pt x="919" y="614"/>
                    <a:pt x="778" y="663"/>
                    <a:pt x="699" y="774"/>
                  </a:cubicBezTo>
                  <a:cubicBezTo>
                    <a:pt x="619" y="885"/>
                    <a:pt x="619" y="1035"/>
                    <a:pt x="699" y="1146"/>
                  </a:cubicBezTo>
                  <a:cubicBezTo>
                    <a:pt x="778" y="1257"/>
                    <a:pt x="919" y="1306"/>
                    <a:pt x="1050" y="1267"/>
                  </a:cubicBezTo>
                  <a:cubicBezTo>
                    <a:pt x="1084" y="1303"/>
                    <a:pt x="1124" y="1333"/>
                    <a:pt x="1168" y="1356"/>
                  </a:cubicBezTo>
                  <a:cubicBezTo>
                    <a:pt x="980" y="1456"/>
                    <a:pt x="747" y="1408"/>
                    <a:pt x="612" y="1243"/>
                  </a:cubicBezTo>
                  <a:cubicBezTo>
                    <a:pt x="478" y="1079"/>
                    <a:pt x="478" y="841"/>
                    <a:pt x="612" y="677"/>
                  </a:cubicBezTo>
                  <a:cubicBezTo>
                    <a:pt x="747" y="512"/>
                    <a:pt x="980" y="464"/>
                    <a:pt x="1168" y="564"/>
                  </a:cubicBezTo>
                  <a:cubicBezTo>
                    <a:pt x="1124" y="587"/>
                    <a:pt x="1084" y="617"/>
                    <a:pt x="1050" y="653"/>
                  </a:cubicBezTo>
                  <a:close/>
                  <a:moveTo>
                    <a:pt x="1006" y="708"/>
                  </a:moveTo>
                  <a:cubicBezTo>
                    <a:pt x="902" y="860"/>
                    <a:pt x="902" y="1060"/>
                    <a:pt x="1006" y="1212"/>
                  </a:cubicBezTo>
                  <a:cubicBezTo>
                    <a:pt x="905" y="1230"/>
                    <a:pt x="803" y="1187"/>
                    <a:pt x="746" y="1101"/>
                  </a:cubicBezTo>
                  <a:cubicBezTo>
                    <a:pt x="690" y="1016"/>
                    <a:pt x="690" y="904"/>
                    <a:pt x="746" y="819"/>
                  </a:cubicBezTo>
                  <a:cubicBezTo>
                    <a:pt x="803" y="733"/>
                    <a:pt x="905" y="690"/>
                    <a:pt x="1006" y="708"/>
                  </a:cubicBezTo>
                  <a:close/>
                  <a:moveTo>
                    <a:pt x="1344" y="1406"/>
                  </a:moveTo>
                  <a:cubicBezTo>
                    <a:pt x="1355" y="1407"/>
                    <a:pt x="1365" y="1408"/>
                    <a:pt x="1376" y="1408"/>
                  </a:cubicBezTo>
                  <a:cubicBezTo>
                    <a:pt x="1387" y="1408"/>
                    <a:pt x="1397" y="1407"/>
                    <a:pt x="1408" y="1406"/>
                  </a:cubicBezTo>
                  <a:cubicBezTo>
                    <a:pt x="1408" y="1440"/>
                    <a:pt x="1408" y="1440"/>
                    <a:pt x="1408" y="1440"/>
                  </a:cubicBezTo>
                  <a:cubicBezTo>
                    <a:pt x="1344" y="1440"/>
                    <a:pt x="1344" y="1440"/>
                    <a:pt x="1344" y="1440"/>
                  </a:cubicBezTo>
                  <a:lnTo>
                    <a:pt x="1344" y="1406"/>
                  </a:lnTo>
                  <a:close/>
                  <a:moveTo>
                    <a:pt x="1440" y="1792"/>
                  </a:moveTo>
                  <a:cubicBezTo>
                    <a:pt x="1440" y="1827"/>
                    <a:pt x="1411" y="1856"/>
                    <a:pt x="1376" y="1856"/>
                  </a:cubicBezTo>
                  <a:cubicBezTo>
                    <a:pt x="1341" y="1856"/>
                    <a:pt x="1312" y="1827"/>
                    <a:pt x="1312" y="1792"/>
                  </a:cubicBezTo>
                  <a:cubicBezTo>
                    <a:pt x="1312" y="1504"/>
                    <a:pt x="1312" y="1504"/>
                    <a:pt x="1312" y="1504"/>
                  </a:cubicBezTo>
                  <a:cubicBezTo>
                    <a:pt x="1440" y="1504"/>
                    <a:pt x="1440" y="1504"/>
                    <a:pt x="1440" y="1504"/>
                  </a:cubicBezTo>
                  <a:lnTo>
                    <a:pt x="1440" y="1792"/>
                  </a:lnTo>
                  <a:close/>
                  <a:moveTo>
                    <a:pt x="1664" y="1523"/>
                  </a:moveTo>
                  <a:cubicBezTo>
                    <a:pt x="1523" y="1664"/>
                    <a:pt x="1523" y="1664"/>
                    <a:pt x="1523" y="1664"/>
                  </a:cubicBezTo>
                  <a:cubicBezTo>
                    <a:pt x="1504" y="1649"/>
                    <a:pt x="1504" y="1649"/>
                    <a:pt x="1504" y="1649"/>
                  </a:cubicBezTo>
                  <a:cubicBezTo>
                    <a:pt x="1504" y="1472"/>
                    <a:pt x="1504" y="1472"/>
                    <a:pt x="1504" y="1472"/>
                  </a:cubicBezTo>
                  <a:cubicBezTo>
                    <a:pt x="1504" y="1454"/>
                    <a:pt x="1490" y="1440"/>
                    <a:pt x="1472" y="1440"/>
                  </a:cubicBezTo>
                  <a:cubicBezTo>
                    <a:pt x="1472" y="1397"/>
                    <a:pt x="1472" y="1397"/>
                    <a:pt x="1472" y="1397"/>
                  </a:cubicBezTo>
                  <a:cubicBezTo>
                    <a:pt x="1509" y="1389"/>
                    <a:pt x="1544" y="1377"/>
                    <a:pt x="1578" y="1359"/>
                  </a:cubicBezTo>
                  <a:cubicBezTo>
                    <a:pt x="1576" y="1363"/>
                    <a:pt x="1574" y="1366"/>
                    <a:pt x="1572" y="1369"/>
                  </a:cubicBezTo>
                  <a:cubicBezTo>
                    <a:pt x="1564" y="1380"/>
                    <a:pt x="1565" y="1395"/>
                    <a:pt x="1573" y="1406"/>
                  </a:cubicBezTo>
                  <a:lnTo>
                    <a:pt x="1664" y="1523"/>
                  </a:lnTo>
                  <a:close/>
                  <a:moveTo>
                    <a:pt x="1376" y="1344"/>
                  </a:moveTo>
                  <a:cubicBezTo>
                    <a:pt x="1164" y="1344"/>
                    <a:pt x="992" y="1172"/>
                    <a:pt x="992" y="960"/>
                  </a:cubicBezTo>
                  <a:cubicBezTo>
                    <a:pt x="992" y="748"/>
                    <a:pt x="1164" y="576"/>
                    <a:pt x="1376" y="576"/>
                  </a:cubicBezTo>
                  <a:cubicBezTo>
                    <a:pt x="1588" y="576"/>
                    <a:pt x="1760" y="748"/>
                    <a:pt x="1760" y="960"/>
                  </a:cubicBezTo>
                  <a:cubicBezTo>
                    <a:pt x="1760" y="1172"/>
                    <a:pt x="1588" y="1344"/>
                    <a:pt x="1376" y="1344"/>
                  </a:cubicBezTo>
                  <a:close/>
                  <a:moveTo>
                    <a:pt x="1856" y="1060"/>
                  </a:moveTo>
                  <a:cubicBezTo>
                    <a:pt x="1811" y="1065"/>
                    <a:pt x="1811" y="1065"/>
                    <a:pt x="1811" y="1065"/>
                  </a:cubicBezTo>
                  <a:cubicBezTo>
                    <a:pt x="1828" y="996"/>
                    <a:pt x="1828" y="924"/>
                    <a:pt x="1811" y="855"/>
                  </a:cubicBezTo>
                  <a:cubicBezTo>
                    <a:pt x="1856" y="860"/>
                    <a:pt x="1856" y="860"/>
                    <a:pt x="1856" y="860"/>
                  </a:cubicBezTo>
                  <a:lnTo>
                    <a:pt x="1856" y="10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48">
              <a:extLst>
                <a:ext uri="{FF2B5EF4-FFF2-40B4-BE49-F238E27FC236}">
                  <a16:creationId xmlns:a16="http://schemas.microsoft.com/office/drawing/2014/main" id="{7F32D47A-66CE-46B7-8E5D-A08AA30F1B93}"/>
                </a:ext>
              </a:extLst>
            </p:cNvPr>
            <p:cNvSpPr>
              <a:spLocks/>
            </p:cNvSpPr>
            <p:nvPr/>
          </p:nvSpPr>
          <p:spPr bwMode="auto">
            <a:xfrm>
              <a:off x="-969963" y="4062413"/>
              <a:ext cx="217488" cy="434975"/>
            </a:xfrm>
            <a:custGeom>
              <a:avLst/>
              <a:gdLst>
                <a:gd name="T0" fmla="*/ 0 w 320"/>
                <a:gd name="T1" fmla="*/ 320 h 640"/>
                <a:gd name="T2" fmla="*/ 320 w 320"/>
                <a:gd name="T3" fmla="*/ 640 h 640"/>
                <a:gd name="T4" fmla="*/ 320 w 320"/>
                <a:gd name="T5" fmla="*/ 576 h 640"/>
                <a:gd name="T6" fmla="*/ 64 w 320"/>
                <a:gd name="T7" fmla="*/ 320 h 640"/>
                <a:gd name="T8" fmla="*/ 320 w 320"/>
                <a:gd name="T9" fmla="*/ 64 h 640"/>
                <a:gd name="T10" fmla="*/ 320 w 320"/>
                <a:gd name="T11" fmla="*/ 0 h 640"/>
                <a:gd name="T12" fmla="*/ 0 w 320"/>
                <a:gd name="T13" fmla="*/ 320 h 640"/>
              </a:gdLst>
              <a:ahLst/>
              <a:cxnLst>
                <a:cxn ang="0">
                  <a:pos x="T0" y="T1"/>
                </a:cxn>
                <a:cxn ang="0">
                  <a:pos x="T2" y="T3"/>
                </a:cxn>
                <a:cxn ang="0">
                  <a:pos x="T4" y="T5"/>
                </a:cxn>
                <a:cxn ang="0">
                  <a:pos x="T6" y="T7"/>
                </a:cxn>
                <a:cxn ang="0">
                  <a:pos x="T8" y="T9"/>
                </a:cxn>
                <a:cxn ang="0">
                  <a:pos x="T10" y="T11"/>
                </a:cxn>
                <a:cxn ang="0">
                  <a:pos x="T12" y="T13"/>
                </a:cxn>
              </a:cxnLst>
              <a:rect l="0" t="0" r="r" b="b"/>
              <a:pathLst>
                <a:path w="320" h="640">
                  <a:moveTo>
                    <a:pt x="0" y="320"/>
                  </a:moveTo>
                  <a:cubicBezTo>
                    <a:pt x="0" y="497"/>
                    <a:pt x="143" y="640"/>
                    <a:pt x="320" y="640"/>
                  </a:cubicBezTo>
                  <a:cubicBezTo>
                    <a:pt x="320" y="576"/>
                    <a:pt x="320" y="576"/>
                    <a:pt x="320" y="576"/>
                  </a:cubicBezTo>
                  <a:cubicBezTo>
                    <a:pt x="179" y="576"/>
                    <a:pt x="64" y="461"/>
                    <a:pt x="64" y="320"/>
                  </a:cubicBezTo>
                  <a:cubicBezTo>
                    <a:pt x="64" y="179"/>
                    <a:pt x="179" y="64"/>
                    <a:pt x="320" y="64"/>
                  </a:cubicBezTo>
                  <a:cubicBezTo>
                    <a:pt x="320" y="0"/>
                    <a:pt x="320" y="0"/>
                    <a:pt x="320" y="0"/>
                  </a:cubicBezTo>
                  <a:cubicBezTo>
                    <a:pt x="143" y="0"/>
                    <a:pt x="0" y="143"/>
                    <a:pt x="0" y="3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2" name="Inhaltsplatzhalter 4">
            <a:extLst>
              <a:ext uri="{FF2B5EF4-FFF2-40B4-BE49-F238E27FC236}">
                <a16:creationId xmlns:a16="http://schemas.microsoft.com/office/drawing/2014/main" id="{76C842F6-5923-4B7D-88AF-717A2C66ED51}"/>
              </a:ext>
            </a:extLst>
          </p:cNvPr>
          <p:cNvSpPr txBox="1">
            <a:spLocks/>
          </p:cNvSpPr>
          <p:nvPr/>
        </p:nvSpPr>
        <p:spPr>
          <a:xfrm>
            <a:off x="6989856" y="3341370"/>
            <a:ext cx="1849344" cy="1178784"/>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30000"/>
              </a:lnSpc>
              <a:buNone/>
            </a:pPr>
            <a:r>
              <a:rPr lang="en-US" sz="1200" b="1" dirty="0">
                <a:solidFill>
                  <a:schemeClr val="tx1">
                    <a:lumMod val="75000"/>
                    <a:lumOff val="25000"/>
                  </a:schemeClr>
                </a:solidFill>
                <a:latin typeface="+mn-lt"/>
              </a:rPr>
              <a:t>This is a quantitative study which evaluates the performance of different topic models on financial text data</a:t>
            </a:r>
            <a:endParaRPr lang="en-US" sz="1000" dirty="0">
              <a:solidFill>
                <a:schemeClr val="tx1">
                  <a:lumMod val="75000"/>
                  <a:lumOff val="25000"/>
                </a:schemeClr>
              </a:solidFill>
              <a:latin typeface="+mn-lt"/>
            </a:endParaRPr>
          </a:p>
        </p:txBody>
      </p:sp>
    </p:spTree>
    <p:extLst>
      <p:ext uri="{BB962C8B-B14F-4D97-AF65-F5344CB8AC3E}">
        <p14:creationId xmlns:p14="http://schemas.microsoft.com/office/powerpoint/2010/main" val="18937566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2000" fill="hold" grpId="0" nodeType="afterEffect">
                                  <p:stCondLst>
                                    <p:cond delay="0"/>
                                  </p:stCondLst>
                                  <p:childTnLst>
                                    <p:set>
                                      <p:cBhvr>
                                        <p:cTn id="6" dur="1" fill="hold">
                                          <p:stCondLst>
                                            <p:cond delay="0"/>
                                          </p:stCondLst>
                                        </p:cTn>
                                        <p:tgtEl>
                                          <p:spTgt spid="164"/>
                                        </p:tgtEl>
                                        <p:attrNameLst>
                                          <p:attrName>style.visibility</p:attrName>
                                        </p:attrNameLst>
                                      </p:cBhvr>
                                      <p:to>
                                        <p:strVal val="visible"/>
                                      </p:to>
                                    </p:set>
                                    <p:anim calcmode="lin" valueType="num">
                                      <p:cBhvr additive="base">
                                        <p:cTn id="7" dur="500" fill="hold"/>
                                        <p:tgtEl>
                                          <p:spTgt spid="164"/>
                                        </p:tgtEl>
                                        <p:attrNameLst>
                                          <p:attrName>ppt_x</p:attrName>
                                        </p:attrNameLst>
                                      </p:cBhvr>
                                      <p:tavLst>
                                        <p:tav tm="0">
                                          <p:val>
                                            <p:strVal val="#ppt_x"/>
                                          </p:val>
                                        </p:tav>
                                        <p:tav tm="100000">
                                          <p:val>
                                            <p:strVal val="#ppt_x"/>
                                          </p:val>
                                        </p:tav>
                                      </p:tavLst>
                                    </p:anim>
                                    <p:anim calcmode="lin" valueType="num">
                                      <p:cBhvr additive="base">
                                        <p:cTn id="8" dur="500" fill="hold"/>
                                        <p:tgtEl>
                                          <p:spTgt spid="164"/>
                                        </p:tgtEl>
                                        <p:attrNameLst>
                                          <p:attrName>ppt_y</p:attrName>
                                        </p:attrNameLst>
                                      </p:cBhvr>
                                      <p:tavLst>
                                        <p:tav tm="0">
                                          <p:val>
                                            <p:strVal val="1+#ppt_h/2"/>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165"/>
                                        </p:tgtEl>
                                        <p:attrNameLst>
                                          <p:attrName>style.visibility</p:attrName>
                                        </p:attrNameLst>
                                      </p:cBhvr>
                                      <p:to>
                                        <p:strVal val="visible"/>
                                      </p:to>
                                    </p:set>
                                    <p:anim calcmode="lin" valueType="num">
                                      <p:cBhvr>
                                        <p:cTn id="11" dur="500" fill="hold"/>
                                        <p:tgtEl>
                                          <p:spTgt spid="165"/>
                                        </p:tgtEl>
                                        <p:attrNameLst>
                                          <p:attrName>ppt_w</p:attrName>
                                        </p:attrNameLst>
                                      </p:cBhvr>
                                      <p:tavLst>
                                        <p:tav tm="0">
                                          <p:val>
                                            <p:fltVal val="0"/>
                                          </p:val>
                                        </p:tav>
                                        <p:tav tm="100000">
                                          <p:val>
                                            <p:strVal val="#ppt_w"/>
                                          </p:val>
                                        </p:tav>
                                      </p:tavLst>
                                    </p:anim>
                                    <p:anim calcmode="lin" valueType="num">
                                      <p:cBhvr>
                                        <p:cTn id="12" dur="500" fill="hold"/>
                                        <p:tgtEl>
                                          <p:spTgt spid="165"/>
                                        </p:tgtEl>
                                        <p:attrNameLst>
                                          <p:attrName>ppt_h</p:attrName>
                                        </p:attrNameLst>
                                      </p:cBhvr>
                                      <p:tavLst>
                                        <p:tav tm="0">
                                          <p:val>
                                            <p:fltVal val="0"/>
                                          </p:val>
                                        </p:tav>
                                        <p:tav tm="100000">
                                          <p:val>
                                            <p:strVal val="#ppt_h"/>
                                          </p:val>
                                        </p:tav>
                                      </p:tavLst>
                                    </p:anim>
                                    <p:animEffect transition="in" filter="fade">
                                      <p:cBhvr>
                                        <p:cTn id="13" dur="500"/>
                                        <p:tgtEl>
                                          <p:spTgt spid="165"/>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181"/>
                                        </p:tgtEl>
                                        <p:attrNameLst>
                                          <p:attrName>style.visibility</p:attrName>
                                        </p:attrNameLst>
                                      </p:cBhvr>
                                      <p:to>
                                        <p:strVal val="visible"/>
                                      </p:to>
                                    </p:set>
                                    <p:animEffect transition="in" filter="barn(outVertical)">
                                      <p:cBhvr>
                                        <p:cTn id="16" dur="500"/>
                                        <p:tgtEl>
                                          <p:spTgt spid="181"/>
                                        </p:tgtEl>
                                      </p:cBhvr>
                                    </p:animEffect>
                                  </p:childTnLst>
                                </p:cTn>
                              </p:par>
                            </p:childTnLst>
                          </p:cTn>
                        </p:par>
                        <p:par>
                          <p:cTn id="17" fill="hold">
                            <p:stCondLst>
                              <p:cond delay="500"/>
                            </p:stCondLst>
                            <p:childTnLst>
                              <p:par>
                                <p:cTn id="18" presetID="2" presetClass="entr" presetSubtype="4" accel="20000" decel="62000" fill="hold" grpId="0" nodeType="afterEffect">
                                  <p:stCondLst>
                                    <p:cond delay="0"/>
                                  </p:stCondLst>
                                  <p:childTnLst>
                                    <p:set>
                                      <p:cBhvr>
                                        <p:cTn id="19" dur="1" fill="hold">
                                          <p:stCondLst>
                                            <p:cond delay="0"/>
                                          </p:stCondLst>
                                        </p:cTn>
                                        <p:tgtEl>
                                          <p:spTgt spid="182"/>
                                        </p:tgtEl>
                                        <p:attrNameLst>
                                          <p:attrName>style.visibility</p:attrName>
                                        </p:attrNameLst>
                                      </p:cBhvr>
                                      <p:to>
                                        <p:strVal val="visible"/>
                                      </p:to>
                                    </p:set>
                                    <p:anim calcmode="lin" valueType="num">
                                      <p:cBhvr additive="base">
                                        <p:cTn id="20" dur="500" fill="hold"/>
                                        <p:tgtEl>
                                          <p:spTgt spid="182"/>
                                        </p:tgtEl>
                                        <p:attrNameLst>
                                          <p:attrName>ppt_x</p:attrName>
                                        </p:attrNameLst>
                                      </p:cBhvr>
                                      <p:tavLst>
                                        <p:tav tm="0">
                                          <p:val>
                                            <p:strVal val="#ppt_x"/>
                                          </p:val>
                                        </p:tav>
                                        <p:tav tm="100000">
                                          <p:val>
                                            <p:strVal val="#ppt_x"/>
                                          </p:val>
                                        </p:tav>
                                      </p:tavLst>
                                    </p:anim>
                                    <p:anim calcmode="lin" valueType="num">
                                      <p:cBhvr additive="base">
                                        <p:cTn id="21" dur="500" fill="hold"/>
                                        <p:tgtEl>
                                          <p:spTgt spid="182"/>
                                        </p:tgtEl>
                                        <p:attrNameLst>
                                          <p:attrName>ppt_y</p:attrName>
                                        </p:attrNameLst>
                                      </p:cBhvr>
                                      <p:tavLst>
                                        <p:tav tm="0">
                                          <p:val>
                                            <p:strVal val="1+#ppt_h/2"/>
                                          </p:val>
                                        </p:tav>
                                        <p:tav tm="100000">
                                          <p:val>
                                            <p:strVal val="#ppt_y"/>
                                          </p:val>
                                        </p:tav>
                                      </p:tavLst>
                                    </p:anim>
                                  </p:childTnLst>
                                </p:cTn>
                              </p:par>
                              <p:par>
                                <p:cTn id="22" presetID="53" presetClass="entr" presetSubtype="16" fill="hold" nodeType="withEffect">
                                  <p:stCondLst>
                                    <p:cond delay="0"/>
                                  </p:stCondLst>
                                  <p:childTnLst>
                                    <p:set>
                                      <p:cBhvr>
                                        <p:cTn id="23" dur="1" fill="hold">
                                          <p:stCondLst>
                                            <p:cond delay="0"/>
                                          </p:stCondLst>
                                        </p:cTn>
                                        <p:tgtEl>
                                          <p:spTgt spid="183"/>
                                        </p:tgtEl>
                                        <p:attrNameLst>
                                          <p:attrName>style.visibility</p:attrName>
                                        </p:attrNameLst>
                                      </p:cBhvr>
                                      <p:to>
                                        <p:strVal val="visible"/>
                                      </p:to>
                                    </p:set>
                                    <p:anim calcmode="lin" valueType="num">
                                      <p:cBhvr>
                                        <p:cTn id="24" dur="500" fill="hold"/>
                                        <p:tgtEl>
                                          <p:spTgt spid="183"/>
                                        </p:tgtEl>
                                        <p:attrNameLst>
                                          <p:attrName>ppt_w</p:attrName>
                                        </p:attrNameLst>
                                      </p:cBhvr>
                                      <p:tavLst>
                                        <p:tav tm="0">
                                          <p:val>
                                            <p:fltVal val="0"/>
                                          </p:val>
                                        </p:tav>
                                        <p:tav tm="100000">
                                          <p:val>
                                            <p:strVal val="#ppt_w"/>
                                          </p:val>
                                        </p:tav>
                                      </p:tavLst>
                                    </p:anim>
                                    <p:anim calcmode="lin" valueType="num">
                                      <p:cBhvr>
                                        <p:cTn id="25" dur="500" fill="hold"/>
                                        <p:tgtEl>
                                          <p:spTgt spid="183"/>
                                        </p:tgtEl>
                                        <p:attrNameLst>
                                          <p:attrName>ppt_h</p:attrName>
                                        </p:attrNameLst>
                                      </p:cBhvr>
                                      <p:tavLst>
                                        <p:tav tm="0">
                                          <p:val>
                                            <p:fltVal val="0"/>
                                          </p:val>
                                        </p:tav>
                                        <p:tav tm="100000">
                                          <p:val>
                                            <p:strVal val="#ppt_h"/>
                                          </p:val>
                                        </p:tav>
                                      </p:tavLst>
                                    </p:anim>
                                    <p:animEffect transition="in" filter="fade">
                                      <p:cBhvr>
                                        <p:cTn id="26" dur="500"/>
                                        <p:tgtEl>
                                          <p:spTgt spid="183"/>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186"/>
                                        </p:tgtEl>
                                        <p:attrNameLst>
                                          <p:attrName>style.visibility</p:attrName>
                                        </p:attrNameLst>
                                      </p:cBhvr>
                                      <p:to>
                                        <p:strVal val="visible"/>
                                      </p:to>
                                    </p:set>
                                    <p:animEffect transition="in" filter="barn(outVertical)">
                                      <p:cBhvr>
                                        <p:cTn id="29" dur="500"/>
                                        <p:tgtEl>
                                          <p:spTgt spid="186"/>
                                        </p:tgtEl>
                                      </p:cBhvr>
                                    </p:animEffect>
                                  </p:childTnLst>
                                </p:cTn>
                              </p:par>
                              <p:par>
                                <p:cTn id="30" presetID="16" presetClass="entr" presetSubtype="37" fill="hold" grpId="0" nodeType="withEffect">
                                  <p:stCondLst>
                                    <p:cond delay="0"/>
                                  </p:stCondLst>
                                  <p:childTnLst>
                                    <p:set>
                                      <p:cBhvr>
                                        <p:cTn id="31" dur="1" fill="hold">
                                          <p:stCondLst>
                                            <p:cond delay="0"/>
                                          </p:stCondLst>
                                        </p:cTn>
                                        <p:tgtEl>
                                          <p:spTgt spid="205"/>
                                        </p:tgtEl>
                                        <p:attrNameLst>
                                          <p:attrName>style.visibility</p:attrName>
                                        </p:attrNameLst>
                                      </p:cBhvr>
                                      <p:to>
                                        <p:strVal val="visible"/>
                                      </p:to>
                                    </p:set>
                                    <p:animEffect transition="in" filter="barn(outVertical)">
                                      <p:cBhvr>
                                        <p:cTn id="32" dur="500"/>
                                        <p:tgtEl>
                                          <p:spTgt spid="205"/>
                                        </p:tgtEl>
                                      </p:cBhvr>
                                    </p:animEffect>
                                  </p:childTnLst>
                                </p:cTn>
                              </p:par>
                            </p:childTnLst>
                          </p:cTn>
                        </p:par>
                        <p:par>
                          <p:cTn id="33" fill="hold">
                            <p:stCondLst>
                              <p:cond delay="1000"/>
                            </p:stCondLst>
                            <p:childTnLst>
                              <p:par>
                                <p:cTn id="34" presetID="2" presetClass="entr" presetSubtype="4" accel="20000" decel="62000" fill="hold" grpId="0" nodeType="afterEffect">
                                  <p:stCondLst>
                                    <p:cond delay="0"/>
                                  </p:stCondLst>
                                  <p:childTnLst>
                                    <p:set>
                                      <p:cBhvr>
                                        <p:cTn id="35" dur="1" fill="hold">
                                          <p:stCondLst>
                                            <p:cond delay="0"/>
                                          </p:stCondLst>
                                        </p:cTn>
                                        <p:tgtEl>
                                          <p:spTgt spid="55"/>
                                        </p:tgtEl>
                                        <p:attrNameLst>
                                          <p:attrName>style.visibility</p:attrName>
                                        </p:attrNameLst>
                                      </p:cBhvr>
                                      <p:to>
                                        <p:strVal val="visible"/>
                                      </p:to>
                                    </p:set>
                                    <p:anim calcmode="lin" valueType="num">
                                      <p:cBhvr additive="base">
                                        <p:cTn id="36" dur="500" fill="hold"/>
                                        <p:tgtEl>
                                          <p:spTgt spid="55"/>
                                        </p:tgtEl>
                                        <p:attrNameLst>
                                          <p:attrName>ppt_x</p:attrName>
                                        </p:attrNameLst>
                                      </p:cBhvr>
                                      <p:tavLst>
                                        <p:tav tm="0">
                                          <p:val>
                                            <p:strVal val="#ppt_x"/>
                                          </p:val>
                                        </p:tav>
                                        <p:tav tm="100000">
                                          <p:val>
                                            <p:strVal val="#ppt_x"/>
                                          </p:val>
                                        </p:tav>
                                      </p:tavLst>
                                    </p:anim>
                                    <p:anim calcmode="lin" valueType="num">
                                      <p:cBhvr additive="base">
                                        <p:cTn id="37" dur="500" fill="hold"/>
                                        <p:tgtEl>
                                          <p:spTgt spid="55"/>
                                        </p:tgtEl>
                                        <p:attrNameLst>
                                          <p:attrName>ppt_y</p:attrName>
                                        </p:attrNameLst>
                                      </p:cBhvr>
                                      <p:tavLst>
                                        <p:tav tm="0">
                                          <p:val>
                                            <p:strVal val="1+#ppt_h/2"/>
                                          </p:val>
                                        </p:tav>
                                        <p:tav tm="100000">
                                          <p:val>
                                            <p:strVal val="#ppt_y"/>
                                          </p:val>
                                        </p:tav>
                                      </p:tavLst>
                                    </p:anim>
                                  </p:childTnLst>
                                </p:cTn>
                              </p:par>
                              <p:par>
                                <p:cTn id="38" presetID="53" presetClass="entr" presetSubtype="16" fill="hold" nodeType="withEffect">
                                  <p:stCondLst>
                                    <p:cond delay="0"/>
                                  </p:stCondLst>
                                  <p:childTnLst>
                                    <p:set>
                                      <p:cBhvr>
                                        <p:cTn id="39" dur="1" fill="hold">
                                          <p:stCondLst>
                                            <p:cond delay="0"/>
                                          </p:stCondLst>
                                        </p:cTn>
                                        <p:tgtEl>
                                          <p:spTgt spid="58"/>
                                        </p:tgtEl>
                                        <p:attrNameLst>
                                          <p:attrName>style.visibility</p:attrName>
                                        </p:attrNameLst>
                                      </p:cBhvr>
                                      <p:to>
                                        <p:strVal val="visible"/>
                                      </p:to>
                                    </p:set>
                                    <p:anim calcmode="lin" valueType="num">
                                      <p:cBhvr>
                                        <p:cTn id="40" dur="500" fill="hold"/>
                                        <p:tgtEl>
                                          <p:spTgt spid="58"/>
                                        </p:tgtEl>
                                        <p:attrNameLst>
                                          <p:attrName>ppt_w</p:attrName>
                                        </p:attrNameLst>
                                      </p:cBhvr>
                                      <p:tavLst>
                                        <p:tav tm="0">
                                          <p:val>
                                            <p:fltVal val="0"/>
                                          </p:val>
                                        </p:tav>
                                        <p:tav tm="100000">
                                          <p:val>
                                            <p:strVal val="#ppt_w"/>
                                          </p:val>
                                        </p:tav>
                                      </p:tavLst>
                                    </p:anim>
                                    <p:anim calcmode="lin" valueType="num">
                                      <p:cBhvr>
                                        <p:cTn id="41" dur="500" fill="hold"/>
                                        <p:tgtEl>
                                          <p:spTgt spid="58"/>
                                        </p:tgtEl>
                                        <p:attrNameLst>
                                          <p:attrName>ppt_h</p:attrName>
                                        </p:attrNameLst>
                                      </p:cBhvr>
                                      <p:tavLst>
                                        <p:tav tm="0">
                                          <p:val>
                                            <p:fltVal val="0"/>
                                          </p:val>
                                        </p:tav>
                                        <p:tav tm="100000">
                                          <p:val>
                                            <p:strVal val="#ppt_h"/>
                                          </p:val>
                                        </p:tav>
                                      </p:tavLst>
                                    </p:anim>
                                    <p:animEffect transition="in" filter="fade">
                                      <p:cBhvr>
                                        <p:cTn id="42" dur="500"/>
                                        <p:tgtEl>
                                          <p:spTgt spid="58"/>
                                        </p:tgtEl>
                                      </p:cBhvr>
                                    </p:animEffect>
                                  </p:childTnLst>
                                </p:cTn>
                              </p:par>
                            </p:childTnLst>
                          </p:cTn>
                        </p:par>
                        <p:par>
                          <p:cTn id="43" fill="hold">
                            <p:stCondLst>
                              <p:cond delay="1500"/>
                            </p:stCondLst>
                            <p:childTnLst>
                              <p:par>
                                <p:cTn id="44" presetID="2" presetClass="entr" presetSubtype="4" accel="20000" decel="62000" fill="hold" grpId="0" nodeType="afterEffect">
                                  <p:stCondLst>
                                    <p:cond delay="0"/>
                                  </p:stCondLst>
                                  <p:childTnLst>
                                    <p:set>
                                      <p:cBhvr>
                                        <p:cTn id="45" dur="1" fill="hold">
                                          <p:stCondLst>
                                            <p:cond delay="0"/>
                                          </p:stCondLst>
                                        </p:cTn>
                                        <p:tgtEl>
                                          <p:spTgt spid="78"/>
                                        </p:tgtEl>
                                        <p:attrNameLst>
                                          <p:attrName>style.visibility</p:attrName>
                                        </p:attrNameLst>
                                      </p:cBhvr>
                                      <p:to>
                                        <p:strVal val="visible"/>
                                      </p:to>
                                    </p:set>
                                    <p:anim calcmode="lin" valueType="num">
                                      <p:cBhvr additive="base">
                                        <p:cTn id="46" dur="500" fill="hold"/>
                                        <p:tgtEl>
                                          <p:spTgt spid="78"/>
                                        </p:tgtEl>
                                        <p:attrNameLst>
                                          <p:attrName>ppt_x</p:attrName>
                                        </p:attrNameLst>
                                      </p:cBhvr>
                                      <p:tavLst>
                                        <p:tav tm="0">
                                          <p:val>
                                            <p:strVal val="#ppt_x"/>
                                          </p:val>
                                        </p:tav>
                                        <p:tav tm="100000">
                                          <p:val>
                                            <p:strVal val="#ppt_x"/>
                                          </p:val>
                                        </p:tav>
                                      </p:tavLst>
                                    </p:anim>
                                    <p:anim calcmode="lin" valueType="num">
                                      <p:cBhvr additive="base">
                                        <p:cTn id="47" dur="500" fill="hold"/>
                                        <p:tgtEl>
                                          <p:spTgt spid="78"/>
                                        </p:tgtEl>
                                        <p:attrNameLst>
                                          <p:attrName>ppt_y</p:attrName>
                                        </p:attrNameLst>
                                      </p:cBhvr>
                                      <p:tavLst>
                                        <p:tav tm="0">
                                          <p:val>
                                            <p:strVal val="1+#ppt_h/2"/>
                                          </p:val>
                                        </p:tav>
                                        <p:tav tm="100000">
                                          <p:val>
                                            <p:strVal val="#ppt_y"/>
                                          </p:val>
                                        </p:tav>
                                      </p:tavLst>
                                    </p:anim>
                                  </p:childTnLst>
                                </p:cTn>
                              </p:par>
                              <p:par>
                                <p:cTn id="48" presetID="53" presetClass="entr" presetSubtype="16" fill="hold" nodeType="withEffect">
                                  <p:stCondLst>
                                    <p:cond delay="0"/>
                                  </p:stCondLst>
                                  <p:childTnLst>
                                    <p:set>
                                      <p:cBhvr>
                                        <p:cTn id="49" dur="1" fill="hold">
                                          <p:stCondLst>
                                            <p:cond delay="0"/>
                                          </p:stCondLst>
                                        </p:cTn>
                                        <p:tgtEl>
                                          <p:spTgt spid="79"/>
                                        </p:tgtEl>
                                        <p:attrNameLst>
                                          <p:attrName>style.visibility</p:attrName>
                                        </p:attrNameLst>
                                      </p:cBhvr>
                                      <p:to>
                                        <p:strVal val="visible"/>
                                      </p:to>
                                    </p:set>
                                    <p:anim calcmode="lin" valueType="num">
                                      <p:cBhvr>
                                        <p:cTn id="50" dur="500" fill="hold"/>
                                        <p:tgtEl>
                                          <p:spTgt spid="79"/>
                                        </p:tgtEl>
                                        <p:attrNameLst>
                                          <p:attrName>ppt_w</p:attrName>
                                        </p:attrNameLst>
                                      </p:cBhvr>
                                      <p:tavLst>
                                        <p:tav tm="0">
                                          <p:val>
                                            <p:fltVal val="0"/>
                                          </p:val>
                                        </p:tav>
                                        <p:tav tm="100000">
                                          <p:val>
                                            <p:strVal val="#ppt_w"/>
                                          </p:val>
                                        </p:tav>
                                      </p:tavLst>
                                    </p:anim>
                                    <p:anim calcmode="lin" valueType="num">
                                      <p:cBhvr>
                                        <p:cTn id="51" dur="500" fill="hold"/>
                                        <p:tgtEl>
                                          <p:spTgt spid="79"/>
                                        </p:tgtEl>
                                        <p:attrNameLst>
                                          <p:attrName>ppt_h</p:attrName>
                                        </p:attrNameLst>
                                      </p:cBhvr>
                                      <p:tavLst>
                                        <p:tav tm="0">
                                          <p:val>
                                            <p:fltVal val="0"/>
                                          </p:val>
                                        </p:tav>
                                        <p:tav tm="100000">
                                          <p:val>
                                            <p:strVal val="#ppt_h"/>
                                          </p:val>
                                        </p:tav>
                                      </p:tavLst>
                                    </p:anim>
                                    <p:animEffect transition="in" filter="fade">
                                      <p:cBhvr>
                                        <p:cTn id="52" dur="500"/>
                                        <p:tgtEl>
                                          <p:spTgt spid="79"/>
                                        </p:tgtEl>
                                      </p:cBhvr>
                                    </p:animEffect>
                                  </p:childTnLst>
                                </p:cTn>
                              </p:par>
                              <p:par>
                                <p:cTn id="53" presetID="16" presetClass="entr" presetSubtype="37" fill="hold" grpId="0" nodeType="withEffect">
                                  <p:stCondLst>
                                    <p:cond delay="0"/>
                                  </p:stCondLst>
                                  <p:childTnLst>
                                    <p:set>
                                      <p:cBhvr>
                                        <p:cTn id="54" dur="1" fill="hold">
                                          <p:stCondLst>
                                            <p:cond delay="0"/>
                                          </p:stCondLst>
                                        </p:cTn>
                                        <p:tgtEl>
                                          <p:spTgt spid="82"/>
                                        </p:tgtEl>
                                        <p:attrNameLst>
                                          <p:attrName>style.visibility</p:attrName>
                                        </p:attrNameLst>
                                      </p:cBhvr>
                                      <p:to>
                                        <p:strVal val="visible"/>
                                      </p:to>
                                    </p:set>
                                    <p:animEffect transition="in" filter="barn(outVertical)">
                                      <p:cBhvr>
                                        <p:cTn id="55"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animBg="1"/>
      <p:bldP spid="181" grpId="0"/>
      <p:bldP spid="182" grpId="0" animBg="1"/>
      <p:bldP spid="186" grpId="0"/>
      <p:bldP spid="205" grpId="0"/>
      <p:bldP spid="55" grpId="0" animBg="1"/>
      <p:bldP spid="78" grpId="0" animBg="1"/>
      <p:bldP spid="8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prstGeom prst="rect">
            <a:avLst/>
          </a:prstGeom>
        </p:spPr>
        <p:txBody>
          <a:bodyPr/>
          <a:lstStyle/>
          <a:p>
            <a:r>
              <a:rPr lang="en-US" dirty="0"/>
              <a:t>Sample of Dataset :</a:t>
            </a:r>
          </a:p>
        </p:txBody>
      </p:sp>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Research Methodology II</a:t>
            </a:r>
          </a:p>
        </p:txBody>
      </p:sp>
      <p:graphicFrame>
        <p:nvGraphicFramePr>
          <p:cNvPr id="6" name="Table 6">
            <a:extLst>
              <a:ext uri="{FF2B5EF4-FFF2-40B4-BE49-F238E27FC236}">
                <a16:creationId xmlns:a16="http://schemas.microsoft.com/office/drawing/2014/main" id="{F4E77AA7-F273-4E20-A295-3904F6CD1C88}"/>
              </a:ext>
            </a:extLst>
          </p:cNvPr>
          <p:cNvGraphicFramePr>
            <a:graphicFrameLocks noGrp="1"/>
          </p:cNvGraphicFramePr>
          <p:nvPr>
            <p:extLst>
              <p:ext uri="{D42A27DB-BD31-4B8C-83A1-F6EECF244321}">
                <p14:modId xmlns:p14="http://schemas.microsoft.com/office/powerpoint/2010/main" val="2535803790"/>
              </p:ext>
            </p:extLst>
          </p:nvPr>
        </p:nvGraphicFramePr>
        <p:xfrm>
          <a:off x="387819" y="1123953"/>
          <a:ext cx="8368363" cy="3611555"/>
        </p:xfrm>
        <a:graphic>
          <a:graphicData uri="http://schemas.openxmlformats.org/drawingml/2006/table">
            <a:tbl>
              <a:tblPr firstRow="1" bandRow="1">
                <a:tableStyleId>{5C22544A-7EE6-4342-B048-85BDC9FD1C3A}</a:tableStyleId>
              </a:tblPr>
              <a:tblGrid>
                <a:gridCol w="8368363">
                  <a:extLst>
                    <a:ext uri="{9D8B030D-6E8A-4147-A177-3AD203B41FA5}">
                      <a16:colId xmlns:a16="http://schemas.microsoft.com/office/drawing/2014/main" val="4056106011"/>
                    </a:ext>
                  </a:extLst>
                </a:gridCol>
              </a:tblGrid>
              <a:tr h="164789">
                <a:tc>
                  <a:txBody>
                    <a:bodyPr/>
                    <a:lstStyle/>
                    <a:p>
                      <a:pPr algn="just" fontAlgn="b"/>
                      <a:r>
                        <a:rPr lang="en-IN" sz="1100" b="1" i="0" u="none" strike="noStrike" dirty="0">
                          <a:solidFill>
                            <a:schemeClr val="bg1"/>
                          </a:solidFill>
                          <a:effectLst/>
                          <a:latin typeface="Calibri" panose="020F0502020204030204" pitchFamily="34" charset="0"/>
                        </a:rPr>
                        <a:t>Consumer complaint narrative</a:t>
                      </a:r>
                    </a:p>
                  </a:txBody>
                  <a:tcPr marL="7620" marR="7620" marT="7620" marB="0" anchor="b"/>
                </a:tc>
                <a:extLst>
                  <a:ext uri="{0D108BD9-81ED-4DB2-BD59-A6C34878D82A}">
                    <a16:rowId xmlns:a16="http://schemas.microsoft.com/office/drawing/2014/main" val="439034418"/>
                  </a:ext>
                </a:extLst>
              </a:tr>
              <a:tr h="952911">
                <a:tc>
                  <a:txBody>
                    <a:bodyPr/>
                    <a:lstStyle/>
                    <a:p>
                      <a:pPr algn="just" fontAlgn="b"/>
                      <a:r>
                        <a:rPr lang="en-US" sz="1100" b="0" i="0" u="none" strike="noStrike" dirty="0">
                          <a:solidFill>
                            <a:srgbClr val="000000"/>
                          </a:solidFill>
                          <a:effectLst/>
                          <a:latin typeface="Calibri" panose="020F0502020204030204" pitchFamily="34" charset="0"/>
                        </a:rPr>
                        <a:t>PayPal Resolution Center ignored their own policies in the determination of a dispute or complaint. I submitted a complaint to PayPal with whom I tried to buy a remote control professional grade bait boat from ( ( Seller info XXXX ) ) copied from the payment page on PayPal name shown. PayPal never gave me any fair chance to prove what actually happened. NOW PayPal is STALLING me from my listed ability by PayPal 's own regulations, that I can file an APPEAL since I do not agree with their seemingly biased decision in favor of the seller. PayPal declared the CASE CLOSED XXXX </a:t>
                      </a:r>
                      <a:r>
                        <a:rPr lang="en-US" sz="1100" b="0" i="0" u="none" strike="noStrike" dirty="0" err="1">
                          <a:solidFill>
                            <a:srgbClr val="000000"/>
                          </a:solidFill>
                          <a:effectLst/>
                          <a:latin typeface="Calibri" panose="020F0502020204030204" pitchFamily="34" charset="0"/>
                        </a:rPr>
                        <a:t>XXXX</a:t>
                      </a:r>
                      <a:r>
                        <a:rPr lang="en-US" sz="1100" b="0" i="0" u="none" strike="noStrike" dirty="0">
                          <a:solidFill>
                            <a:srgbClr val="000000"/>
                          </a:solidFill>
                          <a:effectLst/>
                          <a:latin typeface="Calibri" panose="020F0502020204030204" pitchFamily="34" charset="0"/>
                        </a:rPr>
                        <a:t>, 2017. YET they have NOT officially listed my case as CLOSED. This means I CAN NOT FILE ANY APPEAL. The deadline for my Appeal is XXXX </a:t>
                      </a:r>
                      <a:r>
                        <a:rPr lang="en-US" sz="1100" b="0" i="0" u="none" strike="noStrike" dirty="0" err="1">
                          <a:solidFill>
                            <a:srgbClr val="000000"/>
                          </a:solidFill>
                          <a:effectLst/>
                          <a:latin typeface="Calibri" panose="020F0502020204030204" pitchFamily="34" charset="0"/>
                        </a:rPr>
                        <a:t>XXXX</a:t>
                      </a:r>
                      <a:r>
                        <a:rPr lang="en-US" sz="1100" b="0" i="0" u="none" strike="noStrike" dirty="0">
                          <a:solidFill>
                            <a:srgbClr val="000000"/>
                          </a:solidFill>
                          <a:effectLst/>
                          <a:latin typeface="Calibri" panose="020F0502020204030204" pitchFamily="34" charset="0"/>
                        </a:rPr>
                        <a:t>, 2017</a:t>
                      </a:r>
                    </a:p>
                  </a:txBody>
                  <a:tcPr marL="7620" marR="7620" marT="7620" marB="0" anchor="b"/>
                </a:tc>
                <a:extLst>
                  <a:ext uri="{0D108BD9-81ED-4DB2-BD59-A6C34878D82A}">
                    <a16:rowId xmlns:a16="http://schemas.microsoft.com/office/drawing/2014/main" val="325224030"/>
                  </a:ext>
                </a:extLst>
              </a:tr>
              <a:tr h="480038">
                <a:tc>
                  <a:txBody>
                    <a:bodyPr/>
                    <a:lstStyle/>
                    <a:p>
                      <a:pPr algn="just" fontAlgn="b"/>
                      <a:r>
                        <a:rPr lang="en-US" sz="1100" b="0" i="0" u="none" strike="noStrike">
                          <a:solidFill>
                            <a:srgbClr val="000000"/>
                          </a:solidFill>
                          <a:effectLst/>
                          <a:latin typeface="Calibri" panose="020F0502020204030204" pitchFamily="34" charset="0"/>
                        </a:rPr>
                        <a:t>I am the personal representative of my sister 's estate. When preparing to sell her home I discovered that PHH Mortgage had been charging her for insurance that was already being paid by her homeowners association. PHH Mortgage has since closed the mortgage with the home sale but has not refunded the overcharges for unnecessary insurance.</a:t>
                      </a:r>
                    </a:p>
                  </a:txBody>
                  <a:tcPr marL="7620" marR="7620" marT="7620" marB="0" anchor="b"/>
                </a:tc>
                <a:extLst>
                  <a:ext uri="{0D108BD9-81ED-4DB2-BD59-A6C34878D82A}">
                    <a16:rowId xmlns:a16="http://schemas.microsoft.com/office/drawing/2014/main" val="4280206892"/>
                  </a:ext>
                </a:extLst>
              </a:tr>
              <a:tr h="637662">
                <a:tc>
                  <a:txBody>
                    <a:bodyPr/>
                    <a:lstStyle/>
                    <a:p>
                      <a:pPr algn="just" fontAlgn="b"/>
                      <a:r>
                        <a:rPr lang="en-US" sz="1100" b="0" i="0" u="none" strike="noStrike" dirty="0">
                          <a:solidFill>
                            <a:srgbClr val="000000"/>
                          </a:solidFill>
                          <a:effectLst/>
                          <a:latin typeface="Calibri" panose="020F0502020204030204" pitchFamily="34" charset="0"/>
                        </a:rPr>
                        <a:t>Hello, three months ago I was in the process of obtaining a mortgage and signed up with Experian to obtain my detailed credit report from all three credit reporting agencies. At the time of signing up for this product, I was very careful to make sure I was not going to be billed monthly, I just needed the details from my credit reports at that particular time. I just realized that Experian has been charging me {$24.00} for the past three months, most recently on X/XX/17, X/XX/17 before that, and X/XX/17 before that.</a:t>
                      </a:r>
                    </a:p>
                  </a:txBody>
                  <a:tcPr marL="7620" marR="7620" marT="7620" marB="0" anchor="b"/>
                </a:tc>
                <a:extLst>
                  <a:ext uri="{0D108BD9-81ED-4DB2-BD59-A6C34878D82A}">
                    <a16:rowId xmlns:a16="http://schemas.microsoft.com/office/drawing/2014/main" val="3459425038"/>
                  </a:ext>
                </a:extLst>
              </a:tr>
              <a:tr h="637662">
                <a:tc>
                  <a:txBody>
                    <a:bodyPr/>
                    <a:lstStyle/>
                    <a:p>
                      <a:pPr algn="just" fontAlgn="b"/>
                      <a:r>
                        <a:rPr lang="en-US" sz="1100" b="0" i="0" u="none" strike="noStrike" dirty="0">
                          <a:solidFill>
                            <a:srgbClr val="000000"/>
                          </a:solidFill>
                          <a:effectLst/>
                          <a:latin typeface="Calibri" panose="020F0502020204030204" pitchFamily="34" charset="0"/>
                        </a:rPr>
                        <a:t>I was provided incorrect information by Nelnet regarding what benefits my student loans, that are in my father 's name, are eligible for. At the time of consolidation, we were told that the newly consolidated loan could be deferred if I were to pursue further education. This was very important in our decision to consolidate the loans as we had always planned to pursue further education ( Both my sister and myself are impacted by this. She also consolidated her loans post her graduation as well ). </a:t>
                      </a:r>
                    </a:p>
                  </a:txBody>
                  <a:tcPr marL="7620" marR="7620" marT="7620" marB="0" anchor="b"/>
                </a:tc>
                <a:extLst>
                  <a:ext uri="{0D108BD9-81ED-4DB2-BD59-A6C34878D82A}">
                    <a16:rowId xmlns:a16="http://schemas.microsoft.com/office/drawing/2014/main" val="1887721191"/>
                  </a:ext>
                </a:extLst>
              </a:tr>
              <a:tr h="555935">
                <a:tc>
                  <a:txBody>
                    <a:bodyPr/>
                    <a:lstStyle/>
                    <a:p>
                      <a:pPr algn="just" fontAlgn="b"/>
                      <a:r>
                        <a:rPr lang="en-US" sz="1100" b="0" i="0" u="none" strike="noStrike" dirty="0">
                          <a:solidFill>
                            <a:srgbClr val="000000"/>
                          </a:solidFill>
                          <a:effectLst/>
                          <a:latin typeface="Calibri" panose="020F0502020204030204" pitchFamily="34" charset="0"/>
                        </a:rPr>
                        <a:t>On XX/XX/XXXX I signed a digital contract with Equitable Acceptance Corporation ( also known as XXXX </a:t>
                      </a:r>
                      <a:r>
                        <a:rPr lang="en-US" sz="1100" b="0" i="0" u="none" strike="noStrike" dirty="0" err="1">
                          <a:solidFill>
                            <a:srgbClr val="000000"/>
                          </a:solidFill>
                          <a:effectLst/>
                          <a:latin typeface="Calibri" panose="020F0502020204030204" pitchFamily="34" charset="0"/>
                        </a:rPr>
                        <a:t>XXXX</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XXXX</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XXXX</a:t>
                      </a:r>
                      <a:r>
                        <a:rPr lang="en-US" sz="1100" b="0" i="0" u="none" strike="noStrike" dirty="0">
                          <a:solidFill>
                            <a:srgbClr val="000000"/>
                          </a:solidFill>
                          <a:effectLst/>
                          <a:latin typeface="Calibri" panose="020F0502020204030204" pitchFamily="34" charset="0"/>
                        </a:rPr>
                        <a:t> ) to pay them a specified amount ( $ XXXX/ month ) for a total financed amount of {$1300.00} over the course of 3 years for services rendered by The Student Loan Relief Department for student loan debt reconsolidation. </a:t>
                      </a:r>
                    </a:p>
                  </a:txBody>
                  <a:tcPr marL="7620" marR="7620" marT="7620" marB="0" anchor="b"/>
                </a:tc>
                <a:extLst>
                  <a:ext uri="{0D108BD9-81ED-4DB2-BD59-A6C34878D82A}">
                    <a16:rowId xmlns:a16="http://schemas.microsoft.com/office/drawing/2014/main" val="2923940749"/>
                  </a:ext>
                </a:extLst>
              </a:tr>
            </a:tbl>
          </a:graphicData>
        </a:graphic>
      </p:graphicFrame>
    </p:spTree>
    <p:extLst>
      <p:ext uri="{BB962C8B-B14F-4D97-AF65-F5344CB8AC3E}">
        <p14:creationId xmlns:p14="http://schemas.microsoft.com/office/powerpoint/2010/main" val="214476227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prstGeom prst="rect">
            <a:avLst/>
          </a:prstGeom>
        </p:spPr>
        <p:txBody>
          <a:bodyPr/>
          <a:lstStyle/>
          <a:p>
            <a:r>
              <a:rPr lang="en-US" dirty="0"/>
              <a:t>Methodology Comparison:</a:t>
            </a:r>
          </a:p>
        </p:txBody>
      </p:sp>
      <p:sp>
        <p:nvSpPr>
          <p:cNvPr id="3" name="Title 2"/>
          <p:cNvSpPr>
            <a:spLocks noGrp="1"/>
          </p:cNvSpPr>
          <p:nvPr>
            <p:ph type="title"/>
          </p:nvPr>
        </p:nvSpPr>
        <p:spPr>
          <a:xfrm>
            <a:off x="387819" y="282611"/>
            <a:ext cx="8368363" cy="409459"/>
          </a:xfrm>
          <a:prstGeom prst="rect">
            <a:avLst/>
          </a:prstGeom>
        </p:spPr>
        <p:txBody>
          <a:bodyPr>
            <a:normAutofit fontScale="90000"/>
          </a:bodyPr>
          <a:lstStyle/>
          <a:p>
            <a:r>
              <a:rPr lang="en-US" dirty="0"/>
              <a:t>Research Methodology III</a:t>
            </a:r>
          </a:p>
        </p:txBody>
      </p:sp>
      <p:cxnSp>
        <p:nvCxnSpPr>
          <p:cNvPr id="5" name="Straight Arrow Connector 4">
            <a:extLst>
              <a:ext uri="{FF2B5EF4-FFF2-40B4-BE49-F238E27FC236}">
                <a16:creationId xmlns:a16="http://schemas.microsoft.com/office/drawing/2014/main" id="{D1E72088-BC05-492D-BD8F-3BBEFDA30E24}"/>
              </a:ext>
            </a:extLst>
          </p:cNvPr>
          <p:cNvCxnSpPr/>
          <p:nvPr/>
        </p:nvCxnSpPr>
        <p:spPr>
          <a:xfrm rot="5400000">
            <a:off x="3023822" y="2805018"/>
            <a:ext cx="3103055" cy="0"/>
          </a:xfrm>
          <a:prstGeom prst="straightConnector1">
            <a:avLst/>
          </a:prstGeom>
          <a:ln w="127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5188C60-1D36-4B1A-BC77-E186FC4F353A}"/>
              </a:ext>
            </a:extLst>
          </p:cNvPr>
          <p:cNvSpPr txBox="1"/>
          <p:nvPr/>
        </p:nvSpPr>
        <p:spPr>
          <a:xfrm>
            <a:off x="387819" y="1253490"/>
            <a:ext cx="3955578" cy="2785378"/>
          </a:xfrm>
          <a:prstGeom prst="rect">
            <a:avLst/>
          </a:prstGeom>
          <a:noFill/>
        </p:spPr>
        <p:txBody>
          <a:bodyPr wrap="square" rtlCol="0">
            <a:spAutoFit/>
          </a:bodyPr>
          <a:lstStyle/>
          <a:p>
            <a:pPr algn="ctr">
              <a:spcAft>
                <a:spcPts val="600"/>
              </a:spcAft>
            </a:pPr>
            <a:r>
              <a:rPr lang="en-US" b="1" dirty="0"/>
              <a:t>LDA &amp; LSA</a:t>
            </a:r>
          </a:p>
          <a:p>
            <a:pPr marL="285750" indent="-285750" algn="just">
              <a:spcBef>
                <a:spcPts val="1200"/>
              </a:spcBef>
              <a:buFont typeface="Arial" panose="020B0604020202020204" pitchFamily="34" charset="0"/>
              <a:buChar char="•"/>
            </a:pPr>
            <a:r>
              <a:rPr lang="en-IN" sz="1400" dirty="0"/>
              <a:t>Matrix based models.</a:t>
            </a:r>
          </a:p>
          <a:p>
            <a:pPr marL="285750" indent="-285750" algn="just">
              <a:spcBef>
                <a:spcPts val="1200"/>
              </a:spcBef>
              <a:buFont typeface="Arial" panose="020B0604020202020204" pitchFamily="34" charset="0"/>
              <a:buChar char="•"/>
            </a:pPr>
            <a:r>
              <a:rPr lang="en-IN" sz="1400" dirty="0"/>
              <a:t>Topics are produced based on word frequency.</a:t>
            </a:r>
          </a:p>
          <a:p>
            <a:pPr marL="285750" indent="-285750" algn="just">
              <a:spcBef>
                <a:spcPts val="1200"/>
              </a:spcBef>
              <a:buFont typeface="Arial" panose="020B0604020202020204" pitchFamily="34" charset="0"/>
              <a:buChar char="•"/>
            </a:pPr>
            <a:r>
              <a:rPr lang="en-IN" sz="1400" dirty="0"/>
              <a:t>Fail to work on large corpus as they have sparsity issue.</a:t>
            </a:r>
          </a:p>
          <a:p>
            <a:pPr marL="285750" indent="-285750" algn="just">
              <a:spcBef>
                <a:spcPts val="1200"/>
              </a:spcBef>
              <a:buFont typeface="Arial" panose="020B0604020202020204" pitchFamily="34" charset="0"/>
              <a:buChar char="•"/>
            </a:pPr>
            <a:r>
              <a:rPr lang="en-IN" sz="1400" dirty="0"/>
              <a:t>Ignores the order of words, hence semantic relationship between the words is not captured.</a:t>
            </a:r>
          </a:p>
        </p:txBody>
      </p:sp>
      <p:sp>
        <p:nvSpPr>
          <p:cNvPr id="7" name="TextBox 6">
            <a:extLst>
              <a:ext uri="{FF2B5EF4-FFF2-40B4-BE49-F238E27FC236}">
                <a16:creationId xmlns:a16="http://schemas.microsoft.com/office/drawing/2014/main" id="{83E8BE53-C427-4605-874D-B3F7594ADB95}"/>
              </a:ext>
            </a:extLst>
          </p:cNvPr>
          <p:cNvSpPr txBox="1"/>
          <p:nvPr/>
        </p:nvSpPr>
        <p:spPr>
          <a:xfrm>
            <a:off x="4772250" y="1253489"/>
            <a:ext cx="3955578" cy="2569934"/>
          </a:xfrm>
          <a:prstGeom prst="rect">
            <a:avLst/>
          </a:prstGeom>
          <a:noFill/>
        </p:spPr>
        <p:txBody>
          <a:bodyPr wrap="square" rtlCol="0">
            <a:spAutoFit/>
          </a:bodyPr>
          <a:lstStyle/>
          <a:p>
            <a:pPr algn="ctr">
              <a:spcAft>
                <a:spcPts val="600"/>
              </a:spcAft>
            </a:pPr>
            <a:r>
              <a:rPr lang="en-US" b="1" dirty="0"/>
              <a:t>Embedded Space Models</a:t>
            </a:r>
          </a:p>
          <a:p>
            <a:pPr marL="285750" indent="-285750" algn="just">
              <a:spcBef>
                <a:spcPts val="1200"/>
              </a:spcBef>
              <a:buFont typeface="Arial" panose="020B0604020202020204" pitchFamily="34" charset="0"/>
              <a:buChar char="•"/>
            </a:pPr>
            <a:r>
              <a:rPr lang="en-IN" sz="1400" dirty="0"/>
              <a:t>Vector based models.</a:t>
            </a:r>
          </a:p>
          <a:p>
            <a:pPr marL="285750" indent="-285750" algn="just">
              <a:spcBef>
                <a:spcPts val="1200"/>
              </a:spcBef>
              <a:buFont typeface="Arial" panose="020B0604020202020204" pitchFamily="34" charset="0"/>
              <a:buChar char="•"/>
            </a:pPr>
            <a:r>
              <a:rPr lang="en-US" sz="1400" dirty="0"/>
              <a:t>Topics are extracted by grouping the similar meaning words together</a:t>
            </a:r>
            <a:endParaRPr lang="en-IN" sz="1400" dirty="0"/>
          </a:p>
          <a:p>
            <a:pPr marL="285750" indent="-285750" algn="just">
              <a:spcBef>
                <a:spcPts val="1200"/>
              </a:spcBef>
              <a:buFont typeface="Arial" panose="020B0604020202020204" pitchFamily="34" charset="0"/>
              <a:buChar char="•"/>
            </a:pPr>
            <a:r>
              <a:rPr lang="en-IN" sz="1400" dirty="0"/>
              <a:t>Works effectively on large corpus.</a:t>
            </a:r>
          </a:p>
          <a:p>
            <a:pPr marL="285750" indent="-285750" algn="just">
              <a:spcBef>
                <a:spcPts val="1200"/>
              </a:spcBef>
              <a:buFont typeface="Arial" panose="020B0604020202020204" pitchFamily="34" charset="0"/>
              <a:buChar char="•"/>
            </a:pPr>
            <a:r>
              <a:rPr lang="en-IN" sz="1400" dirty="0"/>
              <a:t>Considers the order of words and captures the semantic relationship between the words.</a:t>
            </a:r>
          </a:p>
        </p:txBody>
      </p:sp>
    </p:spTree>
    <p:extLst>
      <p:ext uri="{BB962C8B-B14F-4D97-AF65-F5344CB8AC3E}">
        <p14:creationId xmlns:p14="http://schemas.microsoft.com/office/powerpoint/2010/main" val="92093967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a:extLst>
              <a:ext uri="{FF2B5EF4-FFF2-40B4-BE49-F238E27FC236}">
                <a16:creationId xmlns:a16="http://schemas.microsoft.com/office/drawing/2014/main" id="{C05F9540-B2B3-410A-AD5E-68DBF67FC986}"/>
              </a:ext>
            </a:extLst>
          </p:cNvPr>
          <p:cNvSpPr/>
          <p:nvPr/>
        </p:nvSpPr>
        <p:spPr bwMode="auto">
          <a:xfrm>
            <a:off x="2133600" y="3028950"/>
            <a:ext cx="4953000" cy="1828800"/>
          </a:xfrm>
          <a:prstGeom prst="flowChartProcess">
            <a:avLst/>
          </a:prstGeom>
          <a:solidFill>
            <a:schemeClr val="bg1">
              <a:lumMod val="95000"/>
            </a:schemeClr>
          </a:solidFill>
          <a:ln w="9525">
            <a:solidFill>
              <a:schemeClr val="tx1"/>
            </a:solidFill>
            <a:round/>
            <a:headEnd/>
            <a:tailEnd/>
          </a:ln>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dirty="0"/>
          </a:p>
        </p:txBody>
      </p:sp>
      <p:sp>
        <p:nvSpPr>
          <p:cNvPr id="8" name="Text Placeholder 3">
            <a:extLst>
              <a:ext uri="{FF2B5EF4-FFF2-40B4-BE49-F238E27FC236}">
                <a16:creationId xmlns:a16="http://schemas.microsoft.com/office/drawing/2014/main" id="{90FACD9A-DAD7-4617-A759-C3783FF699D0}"/>
              </a:ext>
            </a:extLst>
          </p:cNvPr>
          <p:cNvSpPr>
            <a:spLocks noGrp="1"/>
          </p:cNvSpPr>
          <p:nvPr/>
        </p:nvSpPr>
        <p:spPr>
          <a:xfrm>
            <a:off x="387819" y="894159"/>
            <a:ext cx="8368363" cy="173255"/>
          </a:xfrm>
          <a:prstGeom prst="rect">
            <a:avLst/>
          </a:prstGeom>
        </p:spPr>
        <p:txBody>
          <a:bodyPr wrap="none" lIns="0" tIns="0" rIns="0" bIns="0" anchor="ctr">
            <a:noAutofit/>
          </a:bodyPr>
          <a:lstStyle>
            <a:lvl1pPr marL="0" indent="0" algn="l" defTabSz="914400" rtl="0" eaLnBrk="1" latinLnBrk="0" hangingPunct="1">
              <a:spcBef>
                <a:spcPct val="20000"/>
              </a:spcBef>
              <a:buFont typeface="Arial" pitchFamily="34" charset="0"/>
              <a:buNone/>
              <a:defRPr sz="1100" b="0" kern="1200" baseline="0">
                <a:solidFill>
                  <a:schemeClr val="bg1">
                    <a:lumMod val="50000"/>
                  </a:schemeClr>
                </a:solidFill>
                <a:latin typeface="+mj-lt"/>
                <a:ea typeface="Roboto" panose="02000000000000000000" pitchFamily="2" charset="0"/>
                <a:cs typeface="+mn-cs"/>
              </a:defRPr>
            </a:lvl1pPr>
            <a:lvl2pPr marL="457189"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377"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566"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754"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5943"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131"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32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509"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en-US" dirty="0"/>
              <a:t>Model Architecture:</a:t>
            </a:r>
          </a:p>
        </p:txBody>
      </p:sp>
      <p:sp>
        <p:nvSpPr>
          <p:cNvPr id="9" name="Cube 8">
            <a:extLst>
              <a:ext uri="{FF2B5EF4-FFF2-40B4-BE49-F238E27FC236}">
                <a16:creationId xmlns:a16="http://schemas.microsoft.com/office/drawing/2014/main" id="{8CDE94E5-AE0C-4709-BA83-D93FDA1FF069}"/>
              </a:ext>
            </a:extLst>
          </p:cNvPr>
          <p:cNvSpPr/>
          <p:nvPr/>
        </p:nvSpPr>
        <p:spPr bwMode="auto">
          <a:xfrm>
            <a:off x="372170" y="1204596"/>
            <a:ext cx="1219200" cy="1127731"/>
          </a:xfrm>
          <a:prstGeom prst="cube">
            <a:avLst/>
          </a:prstGeom>
          <a:solidFill>
            <a:srgbClr val="5EAADE"/>
          </a:solidFill>
          <a:ln w="9525">
            <a:noFill/>
            <a:round/>
            <a:headEnd/>
            <a:tailEnd/>
          </a:ln>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200" dirty="0"/>
              <a:t>Tokenized Complaint Sentences</a:t>
            </a:r>
          </a:p>
        </p:txBody>
      </p:sp>
      <p:sp>
        <p:nvSpPr>
          <p:cNvPr id="11" name="Arrow: Right 10">
            <a:extLst>
              <a:ext uri="{FF2B5EF4-FFF2-40B4-BE49-F238E27FC236}">
                <a16:creationId xmlns:a16="http://schemas.microsoft.com/office/drawing/2014/main" id="{AC7BE704-E2D8-4E97-9E71-B11CFB8E2347}"/>
              </a:ext>
            </a:extLst>
          </p:cNvPr>
          <p:cNvSpPr/>
          <p:nvPr/>
        </p:nvSpPr>
        <p:spPr bwMode="auto">
          <a:xfrm>
            <a:off x="1600200" y="1610669"/>
            <a:ext cx="784664" cy="228600"/>
          </a:xfrm>
          <a:prstGeom prst="rightArrow">
            <a:avLst/>
          </a:prstGeom>
          <a:solidFill>
            <a:schemeClr val="tx1"/>
          </a:solidFill>
          <a:ln w="9525">
            <a:noFill/>
            <a:round/>
            <a:headEnd/>
            <a:tailEnd/>
          </a:ln>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a:p>
        </p:txBody>
      </p:sp>
      <p:sp>
        <p:nvSpPr>
          <p:cNvPr id="12" name="Rectangle: Rounded Corners 11">
            <a:extLst>
              <a:ext uri="{FF2B5EF4-FFF2-40B4-BE49-F238E27FC236}">
                <a16:creationId xmlns:a16="http://schemas.microsoft.com/office/drawing/2014/main" id="{6891EC69-FEED-4236-8651-0DB39C0E003D}"/>
              </a:ext>
            </a:extLst>
          </p:cNvPr>
          <p:cNvSpPr/>
          <p:nvPr/>
        </p:nvSpPr>
        <p:spPr bwMode="auto">
          <a:xfrm>
            <a:off x="2550324" y="1581150"/>
            <a:ext cx="1412076" cy="319760"/>
          </a:xfrm>
          <a:prstGeom prst="round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400" dirty="0"/>
              <a:t>Lemmatization</a:t>
            </a:r>
          </a:p>
        </p:txBody>
      </p:sp>
      <p:sp>
        <p:nvSpPr>
          <p:cNvPr id="13" name="Rectangle: Rounded Corners 12">
            <a:extLst>
              <a:ext uri="{FF2B5EF4-FFF2-40B4-BE49-F238E27FC236}">
                <a16:creationId xmlns:a16="http://schemas.microsoft.com/office/drawing/2014/main" id="{1948DFCB-8DC9-4D88-B54B-FD7A9375E146}"/>
              </a:ext>
            </a:extLst>
          </p:cNvPr>
          <p:cNvSpPr/>
          <p:nvPr/>
        </p:nvSpPr>
        <p:spPr bwMode="auto">
          <a:xfrm>
            <a:off x="4146042" y="1581150"/>
            <a:ext cx="1111758" cy="319760"/>
          </a:xfrm>
          <a:prstGeom prst="roundRect">
            <a:avLst/>
          </a:prstGeom>
          <a:solidFill>
            <a:schemeClr val="accent1">
              <a:lumMod val="20000"/>
              <a:lumOff val="80000"/>
            </a:schemeClr>
          </a:solidFill>
          <a:ln w="9525">
            <a:noFill/>
            <a:round/>
            <a:headEnd/>
            <a:tailEnd/>
          </a:ln>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400" dirty="0"/>
              <a:t>TF-IDF</a:t>
            </a:r>
          </a:p>
        </p:txBody>
      </p:sp>
      <p:sp>
        <p:nvSpPr>
          <p:cNvPr id="14" name="Arrow: Right 13">
            <a:extLst>
              <a:ext uri="{FF2B5EF4-FFF2-40B4-BE49-F238E27FC236}">
                <a16:creationId xmlns:a16="http://schemas.microsoft.com/office/drawing/2014/main" id="{013C2381-9436-4C8A-8A63-997C8BE3E277}"/>
              </a:ext>
            </a:extLst>
          </p:cNvPr>
          <p:cNvSpPr/>
          <p:nvPr/>
        </p:nvSpPr>
        <p:spPr bwMode="auto">
          <a:xfrm>
            <a:off x="5334000" y="1200150"/>
            <a:ext cx="838200" cy="228600"/>
          </a:xfrm>
          <a:prstGeom prst="rightArrow">
            <a:avLst/>
          </a:prstGeom>
          <a:solidFill>
            <a:schemeClr val="tx1"/>
          </a:solidFill>
          <a:ln w="9525">
            <a:noFill/>
            <a:round/>
            <a:headEnd/>
            <a:tailEnd/>
          </a:ln>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a:p>
        </p:txBody>
      </p:sp>
      <p:sp>
        <p:nvSpPr>
          <p:cNvPr id="15" name="Arrow: Right 14">
            <a:extLst>
              <a:ext uri="{FF2B5EF4-FFF2-40B4-BE49-F238E27FC236}">
                <a16:creationId xmlns:a16="http://schemas.microsoft.com/office/drawing/2014/main" id="{CAC76F49-7C50-4887-BBB9-E9DAAC109AF8}"/>
              </a:ext>
            </a:extLst>
          </p:cNvPr>
          <p:cNvSpPr/>
          <p:nvPr/>
        </p:nvSpPr>
        <p:spPr bwMode="auto">
          <a:xfrm>
            <a:off x="5334000" y="1993317"/>
            <a:ext cx="838200" cy="228600"/>
          </a:xfrm>
          <a:prstGeom prst="rightArrow">
            <a:avLst/>
          </a:prstGeom>
          <a:solidFill>
            <a:schemeClr val="tx1"/>
          </a:solidFill>
          <a:ln w="9525">
            <a:noFill/>
            <a:round/>
            <a:headEnd/>
            <a:tailEnd/>
          </a:ln>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a:p>
        </p:txBody>
      </p:sp>
      <p:sp>
        <p:nvSpPr>
          <p:cNvPr id="16" name="Flowchart: Multidocument 15">
            <a:extLst>
              <a:ext uri="{FF2B5EF4-FFF2-40B4-BE49-F238E27FC236}">
                <a16:creationId xmlns:a16="http://schemas.microsoft.com/office/drawing/2014/main" id="{6F2F8635-16B2-4223-9379-F229AF1170EF}"/>
              </a:ext>
            </a:extLst>
          </p:cNvPr>
          <p:cNvSpPr/>
          <p:nvPr/>
        </p:nvSpPr>
        <p:spPr bwMode="auto">
          <a:xfrm>
            <a:off x="6400800" y="962661"/>
            <a:ext cx="762000" cy="694689"/>
          </a:xfrm>
          <a:prstGeom prst="flowChartMultidocument">
            <a:avLst/>
          </a:prstGeom>
          <a:solidFill>
            <a:schemeClr val="accent4">
              <a:lumMod val="20000"/>
              <a:lumOff val="80000"/>
            </a:schemeClr>
          </a:solidFill>
          <a:ln w="9525">
            <a:noFill/>
            <a:round/>
            <a:headEnd/>
            <a:tailEnd/>
          </a:ln>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dirty="0"/>
              <a:t>LSA</a:t>
            </a:r>
          </a:p>
        </p:txBody>
      </p:sp>
      <p:sp>
        <p:nvSpPr>
          <p:cNvPr id="17" name="Flowchart: Multidocument 16">
            <a:extLst>
              <a:ext uri="{FF2B5EF4-FFF2-40B4-BE49-F238E27FC236}">
                <a16:creationId xmlns:a16="http://schemas.microsoft.com/office/drawing/2014/main" id="{5E4E2BEA-DAA9-41A5-81FA-B087761AF544}"/>
              </a:ext>
            </a:extLst>
          </p:cNvPr>
          <p:cNvSpPr/>
          <p:nvPr/>
        </p:nvSpPr>
        <p:spPr bwMode="auto">
          <a:xfrm>
            <a:off x="6400800" y="1788255"/>
            <a:ext cx="762000" cy="694689"/>
          </a:xfrm>
          <a:prstGeom prst="flowChartMultidocument">
            <a:avLst/>
          </a:prstGeom>
          <a:solidFill>
            <a:schemeClr val="accent4">
              <a:lumMod val="20000"/>
              <a:lumOff val="80000"/>
            </a:schemeClr>
          </a:solidFill>
          <a:ln w="9525">
            <a:noFill/>
            <a:round/>
            <a:headEnd/>
            <a:tailEnd/>
          </a:ln>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dirty="0"/>
              <a:t>LDA</a:t>
            </a:r>
          </a:p>
        </p:txBody>
      </p:sp>
      <p:sp>
        <p:nvSpPr>
          <p:cNvPr id="18" name="Cube 17">
            <a:extLst>
              <a:ext uri="{FF2B5EF4-FFF2-40B4-BE49-F238E27FC236}">
                <a16:creationId xmlns:a16="http://schemas.microsoft.com/office/drawing/2014/main" id="{9DC336A9-2C1E-4874-8048-12925ED725DE}"/>
              </a:ext>
            </a:extLst>
          </p:cNvPr>
          <p:cNvSpPr/>
          <p:nvPr/>
        </p:nvSpPr>
        <p:spPr bwMode="auto">
          <a:xfrm>
            <a:off x="315771" y="3388707"/>
            <a:ext cx="1360629" cy="1056762"/>
          </a:xfrm>
          <a:prstGeom prst="cube">
            <a:avLst/>
          </a:prstGeom>
          <a:solidFill>
            <a:srgbClr val="5EAADE"/>
          </a:solidFill>
          <a:ln w="9525">
            <a:noFill/>
            <a:round/>
            <a:headEnd/>
            <a:tailEnd/>
          </a:ln>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200" dirty="0"/>
              <a:t>Untokenized Complaint Sentences</a:t>
            </a:r>
          </a:p>
        </p:txBody>
      </p:sp>
      <p:sp>
        <p:nvSpPr>
          <p:cNvPr id="20" name="Frame 19">
            <a:extLst>
              <a:ext uri="{FF2B5EF4-FFF2-40B4-BE49-F238E27FC236}">
                <a16:creationId xmlns:a16="http://schemas.microsoft.com/office/drawing/2014/main" id="{973A55C9-13E2-4B1F-BF8C-01F5D6FFBC83}"/>
              </a:ext>
            </a:extLst>
          </p:cNvPr>
          <p:cNvSpPr/>
          <p:nvPr/>
        </p:nvSpPr>
        <p:spPr bwMode="auto">
          <a:xfrm>
            <a:off x="2204821" y="3486150"/>
            <a:ext cx="1131182" cy="510338"/>
          </a:xfrm>
          <a:prstGeom prst="frame">
            <a:avLst/>
          </a:prstGeom>
          <a:solidFill>
            <a:schemeClr val="accent4">
              <a:lumMod val="60000"/>
              <a:lumOff val="40000"/>
            </a:schemeClr>
          </a:solidFill>
          <a:ln w="9525">
            <a:noFill/>
            <a:round/>
            <a:headEnd/>
            <a:tailEnd/>
          </a:ln>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50" dirty="0"/>
              <a:t>Sentence</a:t>
            </a:r>
            <a:r>
              <a:rPr lang="en-IN" sz="900" dirty="0"/>
              <a:t> </a:t>
            </a:r>
            <a:r>
              <a:rPr lang="en-IN" sz="1050" dirty="0"/>
              <a:t>Transformers</a:t>
            </a:r>
            <a:endParaRPr lang="en-IN" sz="900" dirty="0"/>
          </a:p>
        </p:txBody>
      </p:sp>
      <p:sp>
        <p:nvSpPr>
          <p:cNvPr id="21" name="Flowchart: Magnetic Disk 20">
            <a:extLst>
              <a:ext uri="{FF2B5EF4-FFF2-40B4-BE49-F238E27FC236}">
                <a16:creationId xmlns:a16="http://schemas.microsoft.com/office/drawing/2014/main" id="{47AD60D0-82F9-4BEF-A3D1-5B4BC7E32962}"/>
              </a:ext>
            </a:extLst>
          </p:cNvPr>
          <p:cNvSpPr/>
          <p:nvPr/>
        </p:nvSpPr>
        <p:spPr bwMode="auto">
          <a:xfrm>
            <a:off x="5867400" y="3574761"/>
            <a:ext cx="1143000" cy="694689"/>
          </a:xfrm>
          <a:prstGeom prst="flowChartMagneticDisk">
            <a:avLst/>
          </a:prstGeom>
          <a:solidFill>
            <a:schemeClr val="accent4">
              <a:lumMod val="60000"/>
              <a:lumOff val="40000"/>
            </a:schemeClr>
          </a:solidFill>
          <a:ln w="9525">
            <a:solidFill>
              <a:schemeClr val="tx1"/>
            </a:solidFill>
            <a:round/>
            <a:headEnd/>
            <a:tailEnd/>
          </a:ln>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IN" sz="1400" dirty="0"/>
              <a:t>c-TF-IDF</a:t>
            </a:r>
          </a:p>
        </p:txBody>
      </p:sp>
      <p:sp>
        <p:nvSpPr>
          <p:cNvPr id="22" name="Arrow: Right 21">
            <a:extLst>
              <a:ext uri="{FF2B5EF4-FFF2-40B4-BE49-F238E27FC236}">
                <a16:creationId xmlns:a16="http://schemas.microsoft.com/office/drawing/2014/main" id="{BEC909F9-AD82-4C7A-A8C6-3755F386A01F}"/>
              </a:ext>
            </a:extLst>
          </p:cNvPr>
          <p:cNvSpPr/>
          <p:nvPr/>
        </p:nvSpPr>
        <p:spPr bwMode="auto">
          <a:xfrm>
            <a:off x="1676400" y="3769705"/>
            <a:ext cx="457200" cy="304800"/>
          </a:xfrm>
          <a:prstGeom prst="rightArrow">
            <a:avLst/>
          </a:prstGeom>
          <a:solidFill>
            <a:schemeClr val="tx1"/>
          </a:solidFill>
          <a:ln w="9525">
            <a:noFill/>
            <a:round/>
            <a:headEnd/>
            <a:tailEnd/>
          </a:ln>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a:p>
        </p:txBody>
      </p:sp>
      <p:sp>
        <p:nvSpPr>
          <p:cNvPr id="23" name="Arrow: Right 22">
            <a:extLst>
              <a:ext uri="{FF2B5EF4-FFF2-40B4-BE49-F238E27FC236}">
                <a16:creationId xmlns:a16="http://schemas.microsoft.com/office/drawing/2014/main" id="{928D7F3D-364C-4421-964C-910D3F31CDD1}"/>
              </a:ext>
            </a:extLst>
          </p:cNvPr>
          <p:cNvSpPr/>
          <p:nvPr/>
        </p:nvSpPr>
        <p:spPr bwMode="auto">
          <a:xfrm>
            <a:off x="7086600" y="3769705"/>
            <a:ext cx="685800" cy="304800"/>
          </a:xfrm>
          <a:prstGeom prst="rightArrow">
            <a:avLst/>
          </a:prstGeom>
          <a:solidFill>
            <a:schemeClr val="tx1"/>
          </a:solidFill>
          <a:ln w="9525">
            <a:noFill/>
            <a:round/>
            <a:headEnd/>
            <a:tailEnd/>
          </a:ln>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a:p>
        </p:txBody>
      </p:sp>
      <p:sp>
        <p:nvSpPr>
          <p:cNvPr id="24" name="Flowchart: Multidocument 23">
            <a:extLst>
              <a:ext uri="{FF2B5EF4-FFF2-40B4-BE49-F238E27FC236}">
                <a16:creationId xmlns:a16="http://schemas.microsoft.com/office/drawing/2014/main" id="{D7244083-340C-497F-9423-6EA196DA6AE2}"/>
              </a:ext>
            </a:extLst>
          </p:cNvPr>
          <p:cNvSpPr/>
          <p:nvPr/>
        </p:nvSpPr>
        <p:spPr bwMode="auto">
          <a:xfrm>
            <a:off x="7777379" y="3443632"/>
            <a:ext cx="914400" cy="956945"/>
          </a:xfrm>
          <a:prstGeom prst="flowChartMultidocument">
            <a:avLst/>
          </a:prstGeom>
          <a:solidFill>
            <a:schemeClr val="bg1">
              <a:lumMod val="65000"/>
            </a:schemeClr>
          </a:solidFill>
          <a:ln w="9525">
            <a:noFill/>
            <a:round/>
            <a:headEnd/>
            <a:tailEnd/>
          </a:ln>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200000"/>
              </a:lnSpc>
            </a:pPr>
            <a:r>
              <a:rPr lang="en-IN" sz="1400" dirty="0"/>
              <a:t>Topics</a:t>
            </a:r>
          </a:p>
        </p:txBody>
      </p:sp>
      <p:sp>
        <p:nvSpPr>
          <p:cNvPr id="25" name="TextBox 29">
            <a:extLst>
              <a:ext uri="{FF2B5EF4-FFF2-40B4-BE49-F238E27FC236}">
                <a16:creationId xmlns:a16="http://schemas.microsoft.com/office/drawing/2014/main" id="{B51421B2-CD57-45FE-865D-5CC87F041BC9}"/>
              </a:ext>
            </a:extLst>
          </p:cNvPr>
          <p:cNvSpPr txBox="1"/>
          <p:nvPr/>
        </p:nvSpPr>
        <p:spPr>
          <a:xfrm>
            <a:off x="4038600" y="2647950"/>
            <a:ext cx="11785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BERTopic</a:t>
            </a:r>
          </a:p>
        </p:txBody>
      </p:sp>
      <p:sp>
        <p:nvSpPr>
          <p:cNvPr id="27" name="Rectangle: Rounded Corners 26">
            <a:extLst>
              <a:ext uri="{FF2B5EF4-FFF2-40B4-BE49-F238E27FC236}">
                <a16:creationId xmlns:a16="http://schemas.microsoft.com/office/drawing/2014/main" id="{216C3D7D-8EE2-4F15-B5BF-EEE63ED57330}"/>
              </a:ext>
            </a:extLst>
          </p:cNvPr>
          <p:cNvSpPr/>
          <p:nvPr/>
        </p:nvSpPr>
        <p:spPr bwMode="auto">
          <a:xfrm>
            <a:off x="4713673" y="3570900"/>
            <a:ext cx="1041340" cy="697834"/>
          </a:xfrm>
          <a:prstGeom prst="roundRect">
            <a:avLst/>
          </a:prstGeom>
          <a:solidFill>
            <a:schemeClr val="bg1"/>
          </a:solidFill>
          <a:ln w="9525">
            <a:solidFill>
              <a:schemeClr val="tx1"/>
            </a:solidFill>
            <a:round/>
            <a:headEnd/>
            <a:tailEnd/>
          </a:ln>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000" dirty="0"/>
          </a:p>
        </p:txBody>
      </p:sp>
      <p:sp>
        <p:nvSpPr>
          <p:cNvPr id="28" name="Rectangle 27">
            <a:extLst>
              <a:ext uri="{FF2B5EF4-FFF2-40B4-BE49-F238E27FC236}">
                <a16:creationId xmlns:a16="http://schemas.microsoft.com/office/drawing/2014/main" id="{A80680E9-DA90-49A6-9A8D-EC9905055201}"/>
              </a:ext>
            </a:extLst>
          </p:cNvPr>
          <p:cNvSpPr/>
          <p:nvPr/>
        </p:nvSpPr>
        <p:spPr bwMode="auto">
          <a:xfrm>
            <a:off x="4823820" y="3775778"/>
            <a:ext cx="838200" cy="293218"/>
          </a:xfrm>
          <a:prstGeom prst="rect">
            <a:avLst/>
          </a:prstGeom>
          <a:solidFill>
            <a:schemeClr val="accent4">
              <a:lumMod val="40000"/>
              <a:lumOff val="60000"/>
            </a:schemeClr>
          </a:solidFill>
          <a:ln w="9525">
            <a:noFill/>
            <a:round/>
            <a:headEnd/>
            <a:tailEnd/>
          </a:ln>
        </p:spPr>
        <p:txBody>
          <a:bodyPr vert="horz" wrap="square" lIns="91440" tIns="45720" rIns="9144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50" dirty="0"/>
              <a:t>HDBSCAN</a:t>
            </a:r>
            <a:endParaRPr lang="en-IN" sz="700" dirty="0"/>
          </a:p>
        </p:txBody>
      </p:sp>
      <p:sp>
        <p:nvSpPr>
          <p:cNvPr id="29" name="Rectangle: Rounded Corners 28">
            <a:extLst>
              <a:ext uri="{FF2B5EF4-FFF2-40B4-BE49-F238E27FC236}">
                <a16:creationId xmlns:a16="http://schemas.microsoft.com/office/drawing/2014/main" id="{1DA30103-F003-4464-AC0F-69DD73AA6A8C}"/>
              </a:ext>
            </a:extLst>
          </p:cNvPr>
          <p:cNvSpPr/>
          <p:nvPr/>
        </p:nvSpPr>
        <p:spPr bwMode="auto">
          <a:xfrm>
            <a:off x="3477676" y="3571616"/>
            <a:ext cx="1094324" cy="697834"/>
          </a:xfrm>
          <a:prstGeom prst="roundRect">
            <a:avLst/>
          </a:prstGeom>
          <a:solidFill>
            <a:schemeClr val="bg1"/>
          </a:solidFill>
          <a:ln w="9525">
            <a:solidFill>
              <a:schemeClr val="tx1"/>
            </a:solidFill>
            <a:round/>
            <a:headEnd/>
            <a:tailEnd/>
          </a:ln>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800" dirty="0"/>
          </a:p>
        </p:txBody>
      </p:sp>
      <p:sp>
        <p:nvSpPr>
          <p:cNvPr id="30" name="Rectangle 29">
            <a:extLst>
              <a:ext uri="{FF2B5EF4-FFF2-40B4-BE49-F238E27FC236}">
                <a16:creationId xmlns:a16="http://schemas.microsoft.com/office/drawing/2014/main" id="{076755F1-8346-477D-944A-AF8D97B3F4EA}"/>
              </a:ext>
            </a:extLst>
          </p:cNvPr>
          <p:cNvSpPr/>
          <p:nvPr/>
        </p:nvSpPr>
        <p:spPr bwMode="auto">
          <a:xfrm>
            <a:off x="3687822" y="3790950"/>
            <a:ext cx="678798" cy="293118"/>
          </a:xfrm>
          <a:prstGeom prst="rect">
            <a:avLst/>
          </a:prstGeom>
          <a:solidFill>
            <a:schemeClr val="accent4">
              <a:lumMod val="40000"/>
              <a:lumOff val="60000"/>
            </a:schemeClr>
          </a:solidFill>
          <a:ln w="9525">
            <a:noFill/>
            <a:round/>
            <a:headEnd/>
            <a:tailEnd/>
          </a:ln>
        </p:spPr>
        <p:txBody>
          <a:bodyPr vert="horz" wrap="square" lIns="91440" tIns="45720" rIns="9144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50" dirty="0"/>
              <a:t>UMAP</a:t>
            </a:r>
            <a:endParaRPr lang="en-IN" sz="900" dirty="0"/>
          </a:p>
        </p:txBody>
      </p:sp>
      <p:cxnSp>
        <p:nvCxnSpPr>
          <p:cNvPr id="36" name="Straight Arrow Connector 35">
            <a:extLst>
              <a:ext uri="{FF2B5EF4-FFF2-40B4-BE49-F238E27FC236}">
                <a16:creationId xmlns:a16="http://schemas.microsoft.com/office/drawing/2014/main" id="{A72E0530-7775-43CA-AF05-4AE607AD5D7A}"/>
              </a:ext>
            </a:extLst>
          </p:cNvPr>
          <p:cNvCxnSpPr>
            <a:endCxn id="27" idx="1"/>
          </p:cNvCxnSpPr>
          <p:nvPr/>
        </p:nvCxnSpPr>
        <p:spPr>
          <a:xfrm flipV="1">
            <a:off x="4569759" y="3919817"/>
            <a:ext cx="143914" cy="2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C8EFD24-A83A-468A-BC63-A2CACED1209C}"/>
              </a:ext>
            </a:extLst>
          </p:cNvPr>
          <p:cNvCxnSpPr/>
          <p:nvPr/>
        </p:nvCxnSpPr>
        <p:spPr>
          <a:xfrm flipV="1">
            <a:off x="5742980" y="3921963"/>
            <a:ext cx="143914" cy="2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61F6AD6-C7B5-4720-A1BF-7AC8665D81E3}"/>
              </a:ext>
            </a:extLst>
          </p:cNvPr>
          <p:cNvCxnSpPr/>
          <p:nvPr/>
        </p:nvCxnSpPr>
        <p:spPr>
          <a:xfrm>
            <a:off x="533400" y="2554627"/>
            <a:ext cx="838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687498A-0346-4482-A420-CF72D525EA2E}"/>
              </a:ext>
            </a:extLst>
          </p:cNvPr>
          <p:cNvCxnSpPr/>
          <p:nvPr/>
        </p:nvCxnSpPr>
        <p:spPr>
          <a:xfrm flipV="1">
            <a:off x="3352800" y="3921963"/>
            <a:ext cx="143914" cy="2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itle 2">
            <a:extLst>
              <a:ext uri="{FF2B5EF4-FFF2-40B4-BE49-F238E27FC236}">
                <a16:creationId xmlns:a16="http://schemas.microsoft.com/office/drawing/2014/main" id="{3B7B617D-05FE-433E-84DC-2DFEBC405AD9}"/>
              </a:ext>
            </a:extLst>
          </p:cNvPr>
          <p:cNvSpPr>
            <a:spLocks noGrp="1"/>
          </p:cNvSpPr>
          <p:nvPr>
            <p:ph type="title"/>
          </p:nvPr>
        </p:nvSpPr>
        <p:spPr>
          <a:xfrm>
            <a:off x="387819" y="282611"/>
            <a:ext cx="8368363" cy="409459"/>
          </a:xfrm>
          <a:prstGeom prst="rect">
            <a:avLst/>
          </a:prstGeom>
        </p:spPr>
        <p:txBody>
          <a:bodyPr>
            <a:normAutofit fontScale="90000"/>
          </a:bodyPr>
          <a:lstStyle/>
          <a:p>
            <a:r>
              <a:rPr lang="en-US" dirty="0"/>
              <a:t>Research Methodology IV</a:t>
            </a:r>
          </a:p>
        </p:txBody>
      </p:sp>
      <p:sp>
        <p:nvSpPr>
          <p:cNvPr id="41" name="Arrow: Right 40">
            <a:extLst>
              <a:ext uri="{FF2B5EF4-FFF2-40B4-BE49-F238E27FC236}">
                <a16:creationId xmlns:a16="http://schemas.microsoft.com/office/drawing/2014/main" id="{99C2766D-9912-4802-807F-B95D4395B98A}"/>
              </a:ext>
            </a:extLst>
          </p:cNvPr>
          <p:cNvSpPr/>
          <p:nvPr/>
        </p:nvSpPr>
        <p:spPr bwMode="auto">
          <a:xfrm>
            <a:off x="7315200" y="1526223"/>
            <a:ext cx="457200" cy="304800"/>
          </a:xfrm>
          <a:prstGeom prst="rightArrow">
            <a:avLst/>
          </a:prstGeom>
          <a:solidFill>
            <a:schemeClr val="tx1"/>
          </a:solidFill>
          <a:ln w="9525">
            <a:noFill/>
            <a:round/>
            <a:headEnd/>
            <a:tailEnd/>
          </a:ln>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a:p>
        </p:txBody>
      </p:sp>
      <p:sp>
        <p:nvSpPr>
          <p:cNvPr id="43" name="Rectangle: Rounded Corners 42">
            <a:extLst>
              <a:ext uri="{FF2B5EF4-FFF2-40B4-BE49-F238E27FC236}">
                <a16:creationId xmlns:a16="http://schemas.microsoft.com/office/drawing/2014/main" id="{06263212-5A02-46AF-BDA6-D7051298BEF2}"/>
              </a:ext>
            </a:extLst>
          </p:cNvPr>
          <p:cNvSpPr/>
          <p:nvPr/>
        </p:nvSpPr>
        <p:spPr bwMode="auto">
          <a:xfrm>
            <a:off x="2209800" y="3316409"/>
            <a:ext cx="1127964" cy="1308161"/>
          </a:xfrm>
          <a:prstGeom prst="roundRect">
            <a:avLst/>
          </a:prstGeom>
          <a:noFill/>
          <a:ln w="3175">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endParaRPr lang="en-IN"/>
          </a:p>
        </p:txBody>
      </p:sp>
      <p:sp>
        <p:nvSpPr>
          <p:cNvPr id="42" name="Flowchart: Multidocument 41">
            <a:extLst>
              <a:ext uri="{FF2B5EF4-FFF2-40B4-BE49-F238E27FC236}">
                <a16:creationId xmlns:a16="http://schemas.microsoft.com/office/drawing/2014/main" id="{483E95F4-0366-4803-B70C-78DDAF91F992}"/>
              </a:ext>
            </a:extLst>
          </p:cNvPr>
          <p:cNvSpPr/>
          <p:nvPr/>
        </p:nvSpPr>
        <p:spPr bwMode="auto">
          <a:xfrm>
            <a:off x="7772400" y="1200150"/>
            <a:ext cx="914400" cy="956945"/>
          </a:xfrm>
          <a:prstGeom prst="flowChartMultidocument">
            <a:avLst/>
          </a:prstGeom>
          <a:solidFill>
            <a:schemeClr val="bg1">
              <a:lumMod val="65000"/>
            </a:schemeClr>
          </a:solidFill>
          <a:ln w="9525">
            <a:noFill/>
            <a:round/>
            <a:headEnd/>
            <a:tailEnd/>
          </a:ln>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200000"/>
              </a:lnSpc>
            </a:pPr>
            <a:r>
              <a:rPr lang="en-IN" sz="1400" dirty="0"/>
              <a:t>Topics</a:t>
            </a:r>
          </a:p>
        </p:txBody>
      </p:sp>
      <p:sp>
        <p:nvSpPr>
          <p:cNvPr id="44" name="TextBox 43">
            <a:extLst>
              <a:ext uri="{FF2B5EF4-FFF2-40B4-BE49-F238E27FC236}">
                <a16:creationId xmlns:a16="http://schemas.microsoft.com/office/drawing/2014/main" id="{B5492ABF-FCD8-47D2-B993-5D21FCA8FE36}"/>
              </a:ext>
            </a:extLst>
          </p:cNvPr>
          <p:cNvSpPr txBox="1"/>
          <p:nvPr/>
        </p:nvSpPr>
        <p:spPr>
          <a:xfrm>
            <a:off x="2311460" y="3072678"/>
            <a:ext cx="999147" cy="253916"/>
          </a:xfrm>
          <a:prstGeom prst="rect">
            <a:avLst/>
          </a:prstGeom>
          <a:noFill/>
        </p:spPr>
        <p:txBody>
          <a:bodyPr wrap="square" rtlCol="0">
            <a:spAutoFit/>
          </a:bodyPr>
          <a:lstStyle/>
          <a:p>
            <a:pPr algn="ctr"/>
            <a:r>
              <a:rPr lang="en-IN" sz="1050" dirty="0"/>
              <a:t>Vectorization</a:t>
            </a:r>
            <a:endParaRPr lang="en-IN" sz="900" dirty="0"/>
          </a:p>
        </p:txBody>
      </p:sp>
      <p:sp>
        <p:nvSpPr>
          <p:cNvPr id="45" name="TextBox 44">
            <a:extLst>
              <a:ext uri="{FF2B5EF4-FFF2-40B4-BE49-F238E27FC236}">
                <a16:creationId xmlns:a16="http://schemas.microsoft.com/office/drawing/2014/main" id="{676C595C-8081-4E24-8C19-B1927A0F5F9A}"/>
              </a:ext>
            </a:extLst>
          </p:cNvPr>
          <p:cNvSpPr txBox="1"/>
          <p:nvPr/>
        </p:nvSpPr>
        <p:spPr>
          <a:xfrm>
            <a:off x="2133600" y="4084068"/>
            <a:ext cx="1267876" cy="369332"/>
          </a:xfrm>
          <a:prstGeom prst="rect">
            <a:avLst/>
          </a:prstGeom>
          <a:noFill/>
        </p:spPr>
        <p:txBody>
          <a:bodyPr wrap="square" rtlCol="0">
            <a:spAutoFit/>
          </a:bodyPr>
          <a:lstStyle/>
          <a:p>
            <a:pPr algn="ctr"/>
            <a:r>
              <a:rPr lang="en-IN" sz="900" dirty="0"/>
              <a:t>BERT , </a:t>
            </a:r>
            <a:r>
              <a:rPr lang="en-IN" sz="900" dirty="0" err="1"/>
              <a:t>DistilBERT</a:t>
            </a:r>
            <a:r>
              <a:rPr lang="en-IN" sz="900" dirty="0"/>
              <a:t>, </a:t>
            </a:r>
            <a:r>
              <a:rPr lang="en-IN" sz="900" dirty="0" err="1"/>
              <a:t>FinBERT</a:t>
            </a:r>
            <a:r>
              <a:rPr lang="en-IN" sz="900" dirty="0"/>
              <a:t>, </a:t>
            </a:r>
            <a:r>
              <a:rPr lang="en-IN" sz="900" dirty="0" err="1"/>
              <a:t>RoBERTa</a:t>
            </a:r>
            <a:endParaRPr lang="en-IN" sz="900" dirty="0"/>
          </a:p>
        </p:txBody>
      </p:sp>
      <p:sp>
        <p:nvSpPr>
          <p:cNvPr id="46" name="TextBox 45">
            <a:extLst>
              <a:ext uri="{FF2B5EF4-FFF2-40B4-BE49-F238E27FC236}">
                <a16:creationId xmlns:a16="http://schemas.microsoft.com/office/drawing/2014/main" id="{FBF9C261-C4E4-46B3-860A-EC6EE9252408}"/>
              </a:ext>
            </a:extLst>
          </p:cNvPr>
          <p:cNvSpPr txBox="1"/>
          <p:nvPr/>
        </p:nvSpPr>
        <p:spPr>
          <a:xfrm>
            <a:off x="3475435" y="3105150"/>
            <a:ext cx="1094324" cy="415498"/>
          </a:xfrm>
          <a:prstGeom prst="rect">
            <a:avLst/>
          </a:prstGeom>
          <a:noFill/>
        </p:spPr>
        <p:txBody>
          <a:bodyPr wrap="square" rtlCol="0">
            <a:spAutoFit/>
          </a:bodyPr>
          <a:lstStyle/>
          <a:p>
            <a:pPr algn="ctr"/>
            <a:r>
              <a:rPr lang="en-IN" sz="1050" dirty="0"/>
              <a:t>Dimension</a:t>
            </a:r>
            <a:r>
              <a:rPr lang="en-IN" sz="900" dirty="0"/>
              <a:t> </a:t>
            </a:r>
            <a:r>
              <a:rPr lang="en-IN" sz="1050" dirty="0"/>
              <a:t>Reduction</a:t>
            </a:r>
            <a:endParaRPr lang="en-IN" sz="900" dirty="0"/>
          </a:p>
        </p:txBody>
      </p:sp>
      <p:sp>
        <p:nvSpPr>
          <p:cNvPr id="47" name="TextBox 46">
            <a:extLst>
              <a:ext uri="{FF2B5EF4-FFF2-40B4-BE49-F238E27FC236}">
                <a16:creationId xmlns:a16="http://schemas.microsoft.com/office/drawing/2014/main" id="{E195B82D-000E-4137-ADD4-9E908482A925}"/>
              </a:ext>
            </a:extLst>
          </p:cNvPr>
          <p:cNvSpPr txBox="1"/>
          <p:nvPr/>
        </p:nvSpPr>
        <p:spPr>
          <a:xfrm>
            <a:off x="4713674" y="3275420"/>
            <a:ext cx="1041340" cy="253916"/>
          </a:xfrm>
          <a:prstGeom prst="rect">
            <a:avLst/>
          </a:prstGeom>
          <a:noFill/>
        </p:spPr>
        <p:txBody>
          <a:bodyPr wrap="square" rtlCol="0">
            <a:spAutoFit/>
          </a:bodyPr>
          <a:lstStyle/>
          <a:p>
            <a:pPr algn="ctr"/>
            <a:r>
              <a:rPr lang="en-IN" sz="1050" dirty="0"/>
              <a:t>Clustering</a:t>
            </a:r>
            <a:endParaRPr lang="en-IN" sz="900" dirty="0"/>
          </a:p>
        </p:txBody>
      </p:sp>
      <p:sp>
        <p:nvSpPr>
          <p:cNvPr id="48" name="TextBox 47">
            <a:extLst>
              <a:ext uri="{FF2B5EF4-FFF2-40B4-BE49-F238E27FC236}">
                <a16:creationId xmlns:a16="http://schemas.microsoft.com/office/drawing/2014/main" id="{FCA53B05-3E92-4655-9B84-6C28F9DF659B}"/>
              </a:ext>
            </a:extLst>
          </p:cNvPr>
          <p:cNvSpPr txBox="1"/>
          <p:nvPr/>
        </p:nvSpPr>
        <p:spPr>
          <a:xfrm>
            <a:off x="5867400" y="3105150"/>
            <a:ext cx="1143000" cy="415498"/>
          </a:xfrm>
          <a:prstGeom prst="rect">
            <a:avLst/>
          </a:prstGeom>
          <a:noFill/>
        </p:spPr>
        <p:txBody>
          <a:bodyPr wrap="square" rtlCol="0">
            <a:spAutoFit/>
          </a:bodyPr>
          <a:lstStyle/>
          <a:p>
            <a:pPr algn="ctr"/>
            <a:r>
              <a:rPr lang="en-IN" sz="1050" dirty="0"/>
              <a:t>Importance </a:t>
            </a:r>
          </a:p>
          <a:p>
            <a:pPr algn="ctr"/>
            <a:r>
              <a:rPr lang="en-IN" sz="1050" dirty="0"/>
              <a:t>of words</a:t>
            </a:r>
          </a:p>
        </p:txBody>
      </p:sp>
    </p:spTree>
    <p:extLst>
      <p:ext uri="{BB962C8B-B14F-4D97-AF65-F5344CB8AC3E}">
        <p14:creationId xmlns:p14="http://schemas.microsoft.com/office/powerpoint/2010/main" val="2560872535"/>
      </p:ext>
    </p:extLst>
  </p:cSld>
  <p:clrMapOvr>
    <a:masterClrMapping/>
  </p:clrMapOvr>
  <p:transition spd="slow">
    <p:push dir="u"/>
  </p:transition>
</p:sld>
</file>

<file path=ppt/theme/theme1.xml><?xml version="1.0" encoding="utf-8"?>
<a:theme xmlns:a="http://schemas.openxmlformats.org/drawingml/2006/main" name="Default Theme">
  <a:themeElements>
    <a:clrScheme name="08_Key">
      <a:dk1>
        <a:srgbClr val="262626"/>
      </a:dk1>
      <a:lt1>
        <a:srgbClr val="FFFFFF"/>
      </a:lt1>
      <a:dk2>
        <a:srgbClr val="262626"/>
      </a:dk2>
      <a:lt2>
        <a:srgbClr val="FFFFFF"/>
      </a:lt2>
      <a:accent1>
        <a:srgbClr val="494B69"/>
      </a:accent1>
      <a:accent2>
        <a:srgbClr val="695D7A"/>
      </a:accent2>
      <a:accent3>
        <a:srgbClr val="9F5B72"/>
      </a:accent3>
      <a:accent4>
        <a:srgbClr val="D8707C"/>
      </a:accent4>
      <a:accent5>
        <a:srgbClr val="FDA85A"/>
      </a:accent5>
      <a:accent6>
        <a:srgbClr val="FDCD5A"/>
      </a:accent6>
      <a:hlink>
        <a:srgbClr val="FFFFFF"/>
      </a:hlink>
      <a:folHlink>
        <a:srgbClr val="595959"/>
      </a:folHlink>
    </a:clrScheme>
    <a:fontScheme name="Custom 84">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a:noFill/>
          <a:round/>
          <a:headEnd/>
          <a:tailEnd/>
        </a:ln>
      </a:spPr>
      <a:bodyPr vert="horz" wrap="square" lIns="91440" tIns="45720" rIns="91440" bIns="45720" numCol="1" anchor="t" anchorCtr="0" compatLnSpc="1">
        <a:prstTxWarp prst="textNoShape">
          <a:avLst/>
        </a:prstTxWarp>
      </a:bodyPr>
      <a:lstStyle>
        <a:defPPr>
          <a:defRPr/>
        </a:defPPr>
      </a:lstStyle>
    </a:spDef>
  </a:objectDefaults>
  <a:extraClrSchemeLst/>
</a:theme>
</file>

<file path=ppt/theme/theme2.xml><?xml version="1.0" encoding="utf-8"?>
<a:theme xmlns:a="http://schemas.openxmlformats.org/drawingml/2006/main" name="Custom Design">
  <a:themeElements>
    <a:clrScheme name="08_Key">
      <a:dk1>
        <a:srgbClr val="262626"/>
      </a:dk1>
      <a:lt1>
        <a:srgbClr val="FFFFFF"/>
      </a:lt1>
      <a:dk2>
        <a:srgbClr val="262626"/>
      </a:dk2>
      <a:lt2>
        <a:srgbClr val="FFFFFF"/>
      </a:lt2>
      <a:accent1>
        <a:srgbClr val="494B69"/>
      </a:accent1>
      <a:accent2>
        <a:srgbClr val="695D7A"/>
      </a:accent2>
      <a:accent3>
        <a:srgbClr val="9F5B72"/>
      </a:accent3>
      <a:accent4>
        <a:srgbClr val="D8707C"/>
      </a:accent4>
      <a:accent5>
        <a:srgbClr val="FDA85A"/>
      </a:accent5>
      <a:accent6>
        <a:srgbClr val="FDCD5A"/>
      </a:accent6>
      <a:hlink>
        <a:srgbClr val="FFFFFF"/>
      </a:hlink>
      <a:folHlink>
        <a:srgbClr val="595959"/>
      </a:folHlink>
    </a:clrScheme>
    <a:fontScheme name="Custom 76">
      <a:majorFont>
        <a:latin typeface="Roboto"/>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2147</TotalTime>
  <Words>2427</Words>
  <Application>Microsoft Office PowerPoint</Application>
  <PresentationFormat>On-screen Show (16:9)</PresentationFormat>
  <Paragraphs>332</Paragraphs>
  <Slides>20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Calibri</vt:lpstr>
      <vt:lpstr>Calibri Light</vt:lpstr>
      <vt:lpstr>Roboto</vt:lpstr>
      <vt:lpstr>Times New Roman</vt:lpstr>
      <vt:lpstr>Wingdings</vt:lpstr>
      <vt:lpstr>Default Theme</vt:lpstr>
      <vt:lpstr>Custom Design</vt:lpstr>
      <vt:lpstr>PowerPoint Presentation</vt:lpstr>
      <vt:lpstr>PowerPoint Presentation</vt:lpstr>
      <vt:lpstr>Motivation and Background</vt:lpstr>
      <vt:lpstr>Problem Statement</vt:lpstr>
      <vt:lpstr>Research Aim &amp; Objectives</vt:lpstr>
      <vt:lpstr>Research Methodology I</vt:lpstr>
      <vt:lpstr>Research Methodology II</vt:lpstr>
      <vt:lpstr>Research Methodology III</vt:lpstr>
      <vt:lpstr>Research Methodology IV</vt:lpstr>
      <vt:lpstr>Research Methodology V</vt:lpstr>
      <vt:lpstr>Research Results and Discussions I</vt:lpstr>
      <vt:lpstr>Research Results and Discussions II</vt:lpstr>
      <vt:lpstr>Research Results and Discussions III</vt:lpstr>
      <vt:lpstr>Research Results and Discussions IV</vt:lpstr>
      <vt:lpstr>Research Results and Discussions V</vt:lpstr>
      <vt:lpstr>Research Results and Discussions VI</vt:lpstr>
      <vt:lpstr>Research Results and Discussions VII</vt:lpstr>
      <vt:lpstr>Conclusions</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High Tech</dc:creator>
  <cp:lastModifiedBy>Deepak Kumar Nayak</cp:lastModifiedBy>
  <cp:revision>1718</cp:revision>
  <dcterms:created xsi:type="dcterms:W3CDTF">2015-09-08T18:46:55Z</dcterms:created>
  <dcterms:modified xsi:type="dcterms:W3CDTF">2022-04-07T17:17:15Z</dcterms:modified>
</cp:coreProperties>
</file>