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3"/>
  </p:notesMasterIdLst>
  <p:sldIdLst>
    <p:sldId id="256" r:id="rId2"/>
    <p:sldId id="304" r:id="rId3"/>
    <p:sldId id="292" r:id="rId4"/>
    <p:sldId id="293" r:id="rId5"/>
    <p:sldId id="294" r:id="rId6"/>
    <p:sldId id="296" r:id="rId7"/>
    <p:sldId id="297" r:id="rId8"/>
    <p:sldId id="298" r:id="rId9"/>
    <p:sldId id="299" r:id="rId10"/>
    <p:sldId id="302" r:id="rId11"/>
    <p:sldId id="282" r:id="rId12"/>
    <p:sldId id="279" r:id="rId13"/>
    <p:sldId id="281" r:id="rId14"/>
    <p:sldId id="277" r:id="rId15"/>
    <p:sldId id="283" r:id="rId16"/>
    <p:sldId id="289" r:id="rId17"/>
    <p:sldId id="286" r:id="rId18"/>
    <p:sldId id="306" r:id="rId19"/>
    <p:sldId id="290" r:id="rId20"/>
    <p:sldId id="287" r:id="rId21"/>
    <p:sldId id="259" r:id="rId22"/>
  </p:sldIdLst>
  <p:sldSz cx="12192000" cy="6858000"/>
  <p:notesSz cx="6858000" cy="9144000"/>
  <p:embeddedFontLst>
    <p:embeddedFont>
      <p:font typeface="Arial Unicode MS" panose="020B0604020202020204" charset="-128"/>
      <p:regular r:id="rId24"/>
    </p:embeddedFont>
    <p:embeddedFont>
      <p:font typeface="Bahnschrift" panose="020B0502040204020203" pitchFamily="34" charset="0"/>
      <p:regular r:id="rId25"/>
      <p:bold r:id="rId26"/>
    </p:embeddedFont>
    <p:embeddedFont>
      <p:font typeface="Calibri" panose="020F0502020204030204" pitchFamily="34" charset="0"/>
      <p:regular r:id="rId27"/>
      <p:bold r:id="rId28"/>
      <p:italic r:id="rId29"/>
      <p:boldItalic r:id="rId30"/>
    </p:embeddedFont>
    <p:embeddedFont>
      <p:font typeface="Libre Baskerville" panose="02000000000000000000" pitchFamily="2" charset="0"/>
      <p:regular r:id="rId31"/>
      <p:bold r:id="rId32"/>
      <p:italic r:id="rId33"/>
    </p:embeddedFont>
    <p:embeddedFont>
      <p:font typeface="Tw Cen MT" panose="020B06020201040206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58"/>
      </p:cViewPr>
      <p:guideLst>
        <p:guide orient="horz" pos="2160"/>
        <p:guide pos="3840"/>
      </p:guideLst>
    </p:cSldViewPr>
  </p:slideViewPr>
  <p:notesTextViewPr>
    <p:cViewPr>
      <p:scale>
        <a:sx n="1" d="1"/>
        <a:sy n="1" d="1"/>
      </p:scale>
      <p:origin x="0" y="0"/>
    </p:cViewPr>
  </p:notesTextViewPr>
  <p:sorterViewPr>
    <p:cViewPr>
      <p:scale>
        <a:sx n="100" d="100"/>
        <a:sy n="100" d="100"/>
      </p:scale>
      <p:origin x="0" y="57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64"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73584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93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1300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5984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5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645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3290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3889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5373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3388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5077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7810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302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1608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6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227696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llegedunia.com/engineering-colleg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607" y="-29497"/>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latin typeface="Bahnschrift" pitchFamily="34" charset="0"/>
              </a:rPr>
              <a:t>CITY-WISE EXPLORATORY DATA ANALYSIS ON  COLLEGE </a:t>
            </a:r>
            <a:endParaRPr sz="3600" b="1" dirty="0">
              <a:latin typeface="Bahnschrift" pitchFamily="34" charset="0"/>
            </a:endParaRPr>
          </a:p>
        </p:txBody>
      </p:sp>
      <p:sp>
        <p:nvSpPr>
          <p:cNvPr id="6" name="Rectangle 5"/>
          <p:cNvSpPr/>
          <p:nvPr/>
        </p:nvSpPr>
        <p:spPr>
          <a:xfrm>
            <a:off x="7416800" y="5689600"/>
            <a:ext cx="5019040" cy="646331"/>
          </a:xfrm>
          <a:prstGeom prst="rect">
            <a:avLst/>
          </a:prstGeom>
        </p:spPr>
        <p:txBody>
          <a:bodyPr wrap="square">
            <a:spAutoFit/>
          </a:bodyPr>
          <a:lstStyle/>
          <a:p>
            <a:r>
              <a:rPr lang="en-IN" sz="1800" b="1">
                <a:solidFill>
                  <a:srgbClr val="FF0000"/>
                </a:solidFill>
              </a:rPr>
              <a:t>  BY :</a:t>
            </a:r>
            <a:endParaRPr lang="en-IN" sz="1800" b="1" dirty="0">
              <a:latin typeface="Bahnschrift" pitchFamily="34" charset="0"/>
            </a:endParaRPr>
          </a:p>
          <a:p>
            <a:r>
              <a:rPr lang="en-IN" sz="1800" b="1" dirty="0">
                <a:latin typeface="Bahnschrift" pitchFamily="34" charset="0"/>
              </a:rPr>
              <a:t> </a:t>
            </a:r>
            <a:r>
              <a:rPr lang="en-AU" sz="1800" b="1" dirty="0">
                <a:solidFill>
                  <a:schemeClr val="tx2">
                    <a:lumMod val="10000"/>
                  </a:schemeClr>
                </a:solidFill>
                <a:latin typeface="Bahnschrift" pitchFamily="34" charset="0"/>
                <a:cs typeface="Arabic Typesetting" panose="03020402040406030203" pitchFamily="66" charset="-78"/>
              </a:rPr>
              <a:t>B. BHARATH  CHANDRA</a:t>
            </a:r>
            <a:endParaRPr lang="en-IN" sz="1800" b="1" dirty="0">
              <a:latin typeface="Bahnschrif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8107680" cy="883602"/>
          </a:xfrm>
        </p:spPr>
        <p:txBody>
          <a:bodyPr>
            <a:normAutofit/>
          </a:bodyPr>
          <a:lstStyle/>
          <a:p>
            <a:r>
              <a:rPr lang="en-IN" sz="4000" dirty="0">
                <a:solidFill>
                  <a:schemeClr val="accent1">
                    <a:lumMod val="75000"/>
                  </a:schemeClr>
                </a:solidFill>
                <a:latin typeface="Bahnschrift" pitchFamily="34" charset="0"/>
              </a:rPr>
              <a:t> DATA VISUALIZATION</a:t>
            </a:r>
            <a:endParaRPr lang="en-US" sz="4000" dirty="0">
              <a:solidFill>
                <a:schemeClr val="accent1">
                  <a:lumMod val="75000"/>
                </a:schemeClr>
              </a:solidFill>
              <a:latin typeface="Bahnschrift" pitchFamily="34" charset="0"/>
            </a:endParaRPr>
          </a:p>
        </p:txBody>
      </p:sp>
      <p:sp>
        <p:nvSpPr>
          <p:cNvPr id="3" name="Text Placeholder 2"/>
          <p:cNvSpPr>
            <a:spLocks noGrp="1"/>
          </p:cNvSpPr>
          <p:nvPr>
            <p:ph idx="1"/>
          </p:nvPr>
        </p:nvSpPr>
        <p:spPr>
          <a:xfrm>
            <a:off x="838200" y="1341125"/>
            <a:ext cx="6050280" cy="4835843"/>
          </a:xfrm>
        </p:spPr>
        <p:txBody>
          <a:bodyPr>
            <a:normAutofit fontScale="92500" lnSpcReduction="20000"/>
          </a:bodyPr>
          <a:lstStyle/>
          <a:p>
            <a:pPr marL="114300" indent="0">
              <a:buNone/>
            </a:pPr>
            <a:r>
              <a:rPr lang="en-US" sz="2600" b="1" dirty="0">
                <a:latin typeface="Bahnschrift" pitchFamily="34" charset="0"/>
              </a:rPr>
              <a:t>UNIVARIATE ANYLYSIS:</a:t>
            </a:r>
          </a:p>
          <a:p>
            <a:pPr marL="114300" indent="0">
              <a:buNone/>
            </a:pPr>
            <a:r>
              <a:rPr lang="en-US" sz="2000" dirty="0">
                <a:solidFill>
                  <a:srgbClr val="273239"/>
                </a:solidFill>
                <a:latin typeface="Bahnschrift" pitchFamily="34" charset="0"/>
              </a:rPr>
              <a:t>Univariate data consists of only one variable. The analysis of univariate data is thus the simplest form of analysis since the information deals with only one quantity that changes.</a:t>
            </a:r>
          </a:p>
          <a:p>
            <a:pPr marL="114300" indent="0">
              <a:buNone/>
            </a:pPr>
            <a:r>
              <a:rPr lang="en-IN" sz="2600" b="1" dirty="0">
                <a:solidFill>
                  <a:srgbClr val="273239"/>
                </a:solidFill>
                <a:latin typeface="Bahnschrift" pitchFamily="34" charset="0"/>
              </a:rPr>
              <a:t>BIVARIATE ANALYSIS:</a:t>
            </a:r>
          </a:p>
          <a:p>
            <a:pPr marL="114300" indent="0">
              <a:buNone/>
            </a:pPr>
            <a:r>
              <a:rPr lang="en-US" sz="2000" dirty="0">
                <a:solidFill>
                  <a:srgbClr val="273239"/>
                </a:solidFill>
                <a:latin typeface="Bahnschrift" pitchFamily="34" charset="0"/>
              </a:rPr>
              <a:t>Bivariate data involves</a:t>
            </a:r>
            <a:r>
              <a:rPr lang="en-US" sz="2000" b="1" dirty="0">
                <a:solidFill>
                  <a:srgbClr val="273239"/>
                </a:solidFill>
                <a:latin typeface="Bahnschrift" pitchFamily="34" charset="0"/>
              </a:rPr>
              <a:t> </a:t>
            </a:r>
            <a:r>
              <a:rPr lang="en-US" sz="2000" dirty="0">
                <a:solidFill>
                  <a:srgbClr val="273239"/>
                </a:solidFill>
                <a:latin typeface="Bahnschrift" pitchFamily="34" charset="0"/>
              </a:rPr>
              <a:t>two different variables</a:t>
            </a:r>
            <a:r>
              <a:rPr lang="en-US" sz="2000" b="1" dirty="0">
                <a:solidFill>
                  <a:srgbClr val="273239"/>
                </a:solidFill>
                <a:latin typeface="Bahnschrift" pitchFamily="34" charset="0"/>
              </a:rPr>
              <a:t>. </a:t>
            </a:r>
            <a:r>
              <a:rPr lang="en-US" sz="2000" dirty="0">
                <a:solidFill>
                  <a:srgbClr val="273239"/>
                </a:solidFill>
                <a:latin typeface="Bahnschrift" pitchFamily="34" charset="0"/>
              </a:rPr>
              <a:t>The analysis of this type of data deals with causes and relationships and the analysis is done to find out the relationship among the two variables.</a:t>
            </a:r>
          </a:p>
          <a:p>
            <a:pPr marL="114300" indent="0">
              <a:buNone/>
            </a:pPr>
            <a:r>
              <a:rPr lang="en-IN" sz="2600" b="1" dirty="0">
                <a:latin typeface="Bahnschrift" pitchFamily="34" charset="0"/>
              </a:rPr>
              <a:t>MULTIVARIATE ANALYSIS</a:t>
            </a:r>
          </a:p>
          <a:p>
            <a:pPr marL="114300" indent="0">
              <a:buNone/>
            </a:pPr>
            <a:r>
              <a:rPr lang="en-US" sz="2000" dirty="0">
                <a:solidFill>
                  <a:srgbClr val="222222"/>
                </a:solidFill>
                <a:latin typeface="Bahnschrift" pitchFamily="34" charset="0"/>
              </a:rPr>
              <a:t>Multivariate analysis is required when more than two variables have to be analyzed simultaneously. It is a tremendously hard task for the human brain to visualize a relationship among 4 variables in a graph and thus multivariate analysis is used to study more complex sets of data.</a:t>
            </a:r>
            <a:endParaRPr lang="en-IN" sz="2000" dirty="0">
              <a:latin typeface="Bahnschrift" pitchFamily="34" charset="0"/>
            </a:endParaRPr>
          </a:p>
          <a:p>
            <a:pPr marL="114300" indent="0">
              <a:buNone/>
            </a:pPr>
            <a:endParaRPr lang="en-US" sz="2000" b="1" dirty="0">
              <a:solidFill>
                <a:srgbClr val="273239"/>
              </a:solidFill>
              <a:latin typeface="Bahnschrift" pitchFamily="34" charset="0"/>
            </a:endParaRPr>
          </a:p>
          <a:p>
            <a:pPr marL="114300" indent="0">
              <a:buNone/>
            </a:pPr>
            <a:endParaRPr lang="en-US" sz="2000" dirty="0">
              <a:latin typeface="Bahnschrift" pitchFamily="34" charset="0"/>
            </a:endParaRPr>
          </a:p>
        </p:txBody>
      </p:sp>
      <p:sp>
        <p:nvSpPr>
          <p:cNvPr id="4" name="Isosceles Triangle 3"/>
          <p:cNvSpPr/>
          <p:nvPr/>
        </p:nvSpPr>
        <p:spPr>
          <a:xfrm>
            <a:off x="6837012" y="1361163"/>
            <a:ext cx="4493441" cy="4287520"/>
          </a:xfrm>
          <a:prstGeom prst="triangle">
            <a:avLst/>
          </a:prstGeom>
          <a:solidFill>
            <a:schemeClr val="accent1">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5" name="Group 4"/>
          <p:cNvGrpSpPr/>
          <p:nvPr/>
        </p:nvGrpSpPr>
        <p:grpSpPr>
          <a:xfrm>
            <a:off x="9286929" y="998686"/>
            <a:ext cx="2591899" cy="1968034"/>
            <a:chOff x="5661979" y="-87013"/>
            <a:chExt cx="4382011" cy="1677159"/>
          </a:xfrm>
          <a:scene3d>
            <a:camera prst="orthographicFront"/>
            <a:lightRig rig="flat" dir="t"/>
          </a:scene3d>
        </p:grpSpPr>
        <p:sp>
          <p:nvSpPr>
            <p:cNvPr id="6" name="Rounded Rectangle 5"/>
            <p:cNvSpPr/>
            <p:nvPr/>
          </p:nvSpPr>
          <p:spPr>
            <a:xfrm>
              <a:off x="5818647" y="-87013"/>
              <a:ext cx="4225343" cy="1155717"/>
            </a:xfrm>
            <a:prstGeom prst="roundRect">
              <a:avLst/>
            </a:prstGeom>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7" name="Rounded Rectangle 4"/>
            <p:cNvSpPr/>
            <p:nvPr/>
          </p:nvSpPr>
          <p:spPr>
            <a:xfrm>
              <a:off x="5661979" y="-84455"/>
              <a:ext cx="4382011" cy="167460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AU" sz="3200" kern="1200" dirty="0">
                  <a:latin typeface="Tw Cen MT" panose="020B0602020104020603" pitchFamily="34" charset="0"/>
                </a:rPr>
                <a:t>Univariate Analysis</a:t>
              </a:r>
            </a:p>
          </p:txBody>
        </p:sp>
      </p:grpSp>
      <p:grpSp>
        <p:nvGrpSpPr>
          <p:cNvPr id="8" name="Group 7"/>
          <p:cNvGrpSpPr/>
          <p:nvPr/>
        </p:nvGrpSpPr>
        <p:grpSpPr>
          <a:xfrm>
            <a:off x="9448650" y="2507117"/>
            <a:ext cx="2430177" cy="1455284"/>
            <a:chOff x="5109693" y="1791029"/>
            <a:chExt cx="5508488" cy="1155718"/>
          </a:xfrm>
          <a:scene3d>
            <a:camera prst="orthographicFront"/>
            <a:lightRig rig="flat" dir="t"/>
          </a:scene3d>
        </p:grpSpPr>
        <p:sp>
          <p:nvSpPr>
            <p:cNvPr id="9" name="Rounded Rectangle 8"/>
            <p:cNvSpPr/>
            <p:nvPr/>
          </p:nvSpPr>
          <p:spPr>
            <a:xfrm>
              <a:off x="5109693" y="1791029"/>
              <a:ext cx="5244328" cy="1155718"/>
            </a:xfrm>
            <a:prstGeom prst="roundRect">
              <a:avLst/>
            </a:prstGeom>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0" name="Rounded Rectangle 4"/>
            <p:cNvSpPr/>
            <p:nvPr/>
          </p:nvSpPr>
          <p:spPr>
            <a:xfrm>
              <a:off x="5166111" y="1847447"/>
              <a:ext cx="5452070" cy="1042882"/>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AU" sz="3200" kern="1200" dirty="0">
                  <a:latin typeface="Tw Cen MT" panose="020B0602020104020603" pitchFamily="34" charset="0"/>
                </a:rPr>
                <a:t>Bivariate Analysis</a:t>
              </a:r>
            </a:p>
          </p:txBody>
        </p:sp>
      </p:grpSp>
      <p:grpSp>
        <p:nvGrpSpPr>
          <p:cNvPr id="11" name="Group 10"/>
          <p:cNvGrpSpPr/>
          <p:nvPr/>
        </p:nvGrpSpPr>
        <p:grpSpPr>
          <a:xfrm>
            <a:off x="9405194" y="4185920"/>
            <a:ext cx="2786809" cy="1462762"/>
            <a:chOff x="6544177" y="4954028"/>
            <a:chExt cx="3529761" cy="934721"/>
          </a:xfrm>
          <a:scene3d>
            <a:camera prst="orthographicFront"/>
            <a:lightRig rig="flat" dir="t"/>
          </a:scene3d>
        </p:grpSpPr>
        <p:sp>
          <p:nvSpPr>
            <p:cNvPr id="12" name="Rounded Rectangle 11"/>
            <p:cNvSpPr/>
            <p:nvPr/>
          </p:nvSpPr>
          <p:spPr>
            <a:xfrm>
              <a:off x="6599219" y="4954029"/>
              <a:ext cx="3474719" cy="934720"/>
            </a:xfrm>
            <a:prstGeom prst="roundRect">
              <a:avLst/>
            </a:prstGeom>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3" name="Rounded Rectangle 4"/>
            <p:cNvSpPr/>
            <p:nvPr/>
          </p:nvSpPr>
          <p:spPr>
            <a:xfrm>
              <a:off x="6544177" y="4954028"/>
              <a:ext cx="3529761" cy="93472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AU" sz="3200" kern="1200" dirty="0">
                  <a:latin typeface="Tw Cen MT" panose="020B0602020104020603" pitchFamily="34" charset="0"/>
                </a:rPr>
                <a:t>Multi-</a:t>
              </a:r>
              <a:r>
                <a:rPr lang="en-AU" sz="3200" kern="1200" dirty="0" err="1">
                  <a:latin typeface="Tw Cen MT" panose="020B0602020104020603" pitchFamily="34" charset="0"/>
                </a:rPr>
                <a:t>variate</a:t>
              </a:r>
              <a:r>
                <a:rPr lang="en-AU" sz="3200" kern="1200" dirty="0">
                  <a:latin typeface="Tw Cen MT" panose="020B0602020104020603" pitchFamily="34" charset="0"/>
                </a:rPr>
                <a:t>  Analysis</a:t>
              </a:r>
            </a:p>
          </p:txBody>
        </p:sp>
      </p:grpSp>
      <p:pic>
        <p:nvPicPr>
          <p:cNvPr id="16"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02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B2E9-0910-1061-9D47-59DCA80D2D41}"/>
              </a:ext>
            </a:extLst>
          </p:cNvPr>
          <p:cNvSpPr>
            <a:spLocks noGrp="1"/>
          </p:cNvSpPr>
          <p:nvPr>
            <p:ph type="title"/>
          </p:nvPr>
        </p:nvSpPr>
        <p:spPr>
          <a:xfrm>
            <a:off x="142240" y="1"/>
            <a:ext cx="2072640" cy="934720"/>
          </a:xfrm>
        </p:spPr>
        <p:txBody>
          <a:bodyPr>
            <a:normAutofit/>
          </a:bodyPr>
          <a:lstStyle/>
          <a:p>
            <a:r>
              <a:rPr lang="en-IN" dirty="0">
                <a:solidFill>
                  <a:schemeClr val="accent1">
                    <a:lumMod val="75000"/>
                  </a:schemeClr>
                </a:solidFill>
              </a:rPr>
              <a:t>Outliers</a:t>
            </a:r>
          </a:p>
        </p:txBody>
      </p:sp>
      <p:pic>
        <p:nvPicPr>
          <p:cNvPr id="5" name="Picture 4">
            <a:extLst>
              <a:ext uri="{FF2B5EF4-FFF2-40B4-BE49-F238E27FC236}">
                <a16:creationId xmlns:a16="http://schemas.microsoft.com/office/drawing/2014/main" id="{07202C5A-652C-B713-9C3F-9BFB2B883360}"/>
              </a:ext>
            </a:extLst>
          </p:cNvPr>
          <p:cNvPicPr>
            <a:picLocks noChangeAspect="1"/>
          </p:cNvPicPr>
          <p:nvPr/>
        </p:nvPicPr>
        <p:blipFill>
          <a:blip r:embed="rId2"/>
          <a:stretch>
            <a:fillRect/>
          </a:stretch>
        </p:blipFill>
        <p:spPr>
          <a:xfrm>
            <a:off x="1" y="1694175"/>
            <a:ext cx="4865915" cy="4415799"/>
          </a:xfrm>
          <a:prstGeom prst="rect">
            <a:avLst/>
          </a:prstGeom>
        </p:spPr>
      </p:pic>
      <p:pic>
        <p:nvPicPr>
          <p:cNvPr id="7" name="Picture 6">
            <a:extLst>
              <a:ext uri="{FF2B5EF4-FFF2-40B4-BE49-F238E27FC236}">
                <a16:creationId xmlns:a16="http://schemas.microsoft.com/office/drawing/2014/main" id="{7B6227A7-48DC-0074-AFDE-5AF0EE9D28C4}"/>
              </a:ext>
            </a:extLst>
          </p:cNvPr>
          <p:cNvPicPr>
            <a:picLocks noChangeAspect="1"/>
          </p:cNvPicPr>
          <p:nvPr/>
        </p:nvPicPr>
        <p:blipFill>
          <a:blip r:embed="rId3"/>
          <a:stretch>
            <a:fillRect/>
          </a:stretch>
        </p:blipFill>
        <p:spPr>
          <a:xfrm>
            <a:off x="4229462" y="1694171"/>
            <a:ext cx="4743527" cy="4415803"/>
          </a:xfrm>
          <a:prstGeom prst="rect">
            <a:avLst/>
          </a:prstGeom>
        </p:spPr>
      </p:pic>
      <p:sp>
        <p:nvSpPr>
          <p:cNvPr id="8" name="TextBox 7">
            <a:extLst>
              <a:ext uri="{FF2B5EF4-FFF2-40B4-BE49-F238E27FC236}">
                <a16:creationId xmlns:a16="http://schemas.microsoft.com/office/drawing/2014/main" id="{6DEE2F79-E32F-C2B1-7920-3EAAF6541811}"/>
              </a:ext>
            </a:extLst>
          </p:cNvPr>
          <p:cNvSpPr txBox="1"/>
          <p:nvPr/>
        </p:nvSpPr>
        <p:spPr>
          <a:xfrm flipH="1">
            <a:off x="8972989" y="1112525"/>
            <a:ext cx="2990411" cy="4524315"/>
          </a:xfrm>
          <a:prstGeom prst="rect">
            <a:avLst/>
          </a:prstGeom>
          <a:noFill/>
        </p:spPr>
        <p:txBody>
          <a:bodyPr wrap="square">
            <a:spAutoFit/>
          </a:bodyPr>
          <a:lstStyle/>
          <a:p>
            <a:r>
              <a:rPr lang="en-AU" sz="2400" b="1" u="sng" dirty="0">
                <a:latin typeface="Tw Cen MT" panose="020B0602020104020603" pitchFamily="34" charset="0"/>
              </a:rPr>
              <a:t>Insights:</a:t>
            </a:r>
          </a:p>
          <a:p>
            <a:r>
              <a:rPr lang="en-US" sz="2200" b="1" dirty="0">
                <a:latin typeface="Bahnschrift" pitchFamily="34" charset="0"/>
              </a:rPr>
              <a:t>From the above boxplot, the </a:t>
            </a:r>
            <a:r>
              <a:rPr lang="en-US" sz="2200" b="1" dirty="0" err="1">
                <a:latin typeface="Bahnschrift" pitchFamily="34" charset="0"/>
              </a:rPr>
              <a:t>Course_Fee</a:t>
            </a:r>
            <a:r>
              <a:rPr lang="en-US" sz="2200" b="1" dirty="0">
                <a:latin typeface="Bahnschrift" pitchFamily="34" charset="0"/>
              </a:rPr>
              <a:t> column has more Outliers. However, it may be challenging to detect these outliers as the course fee can vary based on the reputation and demand of the course in different cities.</a:t>
            </a:r>
          </a:p>
        </p:txBody>
      </p:sp>
      <p:sp>
        <p:nvSpPr>
          <p:cNvPr id="9" name="Rectangle 8"/>
          <p:cNvSpPr/>
          <p:nvPr/>
        </p:nvSpPr>
        <p:spPr>
          <a:xfrm>
            <a:off x="0" y="1170955"/>
            <a:ext cx="9326880" cy="523220"/>
          </a:xfrm>
          <a:prstGeom prst="rect">
            <a:avLst/>
          </a:prstGeom>
        </p:spPr>
        <p:txBody>
          <a:bodyPr wrap="square">
            <a:spAutoFit/>
          </a:bodyPr>
          <a:lstStyle/>
          <a:p>
            <a:pPr marL="114300" indent="0">
              <a:buNone/>
            </a:pPr>
            <a:r>
              <a:rPr lang="en-IN" sz="2800" b="1" dirty="0">
                <a:latin typeface="Bahnschrift" pitchFamily="34" charset="0"/>
              </a:rPr>
              <a:t>Checking  Outliers  on  Rating s and </a:t>
            </a:r>
            <a:r>
              <a:rPr lang="en-IN" sz="2800" b="1" dirty="0" err="1">
                <a:latin typeface="Bahnschrift" pitchFamily="34" charset="0"/>
              </a:rPr>
              <a:t>Course_Fee</a:t>
            </a:r>
            <a:endParaRPr lang="en-IN" sz="2800" b="1" dirty="0">
              <a:latin typeface="Bahnschrift" pitchFamily="34" charset="0"/>
            </a:endParaRPr>
          </a:p>
        </p:txBody>
      </p:sp>
      <p:pic>
        <p:nvPicPr>
          <p:cNvPr id="12"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4163"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442720" y="6209713"/>
            <a:ext cx="2540000" cy="830997"/>
          </a:xfrm>
          <a:prstGeom prst="rect">
            <a:avLst/>
          </a:prstGeom>
        </p:spPr>
        <p:txBody>
          <a:bodyPr wrap="square">
            <a:spAutoFit/>
          </a:bodyPr>
          <a:lstStyle/>
          <a:p>
            <a:pPr marL="114300" indent="0">
              <a:buNone/>
            </a:pPr>
            <a:r>
              <a:rPr lang="en-IN" sz="2400" dirty="0">
                <a:latin typeface="Bahnschrift" pitchFamily="34" charset="0"/>
              </a:rPr>
              <a:t>Ratings</a:t>
            </a:r>
          </a:p>
          <a:p>
            <a:pPr marL="114300" indent="0">
              <a:buNone/>
            </a:pPr>
            <a:endParaRPr lang="en-IN" sz="2400" b="1" dirty="0">
              <a:latin typeface="Bahnschrift" pitchFamily="34" charset="0"/>
            </a:endParaRPr>
          </a:p>
        </p:txBody>
      </p:sp>
      <p:sp>
        <p:nvSpPr>
          <p:cNvPr id="14" name="Rectangle 13"/>
          <p:cNvSpPr/>
          <p:nvPr/>
        </p:nvSpPr>
        <p:spPr>
          <a:xfrm>
            <a:off x="5161281" y="6209713"/>
            <a:ext cx="2113279" cy="461665"/>
          </a:xfrm>
          <a:prstGeom prst="rect">
            <a:avLst/>
          </a:prstGeom>
        </p:spPr>
        <p:txBody>
          <a:bodyPr wrap="square">
            <a:spAutoFit/>
          </a:bodyPr>
          <a:lstStyle/>
          <a:p>
            <a:pPr marL="114300" indent="0">
              <a:buNone/>
            </a:pPr>
            <a:r>
              <a:rPr lang="en-IN" sz="2400" dirty="0" err="1">
                <a:latin typeface="Bahnschrift" pitchFamily="34" charset="0"/>
              </a:rPr>
              <a:t>Course_Fee</a:t>
            </a:r>
            <a:endParaRPr lang="en-IN" sz="2400" dirty="0">
              <a:latin typeface="Bahnschrift" pitchFamily="34" charset="0"/>
            </a:endParaRPr>
          </a:p>
        </p:txBody>
      </p:sp>
    </p:spTree>
    <p:extLst>
      <p:ext uri="{BB962C8B-B14F-4D97-AF65-F5344CB8AC3E}">
        <p14:creationId xmlns:p14="http://schemas.microsoft.com/office/powerpoint/2010/main" val="337580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B6BA3D-1ED7-F854-BDA9-E81089FCACAD}"/>
              </a:ext>
            </a:extLst>
          </p:cNvPr>
          <p:cNvSpPr>
            <a:spLocks noGrp="1"/>
          </p:cNvSpPr>
          <p:nvPr>
            <p:ph sz="half" idx="1"/>
          </p:nvPr>
        </p:nvSpPr>
        <p:spPr>
          <a:xfrm>
            <a:off x="838200" y="1825625"/>
            <a:ext cx="11125200" cy="4351338"/>
          </a:xfrm>
        </p:spPr>
        <p:txBody>
          <a:bodyPr>
            <a:normAutofit/>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p:txBody>
      </p:sp>
      <p:sp>
        <p:nvSpPr>
          <p:cNvPr id="8" name="Text Placeholder 7">
            <a:extLst>
              <a:ext uri="{FF2B5EF4-FFF2-40B4-BE49-F238E27FC236}">
                <a16:creationId xmlns:a16="http://schemas.microsoft.com/office/drawing/2014/main" id="{9F26E30B-1277-FB11-8A28-B8EC53D30E28}"/>
              </a:ext>
            </a:extLst>
          </p:cNvPr>
          <p:cNvSpPr>
            <a:spLocks noGrp="1"/>
          </p:cNvSpPr>
          <p:nvPr>
            <p:ph sz="half" idx="2"/>
          </p:nvPr>
        </p:nvSpPr>
        <p:spPr>
          <a:xfrm>
            <a:off x="731520" y="243840"/>
            <a:ext cx="7548881" cy="812800"/>
          </a:xfrm>
        </p:spPr>
        <p:txBody>
          <a:bodyPr>
            <a:noAutofit/>
          </a:bodyPr>
          <a:lstStyle/>
          <a:p>
            <a:pPr marL="114300" indent="0">
              <a:buNone/>
            </a:pPr>
            <a:r>
              <a:rPr lang="en-IN" b="1" dirty="0">
                <a:solidFill>
                  <a:schemeClr val="accent1">
                    <a:lumMod val="75000"/>
                  </a:schemeClr>
                </a:solidFill>
                <a:latin typeface="+mj-lt"/>
              </a:rPr>
              <a:t>Analysis on the Rating summary using  Pie chart</a:t>
            </a:r>
          </a:p>
          <a:p>
            <a:pPr marL="114300" indent="0">
              <a:buNone/>
            </a:pPr>
            <a:endParaRPr lang="en-IN" b="1" dirty="0">
              <a:latin typeface="+mj-lt"/>
            </a:endParaRPr>
          </a:p>
        </p:txBody>
      </p:sp>
      <p:pic>
        <p:nvPicPr>
          <p:cNvPr id="5" name="Picture 4">
            <a:extLst>
              <a:ext uri="{FF2B5EF4-FFF2-40B4-BE49-F238E27FC236}">
                <a16:creationId xmlns:a16="http://schemas.microsoft.com/office/drawing/2014/main" id="{8F4A43E1-1D09-A554-9A6B-69AA354D271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85440" y="1941116"/>
            <a:ext cx="5394960" cy="4500324"/>
          </a:xfrm>
          <a:prstGeom prst="rect">
            <a:avLst/>
          </a:prstGeom>
        </p:spPr>
      </p:pic>
      <p:sp>
        <p:nvSpPr>
          <p:cNvPr id="15" name="TextBox 14">
            <a:extLst>
              <a:ext uri="{FF2B5EF4-FFF2-40B4-BE49-F238E27FC236}">
                <a16:creationId xmlns:a16="http://schemas.microsoft.com/office/drawing/2014/main" id="{6DEE2F79-E32F-C2B1-7920-3EAAF6541811}"/>
              </a:ext>
            </a:extLst>
          </p:cNvPr>
          <p:cNvSpPr txBox="1"/>
          <p:nvPr/>
        </p:nvSpPr>
        <p:spPr>
          <a:xfrm flipH="1">
            <a:off x="8717280" y="1513622"/>
            <a:ext cx="3474720" cy="3046988"/>
          </a:xfrm>
          <a:prstGeom prst="rect">
            <a:avLst/>
          </a:prstGeom>
          <a:noFill/>
        </p:spPr>
        <p:txBody>
          <a:bodyPr wrap="square">
            <a:spAutoFit/>
          </a:bodyPr>
          <a:lstStyle/>
          <a:p>
            <a:endParaRPr lang="en-AU" sz="2400" b="1" u="sng" dirty="0">
              <a:latin typeface="Tw Cen MT" panose="020B0602020104020603" pitchFamily="34" charset="0"/>
            </a:endParaRPr>
          </a:p>
          <a:p>
            <a:endParaRPr lang="en-AU" sz="2400" b="1" u="sng" dirty="0">
              <a:latin typeface="Tw Cen MT" panose="020B0602020104020603" pitchFamily="34" charset="0"/>
            </a:endParaRPr>
          </a:p>
          <a:p>
            <a:r>
              <a:rPr lang="en-AU" sz="2400" b="1" u="sng" dirty="0">
                <a:latin typeface="Tw Cen MT" panose="020B0602020104020603" pitchFamily="34" charset="0"/>
              </a:rPr>
              <a:t>Insights:</a:t>
            </a:r>
          </a:p>
          <a:p>
            <a:r>
              <a:rPr lang="en-US" sz="2400" dirty="0">
                <a:latin typeface="Tw Cen MT" panose="020B0602020104020603" pitchFamily="34" charset="0"/>
              </a:rPr>
              <a:t>The pie-chart clearly shows that most of the colleges are Excellent and followed by Fair and Few are Good</a:t>
            </a:r>
            <a:endParaRPr lang="en-AU" sz="2400" dirty="0">
              <a:latin typeface="Tw Cen MT" panose="020B0602020104020603" pitchFamily="34" charset="0"/>
            </a:endParaRPr>
          </a:p>
        </p:txBody>
      </p:sp>
      <p:pic>
        <p:nvPicPr>
          <p:cNvPr id="11"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95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4F3F-A0C1-B191-9F7A-EAA1B4B02B3C}"/>
              </a:ext>
            </a:extLst>
          </p:cNvPr>
          <p:cNvSpPr>
            <a:spLocks noGrp="1"/>
          </p:cNvSpPr>
          <p:nvPr>
            <p:ph type="title"/>
          </p:nvPr>
        </p:nvSpPr>
        <p:spPr/>
        <p:txBody>
          <a:bodyPr>
            <a:normAutofit/>
          </a:bodyPr>
          <a:lstStyle/>
          <a:p>
            <a:r>
              <a:rPr lang="en-IN" b="1" dirty="0">
                <a:solidFill>
                  <a:schemeClr val="accent1">
                    <a:lumMod val="75000"/>
                  </a:schemeClr>
                </a:solidFill>
              </a:rPr>
              <a:t>Analysis on  college based on State</a:t>
            </a:r>
          </a:p>
        </p:txBody>
      </p:sp>
      <p:sp>
        <p:nvSpPr>
          <p:cNvPr id="3" name="Text Placeholder 2">
            <a:extLst>
              <a:ext uri="{FF2B5EF4-FFF2-40B4-BE49-F238E27FC236}">
                <a16:creationId xmlns:a16="http://schemas.microsoft.com/office/drawing/2014/main" id="{74CD7753-CDF3-906A-242E-65D1F383827C}"/>
              </a:ext>
            </a:extLst>
          </p:cNvPr>
          <p:cNvSpPr>
            <a:spLocks noGrp="1"/>
          </p:cNvSpPr>
          <p:nvPr>
            <p:ph idx="1"/>
          </p:nvPr>
        </p:nvSpPr>
        <p:spPr>
          <a:xfrm>
            <a:off x="838200" y="1825631"/>
            <a:ext cx="6232080" cy="4486283"/>
          </a:xfrm>
        </p:spPr>
        <p:txBody>
          <a:bodyPr/>
          <a:lstStyle/>
          <a:p>
            <a:endParaRPr lang="en-IN" dirty="0"/>
          </a:p>
        </p:txBody>
      </p:sp>
      <p:pic>
        <p:nvPicPr>
          <p:cNvPr id="6" name="Picture 5">
            <a:extLst>
              <a:ext uri="{FF2B5EF4-FFF2-40B4-BE49-F238E27FC236}">
                <a16:creationId xmlns:a16="http://schemas.microsoft.com/office/drawing/2014/main" id="{ABB36E45-F230-A5B2-D312-9415C55DA05E}"/>
              </a:ext>
            </a:extLst>
          </p:cNvPr>
          <p:cNvPicPr>
            <a:picLocks noChangeAspect="1"/>
          </p:cNvPicPr>
          <p:nvPr/>
        </p:nvPicPr>
        <p:blipFill>
          <a:blip r:embed="rId2"/>
          <a:stretch>
            <a:fillRect/>
          </a:stretch>
        </p:blipFill>
        <p:spPr>
          <a:xfrm>
            <a:off x="838215" y="1965967"/>
            <a:ext cx="6232071" cy="4345941"/>
          </a:xfrm>
          <a:prstGeom prst="rect">
            <a:avLst/>
          </a:prstGeom>
        </p:spPr>
      </p:pic>
      <p:sp>
        <p:nvSpPr>
          <p:cNvPr id="7" name="Rectangle 6"/>
          <p:cNvSpPr/>
          <p:nvPr/>
        </p:nvSpPr>
        <p:spPr>
          <a:xfrm>
            <a:off x="7498080" y="2357120"/>
            <a:ext cx="4856480" cy="3416320"/>
          </a:xfrm>
          <a:prstGeom prst="rect">
            <a:avLst/>
          </a:prstGeom>
        </p:spPr>
        <p:txBody>
          <a:bodyPr wrap="square">
            <a:spAutoFit/>
          </a:bodyPr>
          <a:lstStyle/>
          <a:p>
            <a:r>
              <a:rPr lang="en-AU" sz="2400" b="1" u="sng" dirty="0">
                <a:latin typeface="Tw Cen MT" panose="020B0602020104020603" pitchFamily="34" charset="0"/>
              </a:rPr>
              <a:t>Insights:</a:t>
            </a:r>
          </a:p>
          <a:p>
            <a:endParaRPr lang="en-AU" sz="2400" b="1" u="sng" dirty="0">
              <a:latin typeface="Tw Cen MT" panose="020B0602020104020603" pitchFamily="34" charset="0"/>
            </a:endParaRPr>
          </a:p>
          <a:p>
            <a:r>
              <a:rPr lang="en-US" altLang="en-US" sz="2400" dirty="0">
                <a:solidFill>
                  <a:schemeClr val="tx1"/>
                </a:solidFill>
                <a:latin typeface="Arial Unicode MS"/>
              </a:rPr>
              <a:t>From the above histo graph highest colleges are in Maharashtra, next highest are Tamil Nadu,Madhya Pradesh And lowest colleges in Uttar Pradesh and second lowest is Rajasthan, West Bengal</a:t>
            </a:r>
            <a:endParaRPr lang="en-AU" sz="2400" dirty="0">
              <a:latin typeface="Tw Cen MT" panose="020B0602020104020603" pitchFamily="34" charset="0"/>
            </a:endParaRPr>
          </a:p>
        </p:txBody>
      </p:sp>
      <p:pic>
        <p:nvPicPr>
          <p:cNvPr id="10"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163" y="5927092"/>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34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F5C6-3730-E755-7014-AF8537E3A84C}"/>
              </a:ext>
            </a:extLst>
          </p:cNvPr>
          <p:cNvSpPr>
            <a:spLocks noGrp="1"/>
          </p:cNvSpPr>
          <p:nvPr>
            <p:ph type="title"/>
          </p:nvPr>
        </p:nvSpPr>
        <p:spPr>
          <a:xfrm>
            <a:off x="-284480" y="528320"/>
            <a:ext cx="11907520" cy="1097280"/>
          </a:xfrm>
        </p:spPr>
        <p:txBody>
          <a:bodyPr>
            <a:noAutofit/>
          </a:bodyPr>
          <a:lstStyle/>
          <a:p>
            <a:r>
              <a:rPr lang="en-IN" b="1" dirty="0">
                <a:solidFill>
                  <a:schemeClr val="accent1">
                    <a:lumMod val="75000"/>
                  </a:schemeClr>
                </a:solidFill>
              </a:rPr>
              <a:t>Analysis on  </a:t>
            </a:r>
            <a:r>
              <a:rPr lang="en-IN" b="1" dirty="0" err="1">
                <a:solidFill>
                  <a:schemeClr val="accent1">
                    <a:lumMod val="75000"/>
                  </a:schemeClr>
                </a:solidFill>
              </a:rPr>
              <a:t>Coure_Fee</a:t>
            </a:r>
            <a:endParaRPr lang="en-IN" b="1" dirty="0">
              <a:solidFill>
                <a:schemeClr val="accent1">
                  <a:lumMod val="75000"/>
                </a:schemeClr>
              </a:solidFill>
            </a:endParaRPr>
          </a:p>
        </p:txBody>
      </p:sp>
      <p:sp>
        <p:nvSpPr>
          <p:cNvPr id="3" name="Text Placeholder 2">
            <a:extLst>
              <a:ext uri="{FF2B5EF4-FFF2-40B4-BE49-F238E27FC236}">
                <a16:creationId xmlns:a16="http://schemas.microsoft.com/office/drawing/2014/main" id="{1C95BFE7-57AA-D38F-E2E1-6A502509AAA6}"/>
              </a:ext>
            </a:extLst>
          </p:cNvPr>
          <p:cNvSpPr>
            <a:spLocks noGrp="1"/>
          </p:cNvSpPr>
          <p:nvPr>
            <p:ph idx="1"/>
          </p:nvPr>
        </p:nvSpPr>
        <p:spPr>
          <a:xfrm>
            <a:off x="838200" y="1825627"/>
            <a:ext cx="5481320" cy="4351336"/>
          </a:xfrm>
        </p:spPr>
        <p:txBody>
          <a:bodyPr/>
          <a:lstStyle/>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458513EF-1155-60CD-1521-D37E88BBB88F}"/>
              </a:ext>
            </a:extLst>
          </p:cNvPr>
          <p:cNvPicPr>
            <a:picLocks noChangeAspect="1"/>
          </p:cNvPicPr>
          <p:nvPr/>
        </p:nvPicPr>
        <p:blipFill>
          <a:blip r:embed="rId2"/>
          <a:stretch>
            <a:fillRect/>
          </a:stretch>
        </p:blipFill>
        <p:spPr>
          <a:xfrm>
            <a:off x="838200" y="1825627"/>
            <a:ext cx="5738357" cy="4282811"/>
          </a:xfrm>
          <a:prstGeom prst="rect">
            <a:avLst/>
          </a:prstGeom>
        </p:spPr>
      </p:pic>
      <p:sp>
        <p:nvSpPr>
          <p:cNvPr id="6" name="Rectangle 5"/>
          <p:cNvSpPr/>
          <p:nvPr/>
        </p:nvSpPr>
        <p:spPr>
          <a:xfrm>
            <a:off x="7315200" y="2722880"/>
            <a:ext cx="4531360" cy="1938992"/>
          </a:xfrm>
          <a:prstGeom prst="rect">
            <a:avLst/>
          </a:prstGeom>
        </p:spPr>
        <p:txBody>
          <a:bodyPr wrap="square">
            <a:spAutoFit/>
          </a:bodyPr>
          <a:lstStyle/>
          <a:p>
            <a:r>
              <a:rPr lang="en-AU" sz="2400" b="1" u="sng" dirty="0">
                <a:latin typeface="Tw Cen MT" panose="020B0602020104020603" pitchFamily="34" charset="0"/>
              </a:rPr>
              <a:t>Insights:</a:t>
            </a:r>
          </a:p>
          <a:p>
            <a:r>
              <a:rPr lang="en-US" sz="2400" b="1" dirty="0">
                <a:latin typeface="Helvetica Neue"/>
              </a:rPr>
              <a:t>from the above density graph more number </a:t>
            </a:r>
            <a:r>
              <a:rPr lang="en-US" sz="2400" b="1" dirty="0" err="1">
                <a:latin typeface="Helvetica Neue"/>
              </a:rPr>
              <a:t>course_sfee</a:t>
            </a:r>
            <a:r>
              <a:rPr lang="en-US" sz="2400" b="1" dirty="0">
                <a:latin typeface="Helvetica Neue"/>
              </a:rPr>
              <a:t> is Distribute  between of 1-10 lakhs.</a:t>
            </a:r>
            <a:endParaRPr lang="en-AU" sz="2400" dirty="0">
              <a:latin typeface="Tw Cen MT" panose="020B0602020104020603" pitchFamily="34" charset="0"/>
            </a:endParaRPr>
          </a:p>
        </p:txBody>
      </p:sp>
      <p:pic>
        <p:nvPicPr>
          <p:cNvPr id="9"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163" y="5898890"/>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8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0662-2948-D881-1638-2E4D1DA6CF4D}"/>
              </a:ext>
            </a:extLst>
          </p:cNvPr>
          <p:cNvSpPr>
            <a:spLocks noGrp="1"/>
          </p:cNvSpPr>
          <p:nvPr>
            <p:ph type="title"/>
          </p:nvPr>
        </p:nvSpPr>
        <p:spPr>
          <a:xfrm>
            <a:off x="6339840" y="1117600"/>
            <a:ext cx="5852160" cy="3393440"/>
          </a:xfrm>
        </p:spPr>
        <p:txBody>
          <a:bodyPr>
            <a:normAutofit/>
          </a:bodyPr>
          <a:lstStyle/>
          <a:p>
            <a:br>
              <a:rPr lang="en-IN" sz="2400" dirty="0">
                <a:latin typeface="Bahnschrift" pitchFamily="34" charset="0"/>
              </a:rPr>
            </a:br>
            <a:r>
              <a:rPr lang="en-AU" sz="2400" b="1" u="sng" dirty="0">
                <a:latin typeface="Bahnschrift" pitchFamily="34" charset="0"/>
              </a:rPr>
              <a:t>Insights:</a:t>
            </a:r>
            <a:br>
              <a:rPr lang="en-AU" sz="2400" b="1" u="sng" dirty="0">
                <a:latin typeface="Bahnschrift" pitchFamily="34" charset="0"/>
              </a:rPr>
            </a:br>
            <a:br>
              <a:rPr lang="en-AU" sz="2400" b="1" u="sng" dirty="0">
                <a:latin typeface="Bahnschrift" pitchFamily="34" charset="0"/>
              </a:rPr>
            </a:br>
            <a:r>
              <a:rPr lang="en-US" sz="2400" b="1" i="0" dirty="0">
                <a:solidFill>
                  <a:srgbClr val="000000"/>
                </a:solidFill>
                <a:effectLst/>
                <a:latin typeface="Bahnschrift" pitchFamily="34" charset="0"/>
              </a:rPr>
              <a:t>From the above bar plot </a:t>
            </a:r>
            <a:r>
              <a:rPr lang="en-US" sz="2400" b="1" dirty="0">
                <a:solidFill>
                  <a:srgbClr val="000000"/>
                </a:solidFill>
                <a:latin typeface="Bahnschrift" pitchFamily="34" charset="0"/>
              </a:rPr>
              <a:t>Bangalore </a:t>
            </a:r>
            <a:r>
              <a:rPr lang="en-US" sz="2400" b="1" i="0" dirty="0">
                <a:solidFill>
                  <a:srgbClr val="000000"/>
                </a:solidFill>
                <a:effectLst/>
                <a:latin typeface="Bahnschrift" pitchFamily="34" charset="0"/>
              </a:rPr>
              <a:t>has high course_fee and Guntur has low course_fee.</a:t>
            </a:r>
            <a:br>
              <a:rPr lang="en-US" sz="2400" b="1" i="0" dirty="0">
                <a:solidFill>
                  <a:srgbClr val="000000"/>
                </a:solidFill>
                <a:effectLst/>
                <a:latin typeface="Bahnschrift" pitchFamily="34" charset="0"/>
              </a:rPr>
            </a:br>
            <a:endParaRPr lang="en-IN" sz="2400" dirty="0">
              <a:latin typeface="Bahnschrift" pitchFamily="34" charset="0"/>
            </a:endParaRPr>
          </a:p>
        </p:txBody>
      </p:sp>
      <p:sp>
        <p:nvSpPr>
          <p:cNvPr id="6" name="Rectangle 5"/>
          <p:cNvSpPr/>
          <p:nvPr/>
        </p:nvSpPr>
        <p:spPr>
          <a:xfrm rot="10800000" flipH="1" flipV="1">
            <a:off x="345440" y="328656"/>
            <a:ext cx="9306565" cy="769441"/>
          </a:xfrm>
          <a:prstGeom prst="rect">
            <a:avLst/>
          </a:prstGeom>
        </p:spPr>
        <p:txBody>
          <a:bodyPr wrap="square">
            <a:spAutoFit/>
          </a:bodyPr>
          <a:lstStyle/>
          <a:p>
            <a:r>
              <a:rPr lang="en-IN" sz="4400" b="1" dirty="0">
                <a:solidFill>
                  <a:schemeClr val="accent1">
                    <a:lumMod val="75000"/>
                  </a:schemeClr>
                </a:solidFill>
                <a:latin typeface="+mj-lt"/>
              </a:rPr>
              <a:t>Analysis on  State and Course Fee</a:t>
            </a:r>
            <a:endParaRPr lang="en-US" sz="4400" b="1" dirty="0">
              <a:solidFill>
                <a:schemeClr val="accent1">
                  <a:lumMod val="75000"/>
                </a:schemeClr>
              </a:solidFill>
              <a:latin typeface="+mj-l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54138"/>
            <a:ext cx="6380480" cy="529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163"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0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E186F8-13E8-304B-E07C-58579E18A8CF}"/>
              </a:ext>
            </a:extLst>
          </p:cNvPr>
          <p:cNvSpPr>
            <a:spLocks noGrp="1"/>
          </p:cNvSpPr>
          <p:nvPr>
            <p:ph idx="1"/>
          </p:nvPr>
        </p:nvSpPr>
        <p:spPr>
          <a:xfrm rot="10800000" flipV="1">
            <a:off x="574040" y="102326"/>
            <a:ext cx="11089640" cy="751312"/>
          </a:xfrm>
        </p:spPr>
        <p:txBody>
          <a:bodyPr>
            <a:noAutofit/>
          </a:bodyPr>
          <a:lstStyle/>
          <a:p>
            <a:pPr marL="114300" indent="0">
              <a:buNone/>
            </a:pPr>
            <a:r>
              <a:rPr lang="en-IN" sz="4000" dirty="0">
                <a:solidFill>
                  <a:schemeClr val="accent1">
                    <a:lumMod val="75000"/>
                  </a:schemeClr>
                </a:solidFill>
                <a:latin typeface="+mj-lt"/>
              </a:rPr>
              <a:t>Analysis on as Course Fee, No of Review, Rating Using  Pair plot  </a:t>
            </a:r>
          </a:p>
        </p:txBody>
      </p:sp>
      <p:pic>
        <p:nvPicPr>
          <p:cNvPr id="5" name="Picture 4">
            <a:extLst>
              <a:ext uri="{FF2B5EF4-FFF2-40B4-BE49-F238E27FC236}">
                <a16:creationId xmlns:a16="http://schemas.microsoft.com/office/drawing/2014/main" id="{6B418CFF-68B6-9F43-8B53-D8492C4C0052}"/>
              </a:ext>
            </a:extLst>
          </p:cNvPr>
          <p:cNvPicPr>
            <a:picLocks noChangeAspect="1"/>
          </p:cNvPicPr>
          <p:nvPr/>
        </p:nvPicPr>
        <p:blipFill>
          <a:blip r:embed="rId2"/>
          <a:stretch>
            <a:fillRect/>
          </a:stretch>
        </p:blipFill>
        <p:spPr>
          <a:xfrm>
            <a:off x="243765" y="1737361"/>
            <a:ext cx="6360235" cy="5120639"/>
          </a:xfrm>
          <a:prstGeom prst="rect">
            <a:avLst/>
          </a:prstGeom>
        </p:spPr>
      </p:pic>
      <p:sp>
        <p:nvSpPr>
          <p:cNvPr id="6" name="Rectangle 5"/>
          <p:cNvSpPr/>
          <p:nvPr/>
        </p:nvSpPr>
        <p:spPr>
          <a:xfrm rot="10800000" flipV="1">
            <a:off x="7051040" y="4124588"/>
            <a:ext cx="5506720" cy="1631216"/>
          </a:xfrm>
          <a:prstGeom prst="rect">
            <a:avLst/>
          </a:prstGeom>
        </p:spPr>
        <p:txBody>
          <a:bodyPr wrap="square">
            <a:spAutoFit/>
          </a:bodyPr>
          <a:lstStyle/>
          <a:p>
            <a:pPr marL="114300" indent="0">
              <a:buNone/>
            </a:pPr>
            <a:r>
              <a:rPr lang="en-AU" sz="2000" b="1" u="sng" dirty="0">
                <a:latin typeface="Bahnschrift" pitchFamily="34" charset="0"/>
              </a:rPr>
              <a:t>Insights:</a:t>
            </a:r>
          </a:p>
          <a:p>
            <a:pPr marL="114300" indent="0">
              <a:buNone/>
            </a:pPr>
            <a:endParaRPr lang="en-AU" sz="2000" b="1" u="sng" dirty="0">
              <a:latin typeface="Bahnschrift" pitchFamily="34" charset="0"/>
            </a:endParaRPr>
          </a:p>
          <a:p>
            <a:r>
              <a:rPr lang="en-US" sz="2000" dirty="0">
                <a:latin typeface="Bahnschrift" pitchFamily="34" charset="0"/>
              </a:rPr>
              <a:t>     </a:t>
            </a:r>
            <a:r>
              <a:rPr lang="en-US" sz="2000" dirty="0">
                <a:latin typeface="Bahnschrift" pitchFamily="34" charset="0"/>
                <a:cs typeface="Calibri" panose="020F0502020204030204" pitchFamily="34" charset="0"/>
              </a:rPr>
              <a:t>From the Pair plot we can describe       completely</a:t>
            </a:r>
            <a:r>
              <a:rPr lang="en-US" sz="2000" dirty="0">
                <a:latin typeface="Bahnschrift" pitchFamily="34" charset="0"/>
              </a:rPr>
              <a:t>. Numerical  columns analysis </a:t>
            </a:r>
          </a:p>
          <a:p>
            <a:r>
              <a:rPr lang="en-US" sz="2000" dirty="0">
                <a:latin typeface="Bahnschrift" pitchFamily="34" charset="0"/>
              </a:rPr>
              <a:t>About Course Fee , No of review, Rating. </a:t>
            </a:r>
          </a:p>
        </p:txBody>
      </p:sp>
      <p:sp>
        <p:nvSpPr>
          <p:cNvPr id="7" name="Rectangle 6"/>
          <p:cNvSpPr/>
          <p:nvPr/>
        </p:nvSpPr>
        <p:spPr>
          <a:xfrm>
            <a:off x="6868160" y="853638"/>
            <a:ext cx="5039360" cy="2862322"/>
          </a:xfrm>
          <a:prstGeom prst="rect">
            <a:avLst/>
          </a:prstGeom>
        </p:spPr>
        <p:txBody>
          <a:bodyPr wrap="square">
            <a:spAutoFit/>
          </a:bodyPr>
          <a:lstStyle/>
          <a:p>
            <a:r>
              <a:rPr lang="en-US" sz="2000" b="1" u="sng" dirty="0">
                <a:latin typeface="Bahnschrift" pitchFamily="34" charset="0"/>
                <a:cs typeface="Calibri" panose="020F0502020204030204" pitchFamily="34" charset="0"/>
              </a:rPr>
              <a:t>Pair plot:</a:t>
            </a:r>
          </a:p>
          <a:p>
            <a:endParaRPr lang="en-US" sz="2000" b="1" u="sng" dirty="0">
              <a:latin typeface="Bahnschrift" pitchFamily="34" charset="0"/>
              <a:cs typeface="Calibri" panose="020F0502020204030204" pitchFamily="34" charset="0"/>
            </a:endParaRPr>
          </a:p>
          <a:p>
            <a:pPr marL="342900" indent="-342900" algn="just" fontAlgn="base">
              <a:buFont typeface="Arial" pitchFamily="34" charset="0"/>
              <a:buChar char="•"/>
            </a:pPr>
            <a:r>
              <a:rPr lang="en-US" sz="2000" dirty="0">
                <a:solidFill>
                  <a:srgbClr val="273239"/>
                </a:solidFill>
                <a:latin typeface="Bahnschrift" pitchFamily="34" charset="0"/>
              </a:rPr>
              <a:t>To plot multiple pairwise bivariate distributions in a dataset, you can use the .pair plot  function. </a:t>
            </a:r>
          </a:p>
          <a:p>
            <a:pPr marL="342900" indent="-342900" algn="just" fontAlgn="base">
              <a:buFont typeface="Arial" pitchFamily="34" charset="0"/>
              <a:buChar char="•"/>
            </a:pPr>
            <a:r>
              <a:rPr lang="en-US" sz="2000" dirty="0">
                <a:solidFill>
                  <a:srgbClr val="273239"/>
                </a:solidFill>
                <a:latin typeface="Bahnschrift" pitchFamily="34" charset="0"/>
              </a:rPr>
              <a:t>The diagonal plots are the univariate plots, and this displays the relationship for the (n, 2) combination of variables in a Data Frame as a matrix of plots.</a:t>
            </a:r>
          </a:p>
        </p:txBody>
      </p:sp>
      <p:pic>
        <p:nvPicPr>
          <p:cNvPr id="9"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650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D84D-F773-828E-CDED-C4BCDCF50EAB}"/>
              </a:ext>
            </a:extLst>
          </p:cNvPr>
          <p:cNvSpPr>
            <a:spLocks noGrp="1"/>
          </p:cNvSpPr>
          <p:nvPr>
            <p:ph type="title"/>
          </p:nvPr>
        </p:nvSpPr>
        <p:spPr>
          <a:xfrm rot="10800000" flipV="1">
            <a:off x="8188960" y="1690692"/>
            <a:ext cx="3164840" cy="3145468"/>
          </a:xfrm>
        </p:spPr>
        <p:txBody>
          <a:bodyPr>
            <a:noAutofit/>
          </a:bodyPr>
          <a:lstStyle/>
          <a:p>
            <a:r>
              <a:rPr lang="en-AU" sz="2400" u="sng" dirty="0">
                <a:latin typeface="Bahnschrift" pitchFamily="34" charset="0"/>
              </a:rPr>
              <a:t>Insights:</a:t>
            </a:r>
            <a:br>
              <a:rPr lang="en-US" sz="2400" dirty="0">
                <a:latin typeface="Bahnschrift" pitchFamily="34" charset="0"/>
              </a:rPr>
            </a:br>
            <a:br>
              <a:rPr lang="en-US" sz="2400" dirty="0">
                <a:latin typeface="Bahnschrift" pitchFamily="34" charset="0"/>
              </a:rPr>
            </a:br>
            <a:r>
              <a:rPr lang="en-US" sz="2400" i="0" dirty="0">
                <a:solidFill>
                  <a:srgbClr val="000000"/>
                </a:solidFill>
                <a:effectLst/>
                <a:latin typeface="Bahnschrift" pitchFamily="34" charset="0"/>
              </a:rPr>
              <a:t>high positive co-relation between Course_fee and Reviews, negative co-relation between Reviews and Ratings.</a:t>
            </a:r>
            <a:br>
              <a:rPr lang="en-US" sz="2400" i="0" dirty="0">
                <a:solidFill>
                  <a:srgbClr val="000000"/>
                </a:solidFill>
                <a:effectLst/>
                <a:latin typeface="Bahnschrift" pitchFamily="34" charset="0"/>
              </a:rPr>
            </a:br>
            <a:endParaRPr lang="en-IN" sz="2400" dirty="0">
              <a:latin typeface="Bahnschrift" pitchFamily="34" charset="0"/>
            </a:endParaRPr>
          </a:p>
        </p:txBody>
      </p:sp>
      <p:sp>
        <p:nvSpPr>
          <p:cNvPr id="3" name="Text Placeholder 2">
            <a:extLst>
              <a:ext uri="{FF2B5EF4-FFF2-40B4-BE49-F238E27FC236}">
                <a16:creationId xmlns:a16="http://schemas.microsoft.com/office/drawing/2014/main" id="{647E4DF6-BF41-F687-406E-5CC03A58644A}"/>
              </a:ext>
            </a:extLst>
          </p:cNvPr>
          <p:cNvSpPr>
            <a:spLocks noGrp="1"/>
          </p:cNvSpPr>
          <p:nvPr>
            <p:ph idx="1"/>
          </p:nvPr>
        </p:nvSpPr>
        <p:spPr>
          <a:xfrm>
            <a:off x="838200" y="1825625"/>
            <a:ext cx="5928360" cy="3922172"/>
          </a:xfrm>
        </p:spPr>
        <p:txBody>
          <a:bodyPr/>
          <a:lstStyle/>
          <a:p>
            <a:endParaRPr lang="en-IN" dirty="0"/>
          </a:p>
        </p:txBody>
      </p:sp>
      <p:pic>
        <p:nvPicPr>
          <p:cNvPr id="5" name="Picture 4">
            <a:extLst>
              <a:ext uri="{FF2B5EF4-FFF2-40B4-BE49-F238E27FC236}">
                <a16:creationId xmlns:a16="http://schemas.microsoft.com/office/drawing/2014/main" id="{2931D5DD-EAFF-A2AD-0CEE-EE1F22104597}"/>
              </a:ext>
            </a:extLst>
          </p:cNvPr>
          <p:cNvPicPr>
            <a:picLocks noChangeAspect="1"/>
          </p:cNvPicPr>
          <p:nvPr/>
        </p:nvPicPr>
        <p:blipFill>
          <a:blip r:embed="rId2"/>
          <a:stretch>
            <a:fillRect/>
          </a:stretch>
        </p:blipFill>
        <p:spPr>
          <a:xfrm>
            <a:off x="843106" y="1564645"/>
            <a:ext cx="6411137" cy="4857927"/>
          </a:xfrm>
          <a:prstGeom prst="rect">
            <a:avLst/>
          </a:prstGeom>
        </p:spPr>
      </p:pic>
      <p:sp>
        <p:nvSpPr>
          <p:cNvPr id="6" name="Rectangle 5"/>
          <p:cNvSpPr/>
          <p:nvPr/>
        </p:nvSpPr>
        <p:spPr>
          <a:xfrm>
            <a:off x="386080" y="6"/>
            <a:ext cx="10810240" cy="1938992"/>
          </a:xfrm>
          <a:prstGeom prst="rect">
            <a:avLst/>
          </a:prstGeom>
        </p:spPr>
        <p:txBody>
          <a:bodyPr wrap="square">
            <a:spAutoFit/>
          </a:bodyPr>
          <a:lstStyle/>
          <a:p>
            <a:r>
              <a:rPr lang="en-US" sz="4000" b="1" dirty="0">
                <a:solidFill>
                  <a:schemeClr val="accent1">
                    <a:lumMod val="75000"/>
                  </a:schemeClr>
                </a:solidFill>
                <a:latin typeface="+mj-lt"/>
              </a:rPr>
              <a:t>Correlation distribution of Dataset of numerical columns  using Heat Map</a:t>
            </a:r>
          </a:p>
          <a:p>
            <a:endParaRPr lang="en-US" sz="4000" dirty="0">
              <a:latin typeface="+mj-lt"/>
            </a:endParaRPr>
          </a:p>
        </p:txBody>
      </p:sp>
      <p:pic>
        <p:nvPicPr>
          <p:cNvPr id="8"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85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 y="5"/>
            <a:ext cx="2722880" cy="894079"/>
          </a:xfrm>
        </p:spPr>
        <p:txBody>
          <a:bodyPr>
            <a:normAutofit fontScale="90000"/>
          </a:bodyPr>
          <a:lstStyle/>
          <a:p>
            <a:r>
              <a:rPr lang="en-US" dirty="0">
                <a:solidFill>
                  <a:schemeClr val="accent1">
                    <a:lumMod val="75000"/>
                  </a:schemeClr>
                </a:solidFill>
              </a:rPr>
              <a:t>Scenario:</a:t>
            </a:r>
            <a:br>
              <a:rPr lang="en-US" sz="3600" b="1" dirty="0"/>
            </a:br>
            <a:endParaRPr lang="en-US" sz="3600" dirty="0"/>
          </a:p>
        </p:txBody>
      </p:sp>
      <p:sp>
        <p:nvSpPr>
          <p:cNvPr id="3" name="Text Placeholder 2"/>
          <p:cNvSpPr>
            <a:spLocks noGrp="1"/>
          </p:cNvSpPr>
          <p:nvPr>
            <p:ph idx="1"/>
          </p:nvPr>
        </p:nvSpPr>
        <p:spPr>
          <a:xfrm>
            <a:off x="609600" y="4895255"/>
            <a:ext cx="10459720" cy="955040"/>
          </a:xfrm>
        </p:spPr>
        <p:txBody>
          <a:bodyPr>
            <a:normAutofit fontScale="92500" lnSpcReduction="10000"/>
          </a:bodyPr>
          <a:lstStyle/>
          <a:p>
            <a:pPr marL="0" indent="0">
              <a:buNone/>
            </a:pPr>
            <a:r>
              <a:rPr lang="en-US" dirty="0"/>
              <a:t>If the person wanted  to join the good college with  good Rating , then these are the colleges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9" y="655009"/>
            <a:ext cx="11029951" cy="40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25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4ADC-8B81-BA4F-489E-B4F64F100C30}"/>
              </a:ext>
            </a:extLst>
          </p:cNvPr>
          <p:cNvSpPr>
            <a:spLocks noGrp="1"/>
          </p:cNvSpPr>
          <p:nvPr>
            <p:ph type="title"/>
          </p:nvPr>
        </p:nvSpPr>
        <p:spPr/>
        <p:txBody>
          <a:bodyPr>
            <a:noAutofit/>
          </a:bodyPr>
          <a:lstStyle/>
          <a:p>
            <a:r>
              <a:rPr lang="en-IN" u="sng" dirty="0">
                <a:solidFill>
                  <a:schemeClr val="accent1">
                    <a:lumMod val="75000"/>
                  </a:schemeClr>
                </a:solidFill>
              </a:rPr>
              <a:t>CONCLUSION</a:t>
            </a:r>
            <a:br>
              <a:rPr lang="en-IN" dirty="0">
                <a:solidFill>
                  <a:schemeClr val="accent1">
                    <a:lumMod val="75000"/>
                  </a:schemeClr>
                </a:solidFill>
              </a:rPr>
            </a:b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6C64CE94-DA58-6B06-66BD-2FAD7C94F804}"/>
              </a:ext>
            </a:extLst>
          </p:cNvPr>
          <p:cNvSpPr>
            <a:spLocks noGrp="1"/>
          </p:cNvSpPr>
          <p:nvPr>
            <p:ph idx="1"/>
          </p:nvPr>
        </p:nvSpPr>
        <p:spPr>
          <a:xfrm>
            <a:off x="731520" y="1464707"/>
            <a:ext cx="10972800" cy="4525963"/>
          </a:xfrm>
        </p:spPr>
        <p:txBody>
          <a:bodyPr>
            <a:normAutofit lnSpcReduction="10000"/>
          </a:bodyPr>
          <a:lstStyle/>
          <a:p>
            <a:r>
              <a:rPr lang="en-US" dirty="0">
                <a:latin typeface="Bahnschrift" pitchFamily="34" charset="0"/>
              </a:rPr>
              <a:t>Karnataka state charges high course fees between 3-4 lakhs, while Andhra Pradesh state charges very low course fees between 0-1 lakhs compared to other cities.</a:t>
            </a:r>
          </a:p>
          <a:p>
            <a:pPr marL="114300" indent="0">
              <a:buNone/>
            </a:pPr>
            <a:endParaRPr lang="en-US" dirty="0">
              <a:latin typeface="Bahnschrift" pitchFamily="34" charset="0"/>
            </a:endParaRPr>
          </a:p>
          <a:p>
            <a:r>
              <a:rPr lang="en-US" dirty="0">
                <a:latin typeface="Bahnschrift" pitchFamily="34" charset="0"/>
              </a:rPr>
              <a:t>In India, 49.43% of engineering colleges are rated as excellent, 18% are rated as good, and 32% are rated as fair.</a:t>
            </a:r>
          </a:p>
          <a:p>
            <a:endParaRPr lang="en-US" dirty="0">
              <a:latin typeface="Bahnschrift" pitchFamily="34" charset="0"/>
            </a:endParaRPr>
          </a:p>
          <a:p>
            <a:r>
              <a:rPr lang="en-US" dirty="0">
                <a:latin typeface="Bahnschrift" pitchFamily="34" charset="0"/>
              </a:rPr>
              <a:t>Most of the colleges in India are rated between 8.2 to 8.3.</a:t>
            </a:r>
            <a:endParaRPr lang="en-IN" dirty="0">
              <a:latin typeface="Bahnschrift" pitchFamily="34" charset="0"/>
            </a:endParaRPr>
          </a:p>
        </p:txBody>
      </p:sp>
      <p:pic>
        <p:nvPicPr>
          <p:cNvPr id="7"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4163"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81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lumMod val="75000"/>
                  </a:schemeClr>
                </a:solidFill>
              </a:rPr>
              <a:t> Contents</a:t>
            </a:r>
            <a:endParaRPr lang="en-US" dirty="0">
              <a:solidFill>
                <a:schemeClr val="accent1">
                  <a:lumMod val="75000"/>
                </a:schemeClr>
              </a:solidFill>
            </a:endParaRPr>
          </a:p>
        </p:txBody>
      </p:sp>
      <p:sp>
        <p:nvSpPr>
          <p:cNvPr id="3" name="Text Placeholder 2"/>
          <p:cNvSpPr>
            <a:spLocks noGrp="1"/>
          </p:cNvSpPr>
          <p:nvPr>
            <p:ph idx="1"/>
          </p:nvPr>
        </p:nvSpPr>
        <p:spPr/>
        <p:txBody>
          <a:bodyPr>
            <a:normAutofit fontScale="70000" lnSpcReduction="20000"/>
          </a:bodyPr>
          <a:lstStyle/>
          <a:p>
            <a:r>
              <a:rPr lang="en-IN" dirty="0">
                <a:latin typeface="Bahnschrift" pitchFamily="34" charset="0"/>
              </a:rPr>
              <a:t>Introduction</a:t>
            </a:r>
          </a:p>
          <a:p>
            <a:r>
              <a:rPr lang="en-IN" dirty="0">
                <a:latin typeface="Bahnschrift" pitchFamily="34" charset="0"/>
              </a:rPr>
              <a:t>Problem statement</a:t>
            </a:r>
          </a:p>
          <a:p>
            <a:r>
              <a:rPr lang="en-IN" dirty="0">
                <a:latin typeface="Bahnschrift" pitchFamily="34" charset="0"/>
              </a:rPr>
              <a:t>Web Scraping</a:t>
            </a:r>
          </a:p>
          <a:p>
            <a:r>
              <a:rPr lang="en-IN" dirty="0">
                <a:latin typeface="Bahnschrift" pitchFamily="34" charset="0"/>
              </a:rPr>
              <a:t>Data Collection</a:t>
            </a:r>
          </a:p>
          <a:p>
            <a:r>
              <a:rPr lang="en-IN" dirty="0">
                <a:latin typeface="Bahnschrift" pitchFamily="34" charset="0"/>
              </a:rPr>
              <a:t>Libraries used</a:t>
            </a:r>
          </a:p>
          <a:p>
            <a:r>
              <a:rPr lang="en-IN" dirty="0">
                <a:latin typeface="Bahnschrift" pitchFamily="34" charset="0"/>
              </a:rPr>
              <a:t>Interface of Web site</a:t>
            </a:r>
          </a:p>
          <a:p>
            <a:r>
              <a:rPr lang="en-IN" dirty="0">
                <a:latin typeface="Bahnschrift" pitchFamily="34" charset="0"/>
              </a:rPr>
              <a:t>Raw Data and Cleaned Data</a:t>
            </a:r>
          </a:p>
          <a:p>
            <a:r>
              <a:rPr lang="en-IN" dirty="0">
                <a:latin typeface="Bahnschrift" pitchFamily="34" charset="0"/>
              </a:rPr>
              <a:t>Data Cleaning</a:t>
            </a:r>
          </a:p>
          <a:p>
            <a:r>
              <a:rPr lang="en-IN" dirty="0">
                <a:latin typeface="Bahnschrift" pitchFamily="34" charset="0"/>
              </a:rPr>
              <a:t>Data Visualization</a:t>
            </a:r>
          </a:p>
          <a:p>
            <a:r>
              <a:rPr lang="en-IN" dirty="0">
                <a:latin typeface="Bahnschrift" pitchFamily="34" charset="0"/>
              </a:rPr>
              <a:t>Scenarios</a:t>
            </a:r>
          </a:p>
          <a:p>
            <a:r>
              <a:rPr lang="en-IN" dirty="0">
                <a:latin typeface="Bahnschrift" pitchFamily="34" charset="0"/>
              </a:rPr>
              <a:t>Conclusion</a:t>
            </a:r>
          </a:p>
          <a:p>
            <a:r>
              <a:rPr lang="en-IN" dirty="0">
                <a:latin typeface="Bahnschrift" pitchFamily="34" charset="0"/>
              </a:rPr>
              <a:t>Challenges</a:t>
            </a:r>
          </a:p>
          <a:p>
            <a:pPr marL="342900">
              <a:buFont typeface="Wingdings" panose="05000000000000000000" pitchFamily="2" charset="2"/>
              <a:buChar char="q"/>
            </a:pPr>
            <a:endParaRPr lang="en-IN" dirty="0">
              <a:latin typeface="Bahnschrift" pitchFamily="34" charset="0"/>
            </a:endParaRPr>
          </a:p>
          <a:p>
            <a:pPr marL="342900">
              <a:buFont typeface="Wingdings" panose="05000000000000000000" pitchFamily="2" charset="2"/>
              <a:buChar char="q"/>
            </a:pPr>
            <a:endParaRPr lang="en-IN" dirty="0">
              <a:latin typeface="Bahnschrift" pitchFamily="34" charset="0"/>
            </a:endParaRPr>
          </a:p>
          <a:p>
            <a:pPr marL="342900">
              <a:buFont typeface="Wingdings" panose="05000000000000000000" pitchFamily="2" charset="2"/>
              <a:buChar char="q"/>
            </a:pPr>
            <a:endParaRPr lang="en-IN" dirty="0">
              <a:latin typeface="Bahnschrift" pitchFamily="34" charset="0"/>
            </a:endParaRPr>
          </a:p>
          <a:p>
            <a:pPr marL="342900">
              <a:buFont typeface="Wingdings" panose="05000000000000000000" pitchFamily="2" charset="2"/>
              <a:buChar char="q"/>
            </a:pPr>
            <a:endParaRPr lang="en-IN" dirty="0">
              <a:latin typeface="Bahnschrift" pitchFamily="34" charset="0"/>
            </a:endParaRPr>
          </a:p>
          <a:p>
            <a:endParaRPr lang="en-US" dirty="0">
              <a:latin typeface="Bahnschrift" pitchFamily="34" charset="0"/>
            </a:endParaRPr>
          </a:p>
        </p:txBody>
      </p:sp>
      <p:pic>
        <p:nvPicPr>
          <p:cNvPr id="6"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385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959207-8D9E-9A8A-0947-CB7AF50524D4}"/>
              </a:ext>
            </a:extLst>
          </p:cNvPr>
          <p:cNvSpPr txBox="1">
            <a:spLocks noGrp="1"/>
          </p:cNvSpPr>
          <p:nvPr>
            <p:ph type="title"/>
          </p:nvPr>
        </p:nvSpPr>
        <p:spPr>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AU" sz="4400" dirty="0">
                <a:solidFill>
                  <a:schemeClr val="accent1">
                    <a:lumMod val="75000"/>
                  </a:schemeClr>
                </a:solidFill>
                <a:latin typeface="+mj-lt"/>
              </a:rPr>
              <a:t>Challenges Faced</a:t>
            </a:r>
          </a:p>
        </p:txBody>
      </p:sp>
      <p:sp>
        <p:nvSpPr>
          <p:cNvPr id="3" name="Text Placeholder 2">
            <a:extLst>
              <a:ext uri="{FF2B5EF4-FFF2-40B4-BE49-F238E27FC236}">
                <a16:creationId xmlns:a16="http://schemas.microsoft.com/office/drawing/2014/main" id="{E6235A00-2203-BB18-CC97-37982A37D001}"/>
              </a:ext>
            </a:extLst>
          </p:cNvPr>
          <p:cNvSpPr>
            <a:spLocks noGrp="1"/>
          </p:cNvSpPr>
          <p:nvPr>
            <p:ph idx="1"/>
          </p:nvPr>
        </p:nvSpPr>
        <p:spPr/>
        <p:txBody>
          <a:bodyPr>
            <a:normAutofit fontScale="92500" lnSpcReduction="10000"/>
          </a:bodyPr>
          <a:lstStyle/>
          <a:p>
            <a:r>
              <a:rPr lang="en-US" sz="3000" dirty="0">
                <a:latin typeface="Bahnschrift" pitchFamily="34" charset="0"/>
              </a:rPr>
              <a:t>Due to Dynamic Website  While Dates Changed website URL is changed </a:t>
            </a:r>
          </a:p>
          <a:p>
            <a:pPr marL="114300" indent="0">
              <a:buNone/>
            </a:pPr>
            <a:endParaRPr lang="en-US" sz="3000" dirty="0">
              <a:latin typeface="Bahnschrift" pitchFamily="34" charset="0"/>
            </a:endParaRPr>
          </a:p>
          <a:p>
            <a:pPr marL="342900">
              <a:buFont typeface="Arial" pitchFamily="34" charset="0"/>
              <a:buChar char="•"/>
            </a:pPr>
            <a:r>
              <a:rPr lang="en-IN" sz="3000" dirty="0">
                <a:latin typeface="Bahnschrift" pitchFamily="34" charset="0"/>
              </a:rPr>
              <a:t>Losing Data all the time, whenever we restart the kernel</a:t>
            </a:r>
          </a:p>
          <a:p>
            <a:endParaRPr lang="en-IN" sz="3000" dirty="0">
              <a:latin typeface="Bahnschrift" pitchFamily="34" charset="0"/>
            </a:endParaRPr>
          </a:p>
          <a:p>
            <a:pPr marL="342900">
              <a:buFont typeface="Arial" pitchFamily="34" charset="0"/>
              <a:buChar char="•"/>
            </a:pPr>
            <a:r>
              <a:rPr lang="en-IN" sz="3000" dirty="0">
                <a:latin typeface="Bahnschrift" pitchFamily="34" charset="0"/>
              </a:rPr>
              <a:t>We have got challenges that in same page html code was written in two type one is take as odd and even ,  due this issue we need to taken odd container  and even container, To get complete data from website</a:t>
            </a:r>
          </a:p>
          <a:p>
            <a:pPr marL="0" indent="0">
              <a:buNone/>
            </a:pPr>
            <a:r>
              <a:rPr lang="en-IN" dirty="0"/>
              <a:t>.</a:t>
            </a:r>
          </a:p>
          <a:p>
            <a:endParaRPr lang="en-IN" dirty="0"/>
          </a:p>
        </p:txBody>
      </p:sp>
      <p:pic>
        <p:nvPicPr>
          <p:cNvPr id="6"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2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7" y="1850771"/>
            <a:ext cx="4465643" cy="2834317"/>
          </a:xfrm>
          <a:prstGeom prst="rect">
            <a:avLst/>
          </a:prstGeom>
          <a:noFill/>
          <a:ln>
            <a:noFill/>
          </a:ln>
        </p:spPr>
      </p:pic>
      <p:sp>
        <p:nvSpPr>
          <p:cNvPr id="117" name="Google Shape;117;p5"/>
          <p:cNvSpPr txBox="1"/>
          <p:nvPr/>
        </p:nvSpPr>
        <p:spPr>
          <a:xfrm>
            <a:off x="1244603" y="2997222"/>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pic>
        <p:nvPicPr>
          <p:cNvPr id="7"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2243" y="5907484"/>
            <a:ext cx="3307837" cy="9309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dirty="0">
                <a:solidFill>
                  <a:schemeClr val="accent1">
                    <a:lumMod val="75000"/>
                  </a:schemeClr>
                </a:solidFill>
              </a:rPr>
              <a:t>Introduction:</a:t>
            </a:r>
            <a:br>
              <a:rPr lang="en-IN" dirty="0">
                <a:solidFill>
                  <a:schemeClr val="accent1">
                    <a:lumMod val="75000"/>
                  </a:schemeClr>
                </a:solidFill>
              </a:rPr>
            </a:br>
            <a:endParaRPr lang="en-US" dirty="0">
              <a:solidFill>
                <a:schemeClr val="accent1">
                  <a:lumMod val="75000"/>
                </a:schemeClr>
              </a:solidFill>
            </a:endParaRPr>
          </a:p>
        </p:txBody>
      </p:sp>
      <p:sp>
        <p:nvSpPr>
          <p:cNvPr id="5" name="Text Placeholder 4"/>
          <p:cNvSpPr>
            <a:spLocks noGrp="1"/>
          </p:cNvSpPr>
          <p:nvPr>
            <p:ph idx="1"/>
          </p:nvPr>
        </p:nvSpPr>
        <p:spPr/>
        <p:txBody>
          <a:bodyPr/>
          <a:lstStyle/>
          <a:p>
            <a:r>
              <a:rPr lang="en-IN" dirty="0">
                <a:latin typeface="Bahnschrift" pitchFamily="34" charset="0"/>
              </a:rPr>
              <a:t>Collegedunia is a website where we can find best colleges on different cities.</a:t>
            </a:r>
          </a:p>
          <a:p>
            <a:r>
              <a:rPr lang="en-IN" dirty="0">
                <a:latin typeface="Bahnschrift" pitchFamily="34" charset="0"/>
              </a:rPr>
              <a:t>List of top colleges in India based on 2023 rankings.</a:t>
            </a:r>
          </a:p>
          <a:p>
            <a:r>
              <a:rPr lang="en-IN" dirty="0">
                <a:latin typeface="Bahnschrift" pitchFamily="34" charset="0"/>
              </a:rPr>
              <a:t>City=[chennai,Hyderabad,Pune,Coimbatore,Bangalore,MumbaiBhopal,Jaipur,Lucknow,Thiruvananthapuram,Kolkata,Ahmedabad,Nagpur,Bhubaneswar,Indore,Guntur]</a:t>
            </a:r>
          </a:p>
          <a:p>
            <a:endParaRPr lang="en-US" dirty="0"/>
          </a:p>
        </p:txBody>
      </p:sp>
      <p:pic>
        <p:nvPicPr>
          <p:cNvPr id="8"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4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6F100E5-1C79-B173-DC8D-D384EA4FBEE8}"/>
              </a:ext>
            </a:extLst>
          </p:cNvPr>
          <p:cNvGrpSpPr/>
          <p:nvPr/>
        </p:nvGrpSpPr>
        <p:grpSpPr>
          <a:xfrm>
            <a:off x="1320801" y="345440"/>
            <a:ext cx="8985763" cy="2844800"/>
            <a:chOff x="-105339" y="-98364"/>
            <a:chExt cx="8985762" cy="1930284"/>
          </a:xfrm>
          <a:scene3d>
            <a:camera prst="orthographicFront"/>
            <a:lightRig rig="threePt" dir="t">
              <a:rot lat="0" lon="0" rev="7500000"/>
            </a:lightRig>
          </a:scene3d>
        </p:grpSpPr>
        <p:sp>
          <p:nvSpPr>
            <p:cNvPr id="5" name="Rectangle: Rounded Corners 4">
              <a:extLst>
                <a:ext uri="{FF2B5EF4-FFF2-40B4-BE49-F238E27FC236}">
                  <a16:creationId xmlns:a16="http://schemas.microsoft.com/office/drawing/2014/main" id="{C3E889AB-D975-146F-67D1-6F2258EA387F}"/>
                </a:ext>
              </a:extLst>
            </p:cNvPr>
            <p:cNvSpPr/>
            <p:nvPr/>
          </p:nvSpPr>
          <p:spPr>
            <a:xfrm>
              <a:off x="459295" y="42199"/>
              <a:ext cx="8421128" cy="1789721"/>
            </a:xfrm>
            <a:prstGeom prst="roundRect">
              <a:avLst/>
            </a:prstGeom>
            <a:solidFill>
              <a:srgbClr val="002060"/>
            </a:solidFill>
            <a:sp3d prstMaterial="plastic">
              <a:bevelT w="127000" h="25400" prst="relaxedInset"/>
            </a:sp3d>
          </p:spPr>
          <p:style>
            <a:lnRef idx="0">
              <a:schemeClr val="lt1">
                <a:hueOff val="0"/>
                <a:satOff val="0"/>
                <a:lumOff val="0"/>
                <a:alphaOff val="0"/>
              </a:schemeClr>
            </a:lnRef>
            <a:fillRef idx="3">
              <a:scrgbClr r="0" g="0" b="0"/>
            </a:fillRef>
            <a:effectRef idx="2">
              <a:schemeClr val="accent1">
                <a:shade val="50000"/>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5860A655-B870-5C87-9750-70C1E9FA24EC}"/>
                </a:ext>
              </a:extLst>
            </p:cNvPr>
            <p:cNvSpPr txBox="1"/>
            <p:nvPr/>
          </p:nvSpPr>
          <p:spPr>
            <a:xfrm>
              <a:off x="-105339" y="-98364"/>
              <a:ext cx="8544435" cy="193028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794" tIns="0" rIns="247794" bIns="0" numCol="1" spcCol="1270" anchor="ctr" anchorCtr="0">
              <a:noAutofit/>
            </a:bodyPr>
            <a:lstStyle/>
            <a:p>
              <a:pPr marL="0" lvl="0" indent="0" algn="ctr" defTabSz="1244600">
                <a:lnSpc>
                  <a:spcPct val="90000"/>
                </a:lnSpc>
                <a:spcBef>
                  <a:spcPct val="0"/>
                </a:spcBef>
                <a:spcAft>
                  <a:spcPct val="35000"/>
                </a:spcAft>
                <a:buNone/>
              </a:pPr>
              <a:endParaRPr lang="en-AU" sz="2800" kern="1200" dirty="0">
                <a:latin typeface="Bahnschrift" pitchFamily="34" charset="0"/>
              </a:endParaRPr>
            </a:p>
            <a:p>
              <a:pPr marL="0" lvl="0" indent="0" algn="ctr" defTabSz="1244600">
                <a:lnSpc>
                  <a:spcPct val="90000"/>
                </a:lnSpc>
                <a:spcBef>
                  <a:spcPct val="0"/>
                </a:spcBef>
                <a:spcAft>
                  <a:spcPct val="35000"/>
                </a:spcAft>
                <a:buNone/>
              </a:pPr>
              <a:endParaRPr lang="en-AU" sz="2800" b="1" u="sng" kern="1200" dirty="0">
                <a:latin typeface="Bahnschrift" pitchFamily="34" charset="0"/>
              </a:endParaRPr>
            </a:p>
            <a:p>
              <a:pPr marL="0" lvl="0" indent="0" algn="ctr" defTabSz="1244600">
                <a:lnSpc>
                  <a:spcPct val="90000"/>
                </a:lnSpc>
                <a:spcBef>
                  <a:spcPct val="0"/>
                </a:spcBef>
                <a:spcAft>
                  <a:spcPct val="35000"/>
                </a:spcAft>
                <a:buNone/>
              </a:pPr>
              <a:r>
                <a:rPr lang="en-AU" sz="4400" b="1" u="sng" kern="1200" dirty="0">
                  <a:latin typeface="+mj-lt"/>
                  <a:cs typeface="Arabic Typesetting" panose="03020402040406030203" pitchFamily="66" charset="-78"/>
                </a:rPr>
                <a:t>Problem Statement</a:t>
              </a:r>
            </a:p>
            <a:p>
              <a:pPr marL="0" lvl="0" indent="0" algn="ctr" defTabSz="1244600">
                <a:lnSpc>
                  <a:spcPct val="90000"/>
                </a:lnSpc>
                <a:spcBef>
                  <a:spcPct val="0"/>
                </a:spcBef>
                <a:spcAft>
                  <a:spcPct val="35000"/>
                </a:spcAft>
                <a:buNone/>
              </a:pPr>
              <a:r>
                <a:rPr lang="en-US" sz="2800" b="0" i="0" dirty="0">
                  <a:solidFill>
                    <a:srgbClr val="DBDEE1"/>
                  </a:solidFill>
                  <a:effectLst/>
                  <a:latin typeface="Bahnschrift" pitchFamily="34" charset="0"/>
                </a:rPr>
                <a:t>     Analyze and identify the engineering colleges in different cities with fee structure. Consider factors such as  ratings, </a:t>
              </a:r>
              <a:r>
                <a:rPr lang="en-US" sz="2800" dirty="0">
                  <a:solidFill>
                    <a:srgbClr val="DBDEE1"/>
                  </a:solidFill>
                  <a:latin typeface="Bahnschrift" pitchFamily="34" charset="0"/>
                </a:rPr>
                <a:t>courses and </a:t>
              </a:r>
              <a:r>
                <a:rPr lang="en-US" sz="2800" b="0" i="0" dirty="0">
                  <a:solidFill>
                    <a:srgbClr val="DBDEE1"/>
                  </a:solidFill>
                  <a:effectLst/>
                  <a:latin typeface="Bahnschrift" pitchFamily="34" charset="0"/>
                </a:rPr>
                <a:t>student reviews.</a:t>
              </a:r>
              <a:endParaRPr lang="en-AU" sz="2800" kern="1200" dirty="0">
                <a:latin typeface="Bahnschrift" pitchFamily="34" charset="0"/>
              </a:endParaRPr>
            </a:p>
            <a:p>
              <a:pPr marL="0" lvl="0" indent="0" algn="ctr" defTabSz="1244600">
                <a:lnSpc>
                  <a:spcPct val="90000"/>
                </a:lnSpc>
                <a:spcBef>
                  <a:spcPct val="0"/>
                </a:spcBef>
                <a:spcAft>
                  <a:spcPct val="35000"/>
                </a:spcAft>
                <a:buNone/>
              </a:pPr>
              <a:endParaRPr lang="en-AU" sz="2800" kern="1200" dirty="0">
                <a:latin typeface="Bahnschrift" pitchFamily="34" charset="0"/>
              </a:endParaRPr>
            </a:p>
            <a:p>
              <a:pPr marL="0" lvl="0" indent="0" algn="l" defTabSz="1244600">
                <a:lnSpc>
                  <a:spcPct val="90000"/>
                </a:lnSpc>
                <a:spcBef>
                  <a:spcPct val="0"/>
                </a:spcBef>
                <a:spcAft>
                  <a:spcPct val="35000"/>
                </a:spcAft>
                <a:buNone/>
              </a:pPr>
              <a:endParaRPr lang="en-AU" sz="4100" kern="1200" dirty="0">
                <a:latin typeface="Bahnschrift" pitchFamily="34" charset="0"/>
              </a:endParaRPr>
            </a:p>
          </p:txBody>
        </p:sp>
      </p:grpSp>
      <p:sp>
        <p:nvSpPr>
          <p:cNvPr id="11" name="Subtitle 10"/>
          <p:cNvSpPr>
            <a:spLocks noGrp="1"/>
          </p:cNvSpPr>
          <p:nvPr>
            <p:ph type="subTitle" idx="1"/>
          </p:nvPr>
        </p:nvSpPr>
        <p:spPr/>
        <p:txBody>
          <a:bodyPr/>
          <a:lstStyle/>
          <a:p>
            <a:endParaRPr lang="en-US" dirty="0"/>
          </a:p>
        </p:txBody>
      </p:sp>
      <p:grpSp>
        <p:nvGrpSpPr>
          <p:cNvPr id="12" name="Group 11">
            <a:extLst>
              <a:ext uri="{FF2B5EF4-FFF2-40B4-BE49-F238E27FC236}">
                <a16:creationId xmlns:a16="http://schemas.microsoft.com/office/drawing/2014/main" id="{E38F2D50-86EA-4AAF-75DB-DD741BE4847F}"/>
              </a:ext>
            </a:extLst>
          </p:cNvPr>
          <p:cNvGrpSpPr/>
          <p:nvPr/>
        </p:nvGrpSpPr>
        <p:grpSpPr>
          <a:xfrm>
            <a:off x="1855872" y="3304696"/>
            <a:ext cx="8480261" cy="2679031"/>
            <a:chOff x="468271" y="2687280"/>
            <a:chExt cx="8480261" cy="1789721"/>
          </a:xfrm>
          <a:scene3d>
            <a:camera prst="orthographicFront"/>
            <a:lightRig rig="threePt" dir="t">
              <a:rot lat="0" lon="0" rev="7500000"/>
            </a:lightRig>
          </a:scene3d>
        </p:grpSpPr>
        <p:sp>
          <p:nvSpPr>
            <p:cNvPr id="13" name="Rectangle: Rounded Corners 7">
              <a:extLst>
                <a:ext uri="{FF2B5EF4-FFF2-40B4-BE49-F238E27FC236}">
                  <a16:creationId xmlns:a16="http://schemas.microsoft.com/office/drawing/2014/main" id="{74F68992-0CD7-31D2-0C7C-9EC4EDB1D5D1}"/>
                </a:ext>
              </a:extLst>
            </p:cNvPr>
            <p:cNvSpPr/>
            <p:nvPr/>
          </p:nvSpPr>
          <p:spPr>
            <a:xfrm>
              <a:off x="468271" y="2687280"/>
              <a:ext cx="8480261" cy="1789721"/>
            </a:xfrm>
            <a:prstGeom prst="roundRect">
              <a:avLst/>
            </a:prstGeom>
            <a:solidFill>
              <a:schemeClr val="accent1">
                <a:lumMod val="20000"/>
                <a:lumOff val="80000"/>
              </a:schemeClr>
            </a:solidFill>
            <a:sp3d prstMaterial="plastic">
              <a:bevelT w="127000" h="25400" prst="relaxedInset"/>
            </a:sp3d>
          </p:spPr>
          <p:style>
            <a:lnRef idx="0">
              <a:schemeClr val="lt1">
                <a:hueOff val="0"/>
                <a:satOff val="0"/>
                <a:lumOff val="0"/>
                <a:alphaOff val="0"/>
              </a:schemeClr>
            </a:lnRef>
            <a:fillRef idx="3">
              <a:scrgbClr r="0" g="0" b="0"/>
            </a:fillRef>
            <a:effectRef idx="2">
              <a:schemeClr val="accent1">
                <a:shade val="50000"/>
                <a:hueOff val="402493"/>
                <a:satOff val="-9802"/>
                <a:lumOff val="42896"/>
                <a:alphaOff val="0"/>
              </a:schemeClr>
            </a:effectRef>
            <a:fontRef idx="minor">
              <a:schemeClr val="lt1"/>
            </a:fontRef>
          </p:style>
        </p:sp>
        <p:sp>
          <p:nvSpPr>
            <p:cNvPr id="14" name="Rectangle: Rounded Corners 4">
              <a:extLst>
                <a:ext uri="{FF2B5EF4-FFF2-40B4-BE49-F238E27FC236}">
                  <a16:creationId xmlns:a16="http://schemas.microsoft.com/office/drawing/2014/main" id="{F5A1BFFF-24A0-E22F-3C3D-0CC82C70F675}"/>
                </a:ext>
              </a:extLst>
            </p:cNvPr>
            <p:cNvSpPr txBox="1"/>
            <p:nvPr/>
          </p:nvSpPr>
          <p:spPr>
            <a:xfrm>
              <a:off x="555638" y="2774647"/>
              <a:ext cx="8305527" cy="161498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794" tIns="0" rIns="247794" bIns="0" numCol="1" spcCol="1270" anchor="ctr" anchorCtr="0">
              <a:noAutofit/>
            </a:bodyPr>
            <a:lstStyle/>
            <a:p>
              <a:pPr marL="0" lvl="0" indent="0" algn="ctr" defTabSz="1955800">
                <a:lnSpc>
                  <a:spcPct val="90000"/>
                </a:lnSpc>
                <a:spcBef>
                  <a:spcPct val="0"/>
                </a:spcBef>
                <a:spcAft>
                  <a:spcPct val="35000"/>
                </a:spcAft>
                <a:buNone/>
              </a:pPr>
              <a:r>
                <a:rPr lang="en-AU" sz="4400" b="1" u="sng" kern="1200" dirty="0">
                  <a:solidFill>
                    <a:schemeClr val="accent1">
                      <a:lumMod val="50000"/>
                    </a:schemeClr>
                  </a:solidFill>
                  <a:latin typeface="+mj-lt"/>
                  <a:cs typeface="Arabic Typesetting" panose="03020402040406030203" pitchFamily="66" charset="-78"/>
                </a:rPr>
                <a:t>Objective</a:t>
              </a:r>
            </a:p>
            <a:p>
              <a:pPr marL="0" lvl="0" indent="0" algn="ctr" defTabSz="1955800">
                <a:lnSpc>
                  <a:spcPct val="90000"/>
                </a:lnSpc>
                <a:spcBef>
                  <a:spcPct val="0"/>
                </a:spcBef>
                <a:spcAft>
                  <a:spcPct val="35000"/>
                </a:spcAft>
                <a:buNone/>
              </a:pPr>
              <a:r>
                <a:rPr lang="en-AU" sz="2800" kern="1200" dirty="0">
                  <a:solidFill>
                    <a:schemeClr val="accent6">
                      <a:lumMod val="50000"/>
                    </a:schemeClr>
                  </a:solidFill>
                  <a:latin typeface="Bahnschrift" pitchFamily="34" charset="0"/>
                  <a:cs typeface="Arabic Typesetting" panose="03020402040406030203" pitchFamily="66" charset="-78"/>
                </a:rPr>
                <a:t>Fee Analysis based on Cities, Reviews and Ratings</a:t>
              </a:r>
              <a:r>
                <a:rPr lang="en-AU" sz="2000" kern="1200" dirty="0">
                  <a:solidFill>
                    <a:schemeClr val="accent6">
                      <a:lumMod val="50000"/>
                    </a:schemeClr>
                  </a:solidFill>
                  <a:latin typeface="Bahnschrift" pitchFamily="34" charset="0"/>
                  <a:cs typeface="Arabic Typesetting" panose="03020402040406030203" pitchFamily="66" charset="-78"/>
                </a:rPr>
                <a:t>.</a:t>
              </a:r>
              <a:endParaRPr lang="en-AU" sz="2000" kern="1200" dirty="0">
                <a:solidFill>
                  <a:schemeClr val="accent6">
                    <a:lumMod val="50000"/>
                  </a:schemeClr>
                </a:solidFill>
                <a:latin typeface="Bahnschrift" pitchFamily="34" charset="0"/>
              </a:endParaRPr>
            </a:p>
          </p:txBody>
        </p:sp>
      </p:grpSp>
      <p:pic>
        <p:nvPicPr>
          <p:cNvPr id="17"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8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solidFill>
                  <a:srgbClr val="00B050"/>
                </a:solidFill>
              </a:rPr>
              <a:t>                 </a:t>
            </a:r>
            <a:r>
              <a:rPr lang="en-IN" b="1" dirty="0">
                <a:solidFill>
                  <a:schemeClr val="accent1">
                    <a:lumMod val="75000"/>
                  </a:schemeClr>
                </a:solidFill>
              </a:rPr>
              <a:t>WEB SCRAPING</a:t>
            </a:r>
            <a:endParaRPr lang="en-US" dirty="0">
              <a:solidFill>
                <a:schemeClr val="accent1">
                  <a:lumMod val="75000"/>
                </a:schemeClr>
              </a:solidFill>
            </a:endParaRPr>
          </a:p>
        </p:txBody>
      </p:sp>
      <p:sp>
        <p:nvSpPr>
          <p:cNvPr id="3" name="Text Placeholder 2"/>
          <p:cNvSpPr>
            <a:spLocks noGrp="1"/>
          </p:cNvSpPr>
          <p:nvPr>
            <p:ph idx="1"/>
          </p:nvPr>
        </p:nvSpPr>
        <p:spPr/>
        <p:txBody>
          <a:bodyPr/>
          <a:lstStyle/>
          <a:p>
            <a:pPr marL="342900" algn="just">
              <a:buFont typeface="Arial" panose="020B0604020202020204" pitchFamily="34" charset="0"/>
              <a:buChar char="•"/>
            </a:pPr>
            <a:r>
              <a:rPr lang="en-US" dirty="0">
                <a:solidFill>
                  <a:srgbClr val="333333"/>
                </a:solidFill>
                <a:latin typeface="Bahnschrift" pitchFamily="34" charset="0"/>
              </a:rPr>
              <a:t>Web Scraping is a technique to extract a large amount of data from several websites.</a:t>
            </a:r>
          </a:p>
          <a:p>
            <a:endParaRPr lang="en-US" dirty="0">
              <a:solidFill>
                <a:srgbClr val="333333"/>
              </a:solidFill>
              <a:latin typeface="Bahnschrift" pitchFamily="34" charset="0"/>
            </a:endParaRPr>
          </a:p>
          <a:p>
            <a:pPr marL="342900">
              <a:buFont typeface="Arial" panose="020B0604020202020204" pitchFamily="34" charset="0"/>
              <a:buChar char="•"/>
            </a:pPr>
            <a:r>
              <a:rPr lang="en-US" dirty="0">
                <a:solidFill>
                  <a:srgbClr val="495057"/>
                </a:solidFill>
                <a:latin typeface="Bahnschrift" pitchFamily="34" charset="0"/>
              </a:rPr>
              <a:t>Web Scrapping extracts the data from websites in the unstructured format.</a:t>
            </a:r>
          </a:p>
          <a:p>
            <a:pPr marL="0" indent="0">
              <a:buNone/>
            </a:pPr>
            <a:endParaRPr lang="en-US" dirty="0">
              <a:solidFill>
                <a:srgbClr val="495057"/>
              </a:solidFill>
              <a:latin typeface="Bahnschrift" pitchFamily="34" charset="0"/>
            </a:endParaRPr>
          </a:p>
          <a:p>
            <a:endParaRPr lang="en-US" dirty="0"/>
          </a:p>
        </p:txBody>
      </p:sp>
      <p:pic>
        <p:nvPicPr>
          <p:cNvPr id="6"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44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2561"/>
            <a:ext cx="5115560" cy="548640"/>
          </a:xfrm>
        </p:spPr>
        <p:txBody>
          <a:bodyPr>
            <a:noAutofit/>
          </a:bodyPr>
          <a:lstStyle/>
          <a:p>
            <a:r>
              <a:rPr lang="en-IN" sz="3600" dirty="0">
                <a:solidFill>
                  <a:schemeClr val="accent1">
                    <a:lumMod val="75000"/>
                  </a:schemeClr>
                </a:solidFill>
              </a:rPr>
              <a:t>TOOLS(LIBRARIES)USED</a:t>
            </a:r>
            <a:endParaRPr lang="en-US" sz="3600" dirty="0">
              <a:solidFill>
                <a:schemeClr val="accent1">
                  <a:lumMod val="75000"/>
                </a:schemeClr>
              </a:solidFill>
            </a:endParaRPr>
          </a:p>
        </p:txBody>
      </p:sp>
      <p:sp>
        <p:nvSpPr>
          <p:cNvPr id="5" name="Text Placeholder 4"/>
          <p:cNvSpPr>
            <a:spLocks noGrp="1"/>
          </p:cNvSpPr>
          <p:nvPr>
            <p:ph idx="1"/>
          </p:nvPr>
        </p:nvSpPr>
        <p:spPr>
          <a:xfrm>
            <a:off x="487680" y="751840"/>
            <a:ext cx="7011710" cy="6106159"/>
          </a:xfrm>
        </p:spPr>
        <p:txBody>
          <a:bodyPr/>
          <a:lstStyle/>
          <a:p>
            <a:pPr marL="114300" indent="0">
              <a:buNone/>
            </a:pPr>
            <a:r>
              <a:rPr lang="en-IN" sz="2800" dirty="0">
                <a:latin typeface="Bahnschrift" pitchFamily="34" charset="0"/>
              </a:rPr>
              <a:t> </a:t>
            </a:r>
            <a:r>
              <a:rPr lang="en-IN" sz="2800" b="1" dirty="0">
                <a:latin typeface="Bahnschrift" pitchFamily="34" charset="0"/>
              </a:rPr>
              <a:t>Web Scarping Tools</a:t>
            </a:r>
          </a:p>
          <a:p>
            <a:r>
              <a:rPr lang="en-IN" sz="2400" dirty="0">
                <a:latin typeface="Bahnschrift" pitchFamily="34" charset="0"/>
              </a:rPr>
              <a:t>Python</a:t>
            </a:r>
          </a:p>
          <a:p>
            <a:r>
              <a:rPr lang="en-IN" sz="2400" dirty="0">
                <a:latin typeface="Bahnschrift" pitchFamily="34" charset="0"/>
              </a:rPr>
              <a:t>Google Chrome</a:t>
            </a:r>
          </a:p>
          <a:p>
            <a:r>
              <a:rPr lang="en-IN" sz="2400" dirty="0">
                <a:latin typeface="Bahnschrift" pitchFamily="34" charset="0"/>
              </a:rPr>
              <a:t>Web driver</a:t>
            </a:r>
          </a:p>
          <a:p>
            <a:pPr marL="50800" indent="0">
              <a:buNone/>
            </a:pPr>
            <a:r>
              <a:rPr lang="en-IN" sz="2800" b="1" dirty="0">
                <a:latin typeface="Bahnschrift" pitchFamily="34" charset="0"/>
              </a:rPr>
              <a:t>DATA CLEANING AND MANUPULATING</a:t>
            </a:r>
          </a:p>
          <a:p>
            <a:pPr>
              <a:buFont typeface="Arial" panose="020B0604020202020204" pitchFamily="34" charset="0"/>
              <a:buChar char="•"/>
            </a:pPr>
            <a:r>
              <a:rPr lang="en-IN" sz="2400" dirty="0">
                <a:latin typeface="Bahnschrift" pitchFamily="34" charset="0"/>
              </a:rPr>
              <a:t>Numpy</a:t>
            </a:r>
          </a:p>
          <a:p>
            <a:pPr>
              <a:buFont typeface="Arial" panose="020B0604020202020204" pitchFamily="34" charset="0"/>
              <a:buChar char="•"/>
            </a:pPr>
            <a:r>
              <a:rPr lang="en-IN" sz="2400" dirty="0">
                <a:latin typeface="Bahnschrift" pitchFamily="34" charset="0"/>
              </a:rPr>
              <a:t>Pandas</a:t>
            </a:r>
          </a:p>
          <a:p>
            <a:pPr>
              <a:buFont typeface="Arial" panose="020B0604020202020204" pitchFamily="34" charset="0"/>
              <a:buChar char="•"/>
            </a:pPr>
            <a:r>
              <a:rPr lang="en-IN" sz="2400" dirty="0">
                <a:latin typeface="Bahnschrift" pitchFamily="34" charset="0"/>
              </a:rPr>
              <a:t>Regular Expression</a:t>
            </a:r>
          </a:p>
          <a:p>
            <a:pPr marL="114300" indent="0">
              <a:buNone/>
            </a:pPr>
            <a:r>
              <a:rPr lang="en-IN" sz="2800" b="1" dirty="0">
                <a:latin typeface="Bahnschrift" pitchFamily="34" charset="0"/>
              </a:rPr>
              <a:t>DATA VISUALIZATION</a:t>
            </a:r>
          </a:p>
          <a:p>
            <a:pPr>
              <a:buFont typeface="Arial" panose="020B0604020202020204" pitchFamily="34" charset="0"/>
              <a:buChar char="•"/>
            </a:pPr>
            <a:r>
              <a:rPr lang="en-IN" sz="2400" dirty="0">
                <a:latin typeface="Bahnschrift" pitchFamily="34" charset="0"/>
              </a:rPr>
              <a:t>Matplotlib </a:t>
            </a:r>
          </a:p>
          <a:p>
            <a:pPr>
              <a:buFont typeface="Arial" panose="020B0604020202020204" pitchFamily="34" charset="0"/>
              <a:buChar char="•"/>
            </a:pPr>
            <a:r>
              <a:rPr lang="en-IN" sz="2400" dirty="0">
                <a:latin typeface="Bahnschrift" pitchFamily="34" charset="0"/>
              </a:rPr>
              <a:t>Seaborn</a:t>
            </a:r>
          </a:p>
          <a:p>
            <a:pPr>
              <a:buFont typeface="Arial" panose="020B0604020202020204" pitchFamily="34" charset="0"/>
              <a:buChar char="•"/>
            </a:pPr>
            <a:r>
              <a:rPr lang="en-IN" sz="2400" dirty="0">
                <a:latin typeface="Bahnschrift" pitchFamily="34" charset="0"/>
              </a:rPr>
              <a:t>Plotly</a:t>
            </a:r>
          </a:p>
          <a:p>
            <a:pPr marL="114300" indent="0">
              <a:buNone/>
            </a:pPr>
            <a:endParaRPr lang="en-IN" sz="2400" dirty="0">
              <a:latin typeface="Bahnschrift" pitchFamily="34" charset="0"/>
            </a:endParaRPr>
          </a:p>
          <a:p>
            <a:pPr marL="114300" indent="0">
              <a:buNone/>
            </a:pPr>
            <a:endParaRPr lang="en-IN" dirty="0">
              <a:latin typeface="Bahnschrift" pitchFamily="34" charset="0"/>
            </a:endParaRPr>
          </a:p>
          <a:p>
            <a:endParaRPr lang="en-US" dirty="0">
              <a:latin typeface="Bahnschrift" pitchFamily="34" charset="0"/>
            </a:endParaRPr>
          </a:p>
        </p:txBody>
      </p:sp>
      <p:pic>
        <p:nvPicPr>
          <p:cNvPr id="7" name="Picture 6" descr="Fellow Consulting AG Datenanalyse mit Pandas Was ist Pandas?">
            <a:extLst>
              <a:ext uri="{FF2B5EF4-FFF2-40B4-BE49-F238E27FC236}">
                <a16:creationId xmlns:a16="http://schemas.microsoft.com/office/drawing/2014/main" id="{9FC9ACA9-5B09-482F-FC70-F002F1190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620" y="162560"/>
            <a:ext cx="5951621" cy="34908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ntroduction to matrices with Numpy - DEV Community">
            <a:extLst>
              <a:ext uri="{FF2B5EF4-FFF2-40B4-BE49-F238E27FC236}">
                <a16:creationId xmlns:a16="http://schemas.microsoft.com/office/drawing/2014/main" id="{0CD79008-D68E-8976-0F91-4B81F3E8B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145" y="3908144"/>
            <a:ext cx="3406451" cy="14307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Matplotlib logo — Matplotlib 3.6.3 documentation">
            <a:extLst>
              <a:ext uri="{FF2B5EF4-FFF2-40B4-BE49-F238E27FC236}">
                <a16:creationId xmlns:a16="http://schemas.microsoft.com/office/drawing/2014/main" id="{193B15F4-39C0-873D-AD89-F4349FC6C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8911" y="4006033"/>
            <a:ext cx="3087332" cy="6174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Discussion of seaborn logo · Issue #2243 · mwaskom/seaborn · GitHub">
            <a:extLst>
              <a:ext uri="{FF2B5EF4-FFF2-40B4-BE49-F238E27FC236}">
                <a16:creationId xmlns:a16="http://schemas.microsoft.com/office/drawing/2014/main" id="{3F9C476E-EEFB-86FA-D2AC-2E02DB27C7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145" y="5108190"/>
            <a:ext cx="2360491" cy="16399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descr="Releases · plotly/dash">
            <a:extLst>
              <a:ext uri="{FF2B5EF4-FFF2-40B4-BE49-F238E27FC236}">
                <a16:creationId xmlns:a16="http://schemas.microsoft.com/office/drawing/2014/main" id="{4D3B4124-AD2C-C4DC-60E8-3DC3D3194A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8909" y="4926790"/>
            <a:ext cx="2884139" cy="11086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7280" y="5850295"/>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14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760" y="7"/>
            <a:ext cx="10480040" cy="792479"/>
          </a:xfrm>
        </p:spPr>
        <p:txBody>
          <a:bodyPr>
            <a:normAutofit/>
          </a:bodyPr>
          <a:lstStyle/>
          <a:p>
            <a:r>
              <a:rPr lang="en-IN" sz="4000" dirty="0">
                <a:solidFill>
                  <a:schemeClr val="accent1">
                    <a:lumMod val="75000"/>
                  </a:schemeClr>
                </a:solidFill>
              </a:rPr>
              <a:t>DATA COLLECTION</a:t>
            </a:r>
            <a:endParaRPr lang="en-US" sz="4000" dirty="0">
              <a:solidFill>
                <a:schemeClr val="accent1">
                  <a:lumMod val="75000"/>
                </a:schemeClr>
              </a:solidFill>
            </a:endParaRPr>
          </a:p>
        </p:txBody>
      </p:sp>
      <p:sp>
        <p:nvSpPr>
          <p:cNvPr id="3" name="Text Placeholder 2"/>
          <p:cNvSpPr>
            <a:spLocks noGrp="1"/>
          </p:cNvSpPr>
          <p:nvPr>
            <p:ph idx="1"/>
          </p:nvPr>
        </p:nvSpPr>
        <p:spPr>
          <a:xfrm>
            <a:off x="690880" y="650246"/>
            <a:ext cx="10662920" cy="6207759"/>
          </a:xfrm>
        </p:spPr>
        <p:txBody>
          <a:bodyPr>
            <a:normAutofit/>
          </a:bodyPr>
          <a:lstStyle/>
          <a:p>
            <a:r>
              <a:rPr lang="en-IN" sz="2400" dirty="0">
                <a:latin typeface="Bahnschrift" pitchFamily="34" charset="0"/>
              </a:rPr>
              <a:t>Collegedunia website has the information related to colleges</a:t>
            </a:r>
          </a:p>
          <a:p>
            <a:r>
              <a:rPr lang="en-IN" sz="2400" dirty="0">
                <a:latin typeface="Bahnschrift" pitchFamily="34" charset="0"/>
                <a:hlinkClick r:id="rId2"/>
              </a:rPr>
              <a:t>https://collegedunia.com/engineering-colleges</a:t>
            </a:r>
            <a:endParaRPr lang="en-IN" sz="2400" dirty="0">
              <a:latin typeface="Bahnschrift" pitchFamily="34" charset="0"/>
            </a:endParaRPr>
          </a:p>
          <a:p>
            <a:r>
              <a:rPr lang="en-IN" sz="2400" dirty="0">
                <a:latin typeface="Bahnschrift" pitchFamily="34" charset="0"/>
              </a:rPr>
              <a:t>We used web driver, Requests together the data from the website.</a:t>
            </a:r>
          </a:p>
          <a:p>
            <a:endParaRPr lang="en-US" dirty="0">
              <a:latin typeface="Bahnschrift" pitchFamily="34" charset="0"/>
            </a:endParaRPr>
          </a:p>
        </p:txBody>
      </p:sp>
      <p:pic>
        <p:nvPicPr>
          <p:cNvPr id="4" name="Picture 3">
            <a:extLst>
              <a:ext uri="{FF2B5EF4-FFF2-40B4-BE49-F238E27FC236}">
                <a16:creationId xmlns:a16="http://schemas.microsoft.com/office/drawing/2014/main" id="{C8773FAF-F663-2753-B011-E4071CD5AF6F}"/>
              </a:ext>
            </a:extLst>
          </p:cNvPr>
          <p:cNvPicPr>
            <a:picLocks noChangeAspect="1"/>
          </p:cNvPicPr>
          <p:nvPr/>
        </p:nvPicPr>
        <p:blipFill>
          <a:blip r:embed="rId3"/>
          <a:stretch>
            <a:fillRect/>
          </a:stretch>
        </p:blipFill>
        <p:spPr>
          <a:xfrm>
            <a:off x="0" y="2296160"/>
            <a:ext cx="12192000" cy="4561840"/>
          </a:xfrm>
          <a:prstGeom prst="rect">
            <a:avLst/>
          </a:prstGeom>
        </p:spPr>
      </p:pic>
    </p:spTree>
    <p:extLst>
      <p:ext uri="{BB962C8B-B14F-4D97-AF65-F5344CB8AC3E}">
        <p14:creationId xmlns:p14="http://schemas.microsoft.com/office/powerpoint/2010/main" val="35206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accent1">
                    <a:lumMod val="75000"/>
                  </a:schemeClr>
                </a:solidFill>
              </a:rPr>
              <a:t>RAW DATA COLLECTION FROM COLLEGEDUNIA</a:t>
            </a:r>
            <a:endParaRPr lang="en-US" sz="4000" dirty="0">
              <a:solidFill>
                <a:schemeClr val="accent1">
                  <a:lumMod val="75000"/>
                </a:schemeClr>
              </a:solidFill>
            </a:endParaRPr>
          </a:p>
        </p:txBody>
      </p:sp>
      <p:sp>
        <p:nvSpPr>
          <p:cNvPr id="3" name="Text Placeholder 2"/>
          <p:cNvSpPr>
            <a:spLocks noGrp="1"/>
          </p:cNvSpPr>
          <p:nvPr>
            <p:ph idx="1"/>
          </p:nvPr>
        </p:nvSpPr>
        <p:spPr>
          <a:xfrm>
            <a:off x="838200" y="1825625"/>
            <a:ext cx="10515600" cy="4209415"/>
          </a:xfrm>
        </p:spPr>
        <p:txBody>
          <a:bodyPr/>
          <a:lstStyle/>
          <a:p>
            <a:endParaRPr lang="en-US" dirty="0"/>
          </a:p>
        </p:txBody>
      </p:sp>
      <p:pic>
        <p:nvPicPr>
          <p:cNvPr id="4" name="Picture 3">
            <a:extLst>
              <a:ext uri="{FF2B5EF4-FFF2-40B4-BE49-F238E27FC236}">
                <a16:creationId xmlns:a16="http://schemas.microsoft.com/office/drawing/2014/main" id="{7315A6DA-2D44-66F4-A325-5EB23288D5F4}"/>
              </a:ext>
            </a:extLst>
          </p:cNvPr>
          <p:cNvPicPr>
            <a:picLocks noChangeAspect="1"/>
          </p:cNvPicPr>
          <p:nvPr/>
        </p:nvPicPr>
        <p:blipFill>
          <a:blip r:embed="rId3"/>
          <a:stretch>
            <a:fillRect/>
          </a:stretch>
        </p:blipFill>
        <p:spPr>
          <a:xfrm>
            <a:off x="521383" y="1572130"/>
            <a:ext cx="10832431" cy="4732421"/>
          </a:xfrm>
          <a:prstGeom prst="rect">
            <a:avLst/>
          </a:prstGeom>
        </p:spPr>
      </p:pic>
      <p:pic>
        <p:nvPicPr>
          <p:cNvPr id="7"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7280" y="5850295"/>
            <a:ext cx="3474720"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75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
            <a:ext cx="5481320" cy="609599"/>
          </a:xfrm>
        </p:spPr>
        <p:txBody>
          <a:bodyPr>
            <a:noAutofit/>
          </a:bodyPr>
          <a:lstStyle/>
          <a:p>
            <a:r>
              <a:rPr lang="en-IN" sz="4000" dirty="0">
                <a:solidFill>
                  <a:schemeClr val="accent1">
                    <a:lumMod val="75000"/>
                  </a:schemeClr>
                </a:solidFill>
              </a:rPr>
              <a:t> DATA CLEANING</a:t>
            </a:r>
            <a:endParaRPr lang="en-US" sz="4000" dirty="0">
              <a:solidFill>
                <a:schemeClr val="accent1">
                  <a:lumMod val="75000"/>
                </a:schemeClr>
              </a:solidFill>
            </a:endParaRPr>
          </a:p>
        </p:txBody>
      </p:sp>
      <p:sp>
        <p:nvSpPr>
          <p:cNvPr id="3" name="Text Placeholder 2"/>
          <p:cNvSpPr>
            <a:spLocks noGrp="1"/>
          </p:cNvSpPr>
          <p:nvPr>
            <p:ph idx="1"/>
          </p:nvPr>
        </p:nvSpPr>
        <p:spPr>
          <a:xfrm>
            <a:off x="838200" y="650243"/>
            <a:ext cx="8021320" cy="2316479"/>
          </a:xfrm>
        </p:spPr>
        <p:txBody>
          <a:bodyPr>
            <a:noAutofit/>
          </a:bodyPr>
          <a:lstStyle/>
          <a:p>
            <a:r>
              <a:rPr lang="en-IN" sz="2400" dirty="0">
                <a:latin typeface="Bahnschrift" pitchFamily="34" charset="0"/>
              </a:rPr>
              <a:t>Check for Duplicates.</a:t>
            </a:r>
          </a:p>
          <a:p>
            <a:r>
              <a:rPr lang="en-IN" sz="2400" dirty="0">
                <a:latin typeface="Bahnschrift" pitchFamily="34" charset="0"/>
              </a:rPr>
              <a:t>Drop the duplicate column and unnecessary columns.</a:t>
            </a:r>
          </a:p>
          <a:p>
            <a:r>
              <a:rPr lang="en-IN" sz="2400" dirty="0">
                <a:latin typeface="Bahnschrift" pitchFamily="34" charset="0"/>
              </a:rPr>
              <a:t>Checking and removing special characters.</a:t>
            </a:r>
          </a:p>
          <a:p>
            <a:r>
              <a:rPr lang="en-IN" sz="2400" dirty="0">
                <a:latin typeface="Bahnschrift" pitchFamily="34" charset="0"/>
              </a:rPr>
              <a:t>Identifying and imputing missing values.</a:t>
            </a:r>
          </a:p>
          <a:p>
            <a:r>
              <a:rPr lang="en-IN" sz="2400" dirty="0">
                <a:latin typeface="Bahnschrift" pitchFamily="34" charset="0"/>
              </a:rPr>
              <a:t>Data Type conversion.</a:t>
            </a:r>
          </a:p>
          <a:p>
            <a:pPr marL="114300" indent="0" algn="ctr">
              <a:buNone/>
            </a:pPr>
            <a:r>
              <a:rPr lang="en-IN" sz="2400" b="1" dirty="0">
                <a:latin typeface="+mj-lt"/>
              </a:rPr>
              <a:t> </a:t>
            </a:r>
            <a:r>
              <a:rPr lang="en-IN" sz="2400" b="1" dirty="0">
                <a:solidFill>
                  <a:schemeClr val="accent1">
                    <a:lumMod val="75000"/>
                  </a:schemeClr>
                </a:solidFill>
                <a:latin typeface="+mj-lt"/>
              </a:rPr>
              <a:t>CLEANED DATA</a:t>
            </a:r>
            <a:endParaRPr lang="en-US" sz="2400" b="1" dirty="0">
              <a:solidFill>
                <a:schemeClr val="accent1">
                  <a:lumMod val="75000"/>
                </a:schemeClr>
              </a:solidFill>
              <a:latin typeface="+mj-lt"/>
            </a:endParaRPr>
          </a:p>
        </p:txBody>
      </p:sp>
      <p:pic>
        <p:nvPicPr>
          <p:cNvPr id="4" name="Picture 3">
            <a:extLst>
              <a:ext uri="{FF2B5EF4-FFF2-40B4-BE49-F238E27FC236}">
                <a16:creationId xmlns:a16="http://schemas.microsoft.com/office/drawing/2014/main" id="{F3A07A64-37D7-85D2-B823-B47912F5E3A8}"/>
              </a:ext>
            </a:extLst>
          </p:cNvPr>
          <p:cNvPicPr>
            <a:picLocks noChangeAspect="1"/>
          </p:cNvPicPr>
          <p:nvPr/>
        </p:nvPicPr>
        <p:blipFill>
          <a:blip r:embed="rId2"/>
          <a:stretch>
            <a:fillRect/>
          </a:stretch>
        </p:blipFill>
        <p:spPr>
          <a:xfrm>
            <a:off x="838215" y="3515366"/>
            <a:ext cx="10515599" cy="2661605"/>
          </a:xfrm>
          <a:prstGeom prst="rect">
            <a:avLst/>
          </a:prstGeom>
        </p:spPr>
      </p:pic>
      <p:pic>
        <p:nvPicPr>
          <p:cNvPr id="7" name="Picture 2" descr="Best Data Science &amp; Big Data EdTech Company Hyderabad, India">
            <a:extLst>
              <a:ext uri="{FF2B5EF4-FFF2-40B4-BE49-F238E27FC236}">
                <a16:creationId xmlns:a16="http://schemas.microsoft.com/office/drawing/2014/main" id="{8E916EE0-B554-ED4C-C04D-51112B3C6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878" y="5927092"/>
            <a:ext cx="3307837" cy="93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435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114300" indent="0">
          <a:buNone/>
          <a:defRPr b="1" dirty="0">
            <a:latin typeface="Bahnschrift" pitchFamily="34" charset="0"/>
          </a:defRPr>
        </a:defPPr>
      </a:lstStyle>
    </a:sp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868</Words>
  <Application>Microsoft Office PowerPoint</Application>
  <PresentationFormat>Widescreen</PresentationFormat>
  <Paragraphs>127</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Unicode MS</vt:lpstr>
      <vt:lpstr>Helvetica Neue</vt:lpstr>
      <vt:lpstr>Bahnschrift</vt:lpstr>
      <vt:lpstr>Libre Baskerville</vt:lpstr>
      <vt:lpstr>Tw Cen MT</vt:lpstr>
      <vt:lpstr>Arial</vt:lpstr>
      <vt:lpstr>Calibri</vt:lpstr>
      <vt:lpstr>Wingdings</vt:lpstr>
      <vt:lpstr>Office Theme</vt:lpstr>
      <vt:lpstr>PowerPoint Presentation</vt:lpstr>
      <vt:lpstr> Contents</vt:lpstr>
      <vt:lpstr>Introduction: </vt:lpstr>
      <vt:lpstr>PowerPoint Presentation</vt:lpstr>
      <vt:lpstr>                 WEB SCRAPING</vt:lpstr>
      <vt:lpstr>TOOLS(LIBRARIES)USED</vt:lpstr>
      <vt:lpstr>DATA COLLECTION</vt:lpstr>
      <vt:lpstr>RAW DATA COLLECTION FROM COLLEGEDUNIA</vt:lpstr>
      <vt:lpstr> DATA CLEANING</vt:lpstr>
      <vt:lpstr> DATA VISUALIZATION</vt:lpstr>
      <vt:lpstr>Outliers</vt:lpstr>
      <vt:lpstr>PowerPoint Presentation</vt:lpstr>
      <vt:lpstr>Analysis on  college based on State</vt:lpstr>
      <vt:lpstr>Analysis on  Coure_Fee</vt:lpstr>
      <vt:lpstr> Insights:  From the above bar plot Bangalore has high course_fee and Guntur has low course_fee. </vt:lpstr>
      <vt:lpstr>PowerPoint Presentation</vt:lpstr>
      <vt:lpstr>Insights:  high positive co-relation between Course_fee and Reviews, negative co-relation between Reviews and Ratings. </vt:lpstr>
      <vt:lpstr>Scenario: </vt:lpstr>
      <vt:lpstr>CONCLUSION </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Bandi Bharath</cp:lastModifiedBy>
  <cp:revision>47</cp:revision>
  <dcterms:created xsi:type="dcterms:W3CDTF">2021-02-16T05:19:01Z</dcterms:created>
  <dcterms:modified xsi:type="dcterms:W3CDTF">2023-05-31T07:11:06Z</dcterms:modified>
</cp:coreProperties>
</file>