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12192000"/>
  <p:notesSz cx="12192000" cy="6858000"/>
  <p:embeddedFontLst>
    <p:embeddedFont>
      <p:font typeface="Roboto"/>
      <p:regular r:id="rId40"/>
      <p:bold r:id="rId41"/>
      <p:italic r:id="rId42"/>
      <p:boldItalic r:id="rId43"/>
    </p:embeddedFont>
    <p:embeddedFont>
      <p:font typeface="Roboto Mon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1C4C8B7-8218-4334-A373-78D407E690E1}">
  <a:tblStyle styleId="{41C4C8B7-8218-4334-A373-78D407E690E1}"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127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CA777908-8B6F-4CED-96A2-721854CF412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4.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6.xml"/><Relationship Id="rId44" Type="http://schemas.openxmlformats.org/officeDocument/2006/relationships/font" Target="fonts/RobotoMono-regular.fntdata"/><Relationship Id="rId21" Type="http://schemas.openxmlformats.org/officeDocument/2006/relationships/slide" Target="slides/slide15.xml"/><Relationship Id="rId43" Type="http://schemas.openxmlformats.org/officeDocument/2006/relationships/font" Target="fonts/Roboto-boldItalic.fntdata"/><Relationship Id="rId24" Type="http://schemas.openxmlformats.org/officeDocument/2006/relationships/slide" Target="slides/slide18.xml"/><Relationship Id="rId46" Type="http://schemas.openxmlformats.org/officeDocument/2006/relationships/font" Target="fonts/RobotoMono-italic.fntdata"/><Relationship Id="rId23" Type="http://schemas.openxmlformats.org/officeDocument/2006/relationships/slide" Target="slides/slide17.xml"/><Relationship Id="rId45"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RobotoMono-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366709b00_0_12: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366709b00_0_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366709b00_0_7: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366709b00_0_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366709b00_0_22: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366709b00_0_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366709b00_0_27: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366709b00_0_2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543a4431d_0_7: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543a4431d_0_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5644a0e8a_0_3: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5644a0e8a_0_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37409285a_0_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37409285a_0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37409285a_0_27: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37409285a_0_2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711a882cf_0_2: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711a882cf_0_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70cdf57ad_0_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70cdf57ad_0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37409285a_0_11: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637409285a_0_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37409285a_0_22: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637409285a_0_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a772b20671_0_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a772b20671_0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a772b20671_0_5: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a772b20671_0_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772b20671_0_17: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a772b20671_0_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a772b20671_0_26: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a772b20671_0_2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a772b20671_0_36: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a772b20671_0_3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63fe67f14d_0_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63fe67f14d_0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3fe67f14d_0_7: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3fe67f14d_0_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Observation: This bar plot illustrates the count of apartments in each of the three categories - 'Budget', 'Standard', and 'Luxury', based on price quantiles.</a:t>
            </a:r>
            <a:endParaRPr/>
          </a:p>
          <a:p>
            <a:pPr indent="0" lvl="0" marL="0" rtl="0" algn="l">
              <a:spcBef>
                <a:spcPts val="0"/>
              </a:spcBef>
              <a:spcAft>
                <a:spcPts val="0"/>
              </a:spcAft>
              <a:buClr>
                <a:schemeClr val="dk1"/>
              </a:buClr>
              <a:buSzPts val="1100"/>
              <a:buFont typeface="Arial"/>
              <a:buNone/>
            </a:pPr>
            <a:r>
              <a:rPr lang="en-US"/>
              <a:t>Interpretation:</a:t>
            </a:r>
            <a:endParaRPr/>
          </a:p>
          <a:p>
            <a:pPr indent="0" lvl="0" marL="0" rtl="0" algn="l">
              <a:spcBef>
                <a:spcPts val="0"/>
              </a:spcBef>
              <a:spcAft>
                <a:spcPts val="0"/>
              </a:spcAft>
              <a:buClr>
                <a:schemeClr val="dk1"/>
              </a:buClr>
              <a:buSzPts val="1100"/>
              <a:buFont typeface="Arial"/>
              <a:buNone/>
            </a:pPr>
            <a:r>
              <a:rPr lang="en-US"/>
              <a:t>The height of each bar represents the number of apartments in each category.</a:t>
            </a:r>
            <a:endParaRPr/>
          </a:p>
          <a:p>
            <a:pPr indent="0" lvl="0" marL="0" rtl="0" algn="l">
              <a:spcBef>
                <a:spcPts val="0"/>
              </a:spcBef>
              <a:spcAft>
                <a:spcPts val="0"/>
              </a:spcAft>
              <a:buClr>
                <a:schemeClr val="dk1"/>
              </a:buClr>
              <a:buSzPts val="1100"/>
              <a:buFont typeface="Arial"/>
              <a:buNone/>
            </a:pPr>
            <a:r>
              <a:rPr lang="en-US"/>
              <a:t>This plot helps in understanding how apartments are distributed across these defined categories.</a:t>
            </a:r>
            <a:endParaRPr/>
          </a:p>
          <a:p>
            <a:pPr indent="0" lvl="0" marL="0" rtl="0" algn="l">
              <a:spcBef>
                <a:spcPts val="0"/>
              </a:spcBef>
              <a:spcAft>
                <a:spcPts val="0"/>
              </a:spcAft>
              <a:buClr>
                <a:schemeClr val="dk1"/>
              </a:buClr>
              <a:buSzPts val="1100"/>
              <a:buFont typeface="Arial"/>
              <a:buNone/>
            </a:pPr>
            <a:r>
              <a:rPr lang="en-US"/>
              <a:t>You can assess if there's a balance or a significant skew towards one of the categories, which could be important for market analysis or business strategy.</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3fe67f14d_0_49: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63fe67f14d_0_4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Observation: This histogram shows the frequency distribution of rental prices in the dataset.</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Interpretation:</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You can observe the concentration of rental prices, identifying the most common price ranges.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The spread of the histogram indicates the range of prices, from the lowest to the highest.</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Look for any skewness (left or right) in the distribution, which could indicate a predominance of either lower or higher rental prices.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63fe67f14d_0_18: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63fe67f14d_0_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Observation: The boxplot displays the distribution of prices within each apartment category.</a:t>
            </a:r>
            <a:endParaRPr/>
          </a:p>
          <a:p>
            <a:pPr indent="0" lvl="0" marL="0" rtl="0" algn="l">
              <a:spcBef>
                <a:spcPts val="0"/>
              </a:spcBef>
              <a:spcAft>
                <a:spcPts val="0"/>
              </a:spcAft>
              <a:buClr>
                <a:schemeClr val="dk1"/>
              </a:buClr>
              <a:buSzPts val="1100"/>
              <a:buFont typeface="Arial"/>
              <a:buNone/>
            </a:pPr>
            <a:r>
              <a:rPr lang="en-US"/>
              <a:t>Interpretation:</a:t>
            </a:r>
            <a:endParaRPr/>
          </a:p>
          <a:p>
            <a:pPr indent="0" lvl="0" marL="0" rtl="0" algn="l">
              <a:spcBef>
                <a:spcPts val="0"/>
              </a:spcBef>
              <a:spcAft>
                <a:spcPts val="0"/>
              </a:spcAft>
              <a:buClr>
                <a:schemeClr val="dk1"/>
              </a:buClr>
              <a:buSzPts val="1100"/>
              <a:buFont typeface="Arial"/>
              <a:buNone/>
            </a:pPr>
            <a:r>
              <a:rPr lang="en-US"/>
              <a:t>Each box shows the interquartile range (IQR) of prices in the category, with the median price indicated by a line within the box.</a:t>
            </a:r>
            <a:endParaRPr/>
          </a:p>
          <a:p>
            <a:pPr indent="0" lvl="0" marL="0" rtl="0" algn="l">
              <a:spcBef>
                <a:spcPts val="0"/>
              </a:spcBef>
              <a:spcAft>
                <a:spcPts val="0"/>
              </a:spcAft>
              <a:buClr>
                <a:schemeClr val="dk1"/>
              </a:buClr>
              <a:buSzPts val="1100"/>
              <a:buFont typeface="Arial"/>
              <a:buNone/>
            </a:pPr>
            <a:r>
              <a:rPr lang="en-US"/>
              <a:t>The 'whiskers' extend to show the full range of prices, excluding outliers.</a:t>
            </a:r>
            <a:endParaRPr/>
          </a:p>
          <a:p>
            <a:pPr indent="0" lvl="0" marL="0" rtl="0" algn="l">
              <a:spcBef>
                <a:spcPts val="0"/>
              </a:spcBef>
              <a:spcAft>
                <a:spcPts val="0"/>
              </a:spcAft>
              <a:buClr>
                <a:schemeClr val="dk1"/>
              </a:buClr>
              <a:buSzPts val="1100"/>
              <a:buFont typeface="Arial"/>
              <a:buNone/>
            </a:pPr>
            <a:r>
              <a:rPr lang="en-US"/>
              <a:t>Any points outside of the whiskers are considered outliers, representing apartments with unusually high or low prices for their category.</a:t>
            </a:r>
            <a:endParaRPr/>
          </a:p>
          <a:p>
            <a:pPr indent="0" lvl="0" marL="0" rtl="0" algn="l">
              <a:spcBef>
                <a:spcPts val="0"/>
              </a:spcBef>
              <a:spcAft>
                <a:spcPts val="0"/>
              </a:spcAft>
              <a:buClr>
                <a:schemeClr val="dk1"/>
              </a:buClr>
              <a:buSzPts val="1100"/>
              <a:buFont typeface="Arial"/>
              <a:buNone/>
            </a:pPr>
            <a:r>
              <a:rPr lang="en-US"/>
              <a:t>This plot is crucial for understanding how prices vary within each category and identifying categories with greater price variability.</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63fe67f14d_0_24: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63fe67f14d_0_2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3fe67f14d_0_37: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3fe67f14d_0_3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ff7d34e19_1_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ff7d34e19_1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91dd975e46_1_21: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71" name="Google Shape;71;g291dd975e46_1_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366709b00_0_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366709b00_0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366709b00_0_33: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366709b00_0_3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366709b00_0_41: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366709b00_0_4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366709b00_0_49: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366709b00_0_4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obj">
  <p:cSld name="OBJECT">
    <p:bg>
      <p:bgPr>
        <a:solidFill>
          <a:schemeClr val="lt1"/>
        </a:solidFill>
      </p:bgPr>
    </p:bg>
    <p:spTree>
      <p:nvGrpSpPr>
        <p:cNvPr id="12" name="Shape 12"/>
        <p:cNvGrpSpPr/>
        <p:nvPr/>
      </p:nvGrpSpPr>
      <p:grpSpPr>
        <a:xfrm>
          <a:off x="0" y="0"/>
          <a:ext cx="0" cy="0"/>
          <a:chOff x="0" y="0"/>
          <a:chExt cx="0" cy="0"/>
        </a:xfrm>
      </p:grpSpPr>
      <p:sp>
        <p:nvSpPr>
          <p:cNvPr id="13" name="Google Shape;13;p2"/>
          <p:cNvSpPr txBox="1"/>
          <p:nvPr>
            <p:ph type="ctrTitle"/>
          </p:nvPr>
        </p:nvSpPr>
        <p:spPr>
          <a:xfrm>
            <a:off x="1883422" y="2345651"/>
            <a:ext cx="8431504" cy="20726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1842744" y="5303773"/>
            <a:ext cx="8506460" cy="12509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1" sz="2400" u="sng">
                <a:solidFill>
                  <a:srgbClr val="00567D"/>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147439" y="6377940"/>
            <a:ext cx="3903472"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0" type="dt"/>
          </p:nvPr>
        </p:nvSpPr>
        <p:spPr>
          <a:xfrm>
            <a:off x="609917" y="6377940"/>
            <a:ext cx="28056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2" type="sldNum"/>
          </p:nvPr>
        </p:nvSpPr>
        <p:spPr>
          <a:xfrm>
            <a:off x="11894819" y="6567104"/>
            <a:ext cx="227965" cy="200659"/>
          </a:xfrm>
          <a:prstGeom prst="rect">
            <a:avLst/>
          </a:prstGeom>
          <a:noFill/>
          <a:ln>
            <a:noFill/>
          </a:ln>
        </p:spPr>
        <p:txBody>
          <a:bodyPr anchorCtr="0" anchor="t" bIns="0" lIns="0" spcFirstLastPara="1" rIns="0" wrap="square" tIns="0">
            <a:spAutoFit/>
          </a:bodyPr>
          <a:lstStyle>
            <a:lvl1pPr indent="0" lvl="0" marL="71755">
              <a:lnSpc>
                <a:spcPct val="100000"/>
              </a:lnSpc>
              <a:spcBef>
                <a:spcPts val="0"/>
              </a:spcBef>
              <a:buNone/>
              <a:defRPr b="1" i="1" sz="1200">
                <a:solidFill>
                  <a:srgbClr val="8A8A8A"/>
                </a:solidFill>
                <a:latin typeface="Arial"/>
                <a:ea typeface="Arial"/>
                <a:cs typeface="Arial"/>
                <a:sym typeface="Arial"/>
              </a:defRPr>
            </a:lvl1pPr>
            <a:lvl2pPr indent="0" lvl="1" marL="71755">
              <a:lnSpc>
                <a:spcPct val="100000"/>
              </a:lnSpc>
              <a:spcBef>
                <a:spcPts val="0"/>
              </a:spcBef>
              <a:buNone/>
              <a:defRPr b="1" i="1" sz="1200">
                <a:solidFill>
                  <a:srgbClr val="8A8A8A"/>
                </a:solidFill>
                <a:latin typeface="Arial"/>
                <a:ea typeface="Arial"/>
                <a:cs typeface="Arial"/>
                <a:sym typeface="Arial"/>
              </a:defRPr>
            </a:lvl2pPr>
            <a:lvl3pPr indent="0" lvl="2" marL="71755">
              <a:lnSpc>
                <a:spcPct val="100000"/>
              </a:lnSpc>
              <a:spcBef>
                <a:spcPts val="0"/>
              </a:spcBef>
              <a:buNone/>
              <a:defRPr b="1" i="1" sz="1200">
                <a:solidFill>
                  <a:srgbClr val="8A8A8A"/>
                </a:solidFill>
                <a:latin typeface="Arial"/>
                <a:ea typeface="Arial"/>
                <a:cs typeface="Arial"/>
                <a:sym typeface="Arial"/>
              </a:defRPr>
            </a:lvl3pPr>
            <a:lvl4pPr indent="0" lvl="3" marL="71755">
              <a:lnSpc>
                <a:spcPct val="100000"/>
              </a:lnSpc>
              <a:spcBef>
                <a:spcPts val="0"/>
              </a:spcBef>
              <a:buNone/>
              <a:defRPr b="1" i="1" sz="1200">
                <a:solidFill>
                  <a:srgbClr val="8A8A8A"/>
                </a:solidFill>
                <a:latin typeface="Arial"/>
                <a:ea typeface="Arial"/>
                <a:cs typeface="Arial"/>
                <a:sym typeface="Arial"/>
              </a:defRPr>
            </a:lvl4pPr>
            <a:lvl5pPr indent="0" lvl="4" marL="71755">
              <a:lnSpc>
                <a:spcPct val="100000"/>
              </a:lnSpc>
              <a:spcBef>
                <a:spcPts val="0"/>
              </a:spcBef>
              <a:buNone/>
              <a:defRPr b="1" i="1" sz="1200">
                <a:solidFill>
                  <a:srgbClr val="8A8A8A"/>
                </a:solidFill>
                <a:latin typeface="Arial"/>
                <a:ea typeface="Arial"/>
                <a:cs typeface="Arial"/>
                <a:sym typeface="Arial"/>
              </a:defRPr>
            </a:lvl5pPr>
            <a:lvl6pPr indent="0" lvl="5" marL="71755">
              <a:lnSpc>
                <a:spcPct val="100000"/>
              </a:lnSpc>
              <a:spcBef>
                <a:spcPts val="0"/>
              </a:spcBef>
              <a:buNone/>
              <a:defRPr b="1" i="1" sz="1200">
                <a:solidFill>
                  <a:srgbClr val="8A8A8A"/>
                </a:solidFill>
                <a:latin typeface="Arial"/>
                <a:ea typeface="Arial"/>
                <a:cs typeface="Arial"/>
                <a:sym typeface="Arial"/>
              </a:defRPr>
            </a:lvl6pPr>
            <a:lvl7pPr indent="0" lvl="6" marL="71755">
              <a:lnSpc>
                <a:spcPct val="100000"/>
              </a:lnSpc>
              <a:spcBef>
                <a:spcPts val="0"/>
              </a:spcBef>
              <a:buNone/>
              <a:defRPr b="1" i="1" sz="1200">
                <a:solidFill>
                  <a:srgbClr val="8A8A8A"/>
                </a:solidFill>
                <a:latin typeface="Arial"/>
                <a:ea typeface="Arial"/>
                <a:cs typeface="Arial"/>
                <a:sym typeface="Arial"/>
              </a:defRPr>
            </a:lvl7pPr>
            <a:lvl8pPr indent="0" lvl="7" marL="71755">
              <a:lnSpc>
                <a:spcPct val="100000"/>
              </a:lnSpc>
              <a:spcBef>
                <a:spcPts val="0"/>
              </a:spcBef>
              <a:buNone/>
              <a:defRPr b="1" i="1" sz="1200">
                <a:solidFill>
                  <a:srgbClr val="8A8A8A"/>
                </a:solidFill>
                <a:latin typeface="Arial"/>
                <a:ea typeface="Arial"/>
                <a:cs typeface="Arial"/>
                <a:sym typeface="Arial"/>
              </a:defRPr>
            </a:lvl8pPr>
            <a:lvl9pPr indent="0" lvl="8" marL="71755">
              <a:lnSpc>
                <a:spcPct val="100000"/>
              </a:lnSpc>
              <a:spcBef>
                <a:spcPts val="0"/>
              </a:spcBef>
              <a:buNone/>
              <a:defRPr b="1" i="1" sz="1200">
                <a:solidFill>
                  <a:srgbClr val="8A8A8A"/>
                </a:solidFill>
                <a:latin typeface="Arial"/>
                <a:ea typeface="Arial"/>
                <a:cs typeface="Arial"/>
                <a:sym typeface="Arial"/>
              </a:defRPr>
            </a:lvl9pPr>
          </a:lstStyle>
          <a:p>
            <a:pPr indent="0" lvl="0" marL="71755"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8" name="Shape 18"/>
        <p:cNvGrpSpPr/>
        <p:nvPr/>
      </p:nvGrpSpPr>
      <p:grpSpPr>
        <a:xfrm>
          <a:off x="0" y="0"/>
          <a:ext cx="0" cy="0"/>
          <a:chOff x="0" y="0"/>
          <a:chExt cx="0" cy="0"/>
        </a:xfrm>
      </p:grpSpPr>
      <p:sp>
        <p:nvSpPr>
          <p:cNvPr id="19" name="Google Shape;19;p3"/>
          <p:cNvSpPr txBox="1"/>
          <p:nvPr>
            <p:ph type="title"/>
          </p:nvPr>
        </p:nvSpPr>
        <p:spPr>
          <a:xfrm>
            <a:off x="357022" y="313817"/>
            <a:ext cx="11414709" cy="59112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712444" y="1837702"/>
            <a:ext cx="5934709" cy="258635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1" sz="2400" u="sng">
                <a:solidFill>
                  <a:srgbClr val="00567D"/>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3"/>
          <p:cNvSpPr txBox="1"/>
          <p:nvPr>
            <p:ph idx="11" type="ftr"/>
          </p:nvPr>
        </p:nvSpPr>
        <p:spPr>
          <a:xfrm>
            <a:off x="4147439" y="6377940"/>
            <a:ext cx="3903472"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0" type="dt"/>
          </p:nvPr>
        </p:nvSpPr>
        <p:spPr>
          <a:xfrm>
            <a:off x="609917" y="6377940"/>
            <a:ext cx="28056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2" type="sldNum"/>
          </p:nvPr>
        </p:nvSpPr>
        <p:spPr>
          <a:xfrm>
            <a:off x="11894819" y="6567104"/>
            <a:ext cx="227965" cy="200659"/>
          </a:xfrm>
          <a:prstGeom prst="rect">
            <a:avLst/>
          </a:prstGeom>
          <a:noFill/>
          <a:ln>
            <a:noFill/>
          </a:ln>
        </p:spPr>
        <p:txBody>
          <a:bodyPr anchorCtr="0" anchor="t" bIns="0" lIns="0" spcFirstLastPara="1" rIns="0" wrap="square" tIns="0">
            <a:spAutoFit/>
          </a:bodyPr>
          <a:lstStyle>
            <a:lvl1pPr indent="0" lvl="0" marL="71755">
              <a:lnSpc>
                <a:spcPct val="100000"/>
              </a:lnSpc>
              <a:spcBef>
                <a:spcPts val="0"/>
              </a:spcBef>
              <a:buNone/>
              <a:defRPr b="1" i="1" sz="1200">
                <a:solidFill>
                  <a:srgbClr val="8A8A8A"/>
                </a:solidFill>
                <a:latin typeface="Arial"/>
                <a:ea typeface="Arial"/>
                <a:cs typeface="Arial"/>
                <a:sym typeface="Arial"/>
              </a:defRPr>
            </a:lvl1pPr>
            <a:lvl2pPr indent="0" lvl="1" marL="71755">
              <a:lnSpc>
                <a:spcPct val="100000"/>
              </a:lnSpc>
              <a:spcBef>
                <a:spcPts val="0"/>
              </a:spcBef>
              <a:buNone/>
              <a:defRPr b="1" i="1" sz="1200">
                <a:solidFill>
                  <a:srgbClr val="8A8A8A"/>
                </a:solidFill>
                <a:latin typeface="Arial"/>
                <a:ea typeface="Arial"/>
                <a:cs typeface="Arial"/>
                <a:sym typeface="Arial"/>
              </a:defRPr>
            </a:lvl2pPr>
            <a:lvl3pPr indent="0" lvl="2" marL="71755">
              <a:lnSpc>
                <a:spcPct val="100000"/>
              </a:lnSpc>
              <a:spcBef>
                <a:spcPts val="0"/>
              </a:spcBef>
              <a:buNone/>
              <a:defRPr b="1" i="1" sz="1200">
                <a:solidFill>
                  <a:srgbClr val="8A8A8A"/>
                </a:solidFill>
                <a:latin typeface="Arial"/>
                <a:ea typeface="Arial"/>
                <a:cs typeface="Arial"/>
                <a:sym typeface="Arial"/>
              </a:defRPr>
            </a:lvl3pPr>
            <a:lvl4pPr indent="0" lvl="3" marL="71755">
              <a:lnSpc>
                <a:spcPct val="100000"/>
              </a:lnSpc>
              <a:spcBef>
                <a:spcPts val="0"/>
              </a:spcBef>
              <a:buNone/>
              <a:defRPr b="1" i="1" sz="1200">
                <a:solidFill>
                  <a:srgbClr val="8A8A8A"/>
                </a:solidFill>
                <a:latin typeface="Arial"/>
                <a:ea typeface="Arial"/>
                <a:cs typeface="Arial"/>
                <a:sym typeface="Arial"/>
              </a:defRPr>
            </a:lvl4pPr>
            <a:lvl5pPr indent="0" lvl="4" marL="71755">
              <a:lnSpc>
                <a:spcPct val="100000"/>
              </a:lnSpc>
              <a:spcBef>
                <a:spcPts val="0"/>
              </a:spcBef>
              <a:buNone/>
              <a:defRPr b="1" i="1" sz="1200">
                <a:solidFill>
                  <a:srgbClr val="8A8A8A"/>
                </a:solidFill>
                <a:latin typeface="Arial"/>
                <a:ea typeface="Arial"/>
                <a:cs typeface="Arial"/>
                <a:sym typeface="Arial"/>
              </a:defRPr>
            </a:lvl5pPr>
            <a:lvl6pPr indent="0" lvl="5" marL="71755">
              <a:lnSpc>
                <a:spcPct val="100000"/>
              </a:lnSpc>
              <a:spcBef>
                <a:spcPts val="0"/>
              </a:spcBef>
              <a:buNone/>
              <a:defRPr b="1" i="1" sz="1200">
                <a:solidFill>
                  <a:srgbClr val="8A8A8A"/>
                </a:solidFill>
                <a:latin typeface="Arial"/>
                <a:ea typeface="Arial"/>
                <a:cs typeface="Arial"/>
                <a:sym typeface="Arial"/>
              </a:defRPr>
            </a:lvl6pPr>
            <a:lvl7pPr indent="0" lvl="6" marL="71755">
              <a:lnSpc>
                <a:spcPct val="100000"/>
              </a:lnSpc>
              <a:spcBef>
                <a:spcPts val="0"/>
              </a:spcBef>
              <a:buNone/>
              <a:defRPr b="1" i="1" sz="1200">
                <a:solidFill>
                  <a:srgbClr val="8A8A8A"/>
                </a:solidFill>
                <a:latin typeface="Arial"/>
                <a:ea typeface="Arial"/>
                <a:cs typeface="Arial"/>
                <a:sym typeface="Arial"/>
              </a:defRPr>
            </a:lvl7pPr>
            <a:lvl8pPr indent="0" lvl="7" marL="71755">
              <a:lnSpc>
                <a:spcPct val="100000"/>
              </a:lnSpc>
              <a:spcBef>
                <a:spcPts val="0"/>
              </a:spcBef>
              <a:buNone/>
              <a:defRPr b="1" i="1" sz="1200">
                <a:solidFill>
                  <a:srgbClr val="8A8A8A"/>
                </a:solidFill>
                <a:latin typeface="Arial"/>
                <a:ea typeface="Arial"/>
                <a:cs typeface="Arial"/>
                <a:sym typeface="Arial"/>
              </a:defRPr>
            </a:lvl8pPr>
            <a:lvl9pPr indent="0" lvl="8" marL="71755">
              <a:lnSpc>
                <a:spcPct val="100000"/>
              </a:lnSpc>
              <a:spcBef>
                <a:spcPts val="0"/>
              </a:spcBef>
              <a:buNone/>
              <a:defRPr b="1" i="1" sz="1200">
                <a:solidFill>
                  <a:srgbClr val="8A8A8A"/>
                </a:solidFill>
                <a:latin typeface="Arial"/>
                <a:ea typeface="Arial"/>
                <a:cs typeface="Arial"/>
                <a:sym typeface="Arial"/>
              </a:defRPr>
            </a:lvl9pPr>
          </a:lstStyle>
          <a:p>
            <a:pPr indent="0" lvl="0" marL="71755"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24" name="Shape 24"/>
        <p:cNvGrpSpPr/>
        <p:nvPr/>
      </p:nvGrpSpPr>
      <p:grpSpPr>
        <a:xfrm>
          <a:off x="0" y="0"/>
          <a:ext cx="0" cy="0"/>
          <a:chOff x="0" y="0"/>
          <a:chExt cx="0" cy="0"/>
        </a:xfrm>
      </p:grpSpPr>
      <p:sp>
        <p:nvSpPr>
          <p:cNvPr id="25" name="Google Shape;25;p4"/>
          <p:cNvSpPr txBox="1"/>
          <p:nvPr>
            <p:ph type="title"/>
          </p:nvPr>
        </p:nvSpPr>
        <p:spPr>
          <a:xfrm>
            <a:off x="357022" y="313817"/>
            <a:ext cx="11414709" cy="59112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1" type="ftr"/>
          </p:nvPr>
        </p:nvSpPr>
        <p:spPr>
          <a:xfrm>
            <a:off x="4147439" y="6377940"/>
            <a:ext cx="3903472"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0" type="dt"/>
          </p:nvPr>
        </p:nvSpPr>
        <p:spPr>
          <a:xfrm>
            <a:off x="609917" y="6377940"/>
            <a:ext cx="28056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2" type="sldNum"/>
          </p:nvPr>
        </p:nvSpPr>
        <p:spPr>
          <a:xfrm>
            <a:off x="11894819" y="6567104"/>
            <a:ext cx="227965" cy="200659"/>
          </a:xfrm>
          <a:prstGeom prst="rect">
            <a:avLst/>
          </a:prstGeom>
          <a:noFill/>
          <a:ln>
            <a:noFill/>
          </a:ln>
        </p:spPr>
        <p:txBody>
          <a:bodyPr anchorCtr="0" anchor="t" bIns="0" lIns="0" spcFirstLastPara="1" rIns="0" wrap="square" tIns="0">
            <a:spAutoFit/>
          </a:bodyPr>
          <a:lstStyle>
            <a:lvl1pPr indent="0" lvl="0" marL="71755">
              <a:lnSpc>
                <a:spcPct val="100000"/>
              </a:lnSpc>
              <a:spcBef>
                <a:spcPts val="0"/>
              </a:spcBef>
              <a:buNone/>
              <a:defRPr b="1" i="1" sz="1200">
                <a:solidFill>
                  <a:srgbClr val="8A8A8A"/>
                </a:solidFill>
                <a:latin typeface="Arial"/>
                <a:ea typeface="Arial"/>
                <a:cs typeface="Arial"/>
                <a:sym typeface="Arial"/>
              </a:defRPr>
            </a:lvl1pPr>
            <a:lvl2pPr indent="0" lvl="1" marL="71755">
              <a:lnSpc>
                <a:spcPct val="100000"/>
              </a:lnSpc>
              <a:spcBef>
                <a:spcPts val="0"/>
              </a:spcBef>
              <a:buNone/>
              <a:defRPr b="1" i="1" sz="1200">
                <a:solidFill>
                  <a:srgbClr val="8A8A8A"/>
                </a:solidFill>
                <a:latin typeface="Arial"/>
                <a:ea typeface="Arial"/>
                <a:cs typeface="Arial"/>
                <a:sym typeface="Arial"/>
              </a:defRPr>
            </a:lvl2pPr>
            <a:lvl3pPr indent="0" lvl="2" marL="71755">
              <a:lnSpc>
                <a:spcPct val="100000"/>
              </a:lnSpc>
              <a:spcBef>
                <a:spcPts val="0"/>
              </a:spcBef>
              <a:buNone/>
              <a:defRPr b="1" i="1" sz="1200">
                <a:solidFill>
                  <a:srgbClr val="8A8A8A"/>
                </a:solidFill>
                <a:latin typeface="Arial"/>
                <a:ea typeface="Arial"/>
                <a:cs typeface="Arial"/>
                <a:sym typeface="Arial"/>
              </a:defRPr>
            </a:lvl3pPr>
            <a:lvl4pPr indent="0" lvl="3" marL="71755">
              <a:lnSpc>
                <a:spcPct val="100000"/>
              </a:lnSpc>
              <a:spcBef>
                <a:spcPts val="0"/>
              </a:spcBef>
              <a:buNone/>
              <a:defRPr b="1" i="1" sz="1200">
                <a:solidFill>
                  <a:srgbClr val="8A8A8A"/>
                </a:solidFill>
                <a:latin typeface="Arial"/>
                <a:ea typeface="Arial"/>
                <a:cs typeface="Arial"/>
                <a:sym typeface="Arial"/>
              </a:defRPr>
            </a:lvl4pPr>
            <a:lvl5pPr indent="0" lvl="4" marL="71755">
              <a:lnSpc>
                <a:spcPct val="100000"/>
              </a:lnSpc>
              <a:spcBef>
                <a:spcPts val="0"/>
              </a:spcBef>
              <a:buNone/>
              <a:defRPr b="1" i="1" sz="1200">
                <a:solidFill>
                  <a:srgbClr val="8A8A8A"/>
                </a:solidFill>
                <a:latin typeface="Arial"/>
                <a:ea typeface="Arial"/>
                <a:cs typeface="Arial"/>
                <a:sym typeface="Arial"/>
              </a:defRPr>
            </a:lvl5pPr>
            <a:lvl6pPr indent="0" lvl="5" marL="71755">
              <a:lnSpc>
                <a:spcPct val="100000"/>
              </a:lnSpc>
              <a:spcBef>
                <a:spcPts val="0"/>
              </a:spcBef>
              <a:buNone/>
              <a:defRPr b="1" i="1" sz="1200">
                <a:solidFill>
                  <a:srgbClr val="8A8A8A"/>
                </a:solidFill>
                <a:latin typeface="Arial"/>
                <a:ea typeface="Arial"/>
                <a:cs typeface="Arial"/>
                <a:sym typeface="Arial"/>
              </a:defRPr>
            </a:lvl6pPr>
            <a:lvl7pPr indent="0" lvl="6" marL="71755">
              <a:lnSpc>
                <a:spcPct val="100000"/>
              </a:lnSpc>
              <a:spcBef>
                <a:spcPts val="0"/>
              </a:spcBef>
              <a:buNone/>
              <a:defRPr b="1" i="1" sz="1200">
                <a:solidFill>
                  <a:srgbClr val="8A8A8A"/>
                </a:solidFill>
                <a:latin typeface="Arial"/>
                <a:ea typeface="Arial"/>
                <a:cs typeface="Arial"/>
                <a:sym typeface="Arial"/>
              </a:defRPr>
            </a:lvl7pPr>
            <a:lvl8pPr indent="0" lvl="7" marL="71755">
              <a:lnSpc>
                <a:spcPct val="100000"/>
              </a:lnSpc>
              <a:spcBef>
                <a:spcPts val="0"/>
              </a:spcBef>
              <a:buNone/>
              <a:defRPr b="1" i="1" sz="1200">
                <a:solidFill>
                  <a:srgbClr val="8A8A8A"/>
                </a:solidFill>
                <a:latin typeface="Arial"/>
                <a:ea typeface="Arial"/>
                <a:cs typeface="Arial"/>
                <a:sym typeface="Arial"/>
              </a:defRPr>
            </a:lvl8pPr>
            <a:lvl9pPr indent="0" lvl="8" marL="71755">
              <a:lnSpc>
                <a:spcPct val="100000"/>
              </a:lnSpc>
              <a:spcBef>
                <a:spcPts val="0"/>
              </a:spcBef>
              <a:buNone/>
              <a:defRPr b="1" i="1" sz="1200">
                <a:solidFill>
                  <a:srgbClr val="8A8A8A"/>
                </a:solidFill>
                <a:latin typeface="Arial"/>
                <a:ea typeface="Arial"/>
                <a:cs typeface="Arial"/>
                <a:sym typeface="Arial"/>
              </a:defRPr>
            </a:lvl9pPr>
          </a:lstStyle>
          <a:p>
            <a:pPr indent="0" lvl="0" marL="71755"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5"/>
          <p:cNvSpPr txBox="1"/>
          <p:nvPr>
            <p:ph type="title"/>
          </p:nvPr>
        </p:nvSpPr>
        <p:spPr>
          <a:xfrm>
            <a:off x="357022" y="313817"/>
            <a:ext cx="11414709" cy="59112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609917" y="1577340"/>
            <a:ext cx="5306282"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5"/>
          <p:cNvSpPr txBox="1"/>
          <p:nvPr>
            <p:ph idx="2" type="body"/>
          </p:nvPr>
        </p:nvSpPr>
        <p:spPr>
          <a:xfrm>
            <a:off x="6282150" y="1577340"/>
            <a:ext cx="5306282"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5"/>
          <p:cNvSpPr txBox="1"/>
          <p:nvPr>
            <p:ph idx="11" type="ftr"/>
          </p:nvPr>
        </p:nvSpPr>
        <p:spPr>
          <a:xfrm>
            <a:off x="4147439" y="6377940"/>
            <a:ext cx="3903472"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0" type="dt"/>
          </p:nvPr>
        </p:nvSpPr>
        <p:spPr>
          <a:xfrm>
            <a:off x="609917" y="6377940"/>
            <a:ext cx="28056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2" type="sldNum"/>
          </p:nvPr>
        </p:nvSpPr>
        <p:spPr>
          <a:xfrm>
            <a:off x="11894819" y="6567104"/>
            <a:ext cx="227965" cy="200659"/>
          </a:xfrm>
          <a:prstGeom prst="rect">
            <a:avLst/>
          </a:prstGeom>
          <a:noFill/>
          <a:ln>
            <a:noFill/>
          </a:ln>
        </p:spPr>
        <p:txBody>
          <a:bodyPr anchorCtr="0" anchor="t" bIns="0" lIns="0" spcFirstLastPara="1" rIns="0" wrap="square" tIns="0">
            <a:spAutoFit/>
          </a:bodyPr>
          <a:lstStyle>
            <a:lvl1pPr indent="0" lvl="0" marL="71755">
              <a:lnSpc>
                <a:spcPct val="100000"/>
              </a:lnSpc>
              <a:spcBef>
                <a:spcPts val="0"/>
              </a:spcBef>
              <a:buNone/>
              <a:defRPr b="1" i="1" sz="1200">
                <a:solidFill>
                  <a:srgbClr val="8A8A8A"/>
                </a:solidFill>
                <a:latin typeface="Arial"/>
                <a:ea typeface="Arial"/>
                <a:cs typeface="Arial"/>
                <a:sym typeface="Arial"/>
              </a:defRPr>
            </a:lvl1pPr>
            <a:lvl2pPr indent="0" lvl="1" marL="71755">
              <a:lnSpc>
                <a:spcPct val="100000"/>
              </a:lnSpc>
              <a:spcBef>
                <a:spcPts val="0"/>
              </a:spcBef>
              <a:buNone/>
              <a:defRPr b="1" i="1" sz="1200">
                <a:solidFill>
                  <a:srgbClr val="8A8A8A"/>
                </a:solidFill>
                <a:latin typeface="Arial"/>
                <a:ea typeface="Arial"/>
                <a:cs typeface="Arial"/>
                <a:sym typeface="Arial"/>
              </a:defRPr>
            </a:lvl2pPr>
            <a:lvl3pPr indent="0" lvl="2" marL="71755">
              <a:lnSpc>
                <a:spcPct val="100000"/>
              </a:lnSpc>
              <a:spcBef>
                <a:spcPts val="0"/>
              </a:spcBef>
              <a:buNone/>
              <a:defRPr b="1" i="1" sz="1200">
                <a:solidFill>
                  <a:srgbClr val="8A8A8A"/>
                </a:solidFill>
                <a:latin typeface="Arial"/>
                <a:ea typeface="Arial"/>
                <a:cs typeface="Arial"/>
                <a:sym typeface="Arial"/>
              </a:defRPr>
            </a:lvl3pPr>
            <a:lvl4pPr indent="0" lvl="3" marL="71755">
              <a:lnSpc>
                <a:spcPct val="100000"/>
              </a:lnSpc>
              <a:spcBef>
                <a:spcPts val="0"/>
              </a:spcBef>
              <a:buNone/>
              <a:defRPr b="1" i="1" sz="1200">
                <a:solidFill>
                  <a:srgbClr val="8A8A8A"/>
                </a:solidFill>
                <a:latin typeface="Arial"/>
                <a:ea typeface="Arial"/>
                <a:cs typeface="Arial"/>
                <a:sym typeface="Arial"/>
              </a:defRPr>
            </a:lvl4pPr>
            <a:lvl5pPr indent="0" lvl="4" marL="71755">
              <a:lnSpc>
                <a:spcPct val="100000"/>
              </a:lnSpc>
              <a:spcBef>
                <a:spcPts val="0"/>
              </a:spcBef>
              <a:buNone/>
              <a:defRPr b="1" i="1" sz="1200">
                <a:solidFill>
                  <a:srgbClr val="8A8A8A"/>
                </a:solidFill>
                <a:latin typeface="Arial"/>
                <a:ea typeface="Arial"/>
                <a:cs typeface="Arial"/>
                <a:sym typeface="Arial"/>
              </a:defRPr>
            </a:lvl5pPr>
            <a:lvl6pPr indent="0" lvl="5" marL="71755">
              <a:lnSpc>
                <a:spcPct val="100000"/>
              </a:lnSpc>
              <a:spcBef>
                <a:spcPts val="0"/>
              </a:spcBef>
              <a:buNone/>
              <a:defRPr b="1" i="1" sz="1200">
                <a:solidFill>
                  <a:srgbClr val="8A8A8A"/>
                </a:solidFill>
                <a:latin typeface="Arial"/>
                <a:ea typeface="Arial"/>
                <a:cs typeface="Arial"/>
                <a:sym typeface="Arial"/>
              </a:defRPr>
            </a:lvl6pPr>
            <a:lvl7pPr indent="0" lvl="6" marL="71755">
              <a:lnSpc>
                <a:spcPct val="100000"/>
              </a:lnSpc>
              <a:spcBef>
                <a:spcPts val="0"/>
              </a:spcBef>
              <a:buNone/>
              <a:defRPr b="1" i="1" sz="1200">
                <a:solidFill>
                  <a:srgbClr val="8A8A8A"/>
                </a:solidFill>
                <a:latin typeface="Arial"/>
                <a:ea typeface="Arial"/>
                <a:cs typeface="Arial"/>
                <a:sym typeface="Arial"/>
              </a:defRPr>
            </a:lvl7pPr>
            <a:lvl8pPr indent="0" lvl="7" marL="71755">
              <a:lnSpc>
                <a:spcPct val="100000"/>
              </a:lnSpc>
              <a:spcBef>
                <a:spcPts val="0"/>
              </a:spcBef>
              <a:buNone/>
              <a:defRPr b="1" i="1" sz="1200">
                <a:solidFill>
                  <a:srgbClr val="8A8A8A"/>
                </a:solidFill>
                <a:latin typeface="Arial"/>
                <a:ea typeface="Arial"/>
                <a:cs typeface="Arial"/>
                <a:sym typeface="Arial"/>
              </a:defRPr>
            </a:lvl8pPr>
            <a:lvl9pPr indent="0" lvl="8" marL="71755">
              <a:lnSpc>
                <a:spcPct val="100000"/>
              </a:lnSpc>
              <a:spcBef>
                <a:spcPts val="0"/>
              </a:spcBef>
              <a:buNone/>
              <a:defRPr b="1" i="1" sz="1200">
                <a:solidFill>
                  <a:srgbClr val="8A8A8A"/>
                </a:solidFill>
                <a:latin typeface="Arial"/>
                <a:ea typeface="Arial"/>
                <a:cs typeface="Arial"/>
                <a:sym typeface="Arial"/>
              </a:defRPr>
            </a:lvl9pPr>
          </a:lstStyle>
          <a:p>
            <a:pPr indent="0" lvl="0" marL="71755"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6"/>
          <p:cNvSpPr txBox="1"/>
          <p:nvPr>
            <p:ph idx="11" type="ftr"/>
          </p:nvPr>
        </p:nvSpPr>
        <p:spPr>
          <a:xfrm>
            <a:off x="4147439" y="6377940"/>
            <a:ext cx="3903472"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0" type="dt"/>
          </p:nvPr>
        </p:nvSpPr>
        <p:spPr>
          <a:xfrm>
            <a:off x="609917" y="6377940"/>
            <a:ext cx="28056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2" type="sldNum"/>
          </p:nvPr>
        </p:nvSpPr>
        <p:spPr>
          <a:xfrm>
            <a:off x="11894819" y="6567104"/>
            <a:ext cx="227965" cy="200659"/>
          </a:xfrm>
          <a:prstGeom prst="rect">
            <a:avLst/>
          </a:prstGeom>
          <a:noFill/>
          <a:ln>
            <a:noFill/>
          </a:ln>
        </p:spPr>
        <p:txBody>
          <a:bodyPr anchorCtr="0" anchor="t" bIns="0" lIns="0" spcFirstLastPara="1" rIns="0" wrap="square" tIns="0">
            <a:spAutoFit/>
          </a:bodyPr>
          <a:lstStyle>
            <a:lvl1pPr indent="0" lvl="0" marL="71755">
              <a:lnSpc>
                <a:spcPct val="100000"/>
              </a:lnSpc>
              <a:spcBef>
                <a:spcPts val="0"/>
              </a:spcBef>
              <a:buNone/>
              <a:defRPr b="1" i="1" sz="1200">
                <a:solidFill>
                  <a:srgbClr val="8A8A8A"/>
                </a:solidFill>
                <a:latin typeface="Arial"/>
                <a:ea typeface="Arial"/>
                <a:cs typeface="Arial"/>
                <a:sym typeface="Arial"/>
              </a:defRPr>
            </a:lvl1pPr>
            <a:lvl2pPr indent="0" lvl="1" marL="71755">
              <a:lnSpc>
                <a:spcPct val="100000"/>
              </a:lnSpc>
              <a:spcBef>
                <a:spcPts val="0"/>
              </a:spcBef>
              <a:buNone/>
              <a:defRPr b="1" i="1" sz="1200">
                <a:solidFill>
                  <a:srgbClr val="8A8A8A"/>
                </a:solidFill>
                <a:latin typeface="Arial"/>
                <a:ea typeface="Arial"/>
                <a:cs typeface="Arial"/>
                <a:sym typeface="Arial"/>
              </a:defRPr>
            </a:lvl2pPr>
            <a:lvl3pPr indent="0" lvl="2" marL="71755">
              <a:lnSpc>
                <a:spcPct val="100000"/>
              </a:lnSpc>
              <a:spcBef>
                <a:spcPts val="0"/>
              </a:spcBef>
              <a:buNone/>
              <a:defRPr b="1" i="1" sz="1200">
                <a:solidFill>
                  <a:srgbClr val="8A8A8A"/>
                </a:solidFill>
                <a:latin typeface="Arial"/>
                <a:ea typeface="Arial"/>
                <a:cs typeface="Arial"/>
                <a:sym typeface="Arial"/>
              </a:defRPr>
            </a:lvl3pPr>
            <a:lvl4pPr indent="0" lvl="3" marL="71755">
              <a:lnSpc>
                <a:spcPct val="100000"/>
              </a:lnSpc>
              <a:spcBef>
                <a:spcPts val="0"/>
              </a:spcBef>
              <a:buNone/>
              <a:defRPr b="1" i="1" sz="1200">
                <a:solidFill>
                  <a:srgbClr val="8A8A8A"/>
                </a:solidFill>
                <a:latin typeface="Arial"/>
                <a:ea typeface="Arial"/>
                <a:cs typeface="Arial"/>
                <a:sym typeface="Arial"/>
              </a:defRPr>
            </a:lvl4pPr>
            <a:lvl5pPr indent="0" lvl="4" marL="71755">
              <a:lnSpc>
                <a:spcPct val="100000"/>
              </a:lnSpc>
              <a:spcBef>
                <a:spcPts val="0"/>
              </a:spcBef>
              <a:buNone/>
              <a:defRPr b="1" i="1" sz="1200">
                <a:solidFill>
                  <a:srgbClr val="8A8A8A"/>
                </a:solidFill>
                <a:latin typeface="Arial"/>
                <a:ea typeface="Arial"/>
                <a:cs typeface="Arial"/>
                <a:sym typeface="Arial"/>
              </a:defRPr>
            </a:lvl5pPr>
            <a:lvl6pPr indent="0" lvl="5" marL="71755">
              <a:lnSpc>
                <a:spcPct val="100000"/>
              </a:lnSpc>
              <a:spcBef>
                <a:spcPts val="0"/>
              </a:spcBef>
              <a:buNone/>
              <a:defRPr b="1" i="1" sz="1200">
                <a:solidFill>
                  <a:srgbClr val="8A8A8A"/>
                </a:solidFill>
                <a:latin typeface="Arial"/>
                <a:ea typeface="Arial"/>
                <a:cs typeface="Arial"/>
                <a:sym typeface="Arial"/>
              </a:defRPr>
            </a:lvl6pPr>
            <a:lvl7pPr indent="0" lvl="6" marL="71755">
              <a:lnSpc>
                <a:spcPct val="100000"/>
              </a:lnSpc>
              <a:spcBef>
                <a:spcPts val="0"/>
              </a:spcBef>
              <a:buNone/>
              <a:defRPr b="1" i="1" sz="1200">
                <a:solidFill>
                  <a:srgbClr val="8A8A8A"/>
                </a:solidFill>
                <a:latin typeface="Arial"/>
                <a:ea typeface="Arial"/>
                <a:cs typeface="Arial"/>
                <a:sym typeface="Arial"/>
              </a:defRPr>
            </a:lvl7pPr>
            <a:lvl8pPr indent="0" lvl="7" marL="71755">
              <a:lnSpc>
                <a:spcPct val="100000"/>
              </a:lnSpc>
              <a:spcBef>
                <a:spcPts val="0"/>
              </a:spcBef>
              <a:buNone/>
              <a:defRPr b="1" i="1" sz="1200">
                <a:solidFill>
                  <a:srgbClr val="8A8A8A"/>
                </a:solidFill>
                <a:latin typeface="Arial"/>
                <a:ea typeface="Arial"/>
                <a:cs typeface="Arial"/>
                <a:sym typeface="Arial"/>
              </a:defRPr>
            </a:lvl8pPr>
            <a:lvl9pPr indent="0" lvl="8" marL="71755">
              <a:lnSpc>
                <a:spcPct val="100000"/>
              </a:lnSpc>
              <a:spcBef>
                <a:spcPts val="0"/>
              </a:spcBef>
              <a:buNone/>
              <a:defRPr b="1" i="1" sz="1200">
                <a:solidFill>
                  <a:srgbClr val="8A8A8A"/>
                </a:solidFill>
                <a:latin typeface="Arial"/>
                <a:ea typeface="Arial"/>
                <a:cs typeface="Arial"/>
                <a:sym typeface="Arial"/>
              </a:defRPr>
            </a:lvl9pPr>
          </a:lstStyle>
          <a:p>
            <a:pPr indent="0" lvl="0" marL="71755"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12192114" cy="6857644"/>
          </a:xfrm>
          <a:prstGeom prst="rect">
            <a:avLst/>
          </a:prstGeom>
          <a:noFill/>
          <a:ln>
            <a:noFill/>
          </a:ln>
        </p:spPr>
      </p:pic>
      <p:sp>
        <p:nvSpPr>
          <p:cNvPr id="7" name="Google Shape;7;p1"/>
          <p:cNvSpPr txBox="1"/>
          <p:nvPr>
            <p:ph type="title"/>
          </p:nvPr>
        </p:nvSpPr>
        <p:spPr>
          <a:xfrm>
            <a:off x="357022" y="313817"/>
            <a:ext cx="11414709" cy="591121"/>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2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712444" y="1837702"/>
            <a:ext cx="5934709" cy="2586354"/>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1" sz="2400" u="sng" cap="none" strike="noStrike">
                <a:solidFill>
                  <a:srgbClr val="00567D"/>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4147439" y="6377940"/>
            <a:ext cx="3903472"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0" type="dt"/>
          </p:nvPr>
        </p:nvSpPr>
        <p:spPr>
          <a:xfrm>
            <a:off x="609917" y="6377940"/>
            <a:ext cx="28056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2" type="sldNum"/>
          </p:nvPr>
        </p:nvSpPr>
        <p:spPr>
          <a:xfrm>
            <a:off x="11894819" y="6567104"/>
            <a:ext cx="227965" cy="200659"/>
          </a:xfrm>
          <a:prstGeom prst="rect">
            <a:avLst/>
          </a:prstGeom>
          <a:noFill/>
          <a:ln>
            <a:noFill/>
          </a:ln>
        </p:spPr>
        <p:txBody>
          <a:bodyPr anchorCtr="0" anchor="t" bIns="0" lIns="0" spcFirstLastPara="1" rIns="0" wrap="square" tIns="0">
            <a:spAutoFit/>
          </a:bodyPr>
          <a:lstStyle>
            <a:lvl1pPr indent="0" lvl="0" marL="71755">
              <a:lnSpc>
                <a:spcPct val="100000"/>
              </a:lnSpc>
              <a:spcBef>
                <a:spcPts val="0"/>
              </a:spcBef>
              <a:buNone/>
              <a:defRPr b="1" i="1" sz="1200">
                <a:solidFill>
                  <a:srgbClr val="8A8A8A"/>
                </a:solidFill>
                <a:latin typeface="Arial"/>
                <a:ea typeface="Arial"/>
                <a:cs typeface="Arial"/>
                <a:sym typeface="Arial"/>
              </a:defRPr>
            </a:lvl1pPr>
            <a:lvl2pPr indent="0" lvl="1" marL="71755">
              <a:lnSpc>
                <a:spcPct val="100000"/>
              </a:lnSpc>
              <a:spcBef>
                <a:spcPts val="0"/>
              </a:spcBef>
              <a:buNone/>
              <a:defRPr b="1" i="1" sz="1200">
                <a:solidFill>
                  <a:srgbClr val="8A8A8A"/>
                </a:solidFill>
                <a:latin typeface="Arial"/>
                <a:ea typeface="Arial"/>
                <a:cs typeface="Arial"/>
                <a:sym typeface="Arial"/>
              </a:defRPr>
            </a:lvl2pPr>
            <a:lvl3pPr indent="0" lvl="2" marL="71755">
              <a:lnSpc>
                <a:spcPct val="100000"/>
              </a:lnSpc>
              <a:spcBef>
                <a:spcPts val="0"/>
              </a:spcBef>
              <a:buNone/>
              <a:defRPr b="1" i="1" sz="1200">
                <a:solidFill>
                  <a:srgbClr val="8A8A8A"/>
                </a:solidFill>
                <a:latin typeface="Arial"/>
                <a:ea typeface="Arial"/>
                <a:cs typeface="Arial"/>
                <a:sym typeface="Arial"/>
              </a:defRPr>
            </a:lvl3pPr>
            <a:lvl4pPr indent="0" lvl="3" marL="71755">
              <a:lnSpc>
                <a:spcPct val="100000"/>
              </a:lnSpc>
              <a:spcBef>
                <a:spcPts val="0"/>
              </a:spcBef>
              <a:buNone/>
              <a:defRPr b="1" i="1" sz="1200">
                <a:solidFill>
                  <a:srgbClr val="8A8A8A"/>
                </a:solidFill>
                <a:latin typeface="Arial"/>
                <a:ea typeface="Arial"/>
                <a:cs typeface="Arial"/>
                <a:sym typeface="Arial"/>
              </a:defRPr>
            </a:lvl4pPr>
            <a:lvl5pPr indent="0" lvl="4" marL="71755">
              <a:lnSpc>
                <a:spcPct val="100000"/>
              </a:lnSpc>
              <a:spcBef>
                <a:spcPts val="0"/>
              </a:spcBef>
              <a:buNone/>
              <a:defRPr b="1" i="1" sz="1200">
                <a:solidFill>
                  <a:srgbClr val="8A8A8A"/>
                </a:solidFill>
                <a:latin typeface="Arial"/>
                <a:ea typeface="Arial"/>
                <a:cs typeface="Arial"/>
                <a:sym typeface="Arial"/>
              </a:defRPr>
            </a:lvl5pPr>
            <a:lvl6pPr indent="0" lvl="5" marL="71755">
              <a:lnSpc>
                <a:spcPct val="100000"/>
              </a:lnSpc>
              <a:spcBef>
                <a:spcPts val="0"/>
              </a:spcBef>
              <a:buNone/>
              <a:defRPr b="1" i="1" sz="1200">
                <a:solidFill>
                  <a:srgbClr val="8A8A8A"/>
                </a:solidFill>
                <a:latin typeface="Arial"/>
                <a:ea typeface="Arial"/>
                <a:cs typeface="Arial"/>
                <a:sym typeface="Arial"/>
              </a:defRPr>
            </a:lvl6pPr>
            <a:lvl7pPr indent="0" lvl="6" marL="71755">
              <a:lnSpc>
                <a:spcPct val="100000"/>
              </a:lnSpc>
              <a:spcBef>
                <a:spcPts val="0"/>
              </a:spcBef>
              <a:buNone/>
              <a:defRPr b="1" i="1" sz="1200">
                <a:solidFill>
                  <a:srgbClr val="8A8A8A"/>
                </a:solidFill>
                <a:latin typeface="Arial"/>
                <a:ea typeface="Arial"/>
                <a:cs typeface="Arial"/>
                <a:sym typeface="Arial"/>
              </a:defRPr>
            </a:lvl7pPr>
            <a:lvl8pPr indent="0" lvl="7" marL="71755">
              <a:lnSpc>
                <a:spcPct val="100000"/>
              </a:lnSpc>
              <a:spcBef>
                <a:spcPts val="0"/>
              </a:spcBef>
              <a:buNone/>
              <a:defRPr b="1" i="1" sz="1200">
                <a:solidFill>
                  <a:srgbClr val="8A8A8A"/>
                </a:solidFill>
                <a:latin typeface="Arial"/>
                <a:ea typeface="Arial"/>
                <a:cs typeface="Arial"/>
                <a:sym typeface="Arial"/>
              </a:defRPr>
            </a:lvl8pPr>
            <a:lvl9pPr indent="0" lvl="8" marL="71755">
              <a:lnSpc>
                <a:spcPct val="100000"/>
              </a:lnSpc>
              <a:spcBef>
                <a:spcPts val="0"/>
              </a:spcBef>
              <a:buNone/>
              <a:defRPr b="1" i="1" sz="1200">
                <a:solidFill>
                  <a:srgbClr val="8A8A8A"/>
                </a:solidFill>
                <a:latin typeface="Arial"/>
                <a:ea typeface="Arial"/>
                <a:cs typeface="Arial"/>
                <a:sym typeface="Arial"/>
              </a:defRPr>
            </a:lvl9pPr>
          </a:lstStyle>
          <a:p>
            <a:pPr indent="0" lvl="0" marL="71755"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9.jpg"/><Relationship Id="rId4" Type="http://schemas.openxmlformats.org/officeDocument/2006/relationships/image" Target="../media/image29.png"/><Relationship Id="rId5" Type="http://schemas.openxmlformats.org/officeDocument/2006/relationships/image" Target="../media/image28.png"/><Relationship Id="rId6" Type="http://schemas.openxmlformats.org/officeDocument/2006/relationships/image" Target="../media/image23.png"/><Relationship Id="rId7" Type="http://schemas.openxmlformats.org/officeDocument/2006/relationships/image" Target="../media/image25.png"/><Relationship Id="rId8"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27.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 name="Shape 43"/>
        <p:cNvGrpSpPr/>
        <p:nvPr/>
      </p:nvGrpSpPr>
      <p:grpSpPr>
        <a:xfrm>
          <a:off x="0" y="0"/>
          <a:ext cx="0" cy="0"/>
          <a:chOff x="0" y="0"/>
          <a:chExt cx="0" cy="0"/>
        </a:xfrm>
      </p:grpSpPr>
      <p:pic>
        <p:nvPicPr>
          <p:cNvPr id="44" name="Google Shape;44;p7"/>
          <p:cNvPicPr preferRelativeResize="0"/>
          <p:nvPr/>
        </p:nvPicPr>
        <p:blipFill rotWithShape="1">
          <a:blip r:embed="rId3">
            <a:alphaModFix/>
          </a:blip>
          <a:srcRect b="0" l="0" r="0" t="0"/>
          <a:stretch/>
        </p:blipFill>
        <p:spPr>
          <a:xfrm>
            <a:off x="0" y="356"/>
            <a:ext cx="12192114" cy="6857644"/>
          </a:xfrm>
          <a:prstGeom prst="rect">
            <a:avLst/>
          </a:prstGeom>
          <a:noFill/>
          <a:ln>
            <a:noFill/>
          </a:ln>
        </p:spPr>
      </p:pic>
      <p:sp>
        <p:nvSpPr>
          <p:cNvPr id="45" name="Google Shape;45;p7"/>
          <p:cNvSpPr txBox="1"/>
          <p:nvPr>
            <p:ph type="ctrTitle"/>
          </p:nvPr>
        </p:nvSpPr>
        <p:spPr>
          <a:xfrm>
            <a:off x="-81050" y="1871550"/>
            <a:ext cx="11507700" cy="3602100"/>
          </a:xfrm>
          <a:prstGeom prst="rect">
            <a:avLst/>
          </a:prstGeom>
          <a:noFill/>
          <a:ln>
            <a:noFill/>
          </a:ln>
        </p:spPr>
        <p:txBody>
          <a:bodyPr anchorCtr="0" anchor="t" bIns="0" lIns="0" spcFirstLastPara="1" rIns="0" wrap="square" tIns="86350">
            <a:spAutoFit/>
          </a:bodyPr>
          <a:lstStyle/>
          <a:p>
            <a:pPr indent="0" lvl="0" marL="635" marR="5080" rtl="0" algn="ctr">
              <a:lnSpc>
                <a:spcPct val="89900"/>
              </a:lnSpc>
              <a:spcBef>
                <a:spcPts val="0"/>
              </a:spcBef>
              <a:spcAft>
                <a:spcPts val="0"/>
              </a:spcAft>
              <a:buClr>
                <a:schemeClr val="dk1"/>
              </a:buClr>
              <a:buSzPts val="1100"/>
              <a:buFont typeface="Arial"/>
              <a:buNone/>
            </a:pPr>
            <a:r>
              <a:rPr b="0" lang="en-US" sz="4800"/>
              <a:t>Rental Radiance USA</a:t>
            </a:r>
            <a:endParaRPr b="0" sz="4800"/>
          </a:p>
          <a:p>
            <a:pPr indent="0" lvl="0" marL="635" marR="5080" rtl="0" algn="ctr">
              <a:lnSpc>
                <a:spcPct val="89900"/>
              </a:lnSpc>
              <a:spcBef>
                <a:spcPts val="0"/>
              </a:spcBef>
              <a:spcAft>
                <a:spcPts val="0"/>
              </a:spcAft>
              <a:buClr>
                <a:schemeClr val="dk1"/>
              </a:buClr>
              <a:buSzPts val="1100"/>
              <a:buFont typeface="Arial"/>
              <a:buNone/>
            </a:pPr>
            <a:r>
              <a:t/>
            </a:r>
            <a:endParaRPr b="0" sz="4800"/>
          </a:p>
          <a:p>
            <a:pPr indent="0" lvl="0" marL="635" marR="5080" rtl="0" algn="ctr">
              <a:lnSpc>
                <a:spcPct val="89900"/>
              </a:lnSpc>
              <a:spcBef>
                <a:spcPts val="0"/>
              </a:spcBef>
              <a:spcAft>
                <a:spcPts val="0"/>
              </a:spcAft>
              <a:buClr>
                <a:schemeClr val="dk1"/>
              </a:buClr>
              <a:buSzPts val="1100"/>
              <a:buFont typeface="Arial"/>
              <a:buNone/>
            </a:pPr>
            <a:r>
              <a:rPr b="0" lang="en-US" sz="3100"/>
              <a:t>Denoting the dataset's potential to shed light on the apartment rental market in the USA using Machine Learning Techniques</a:t>
            </a:r>
            <a:endParaRPr b="0" sz="3100"/>
          </a:p>
          <a:p>
            <a:pPr indent="0" lvl="0" marL="635" marR="5080" rtl="0" algn="ctr">
              <a:lnSpc>
                <a:spcPct val="89900"/>
              </a:lnSpc>
              <a:spcBef>
                <a:spcPts val="0"/>
              </a:spcBef>
              <a:spcAft>
                <a:spcPts val="0"/>
              </a:spcAft>
              <a:buClr>
                <a:schemeClr val="dk1"/>
              </a:buClr>
              <a:buSzPts val="1100"/>
              <a:buFont typeface="Arial"/>
              <a:buNone/>
            </a:pPr>
            <a:r>
              <a:t/>
            </a:r>
            <a:endParaRPr b="0" sz="4800"/>
          </a:p>
          <a:p>
            <a:pPr indent="0" lvl="0" marL="635" marR="5080" rtl="0" algn="ctr">
              <a:lnSpc>
                <a:spcPct val="89900"/>
              </a:lnSpc>
              <a:spcBef>
                <a:spcPts val="0"/>
              </a:spcBef>
              <a:spcAft>
                <a:spcPts val="0"/>
              </a:spcAft>
              <a:buClr>
                <a:srgbClr val="000000"/>
              </a:buClr>
              <a:buFont typeface="Arial"/>
              <a:buNone/>
            </a:pPr>
            <a:r>
              <a:t/>
            </a:r>
            <a:endParaRPr b="0" sz="4800"/>
          </a:p>
        </p:txBody>
      </p:sp>
      <p:sp>
        <p:nvSpPr>
          <p:cNvPr id="46" name="Google Shape;46;p7"/>
          <p:cNvSpPr txBox="1"/>
          <p:nvPr>
            <p:ph idx="1" type="subTitle"/>
          </p:nvPr>
        </p:nvSpPr>
        <p:spPr>
          <a:xfrm>
            <a:off x="1842744" y="5303773"/>
            <a:ext cx="8506500" cy="742800"/>
          </a:xfrm>
          <a:prstGeom prst="rect">
            <a:avLst/>
          </a:prstGeom>
          <a:noFill/>
          <a:ln>
            <a:noFill/>
          </a:ln>
        </p:spPr>
        <p:txBody>
          <a:bodyPr anchorCtr="0" anchor="t" bIns="0" lIns="0" spcFirstLastPara="1" rIns="0" wrap="square" tIns="13325">
            <a:spAutoFit/>
          </a:bodyPr>
          <a:lstStyle/>
          <a:p>
            <a:pPr indent="0" lvl="0" marL="0" rtl="0" algn="ctr">
              <a:spcBef>
                <a:spcPts val="0"/>
              </a:spcBef>
              <a:spcAft>
                <a:spcPts val="0"/>
              </a:spcAft>
              <a:buNone/>
            </a:pPr>
            <a:r>
              <a:rPr i="0" lang="en-US" sz="2000" u="none">
                <a:solidFill>
                  <a:srgbClr val="FFFFFF"/>
                </a:solidFill>
                <a:latin typeface="Arial"/>
                <a:ea typeface="Arial"/>
                <a:cs typeface="Arial"/>
                <a:sym typeface="Arial"/>
              </a:rPr>
              <a:t>DATS 6101  </a:t>
            </a:r>
            <a:endParaRPr i="0" sz="2000">
              <a:latin typeface="Arial"/>
              <a:ea typeface="Arial"/>
              <a:cs typeface="Arial"/>
              <a:sym typeface="Arial"/>
            </a:endParaRPr>
          </a:p>
          <a:p>
            <a:pPr indent="0" lvl="0" marL="0" rtl="0" algn="ctr">
              <a:lnSpc>
                <a:spcPct val="100000"/>
              </a:lnSpc>
              <a:spcBef>
                <a:spcPts val="105"/>
              </a:spcBef>
              <a:spcAft>
                <a:spcPts val="0"/>
              </a:spcAft>
              <a:buNone/>
            </a:pPr>
            <a:r>
              <a:rPr i="0" lang="en-US" sz="2650" u="none">
                <a:solidFill>
                  <a:srgbClr val="FFFFFF"/>
                </a:solidFill>
              </a:rPr>
              <a:t>Chinmay,Erica,Zac,Bharath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357022" y="313817"/>
            <a:ext cx="114147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Application of Lasso Regression: Accuracy: 62.7%</a:t>
            </a:r>
            <a:endParaRPr/>
          </a:p>
        </p:txBody>
      </p:sp>
      <p:sp>
        <p:nvSpPr>
          <p:cNvPr id="112" name="Google Shape;112;p16"/>
          <p:cNvSpPr txBox="1"/>
          <p:nvPr>
            <p:ph idx="1" type="body"/>
          </p:nvPr>
        </p:nvSpPr>
        <p:spPr>
          <a:xfrm>
            <a:off x="712444" y="1837702"/>
            <a:ext cx="5934600" cy="369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13" name="Google Shape;113;p16"/>
          <p:cNvSpPr txBox="1"/>
          <p:nvPr/>
        </p:nvSpPr>
        <p:spPr>
          <a:xfrm>
            <a:off x="152700" y="1405175"/>
            <a:ext cx="12039300" cy="457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b="1" lang="en-US" sz="1900">
                <a:solidFill>
                  <a:schemeClr val="dk1"/>
                </a:solidFill>
                <a:latin typeface="Roboto"/>
                <a:ea typeface="Roboto"/>
                <a:cs typeface="Roboto"/>
                <a:sym typeface="Roboto"/>
              </a:rPr>
              <a:t>Evaluating the Model:</a:t>
            </a:r>
            <a:endParaRPr b="1" sz="1900">
              <a:solidFill>
                <a:schemeClr val="dk1"/>
              </a:solidFill>
              <a:latin typeface="Roboto"/>
              <a:ea typeface="Roboto"/>
              <a:cs typeface="Roboto"/>
              <a:sym typeface="Roboto"/>
            </a:endParaRPr>
          </a:p>
          <a:p>
            <a:pPr indent="-336550" lvl="0" marL="457200" rtl="0" algn="l">
              <a:lnSpc>
                <a:spcPct val="115000"/>
              </a:lnSpc>
              <a:spcBef>
                <a:spcPts val="200"/>
              </a:spcBef>
              <a:spcAft>
                <a:spcPts val="0"/>
              </a:spcAft>
              <a:buClr>
                <a:srgbClr val="374151"/>
              </a:buClr>
              <a:buSzPts val="1700"/>
              <a:buFont typeface="Roboto"/>
              <a:buChar char="●"/>
            </a:pPr>
            <a:r>
              <a:rPr lang="en-US" sz="1700">
                <a:solidFill>
                  <a:srgbClr val="374151"/>
                </a:solidFill>
                <a:latin typeface="Roboto"/>
                <a:ea typeface="Roboto"/>
                <a:cs typeface="Roboto"/>
                <a:sym typeface="Roboto"/>
              </a:rPr>
              <a:t>Generating Predictions: "Used predict() to generate predictions on the test set, applying a carefully chosen lambda value."</a:t>
            </a:r>
            <a:endParaRPr sz="1700">
              <a:solidFill>
                <a:srgbClr val="374151"/>
              </a:solidFill>
              <a:latin typeface="Roboto"/>
              <a:ea typeface="Roboto"/>
              <a:cs typeface="Roboto"/>
              <a:sym typeface="Roboto"/>
            </a:endParaRPr>
          </a:p>
          <a:p>
            <a:pPr indent="-336550" lvl="0" marL="457200" rtl="0" algn="l">
              <a:lnSpc>
                <a:spcPct val="115000"/>
              </a:lnSpc>
              <a:spcBef>
                <a:spcPts val="0"/>
              </a:spcBef>
              <a:spcAft>
                <a:spcPts val="0"/>
              </a:spcAft>
              <a:buClr>
                <a:srgbClr val="374151"/>
              </a:buClr>
              <a:buSzPts val="1700"/>
              <a:buFont typeface="Roboto"/>
              <a:buChar char="●"/>
            </a:pPr>
            <a:r>
              <a:rPr lang="en-US" sz="1700">
                <a:solidFill>
                  <a:srgbClr val="374151"/>
                </a:solidFill>
                <a:latin typeface="Roboto"/>
                <a:ea typeface="Roboto"/>
                <a:cs typeface="Roboto"/>
                <a:sym typeface="Roboto"/>
              </a:rPr>
              <a:t>R-squared Calculation: "Calculated R-squared value (lasso_r2) to measure the model's predictive power: 1 - sum((test_target - lasso_predictions)^2) / sum((test_target - mean(test_target))^2)."</a:t>
            </a:r>
            <a:endParaRPr sz="1700">
              <a:solidFill>
                <a:srgbClr val="374151"/>
              </a:solidFill>
              <a:latin typeface="Roboto"/>
              <a:ea typeface="Roboto"/>
              <a:cs typeface="Roboto"/>
              <a:sym typeface="Roboto"/>
            </a:endParaRPr>
          </a:p>
          <a:p>
            <a:pPr indent="-336550" lvl="0" marL="457200" rtl="0" algn="l">
              <a:lnSpc>
                <a:spcPct val="115000"/>
              </a:lnSpc>
              <a:spcBef>
                <a:spcPts val="0"/>
              </a:spcBef>
              <a:spcAft>
                <a:spcPts val="0"/>
              </a:spcAft>
              <a:buClr>
                <a:srgbClr val="374151"/>
              </a:buClr>
              <a:buSzPts val="1700"/>
              <a:buFont typeface="Roboto"/>
              <a:buChar char="●"/>
            </a:pPr>
            <a:r>
              <a:rPr lang="en-US" sz="1700">
                <a:solidFill>
                  <a:srgbClr val="374151"/>
                </a:solidFill>
                <a:latin typeface="Roboto"/>
                <a:ea typeface="Roboto"/>
                <a:cs typeface="Roboto"/>
                <a:sym typeface="Roboto"/>
              </a:rPr>
              <a:t>Results: "Obtained an R-squared value of 0.627, indicating a strong ability to predict rental prices."</a:t>
            </a:r>
            <a:endParaRPr sz="1700">
              <a:solidFill>
                <a:srgbClr val="374151"/>
              </a:solidFill>
              <a:latin typeface="Roboto"/>
              <a:ea typeface="Roboto"/>
              <a:cs typeface="Roboto"/>
              <a:sym typeface="Roboto"/>
            </a:endParaRPr>
          </a:p>
          <a:p>
            <a:pPr indent="0" lvl="0" marL="0" rtl="0" algn="l">
              <a:lnSpc>
                <a:spcPct val="150000"/>
              </a:lnSpc>
              <a:spcBef>
                <a:spcPts val="1500"/>
              </a:spcBef>
              <a:spcAft>
                <a:spcPts val="0"/>
              </a:spcAft>
              <a:buNone/>
            </a:pPr>
            <a:r>
              <a:rPr b="1" lang="en-US" sz="1900">
                <a:solidFill>
                  <a:schemeClr val="dk1"/>
                </a:solidFill>
                <a:latin typeface="Roboto"/>
                <a:ea typeface="Roboto"/>
                <a:cs typeface="Roboto"/>
                <a:sym typeface="Roboto"/>
              </a:rPr>
              <a:t>Insights and Conclusion:</a:t>
            </a:r>
            <a:endParaRPr b="1" sz="1900">
              <a:solidFill>
                <a:schemeClr val="dk1"/>
              </a:solidFill>
              <a:latin typeface="Roboto"/>
              <a:ea typeface="Roboto"/>
              <a:cs typeface="Roboto"/>
              <a:sym typeface="Roboto"/>
            </a:endParaRPr>
          </a:p>
          <a:p>
            <a:pPr indent="-336550" lvl="0" marL="457200" rtl="0" algn="l">
              <a:lnSpc>
                <a:spcPct val="115000"/>
              </a:lnSpc>
              <a:spcBef>
                <a:spcPts val="200"/>
              </a:spcBef>
              <a:spcAft>
                <a:spcPts val="0"/>
              </a:spcAft>
              <a:buClr>
                <a:srgbClr val="374151"/>
              </a:buClr>
              <a:buSzPts val="1700"/>
              <a:buFont typeface="Roboto"/>
              <a:buChar char="●"/>
            </a:pPr>
            <a:r>
              <a:rPr lang="en-US" sz="1700">
                <a:solidFill>
                  <a:srgbClr val="374151"/>
                </a:solidFill>
                <a:latin typeface="Roboto"/>
                <a:ea typeface="Roboto"/>
                <a:cs typeface="Roboto"/>
                <a:sym typeface="Roboto"/>
              </a:rPr>
              <a:t>Interpreting the Results: "The R-squared value of 0.627 implies our model explains 62.7% of the variance in rental prices, a significant indicator of its predictive accuracy."</a:t>
            </a:r>
            <a:endParaRPr sz="1700">
              <a:solidFill>
                <a:srgbClr val="374151"/>
              </a:solidFill>
              <a:latin typeface="Roboto"/>
              <a:ea typeface="Roboto"/>
              <a:cs typeface="Roboto"/>
              <a:sym typeface="Roboto"/>
            </a:endParaRPr>
          </a:p>
          <a:p>
            <a:pPr indent="-336550" lvl="0" marL="457200" rtl="0" algn="l">
              <a:lnSpc>
                <a:spcPct val="115000"/>
              </a:lnSpc>
              <a:spcBef>
                <a:spcPts val="0"/>
              </a:spcBef>
              <a:spcAft>
                <a:spcPts val="0"/>
              </a:spcAft>
              <a:buClr>
                <a:srgbClr val="374151"/>
              </a:buClr>
              <a:buSzPts val="1700"/>
              <a:buFont typeface="Roboto"/>
              <a:buChar char="●"/>
            </a:pPr>
            <a:r>
              <a:rPr lang="en-US" sz="1700">
                <a:solidFill>
                  <a:srgbClr val="374151"/>
                </a:solidFill>
                <a:latin typeface="Roboto"/>
                <a:ea typeface="Roboto"/>
                <a:cs typeface="Roboto"/>
                <a:sym typeface="Roboto"/>
              </a:rPr>
              <a:t>Strengths of Lasso Regression: "Particularly effective in this context for its feature selection, highlighting the most influential factors in rental pricing."</a:t>
            </a:r>
            <a:endParaRPr sz="1700">
              <a:solidFill>
                <a:srgbClr val="374151"/>
              </a:solidFill>
              <a:latin typeface="Roboto"/>
              <a:ea typeface="Roboto"/>
              <a:cs typeface="Roboto"/>
              <a:sym typeface="Roboto"/>
            </a:endParaRPr>
          </a:p>
          <a:p>
            <a:pPr indent="-336550" lvl="0" marL="457200" rtl="0" algn="l">
              <a:lnSpc>
                <a:spcPct val="115000"/>
              </a:lnSpc>
              <a:spcBef>
                <a:spcPts val="0"/>
              </a:spcBef>
              <a:spcAft>
                <a:spcPts val="0"/>
              </a:spcAft>
              <a:buClr>
                <a:srgbClr val="374151"/>
              </a:buClr>
              <a:buSzPts val="1700"/>
              <a:buFont typeface="Roboto"/>
              <a:buChar char="●"/>
            </a:pPr>
            <a:r>
              <a:rPr lang="en-US" sz="1700">
                <a:solidFill>
                  <a:srgbClr val="374151"/>
                </a:solidFill>
                <a:latin typeface="Roboto"/>
                <a:ea typeface="Roboto"/>
                <a:cs typeface="Roboto"/>
                <a:sym typeface="Roboto"/>
              </a:rPr>
              <a:t>Model Application: "Lasso Regression's ability to simplify complex datasets makes it highly suitable for real estate market analysis."</a:t>
            </a:r>
            <a:endParaRPr sz="1700">
              <a:solidFill>
                <a:srgbClr val="37415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357022" y="313817"/>
            <a:ext cx="114147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Application of Ridge Regression: Accuracy: 63.33%</a:t>
            </a:r>
            <a:endParaRPr/>
          </a:p>
        </p:txBody>
      </p:sp>
      <p:sp>
        <p:nvSpPr>
          <p:cNvPr id="119" name="Google Shape;119;p17"/>
          <p:cNvSpPr txBox="1"/>
          <p:nvPr>
            <p:ph idx="1" type="body"/>
          </p:nvPr>
        </p:nvSpPr>
        <p:spPr>
          <a:xfrm>
            <a:off x="712444" y="1837702"/>
            <a:ext cx="5934600" cy="369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20" name="Google Shape;120;p17"/>
          <p:cNvSpPr txBox="1"/>
          <p:nvPr/>
        </p:nvSpPr>
        <p:spPr>
          <a:xfrm>
            <a:off x="2725" y="1371600"/>
            <a:ext cx="12123300" cy="5002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b="1" lang="en-US" sz="1600">
                <a:solidFill>
                  <a:schemeClr val="dk1"/>
                </a:solidFill>
                <a:latin typeface="Roboto"/>
                <a:ea typeface="Roboto"/>
                <a:cs typeface="Roboto"/>
                <a:sym typeface="Roboto"/>
              </a:rPr>
              <a:t>Model Building and Parameters:</a:t>
            </a:r>
            <a:endParaRPr b="1" sz="1600">
              <a:solidFill>
                <a:schemeClr val="dk1"/>
              </a:solidFill>
              <a:latin typeface="Roboto"/>
              <a:ea typeface="Roboto"/>
              <a:cs typeface="Roboto"/>
              <a:sym typeface="Roboto"/>
            </a:endParaRPr>
          </a:p>
          <a:p>
            <a:pPr indent="-228600" lvl="0" marL="457200" rtl="0" algn="l">
              <a:lnSpc>
                <a:spcPct val="115000"/>
              </a:lnSpc>
              <a:spcBef>
                <a:spcPts val="200"/>
              </a:spcBef>
              <a:spcAft>
                <a:spcPts val="0"/>
              </a:spcAft>
              <a:buClr>
                <a:srgbClr val="374151"/>
              </a:buClr>
              <a:buSzPts val="1200"/>
              <a:buFont typeface="Roboto"/>
              <a:buNone/>
            </a:pPr>
            <a:r>
              <a:rPr lang="en-US" sz="1500">
                <a:solidFill>
                  <a:srgbClr val="374151"/>
                </a:solidFill>
                <a:latin typeface="Roboto"/>
                <a:ea typeface="Roboto"/>
                <a:cs typeface="Roboto"/>
                <a:sym typeface="Roboto"/>
              </a:rPr>
              <a:t>Implementation using </a:t>
            </a:r>
            <a:r>
              <a:rPr lang="en-US" sz="1350">
                <a:solidFill>
                  <a:srgbClr val="374151"/>
                </a:solidFill>
                <a:latin typeface="Courier New"/>
                <a:ea typeface="Courier New"/>
                <a:cs typeface="Courier New"/>
                <a:sym typeface="Courier New"/>
              </a:rPr>
              <a:t>glmnet</a:t>
            </a:r>
            <a:r>
              <a:rPr lang="en-US" sz="1500">
                <a:solidFill>
                  <a:srgbClr val="374151"/>
                </a:solidFill>
                <a:latin typeface="Roboto"/>
                <a:ea typeface="Roboto"/>
                <a:cs typeface="Roboto"/>
                <a:sym typeface="Roboto"/>
              </a:rPr>
              <a:t>:</a:t>
            </a:r>
            <a:endParaRPr sz="15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US" sz="1500">
                <a:solidFill>
                  <a:srgbClr val="374151"/>
                </a:solidFill>
                <a:latin typeface="Roboto"/>
                <a:ea typeface="Roboto"/>
                <a:cs typeface="Roboto"/>
                <a:sym typeface="Roboto"/>
              </a:rPr>
              <a:t>Code Snippet: </a:t>
            </a:r>
            <a:r>
              <a:rPr lang="en-US" sz="1350">
                <a:solidFill>
                  <a:srgbClr val="374151"/>
                </a:solidFill>
                <a:latin typeface="Courier New"/>
                <a:ea typeface="Courier New"/>
                <a:cs typeface="Courier New"/>
                <a:sym typeface="Courier New"/>
              </a:rPr>
              <a:t>ridge_model &lt;- glmnet(as.matrix(train_features), train_target, alpha = 0)</a:t>
            </a:r>
            <a:endParaRPr sz="1350">
              <a:solidFill>
                <a:srgbClr val="374151"/>
              </a:solidFill>
              <a:latin typeface="Courier New"/>
              <a:ea typeface="Courier New"/>
              <a:cs typeface="Courier New"/>
              <a:sym typeface="Courier New"/>
            </a:endParaRPr>
          </a:p>
          <a:p>
            <a:pPr indent="-323850" lvl="1" marL="914400" rtl="0" algn="l">
              <a:lnSpc>
                <a:spcPct val="115000"/>
              </a:lnSpc>
              <a:spcBef>
                <a:spcPts val="0"/>
              </a:spcBef>
              <a:spcAft>
                <a:spcPts val="0"/>
              </a:spcAft>
              <a:buClr>
                <a:srgbClr val="374151"/>
              </a:buClr>
              <a:buSzPts val="1500"/>
              <a:buFont typeface="Roboto"/>
              <a:buChar char="●"/>
            </a:pPr>
            <a:r>
              <a:rPr lang="en-US" sz="1500">
                <a:solidFill>
                  <a:srgbClr val="374151"/>
                </a:solidFill>
                <a:latin typeface="Roboto"/>
                <a:ea typeface="Roboto"/>
                <a:cs typeface="Roboto"/>
                <a:sym typeface="Roboto"/>
              </a:rPr>
              <a:t>Parameter - Alpha: Set to 0 for Ridge Regression, focusing on L2 regularization.</a:t>
            </a:r>
            <a:endParaRPr sz="15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500"/>
              <a:buFont typeface="Roboto"/>
              <a:buNone/>
            </a:pPr>
            <a:r>
              <a:rPr lang="en-US" sz="1500">
                <a:solidFill>
                  <a:srgbClr val="374151"/>
                </a:solidFill>
                <a:latin typeface="Roboto"/>
                <a:ea typeface="Roboto"/>
                <a:cs typeface="Roboto"/>
                <a:sym typeface="Roboto"/>
              </a:rPr>
              <a:t>Rationale for Parameters:</a:t>
            </a:r>
            <a:endParaRPr sz="1500">
              <a:solidFill>
                <a:srgbClr val="374151"/>
              </a:solidFill>
              <a:latin typeface="Roboto"/>
              <a:ea typeface="Roboto"/>
              <a:cs typeface="Roboto"/>
              <a:sym typeface="Roboto"/>
            </a:endParaRPr>
          </a:p>
          <a:p>
            <a:pPr indent="-323850" lvl="1" marL="914400" rtl="0" algn="l">
              <a:lnSpc>
                <a:spcPct val="115000"/>
              </a:lnSpc>
              <a:spcBef>
                <a:spcPts val="0"/>
              </a:spcBef>
              <a:spcAft>
                <a:spcPts val="0"/>
              </a:spcAft>
              <a:buClr>
                <a:srgbClr val="374151"/>
              </a:buClr>
              <a:buSzPts val="1500"/>
              <a:buFont typeface="Roboto"/>
              <a:buChar char="●"/>
            </a:pPr>
            <a:r>
              <a:rPr lang="en-US" sz="1500">
                <a:solidFill>
                  <a:srgbClr val="374151"/>
                </a:solidFill>
                <a:latin typeface="Roboto"/>
                <a:ea typeface="Roboto"/>
                <a:cs typeface="Roboto"/>
                <a:sym typeface="Roboto"/>
              </a:rPr>
              <a:t>L2 Regularization: Chosen to manage multicollinearity in our feature-rich dataset.</a:t>
            </a:r>
            <a:endParaRPr sz="1500">
              <a:solidFill>
                <a:srgbClr val="374151"/>
              </a:solidFill>
              <a:latin typeface="Roboto"/>
              <a:ea typeface="Roboto"/>
              <a:cs typeface="Roboto"/>
              <a:sym typeface="Roboto"/>
            </a:endParaRPr>
          </a:p>
          <a:p>
            <a:pPr indent="-323850" lvl="1" marL="914400" rtl="0" algn="l">
              <a:lnSpc>
                <a:spcPct val="115000"/>
              </a:lnSpc>
              <a:spcBef>
                <a:spcPts val="0"/>
              </a:spcBef>
              <a:spcAft>
                <a:spcPts val="0"/>
              </a:spcAft>
              <a:buClr>
                <a:srgbClr val="374151"/>
              </a:buClr>
              <a:buSzPts val="1500"/>
              <a:buFont typeface="Roboto"/>
              <a:buChar char="●"/>
            </a:pPr>
            <a:r>
              <a:rPr lang="en-US" sz="1500">
                <a:solidFill>
                  <a:srgbClr val="374151"/>
                </a:solidFill>
                <a:latin typeface="Roboto"/>
                <a:ea typeface="Roboto"/>
                <a:cs typeface="Roboto"/>
                <a:sym typeface="Roboto"/>
              </a:rPr>
              <a:t>Regularization Strength: Fine-tuned to balance bias and variance, optimizing predictive accuracy.</a:t>
            </a:r>
            <a:endParaRPr sz="1500">
              <a:solidFill>
                <a:srgbClr val="374151"/>
              </a:solidFill>
              <a:latin typeface="Roboto"/>
              <a:ea typeface="Roboto"/>
              <a:cs typeface="Roboto"/>
              <a:sym typeface="Roboto"/>
            </a:endParaRPr>
          </a:p>
          <a:p>
            <a:pPr indent="0" lvl="0" marL="0" rtl="0" algn="l">
              <a:lnSpc>
                <a:spcPct val="150000"/>
              </a:lnSpc>
              <a:spcBef>
                <a:spcPts val="1500"/>
              </a:spcBef>
              <a:spcAft>
                <a:spcPts val="0"/>
              </a:spcAft>
              <a:buNone/>
            </a:pPr>
            <a:r>
              <a:rPr b="1" lang="en-US" sz="1600">
                <a:solidFill>
                  <a:schemeClr val="dk1"/>
                </a:solidFill>
                <a:latin typeface="Roboto"/>
                <a:ea typeface="Roboto"/>
                <a:cs typeface="Roboto"/>
                <a:sym typeface="Roboto"/>
              </a:rPr>
              <a:t>Model Evaluation:</a:t>
            </a:r>
            <a:endParaRPr b="1" sz="1600">
              <a:solidFill>
                <a:schemeClr val="dk1"/>
              </a:solidFill>
              <a:latin typeface="Roboto"/>
              <a:ea typeface="Roboto"/>
              <a:cs typeface="Roboto"/>
              <a:sym typeface="Roboto"/>
            </a:endParaRPr>
          </a:p>
          <a:p>
            <a:pPr indent="-304800" lvl="0" marL="457200" rtl="0" algn="l">
              <a:lnSpc>
                <a:spcPct val="115000"/>
              </a:lnSpc>
              <a:spcBef>
                <a:spcPts val="200"/>
              </a:spcBef>
              <a:spcAft>
                <a:spcPts val="0"/>
              </a:spcAft>
              <a:buClr>
                <a:srgbClr val="374151"/>
              </a:buClr>
              <a:buSzPts val="1200"/>
              <a:buFont typeface="Roboto"/>
              <a:buChar char="●"/>
            </a:pPr>
            <a:r>
              <a:rPr lang="en-US" sz="1500">
                <a:solidFill>
                  <a:srgbClr val="374151"/>
                </a:solidFill>
                <a:latin typeface="Roboto"/>
                <a:ea typeface="Roboto"/>
                <a:cs typeface="Roboto"/>
                <a:sym typeface="Roboto"/>
              </a:rPr>
              <a:t>Generating Predictions: Using the </a:t>
            </a:r>
            <a:r>
              <a:rPr lang="en-US" sz="1350">
                <a:solidFill>
                  <a:srgbClr val="374151"/>
                </a:solidFill>
                <a:latin typeface="Courier New"/>
                <a:ea typeface="Courier New"/>
                <a:cs typeface="Courier New"/>
                <a:sym typeface="Courier New"/>
              </a:rPr>
              <a:t>predict()</a:t>
            </a:r>
            <a:r>
              <a:rPr lang="en-US" sz="1500">
                <a:solidFill>
                  <a:srgbClr val="374151"/>
                </a:solidFill>
                <a:latin typeface="Roboto"/>
                <a:ea typeface="Roboto"/>
                <a:cs typeface="Roboto"/>
                <a:sym typeface="Roboto"/>
              </a:rPr>
              <a:t> function with a specific lambda value for test set predictions.</a:t>
            </a:r>
            <a:endParaRPr sz="15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500">
                <a:solidFill>
                  <a:srgbClr val="374151"/>
                </a:solidFill>
                <a:latin typeface="Roboto"/>
                <a:ea typeface="Roboto"/>
                <a:cs typeface="Roboto"/>
                <a:sym typeface="Roboto"/>
              </a:rPr>
              <a:t>R-squared Calculation: </a:t>
            </a:r>
            <a:r>
              <a:rPr lang="en-US" sz="1350">
                <a:solidFill>
                  <a:srgbClr val="374151"/>
                </a:solidFill>
                <a:latin typeface="Courier New"/>
                <a:ea typeface="Courier New"/>
                <a:cs typeface="Courier New"/>
                <a:sym typeface="Courier New"/>
              </a:rPr>
              <a:t>ridge_r2 &lt;- 1 - sum((test_target - ridge_predictions)^2) / sum((test_target - mean(test_target))^2)</a:t>
            </a:r>
            <a:endParaRPr sz="1350">
              <a:solidFill>
                <a:srgbClr val="374151"/>
              </a:solidFill>
              <a:latin typeface="Courier New"/>
              <a:ea typeface="Courier New"/>
              <a:cs typeface="Courier New"/>
              <a:sym typeface="Courier New"/>
            </a:endParaRPr>
          </a:p>
          <a:p>
            <a:pPr indent="-323850" lvl="0" marL="457200" rtl="0" algn="l">
              <a:lnSpc>
                <a:spcPct val="115000"/>
              </a:lnSpc>
              <a:spcBef>
                <a:spcPts val="0"/>
              </a:spcBef>
              <a:spcAft>
                <a:spcPts val="0"/>
              </a:spcAft>
              <a:buClr>
                <a:srgbClr val="374151"/>
              </a:buClr>
              <a:buSzPts val="1500"/>
              <a:buFont typeface="Roboto"/>
              <a:buChar char="●"/>
            </a:pPr>
            <a:r>
              <a:rPr lang="en-US" sz="1500">
                <a:solidFill>
                  <a:srgbClr val="374151"/>
                </a:solidFill>
                <a:latin typeface="Roboto"/>
                <a:ea typeface="Roboto"/>
                <a:cs typeface="Roboto"/>
                <a:sym typeface="Roboto"/>
              </a:rPr>
              <a:t>Results: Present the obtained R-squared value (e.g., 0.633) to illustrate the model's performance.</a:t>
            </a:r>
            <a:endParaRPr sz="1500">
              <a:solidFill>
                <a:srgbClr val="374151"/>
              </a:solidFill>
              <a:latin typeface="Roboto"/>
              <a:ea typeface="Roboto"/>
              <a:cs typeface="Roboto"/>
              <a:sym typeface="Roboto"/>
            </a:endParaRPr>
          </a:p>
          <a:p>
            <a:pPr indent="0" lvl="0" marL="0" rtl="0" algn="l">
              <a:lnSpc>
                <a:spcPct val="150000"/>
              </a:lnSpc>
              <a:spcBef>
                <a:spcPts val="1500"/>
              </a:spcBef>
              <a:spcAft>
                <a:spcPts val="0"/>
              </a:spcAft>
              <a:buNone/>
            </a:pPr>
            <a:r>
              <a:rPr b="1" lang="en-US" sz="1500">
                <a:solidFill>
                  <a:schemeClr val="dk1"/>
                </a:solidFill>
                <a:latin typeface="Roboto"/>
                <a:ea typeface="Roboto"/>
                <a:cs typeface="Roboto"/>
                <a:sym typeface="Roboto"/>
              </a:rPr>
              <a:t>Significance of Results:</a:t>
            </a:r>
            <a:endParaRPr b="1" sz="1500">
              <a:solidFill>
                <a:schemeClr val="dk1"/>
              </a:solidFill>
              <a:latin typeface="Roboto"/>
              <a:ea typeface="Roboto"/>
              <a:cs typeface="Roboto"/>
              <a:sym typeface="Roboto"/>
            </a:endParaRPr>
          </a:p>
          <a:p>
            <a:pPr indent="-323850" lvl="0" marL="457200" rtl="0" algn="l">
              <a:lnSpc>
                <a:spcPct val="115000"/>
              </a:lnSpc>
              <a:spcBef>
                <a:spcPts val="200"/>
              </a:spcBef>
              <a:spcAft>
                <a:spcPts val="0"/>
              </a:spcAft>
              <a:buClr>
                <a:srgbClr val="374151"/>
              </a:buClr>
              <a:buSzPts val="1500"/>
              <a:buFont typeface="Roboto"/>
              <a:buChar char="●"/>
            </a:pPr>
            <a:r>
              <a:rPr b="1" lang="en-US" sz="1500">
                <a:solidFill>
                  <a:srgbClr val="374151"/>
                </a:solidFill>
                <a:latin typeface="Roboto"/>
                <a:ea typeface="Roboto"/>
                <a:cs typeface="Roboto"/>
                <a:sym typeface="Roboto"/>
              </a:rPr>
              <a:t>Interpretation: </a:t>
            </a:r>
            <a:r>
              <a:rPr lang="en-US" sz="1500">
                <a:solidFill>
                  <a:srgbClr val="374151"/>
                </a:solidFill>
                <a:latin typeface="Roboto"/>
                <a:ea typeface="Roboto"/>
                <a:cs typeface="Roboto"/>
                <a:sym typeface="Roboto"/>
              </a:rPr>
              <a:t>An R-squared value of</a:t>
            </a:r>
            <a:r>
              <a:rPr b="1" lang="en-US" sz="1500">
                <a:solidFill>
                  <a:srgbClr val="374151"/>
                </a:solidFill>
                <a:latin typeface="Roboto"/>
                <a:ea typeface="Roboto"/>
                <a:cs typeface="Roboto"/>
                <a:sym typeface="Roboto"/>
              </a:rPr>
              <a:t> 0.633 implies that 63.3%</a:t>
            </a:r>
            <a:r>
              <a:rPr lang="en-US" sz="1500">
                <a:solidFill>
                  <a:srgbClr val="374151"/>
                </a:solidFill>
                <a:latin typeface="Roboto"/>
                <a:ea typeface="Roboto"/>
                <a:cs typeface="Roboto"/>
                <a:sym typeface="Roboto"/>
              </a:rPr>
              <a:t> of the variability in rental prices is explained by the model.</a:t>
            </a:r>
            <a:endParaRPr b="1" sz="1500">
              <a:solidFill>
                <a:srgbClr val="374151"/>
              </a:solidFill>
              <a:latin typeface="Roboto"/>
              <a:ea typeface="Roboto"/>
              <a:cs typeface="Roboto"/>
              <a:sym typeface="Roboto"/>
            </a:endParaRPr>
          </a:p>
          <a:p>
            <a:pPr indent="0" lvl="0" marL="457200" rtl="0" algn="l">
              <a:lnSpc>
                <a:spcPct val="115000"/>
              </a:lnSpc>
              <a:spcBef>
                <a:spcPts val="1500"/>
              </a:spcBef>
              <a:spcAft>
                <a:spcPts val="1500"/>
              </a:spcAft>
              <a:buNone/>
            </a:pPr>
            <a:r>
              <a:t/>
            </a:r>
            <a:endParaRPr sz="1200">
              <a:solidFill>
                <a:srgbClr val="37415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57022" y="313817"/>
            <a:ext cx="114147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Random Forest Regressor: 76.7%</a:t>
            </a:r>
            <a:endParaRPr/>
          </a:p>
        </p:txBody>
      </p:sp>
      <p:sp>
        <p:nvSpPr>
          <p:cNvPr id="126" name="Google Shape;126;p18"/>
          <p:cNvSpPr txBox="1"/>
          <p:nvPr>
            <p:ph idx="1" type="body"/>
          </p:nvPr>
        </p:nvSpPr>
        <p:spPr>
          <a:xfrm>
            <a:off x="189075" y="1473800"/>
            <a:ext cx="6279900" cy="5011200"/>
          </a:xfrm>
          <a:prstGeom prst="rect">
            <a:avLst/>
          </a:prstGeom>
        </p:spPr>
        <p:txBody>
          <a:bodyPr anchorCtr="0" anchor="t" bIns="0" lIns="0" spcFirstLastPara="1" rIns="0" wrap="square" tIns="0">
            <a:spAutoFit/>
          </a:bodyPr>
          <a:lstStyle/>
          <a:p>
            <a:pPr indent="-317500" lvl="0" marL="457200" rtl="0" algn="l">
              <a:lnSpc>
                <a:spcPct val="115000"/>
              </a:lnSpc>
              <a:spcBef>
                <a:spcPts val="0"/>
              </a:spcBef>
              <a:spcAft>
                <a:spcPts val="0"/>
              </a:spcAft>
              <a:buClr>
                <a:srgbClr val="374151"/>
              </a:buClr>
              <a:buSzPts val="1400"/>
              <a:buFont typeface="Roboto"/>
              <a:buChar char="●"/>
            </a:pPr>
            <a:r>
              <a:rPr b="0" i="0" lang="en-US" sz="1400" u="none">
                <a:solidFill>
                  <a:srgbClr val="374151"/>
                </a:solidFill>
                <a:latin typeface="Roboto"/>
                <a:ea typeface="Roboto"/>
                <a:cs typeface="Roboto"/>
                <a:sym typeface="Roboto"/>
              </a:rPr>
              <a:t>Introduction: Random Forest, an ensemble learning technique, combines multiple decision trees to improve predictive accuracy and control overfitting.</a:t>
            </a:r>
            <a:endParaRPr b="0" i="0" sz="1400" u="none">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b="0" i="0" lang="en-US" sz="1400" u="none">
                <a:solidFill>
                  <a:srgbClr val="374151"/>
                </a:solidFill>
                <a:latin typeface="Roboto"/>
                <a:ea typeface="Roboto"/>
                <a:cs typeface="Roboto"/>
                <a:sym typeface="Roboto"/>
              </a:rPr>
              <a:t>Relevance to Our Dataset: Ideal for handling the complexities of urban rental market data, given its capability to manage large datasets and capture non-linear relation</a:t>
            </a:r>
            <a:r>
              <a:rPr b="0" i="0" lang="en-US" sz="1400" u="none">
                <a:solidFill>
                  <a:srgbClr val="374151"/>
                </a:solidFill>
                <a:latin typeface="Roboto"/>
                <a:ea typeface="Roboto"/>
                <a:cs typeface="Roboto"/>
                <a:sym typeface="Roboto"/>
              </a:rPr>
              <a:t>ships.</a:t>
            </a:r>
            <a:r>
              <a:rPr b="0" i="0" lang="en-US" sz="1250" u="none">
                <a:solidFill>
                  <a:srgbClr val="FFFFFF"/>
                </a:solidFill>
                <a:latin typeface="Roboto Mono"/>
                <a:ea typeface="Roboto Mono"/>
                <a:cs typeface="Roboto Mono"/>
                <a:sym typeface="Roboto Mono"/>
              </a:rPr>
              <a:t>library(randomForest)</a:t>
            </a:r>
            <a:endParaRPr b="0" i="0" sz="1250" u="none">
              <a:solidFill>
                <a:srgbClr val="FFFFFF"/>
              </a:solidFill>
              <a:latin typeface="Roboto Mono"/>
              <a:ea typeface="Roboto Mono"/>
              <a:cs typeface="Roboto Mono"/>
              <a:sym typeface="Roboto Mono"/>
            </a:endParaRPr>
          </a:p>
          <a:p>
            <a:pPr indent="0" lvl="0" marL="0" rtl="0" algn="l">
              <a:spcBef>
                <a:spcPts val="1500"/>
              </a:spcBef>
              <a:spcAft>
                <a:spcPts val="0"/>
              </a:spcAft>
              <a:buNone/>
            </a:pPr>
            <a:r>
              <a:rPr b="0" i="0" lang="en-US" sz="1250" u="none">
                <a:solidFill>
                  <a:srgbClr val="FFFFFF"/>
                </a:solidFill>
                <a:latin typeface="Roboto Mono"/>
                <a:ea typeface="Roboto Mono"/>
                <a:cs typeface="Roboto Mono"/>
                <a:sym typeface="Roboto Mono"/>
              </a:rPr>
              <a:t>rf_mtio&lt;- predict(rf_model, test_fea</a:t>
            </a:r>
            <a:endParaRPr b="0" i="0" sz="1400" u="none">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b="0" i="0" lang="en-US" sz="1400" u="none">
                <a:solidFill>
                  <a:srgbClr val="374151"/>
                </a:solidFill>
                <a:latin typeface="Roboto"/>
                <a:ea typeface="Roboto"/>
                <a:cs typeface="Roboto"/>
                <a:sym typeface="Roboto"/>
              </a:rPr>
              <a:t>Parameter Explanation: Utilized 500 trees (</a:t>
            </a:r>
            <a:r>
              <a:rPr b="0" i="0" lang="en-US" sz="1250" u="none">
                <a:solidFill>
                  <a:srgbClr val="374151"/>
                </a:solidFill>
                <a:latin typeface="Courier New"/>
                <a:ea typeface="Courier New"/>
                <a:cs typeface="Courier New"/>
                <a:sym typeface="Courier New"/>
              </a:rPr>
              <a:t>ntree = 500</a:t>
            </a:r>
            <a:r>
              <a:rPr b="0" i="0" lang="en-US" sz="1400" u="none">
                <a:solidFill>
                  <a:srgbClr val="374151"/>
                </a:solidFill>
                <a:latin typeface="Roboto"/>
                <a:ea typeface="Roboto"/>
                <a:cs typeface="Roboto"/>
                <a:sym typeface="Roboto"/>
              </a:rPr>
              <a:t>) for a balanced approach between accuracy and computational efficiency.</a:t>
            </a:r>
            <a:endParaRPr b="0" i="0" sz="1400" u="none">
              <a:solidFill>
                <a:srgbClr val="374151"/>
              </a:solidFill>
              <a:latin typeface="Roboto"/>
              <a:ea typeface="Roboto"/>
              <a:cs typeface="Roboto"/>
              <a:sym typeface="Roboto"/>
            </a:endParaRPr>
          </a:p>
          <a:p>
            <a:pPr indent="0" lvl="0" marL="0" rtl="0" algn="l">
              <a:lnSpc>
                <a:spcPct val="150000"/>
              </a:lnSpc>
              <a:spcBef>
                <a:spcPts val="1500"/>
              </a:spcBef>
              <a:spcAft>
                <a:spcPts val="0"/>
              </a:spcAft>
              <a:buClr>
                <a:schemeClr val="dk1"/>
              </a:buClr>
              <a:buSzPts val="1100"/>
              <a:buFont typeface="Arial"/>
              <a:buNone/>
            </a:pPr>
            <a:r>
              <a:rPr i="0" lang="en-US" sz="1500" u="none">
                <a:solidFill>
                  <a:schemeClr val="dk1"/>
                </a:solidFill>
                <a:latin typeface="Roboto"/>
                <a:ea typeface="Roboto"/>
                <a:cs typeface="Roboto"/>
                <a:sym typeface="Roboto"/>
              </a:rPr>
              <a:t>Key Features of Random Forest:</a:t>
            </a:r>
            <a:endParaRPr i="0" sz="1500" u="none">
              <a:solidFill>
                <a:schemeClr val="dk1"/>
              </a:solidFill>
              <a:latin typeface="Roboto"/>
              <a:ea typeface="Roboto"/>
              <a:cs typeface="Roboto"/>
              <a:sym typeface="Roboto"/>
            </a:endParaRPr>
          </a:p>
          <a:p>
            <a:pPr indent="-317500" lvl="0" marL="457200" rtl="0" algn="l">
              <a:lnSpc>
                <a:spcPct val="115000"/>
              </a:lnSpc>
              <a:spcBef>
                <a:spcPts val="200"/>
              </a:spcBef>
              <a:spcAft>
                <a:spcPts val="0"/>
              </a:spcAft>
              <a:buClr>
                <a:srgbClr val="374151"/>
              </a:buClr>
              <a:buSzPts val="1400"/>
              <a:buFont typeface="Roboto"/>
              <a:buChar char="●"/>
            </a:pPr>
            <a:r>
              <a:rPr b="0" i="0" lang="en-US" sz="1400" u="none">
                <a:solidFill>
                  <a:srgbClr val="374151"/>
                </a:solidFill>
                <a:latin typeface="Roboto"/>
                <a:ea typeface="Roboto"/>
                <a:cs typeface="Roboto"/>
                <a:sym typeface="Roboto"/>
              </a:rPr>
              <a:t>Handling Overfitting: Reduces overfitting common in decision trees by averaging the results of multiple trees.</a:t>
            </a:r>
            <a:endParaRPr b="0" i="0" sz="1400" u="none">
              <a:solidFill>
                <a:srgbClr val="374151"/>
              </a:solidFill>
              <a:latin typeface="Roboto"/>
              <a:ea typeface="Roboto"/>
              <a:cs typeface="Roboto"/>
              <a:sym typeface="Roboto"/>
            </a:endParaRPr>
          </a:p>
          <a:p>
            <a:pPr indent="-317500" lvl="0" marL="457200" rtl="0" algn="l">
              <a:lnSpc>
                <a:spcPct val="115000"/>
              </a:lnSpc>
              <a:spcBef>
                <a:spcPts val="0"/>
              </a:spcBef>
              <a:spcAft>
                <a:spcPts val="0"/>
              </a:spcAft>
              <a:buClr>
                <a:srgbClr val="374151"/>
              </a:buClr>
              <a:buSzPts val="1400"/>
              <a:buFont typeface="Roboto"/>
              <a:buChar char="●"/>
            </a:pPr>
            <a:r>
              <a:rPr b="0" i="0" lang="en-US" sz="1400" u="none">
                <a:solidFill>
                  <a:srgbClr val="374151"/>
                </a:solidFill>
                <a:latin typeface="Roboto"/>
                <a:ea typeface="Roboto"/>
                <a:cs typeface="Roboto"/>
                <a:sym typeface="Roboto"/>
              </a:rPr>
              <a:t>Feature Selection: Innately performs feature selection, highlighting significant predictors in the dataset.</a:t>
            </a:r>
            <a:endParaRPr b="0" i="0" sz="1400" u="none">
              <a:solidFill>
                <a:srgbClr val="374151"/>
              </a:solidFill>
              <a:latin typeface="Roboto"/>
              <a:ea typeface="Roboto"/>
              <a:cs typeface="Roboto"/>
              <a:sym typeface="Roboto"/>
            </a:endParaRPr>
          </a:p>
          <a:p>
            <a:pPr indent="-317500" lvl="0" marL="457200" rtl="0" algn="l">
              <a:lnSpc>
                <a:spcPct val="115000"/>
              </a:lnSpc>
              <a:spcBef>
                <a:spcPts val="0"/>
              </a:spcBef>
              <a:spcAft>
                <a:spcPts val="0"/>
              </a:spcAft>
              <a:buClr>
                <a:srgbClr val="374151"/>
              </a:buClr>
              <a:buSzPts val="1400"/>
              <a:buFont typeface="Roboto"/>
              <a:buChar char="●"/>
            </a:pPr>
            <a:r>
              <a:rPr b="0" i="0" lang="en-US" sz="1400" u="none">
                <a:solidFill>
                  <a:srgbClr val="374151"/>
                </a:solidFill>
                <a:latin typeface="Roboto"/>
                <a:ea typeface="Roboto"/>
                <a:cs typeface="Roboto"/>
                <a:sym typeface="Roboto"/>
              </a:rPr>
              <a:t>Robustness to Noise: Its ensemble nature makes it less sensitive to noise, enhancing model reliability.</a:t>
            </a:r>
            <a:endParaRPr b="0" i="0" sz="1400" u="none">
              <a:solidFill>
                <a:srgbClr val="374151"/>
              </a:solidFill>
              <a:latin typeface="Roboto"/>
              <a:ea typeface="Roboto"/>
              <a:cs typeface="Roboto"/>
              <a:sym typeface="Roboto"/>
            </a:endParaRPr>
          </a:p>
          <a:p>
            <a:pPr indent="0" lvl="0" marL="0" rtl="0" algn="l">
              <a:spcBef>
                <a:spcPts val="1500"/>
              </a:spcBef>
              <a:spcAft>
                <a:spcPts val="0"/>
              </a:spcAft>
              <a:buNone/>
            </a:pPr>
            <a:r>
              <a:t/>
            </a:r>
            <a:endParaRPr sz="2600"/>
          </a:p>
        </p:txBody>
      </p:sp>
      <p:pic>
        <p:nvPicPr>
          <p:cNvPr id="127" name="Google Shape;127;p18"/>
          <p:cNvPicPr preferRelativeResize="0"/>
          <p:nvPr/>
        </p:nvPicPr>
        <p:blipFill>
          <a:blip r:embed="rId3">
            <a:alphaModFix/>
          </a:blip>
          <a:stretch>
            <a:fillRect/>
          </a:stretch>
        </p:blipFill>
        <p:spPr>
          <a:xfrm>
            <a:off x="6883425" y="1713100"/>
            <a:ext cx="5240150" cy="45766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357022" y="313817"/>
            <a:ext cx="114147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Application of XG-Boost Regressor: 77.4% </a:t>
            </a:r>
            <a:endParaRPr/>
          </a:p>
        </p:txBody>
      </p:sp>
      <p:sp>
        <p:nvSpPr>
          <p:cNvPr id="133" name="Google Shape;133;p19"/>
          <p:cNvSpPr txBox="1"/>
          <p:nvPr>
            <p:ph idx="1" type="body"/>
          </p:nvPr>
        </p:nvSpPr>
        <p:spPr>
          <a:xfrm>
            <a:off x="83975" y="1377200"/>
            <a:ext cx="6132900" cy="4730700"/>
          </a:xfrm>
          <a:prstGeom prst="rect">
            <a:avLst/>
          </a:prstGeom>
        </p:spPr>
        <p:txBody>
          <a:bodyPr anchorCtr="0" anchor="t" bIns="0" lIns="0" spcFirstLastPara="1" rIns="0" wrap="square" tIns="0">
            <a:spAutoFit/>
          </a:bodyPr>
          <a:lstStyle/>
          <a:p>
            <a:pPr indent="0" lvl="0" marL="0" rtl="0" algn="l">
              <a:lnSpc>
                <a:spcPct val="150000"/>
              </a:lnSpc>
              <a:spcBef>
                <a:spcPts val="1200"/>
              </a:spcBef>
              <a:spcAft>
                <a:spcPts val="0"/>
              </a:spcAft>
              <a:buClr>
                <a:schemeClr val="dk1"/>
              </a:buClr>
              <a:buSzPts val="1100"/>
              <a:buFont typeface="Arial"/>
              <a:buNone/>
            </a:pPr>
            <a:r>
              <a:rPr b="0" i="0" lang="en-US" sz="1500" u="none">
                <a:solidFill>
                  <a:schemeClr val="dk1"/>
                </a:solidFill>
                <a:latin typeface="Roboto"/>
                <a:ea typeface="Roboto"/>
                <a:cs typeface="Roboto"/>
                <a:sym typeface="Roboto"/>
              </a:rPr>
              <a:t>I</a:t>
            </a:r>
            <a:r>
              <a:rPr i="0" lang="en-US" sz="1500" u="none">
                <a:solidFill>
                  <a:schemeClr val="dk1"/>
                </a:solidFill>
                <a:latin typeface="Roboto"/>
                <a:ea typeface="Roboto"/>
                <a:cs typeface="Roboto"/>
                <a:sym typeface="Roboto"/>
              </a:rPr>
              <a:t>ntroduction</a:t>
            </a:r>
            <a:r>
              <a:rPr i="0" lang="en-US" sz="1500" u="none">
                <a:solidFill>
                  <a:schemeClr val="dk1"/>
                </a:solidFill>
                <a:latin typeface="Roboto"/>
                <a:ea typeface="Roboto"/>
                <a:cs typeface="Roboto"/>
                <a:sym typeface="Roboto"/>
              </a:rPr>
              <a:t> to XGBoost:</a:t>
            </a:r>
            <a:endParaRPr i="0" sz="1500" u="none">
              <a:solidFill>
                <a:schemeClr val="dk1"/>
              </a:solidFill>
              <a:latin typeface="Roboto"/>
              <a:ea typeface="Roboto"/>
              <a:cs typeface="Roboto"/>
              <a:sym typeface="Roboto"/>
            </a:endParaRPr>
          </a:p>
          <a:p>
            <a:pPr indent="-323850" lvl="0" marL="457200" rtl="0" algn="l">
              <a:lnSpc>
                <a:spcPct val="115000"/>
              </a:lnSpc>
              <a:spcBef>
                <a:spcPts val="200"/>
              </a:spcBef>
              <a:spcAft>
                <a:spcPts val="0"/>
              </a:spcAft>
              <a:buClr>
                <a:srgbClr val="374151"/>
              </a:buClr>
              <a:buSzPts val="1500"/>
              <a:buFont typeface="Roboto"/>
              <a:buChar char="●"/>
            </a:pPr>
            <a:r>
              <a:rPr b="0" i="0" lang="en-US" sz="1500" u="none">
                <a:solidFill>
                  <a:srgbClr val="374151"/>
                </a:solidFill>
                <a:latin typeface="Roboto"/>
                <a:ea typeface="Roboto"/>
                <a:cs typeface="Roboto"/>
                <a:sym typeface="Roboto"/>
              </a:rPr>
              <a:t>Overview: XGBoost, short for Extreme Gradient Boosting, is an advanced ensemble machine learning algorithm known for its speed and performance.</a:t>
            </a:r>
            <a:endParaRPr b="0" i="0" sz="1500" u="none">
              <a:solidFill>
                <a:srgbClr val="374151"/>
              </a:solidFill>
              <a:latin typeface="Roboto"/>
              <a:ea typeface="Roboto"/>
              <a:cs typeface="Roboto"/>
              <a:sym typeface="Roboto"/>
            </a:endParaRPr>
          </a:p>
          <a:p>
            <a:pPr indent="-323850" lvl="0" marL="457200" rtl="0" algn="l">
              <a:lnSpc>
                <a:spcPct val="115000"/>
              </a:lnSpc>
              <a:spcBef>
                <a:spcPts val="0"/>
              </a:spcBef>
              <a:spcAft>
                <a:spcPts val="0"/>
              </a:spcAft>
              <a:buClr>
                <a:srgbClr val="374151"/>
              </a:buClr>
              <a:buSzPts val="1500"/>
              <a:buFont typeface="Roboto"/>
              <a:buChar char="●"/>
            </a:pPr>
            <a:r>
              <a:rPr b="0" i="0" lang="en-US" sz="1500" u="none">
                <a:solidFill>
                  <a:srgbClr val="374151"/>
                </a:solidFill>
                <a:latin typeface="Roboto"/>
                <a:ea typeface="Roboto"/>
                <a:cs typeface="Roboto"/>
                <a:sym typeface="Roboto"/>
              </a:rPr>
              <a:t>Context: In the urban rental market analysis, XGBoost is employed to capture complex patterns and relationships in the data.</a:t>
            </a:r>
            <a:endParaRPr b="0" i="0" sz="1500" u="none">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500"/>
              <a:buFont typeface="Roboto"/>
              <a:buNone/>
            </a:pPr>
            <a:r>
              <a:t/>
            </a:r>
            <a:endParaRPr sz="1500">
              <a:solidFill>
                <a:srgbClr val="374151"/>
              </a:solidFill>
              <a:latin typeface="Roboto"/>
              <a:ea typeface="Roboto"/>
              <a:cs typeface="Roboto"/>
              <a:sym typeface="Roboto"/>
            </a:endParaRPr>
          </a:p>
          <a:p>
            <a:pPr indent="0" lvl="0" marL="0" rtl="0" algn="l">
              <a:lnSpc>
                <a:spcPct val="150000"/>
              </a:lnSpc>
              <a:spcBef>
                <a:spcPts val="1500"/>
              </a:spcBef>
              <a:spcAft>
                <a:spcPts val="0"/>
              </a:spcAft>
              <a:buClr>
                <a:schemeClr val="dk1"/>
              </a:buClr>
              <a:buSzPts val="1100"/>
              <a:buFont typeface="Arial"/>
              <a:buNone/>
            </a:pPr>
            <a:r>
              <a:rPr i="0" lang="en-US" sz="1500" u="none">
                <a:solidFill>
                  <a:schemeClr val="dk1"/>
                </a:solidFill>
                <a:latin typeface="Roboto"/>
                <a:ea typeface="Roboto"/>
                <a:cs typeface="Roboto"/>
                <a:sym typeface="Roboto"/>
              </a:rPr>
              <a:t>Key Features of XGBoost:</a:t>
            </a:r>
            <a:endParaRPr i="0" sz="1500" u="none">
              <a:solidFill>
                <a:schemeClr val="dk1"/>
              </a:solidFill>
              <a:latin typeface="Roboto"/>
              <a:ea typeface="Roboto"/>
              <a:cs typeface="Roboto"/>
              <a:sym typeface="Roboto"/>
            </a:endParaRPr>
          </a:p>
          <a:p>
            <a:pPr indent="-323850" lvl="0" marL="457200" rtl="0" algn="l">
              <a:lnSpc>
                <a:spcPct val="115000"/>
              </a:lnSpc>
              <a:spcBef>
                <a:spcPts val="200"/>
              </a:spcBef>
              <a:spcAft>
                <a:spcPts val="0"/>
              </a:spcAft>
              <a:buClr>
                <a:srgbClr val="374151"/>
              </a:buClr>
              <a:buSzPts val="1500"/>
              <a:buFont typeface="Roboto"/>
              <a:buChar char="●"/>
            </a:pPr>
            <a:r>
              <a:rPr b="0" i="0" lang="en-US" sz="1500" u="none">
                <a:solidFill>
                  <a:srgbClr val="374151"/>
                </a:solidFill>
                <a:latin typeface="Roboto"/>
                <a:ea typeface="Roboto"/>
                <a:cs typeface="Roboto"/>
                <a:sym typeface="Roboto"/>
              </a:rPr>
              <a:t>Regularization: Helps in reducing overfitting, a significant advantage over traditional boosting methods.</a:t>
            </a:r>
            <a:endParaRPr b="0" i="0" sz="1500" u="none">
              <a:solidFill>
                <a:srgbClr val="374151"/>
              </a:solidFill>
              <a:latin typeface="Roboto"/>
              <a:ea typeface="Roboto"/>
              <a:cs typeface="Roboto"/>
              <a:sym typeface="Roboto"/>
            </a:endParaRPr>
          </a:p>
          <a:p>
            <a:pPr indent="-323850" lvl="0" marL="457200" rtl="0" algn="l">
              <a:lnSpc>
                <a:spcPct val="115000"/>
              </a:lnSpc>
              <a:spcBef>
                <a:spcPts val="0"/>
              </a:spcBef>
              <a:spcAft>
                <a:spcPts val="0"/>
              </a:spcAft>
              <a:buClr>
                <a:srgbClr val="374151"/>
              </a:buClr>
              <a:buSzPts val="1500"/>
              <a:buFont typeface="Roboto"/>
              <a:buChar char="●"/>
            </a:pPr>
            <a:r>
              <a:rPr b="0" i="0" lang="en-US" sz="1500" u="none">
                <a:solidFill>
                  <a:srgbClr val="374151"/>
                </a:solidFill>
                <a:latin typeface="Roboto"/>
                <a:ea typeface="Roboto"/>
                <a:cs typeface="Roboto"/>
                <a:sym typeface="Roboto"/>
              </a:rPr>
              <a:t>Handling Missing Values: Automatically manages missing data, providing a robust approach to incomplete datasets."</a:t>
            </a:r>
            <a:endParaRPr b="0" i="0" sz="1500" u="none">
              <a:solidFill>
                <a:srgbClr val="374151"/>
              </a:solidFill>
              <a:latin typeface="Roboto"/>
              <a:ea typeface="Roboto"/>
              <a:cs typeface="Roboto"/>
              <a:sym typeface="Roboto"/>
            </a:endParaRPr>
          </a:p>
          <a:p>
            <a:pPr indent="-323850" lvl="0" marL="457200" rtl="0" algn="l">
              <a:lnSpc>
                <a:spcPct val="115000"/>
              </a:lnSpc>
              <a:spcBef>
                <a:spcPts val="0"/>
              </a:spcBef>
              <a:spcAft>
                <a:spcPts val="0"/>
              </a:spcAft>
              <a:buClr>
                <a:srgbClr val="374151"/>
              </a:buClr>
              <a:buSzPts val="1500"/>
              <a:buFont typeface="Roboto"/>
              <a:buChar char="●"/>
            </a:pPr>
            <a:r>
              <a:rPr b="0" i="0" lang="en-US" sz="1500" u="none">
                <a:solidFill>
                  <a:srgbClr val="374151"/>
                </a:solidFill>
                <a:latin typeface="Roboto"/>
                <a:ea typeface="Roboto"/>
                <a:cs typeface="Roboto"/>
                <a:sym typeface="Roboto"/>
              </a:rPr>
              <a:t>Computational Efficiency: Optimized for speed and resource usage, making it highly efficient for large datasets.</a:t>
            </a:r>
            <a:endParaRPr b="0" i="0" sz="1500" u="none">
              <a:solidFill>
                <a:srgbClr val="374151"/>
              </a:solidFill>
              <a:latin typeface="Roboto"/>
              <a:ea typeface="Roboto"/>
              <a:cs typeface="Roboto"/>
              <a:sym typeface="Roboto"/>
            </a:endParaRPr>
          </a:p>
          <a:p>
            <a:pPr indent="0" lvl="0" marL="0" rtl="0" algn="l">
              <a:spcBef>
                <a:spcPts val="1500"/>
              </a:spcBef>
              <a:spcAft>
                <a:spcPts val="0"/>
              </a:spcAft>
              <a:buNone/>
            </a:pPr>
            <a:r>
              <a:t/>
            </a:r>
            <a:endParaRPr sz="2700"/>
          </a:p>
        </p:txBody>
      </p:sp>
      <p:pic>
        <p:nvPicPr>
          <p:cNvPr id="134" name="Google Shape;134;p19"/>
          <p:cNvPicPr preferRelativeResize="0"/>
          <p:nvPr/>
        </p:nvPicPr>
        <p:blipFill>
          <a:blip r:embed="rId3">
            <a:alphaModFix/>
          </a:blip>
          <a:stretch>
            <a:fillRect/>
          </a:stretch>
        </p:blipFill>
        <p:spPr>
          <a:xfrm>
            <a:off x="6216875" y="1281725"/>
            <a:ext cx="5975125" cy="4392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357022" y="313817"/>
            <a:ext cx="114147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Hyperparameter Tuning: XG-Boost : Best Results: 79.99%</a:t>
            </a:r>
            <a:endParaRPr/>
          </a:p>
        </p:txBody>
      </p:sp>
      <p:sp>
        <p:nvSpPr>
          <p:cNvPr id="140" name="Google Shape;140;p20"/>
          <p:cNvSpPr txBox="1"/>
          <p:nvPr>
            <p:ph idx="1" type="body"/>
          </p:nvPr>
        </p:nvSpPr>
        <p:spPr>
          <a:xfrm>
            <a:off x="0" y="1330825"/>
            <a:ext cx="6472200" cy="5768700"/>
          </a:xfrm>
          <a:prstGeom prst="rect">
            <a:avLst/>
          </a:prstGeom>
        </p:spPr>
        <p:txBody>
          <a:bodyPr anchorCtr="0" anchor="t" bIns="0" lIns="0" spcFirstLastPara="1" rIns="0" wrap="square" tIns="0">
            <a:spAutoFit/>
          </a:bodyPr>
          <a:lstStyle/>
          <a:p>
            <a:pPr indent="0" lvl="0" marL="0" rtl="0" algn="l">
              <a:lnSpc>
                <a:spcPct val="150000"/>
              </a:lnSpc>
              <a:spcBef>
                <a:spcPts val="1200"/>
              </a:spcBef>
              <a:spcAft>
                <a:spcPts val="0"/>
              </a:spcAft>
              <a:buClr>
                <a:schemeClr val="dk1"/>
              </a:buClr>
              <a:buSzPts val="1100"/>
              <a:buFont typeface="Arial"/>
              <a:buNone/>
            </a:pPr>
            <a:r>
              <a:rPr i="0" lang="en-US" sz="1200" u="none">
                <a:solidFill>
                  <a:schemeClr val="dk1"/>
                </a:solidFill>
                <a:latin typeface="Roboto"/>
                <a:ea typeface="Roboto"/>
                <a:cs typeface="Roboto"/>
                <a:sym typeface="Roboto"/>
              </a:rPr>
              <a:t>Tuning Process and Parameters:</a:t>
            </a:r>
            <a:endParaRPr i="0" sz="1200" u="none">
              <a:solidFill>
                <a:schemeClr val="dk1"/>
              </a:solidFill>
              <a:latin typeface="Roboto"/>
              <a:ea typeface="Roboto"/>
              <a:cs typeface="Roboto"/>
              <a:sym typeface="Roboto"/>
            </a:endParaRPr>
          </a:p>
          <a:p>
            <a:pPr indent="-304800" lvl="0" marL="457200" rtl="0" algn="l">
              <a:lnSpc>
                <a:spcPct val="115000"/>
              </a:lnSpc>
              <a:spcBef>
                <a:spcPts val="200"/>
              </a:spcBef>
              <a:spcAft>
                <a:spcPts val="0"/>
              </a:spcAft>
              <a:buClr>
                <a:srgbClr val="374151"/>
              </a:buClr>
              <a:buSzPts val="1200"/>
              <a:buFont typeface="Roboto"/>
              <a:buChar char="●"/>
            </a:pPr>
            <a:r>
              <a:rPr b="0" i="0" lang="en-US" sz="1200" u="none">
                <a:solidFill>
                  <a:srgbClr val="374151"/>
                </a:solidFill>
                <a:latin typeface="Roboto"/>
                <a:ea typeface="Roboto"/>
                <a:cs typeface="Roboto"/>
                <a:sym typeface="Roboto"/>
              </a:rPr>
              <a:t>Optimizing Key Parameters:</a:t>
            </a:r>
            <a:endParaRPr b="0" i="0" sz="1200" u="none">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"Adjusted critical parameters including </a:t>
            </a:r>
            <a:r>
              <a:rPr lang="en-US" sz="1050">
                <a:solidFill>
                  <a:srgbClr val="374151"/>
                </a:solidFill>
                <a:latin typeface="Courier New"/>
                <a:ea typeface="Courier New"/>
                <a:cs typeface="Courier New"/>
                <a:sym typeface="Courier New"/>
              </a:rPr>
              <a:t>eta</a:t>
            </a:r>
            <a:r>
              <a:rPr lang="en-US" sz="1200">
                <a:solidFill>
                  <a:srgbClr val="374151"/>
                </a:solidFill>
                <a:latin typeface="Roboto"/>
                <a:ea typeface="Roboto"/>
                <a:cs typeface="Roboto"/>
                <a:sym typeface="Roboto"/>
              </a:rPr>
              <a:t>, </a:t>
            </a:r>
            <a:r>
              <a:rPr lang="en-US" sz="1050">
                <a:solidFill>
                  <a:srgbClr val="374151"/>
                </a:solidFill>
                <a:latin typeface="Courier New"/>
                <a:ea typeface="Courier New"/>
                <a:cs typeface="Courier New"/>
                <a:sym typeface="Courier New"/>
              </a:rPr>
              <a:t>max_depth</a:t>
            </a:r>
            <a:r>
              <a:rPr lang="en-US" sz="1200">
                <a:solidFill>
                  <a:srgbClr val="374151"/>
                </a:solidFill>
                <a:latin typeface="Roboto"/>
                <a:ea typeface="Roboto"/>
                <a:cs typeface="Roboto"/>
                <a:sym typeface="Roboto"/>
              </a:rPr>
              <a:t>, </a:t>
            </a:r>
            <a:r>
              <a:rPr lang="en-US" sz="1050">
                <a:solidFill>
                  <a:srgbClr val="374151"/>
                </a:solidFill>
                <a:latin typeface="Courier New"/>
                <a:ea typeface="Courier New"/>
                <a:cs typeface="Courier New"/>
                <a:sym typeface="Courier New"/>
              </a:rPr>
              <a:t>gamma</a:t>
            </a:r>
            <a:r>
              <a:rPr lang="en-US" sz="1200">
                <a:solidFill>
                  <a:srgbClr val="374151"/>
                </a:solidFill>
                <a:latin typeface="Roboto"/>
                <a:ea typeface="Roboto"/>
                <a:cs typeface="Roboto"/>
                <a:sym typeface="Roboto"/>
              </a:rPr>
              <a:t>, </a:t>
            </a:r>
            <a:r>
              <a:rPr lang="en-US" sz="1050">
                <a:solidFill>
                  <a:srgbClr val="374151"/>
                </a:solidFill>
                <a:latin typeface="Courier New"/>
                <a:ea typeface="Courier New"/>
                <a:cs typeface="Courier New"/>
                <a:sym typeface="Courier New"/>
              </a:rPr>
              <a:t>colsample_bytree</a:t>
            </a:r>
            <a:r>
              <a:rPr lang="en-US" sz="1200">
                <a:solidFill>
                  <a:srgbClr val="374151"/>
                </a:solidFill>
                <a:latin typeface="Roboto"/>
                <a:ea typeface="Roboto"/>
                <a:cs typeface="Roboto"/>
                <a:sym typeface="Roboto"/>
              </a:rPr>
              <a:t>, </a:t>
            </a:r>
            <a:r>
              <a:rPr lang="en-US" sz="1050">
                <a:solidFill>
                  <a:srgbClr val="374151"/>
                </a:solidFill>
                <a:latin typeface="Courier New"/>
                <a:ea typeface="Courier New"/>
                <a:cs typeface="Courier New"/>
                <a:sym typeface="Courier New"/>
              </a:rPr>
              <a:t>min_child_weight</a:t>
            </a:r>
            <a:r>
              <a:rPr lang="en-US" sz="1200">
                <a:solidFill>
                  <a:srgbClr val="374151"/>
                </a:solidFill>
                <a:latin typeface="Roboto"/>
                <a:ea typeface="Roboto"/>
                <a:cs typeface="Roboto"/>
                <a:sym typeface="Roboto"/>
              </a:rPr>
              <a:t>, and </a:t>
            </a:r>
            <a:r>
              <a:rPr lang="en-US" sz="1050">
                <a:solidFill>
                  <a:srgbClr val="374151"/>
                </a:solidFill>
                <a:latin typeface="Courier New"/>
                <a:ea typeface="Courier New"/>
                <a:cs typeface="Courier New"/>
                <a:sym typeface="Courier New"/>
              </a:rPr>
              <a:t>subsample</a:t>
            </a:r>
            <a:r>
              <a:rPr lang="en-US" sz="1200">
                <a:solidFill>
                  <a:srgbClr val="374151"/>
                </a:solidFill>
                <a:latin typeface="Roboto"/>
                <a:ea typeface="Roboto"/>
                <a:cs typeface="Roboto"/>
                <a:sym typeface="Roboto"/>
              </a:rPr>
              <a:t>."</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"These parameters control aspects like learning rate, tree complexity, and regularization, crucial for model performance."</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b="0" i="0" lang="en-US" sz="1200" u="none">
                <a:solidFill>
                  <a:srgbClr val="374151"/>
                </a:solidFill>
                <a:latin typeface="Roboto"/>
                <a:ea typeface="Roboto"/>
                <a:cs typeface="Roboto"/>
                <a:sym typeface="Roboto"/>
              </a:rPr>
              <a:t>Model Training:</a:t>
            </a:r>
            <a:endParaRPr b="0" i="0" sz="1200" u="none">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"Trained the XGBoost model using the best parameters obtained from the tuning process."</a:t>
            </a:r>
            <a:endParaRPr sz="1200">
              <a:solidFill>
                <a:srgbClr val="374151"/>
              </a:solidFill>
              <a:latin typeface="Roboto"/>
              <a:ea typeface="Roboto"/>
              <a:cs typeface="Roboto"/>
              <a:sym typeface="Roboto"/>
            </a:endParaRPr>
          </a:p>
          <a:p>
            <a:pPr indent="0" lvl="0" marL="0" rtl="0" algn="l">
              <a:lnSpc>
                <a:spcPct val="150000"/>
              </a:lnSpc>
              <a:spcBef>
                <a:spcPts val="1500"/>
              </a:spcBef>
              <a:spcAft>
                <a:spcPts val="0"/>
              </a:spcAft>
              <a:buClr>
                <a:schemeClr val="dk1"/>
              </a:buClr>
              <a:buSzPts val="1100"/>
              <a:buFont typeface="Arial"/>
              <a:buNone/>
            </a:pPr>
            <a:r>
              <a:rPr i="0" lang="en-US" sz="1200" u="none">
                <a:solidFill>
                  <a:schemeClr val="dk1"/>
                </a:solidFill>
                <a:latin typeface="Roboto"/>
                <a:ea typeface="Roboto"/>
                <a:cs typeface="Roboto"/>
                <a:sym typeface="Roboto"/>
              </a:rPr>
              <a:t>Performance Evaluation:</a:t>
            </a:r>
            <a:endParaRPr i="0" sz="1200" u="none">
              <a:solidFill>
                <a:schemeClr val="dk1"/>
              </a:solidFill>
              <a:latin typeface="Roboto"/>
              <a:ea typeface="Roboto"/>
              <a:cs typeface="Roboto"/>
              <a:sym typeface="Roboto"/>
            </a:endParaRPr>
          </a:p>
          <a:p>
            <a:pPr indent="-304800" lvl="0" marL="457200" rtl="0" algn="l">
              <a:lnSpc>
                <a:spcPct val="115000"/>
              </a:lnSpc>
              <a:spcBef>
                <a:spcPts val="200"/>
              </a:spcBef>
              <a:spcAft>
                <a:spcPts val="0"/>
              </a:spcAft>
              <a:buClr>
                <a:srgbClr val="374151"/>
              </a:buClr>
              <a:buSzPts val="1200"/>
              <a:buFont typeface="Roboto"/>
              <a:buChar char="●"/>
            </a:pPr>
            <a:r>
              <a:rPr b="0" i="0" lang="en-US" sz="1200" u="none">
                <a:solidFill>
                  <a:srgbClr val="374151"/>
                </a:solidFill>
                <a:latin typeface="Roboto"/>
                <a:ea typeface="Roboto"/>
                <a:cs typeface="Roboto"/>
                <a:sym typeface="Roboto"/>
              </a:rPr>
              <a:t>Improvement in R-squared:</a:t>
            </a:r>
            <a:endParaRPr b="0" i="0" sz="1200" u="none">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"Significant enhancement in the model's R-squared value post-tuning, indicating a substantial increase in its ability to predict rental prices accurately."</a:t>
            </a:r>
            <a:endParaRPr sz="1200">
              <a:solidFill>
                <a:srgbClr val="374151"/>
              </a:solidFill>
              <a:latin typeface="Roboto"/>
              <a:ea typeface="Roboto"/>
              <a:cs typeface="Roboto"/>
              <a:sym typeface="Roboto"/>
            </a:endParaRPr>
          </a:p>
          <a:p>
            <a:pPr indent="0" lvl="0" marL="0" rtl="0" algn="l">
              <a:lnSpc>
                <a:spcPct val="150000"/>
              </a:lnSpc>
              <a:spcBef>
                <a:spcPts val="1500"/>
              </a:spcBef>
              <a:spcAft>
                <a:spcPts val="0"/>
              </a:spcAft>
              <a:buClr>
                <a:schemeClr val="dk1"/>
              </a:buClr>
              <a:buSzPts val="1100"/>
              <a:buFont typeface="Arial"/>
              <a:buNone/>
            </a:pPr>
            <a:r>
              <a:rPr i="0" lang="en-US" sz="1200" u="none">
                <a:solidFill>
                  <a:schemeClr val="dk1"/>
                </a:solidFill>
                <a:latin typeface="Roboto"/>
                <a:ea typeface="Roboto"/>
                <a:cs typeface="Roboto"/>
                <a:sym typeface="Roboto"/>
              </a:rPr>
              <a:t>Impact of Tuning:</a:t>
            </a:r>
            <a:endParaRPr i="0" sz="1200" u="none">
              <a:solidFill>
                <a:schemeClr val="dk1"/>
              </a:solidFill>
              <a:latin typeface="Roboto"/>
              <a:ea typeface="Roboto"/>
              <a:cs typeface="Roboto"/>
              <a:sym typeface="Roboto"/>
            </a:endParaRPr>
          </a:p>
          <a:p>
            <a:pPr indent="-304800" lvl="0" marL="457200" rtl="0" algn="l">
              <a:lnSpc>
                <a:spcPct val="115000"/>
              </a:lnSpc>
              <a:spcBef>
                <a:spcPts val="200"/>
              </a:spcBef>
              <a:spcAft>
                <a:spcPts val="0"/>
              </a:spcAft>
              <a:buClr>
                <a:srgbClr val="374151"/>
              </a:buClr>
              <a:buSzPts val="1200"/>
              <a:buFont typeface="Roboto"/>
              <a:buChar char="●"/>
            </a:pPr>
            <a:r>
              <a:rPr b="0" i="0" lang="en-US" sz="1200" u="none">
                <a:solidFill>
                  <a:srgbClr val="374151"/>
                </a:solidFill>
                <a:latin typeface="Roboto"/>
                <a:ea typeface="Roboto"/>
                <a:cs typeface="Roboto"/>
                <a:sym typeface="Roboto"/>
              </a:rPr>
              <a:t>Enhanced Model Accuracy:</a:t>
            </a:r>
            <a:endParaRPr b="0" i="0" sz="1200" u="none">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The tuning process led to a notably higher R-squared value, reflecting a more accurate and reliable model."</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b="0" i="0" lang="en-US" sz="1200" u="none">
                <a:solidFill>
                  <a:srgbClr val="374151"/>
                </a:solidFill>
                <a:latin typeface="Roboto"/>
                <a:ea typeface="Roboto"/>
                <a:cs typeface="Roboto"/>
                <a:sym typeface="Roboto"/>
              </a:rPr>
              <a:t>Strategic Model Optimization:</a:t>
            </a:r>
            <a:endParaRPr b="0" i="0" sz="1200" u="none">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The systematic approach in tuning ensured that the model is well-suited for complex patterns in the rental market data.</a:t>
            </a:r>
            <a:endParaRPr sz="1200">
              <a:solidFill>
                <a:srgbClr val="374151"/>
              </a:solidFill>
              <a:latin typeface="Roboto"/>
              <a:ea typeface="Roboto"/>
              <a:cs typeface="Roboto"/>
              <a:sym typeface="Roboto"/>
            </a:endParaRPr>
          </a:p>
          <a:p>
            <a:pPr indent="0" lvl="0" marL="0" rtl="0" algn="l">
              <a:lnSpc>
                <a:spcPct val="150000"/>
              </a:lnSpc>
              <a:spcBef>
                <a:spcPts val="1500"/>
              </a:spcBef>
              <a:spcAft>
                <a:spcPts val="0"/>
              </a:spcAft>
              <a:buClr>
                <a:schemeClr val="dk1"/>
              </a:buClr>
              <a:buSzPts val="1100"/>
              <a:buFont typeface="Arial"/>
              <a:buNone/>
            </a:pPr>
            <a:r>
              <a:t/>
            </a:r>
            <a:endParaRPr b="0" i="0" sz="1200" u="none">
              <a:solidFill>
                <a:schemeClr val="dk1"/>
              </a:solidFill>
              <a:latin typeface="Roboto"/>
              <a:ea typeface="Roboto"/>
              <a:cs typeface="Roboto"/>
              <a:sym typeface="Roboto"/>
            </a:endParaRPr>
          </a:p>
          <a:p>
            <a:pPr indent="0" lvl="0" marL="0" rtl="0" algn="l">
              <a:spcBef>
                <a:spcPts val="200"/>
              </a:spcBef>
              <a:spcAft>
                <a:spcPts val="0"/>
              </a:spcAft>
              <a:buNone/>
            </a:pPr>
            <a:r>
              <a:t/>
            </a:r>
            <a:endParaRPr/>
          </a:p>
        </p:txBody>
      </p:sp>
      <p:pic>
        <p:nvPicPr>
          <p:cNvPr id="141" name="Google Shape;141;p20"/>
          <p:cNvPicPr preferRelativeResize="0"/>
          <p:nvPr/>
        </p:nvPicPr>
        <p:blipFill>
          <a:blip r:embed="rId3">
            <a:alphaModFix/>
          </a:blip>
          <a:stretch>
            <a:fillRect/>
          </a:stretch>
        </p:blipFill>
        <p:spPr>
          <a:xfrm>
            <a:off x="6556875" y="1515400"/>
            <a:ext cx="5635125" cy="48375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357022" y="313817"/>
            <a:ext cx="114147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Final Comparison of all models</a:t>
            </a:r>
            <a:endParaRPr/>
          </a:p>
        </p:txBody>
      </p:sp>
      <p:sp>
        <p:nvSpPr>
          <p:cNvPr id="147" name="Google Shape;147;p21"/>
          <p:cNvSpPr txBox="1"/>
          <p:nvPr>
            <p:ph idx="1" type="body"/>
          </p:nvPr>
        </p:nvSpPr>
        <p:spPr>
          <a:xfrm>
            <a:off x="712444" y="1837702"/>
            <a:ext cx="5934600" cy="369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148" name="Google Shape;148;p21"/>
          <p:cNvPicPr preferRelativeResize="0"/>
          <p:nvPr/>
        </p:nvPicPr>
        <p:blipFill>
          <a:blip r:embed="rId3">
            <a:alphaModFix/>
          </a:blip>
          <a:stretch>
            <a:fillRect/>
          </a:stretch>
        </p:blipFill>
        <p:spPr>
          <a:xfrm>
            <a:off x="2279725" y="1526852"/>
            <a:ext cx="6379740" cy="43461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357022" y="313817"/>
            <a:ext cx="114147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LASSO Regression to Determine Price</a:t>
            </a:r>
            <a:endParaRPr/>
          </a:p>
        </p:txBody>
      </p:sp>
      <p:sp>
        <p:nvSpPr>
          <p:cNvPr id="154" name="Google Shape;154;p22"/>
          <p:cNvSpPr txBox="1"/>
          <p:nvPr>
            <p:ph idx="1" type="body"/>
          </p:nvPr>
        </p:nvSpPr>
        <p:spPr>
          <a:xfrm>
            <a:off x="1030204" y="1506975"/>
            <a:ext cx="10131600" cy="25860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solidFill>
                  <a:srgbClr val="374151"/>
                </a:solidFill>
              </a:rPr>
              <a:t>Can the application of LASSO regression, with an optimal regularization parameter, on a dataset of housing features, demonstrate a statistically significant improvement in predictive accuracy (measured by a specific evaluation metric, e.g., Mean Absolute Error) compared to traditional linear regression models, while also providing a parsimonious model with a reduced number of important predictor variables?</a:t>
            </a:r>
            <a:endParaRPr>
              <a:solidFill>
                <a:srgbClr val="37415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357022" y="313817"/>
            <a:ext cx="114147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Why LASSO </a:t>
            </a:r>
            <a:r>
              <a:rPr lang="en-US"/>
              <a:t>Regression</a:t>
            </a:r>
            <a:endParaRPr/>
          </a:p>
        </p:txBody>
      </p:sp>
      <p:sp>
        <p:nvSpPr>
          <p:cNvPr id="160" name="Google Shape;160;p23"/>
          <p:cNvSpPr txBox="1"/>
          <p:nvPr>
            <p:ph idx="1" type="body"/>
          </p:nvPr>
        </p:nvSpPr>
        <p:spPr>
          <a:xfrm>
            <a:off x="64800" y="1330800"/>
            <a:ext cx="11543400" cy="3840300"/>
          </a:xfrm>
          <a:prstGeom prst="rect">
            <a:avLst/>
          </a:prstGeom>
        </p:spPr>
        <p:txBody>
          <a:bodyPr anchorCtr="0" anchor="t" bIns="0" lIns="0" spcFirstLastPara="1" rIns="0" wrap="square" tIns="0">
            <a:spAutoFit/>
          </a:bodyPr>
          <a:lstStyle/>
          <a:p>
            <a:pPr indent="-342900" lvl="0" marL="457200" rtl="0" algn="l">
              <a:lnSpc>
                <a:spcPct val="115000"/>
              </a:lnSpc>
              <a:spcBef>
                <a:spcPts val="1500"/>
              </a:spcBef>
              <a:spcAft>
                <a:spcPts val="0"/>
              </a:spcAft>
              <a:buClr>
                <a:srgbClr val="374151"/>
              </a:buClr>
              <a:buSzPts val="1800"/>
              <a:buFont typeface="Roboto"/>
              <a:buChar char="●"/>
            </a:pPr>
            <a:r>
              <a:rPr b="0" i="0" lang="en-US" sz="1800" u="none">
                <a:solidFill>
                  <a:srgbClr val="374151"/>
                </a:solidFill>
                <a:latin typeface="Roboto"/>
                <a:ea typeface="Roboto"/>
                <a:cs typeface="Roboto"/>
                <a:sym typeface="Roboto"/>
              </a:rPr>
              <a:t>Effective Feature Selection: Efficiently identifies key predictors in complex real estate data, enhancing model relevance and simplicity.</a:t>
            </a:r>
            <a:endParaRPr b="0" i="0" sz="1800" u="none">
              <a:solidFill>
                <a:srgbClr val="374151"/>
              </a:solidFill>
              <a:latin typeface="Roboto"/>
              <a:ea typeface="Roboto"/>
              <a:cs typeface="Roboto"/>
              <a:sym typeface="Roboto"/>
            </a:endParaRPr>
          </a:p>
          <a:p>
            <a:pPr indent="-342900" lvl="0" marL="457200" rtl="0" algn="l">
              <a:lnSpc>
                <a:spcPct val="115000"/>
              </a:lnSpc>
              <a:spcBef>
                <a:spcPts val="0"/>
              </a:spcBef>
              <a:spcAft>
                <a:spcPts val="0"/>
              </a:spcAft>
              <a:buClr>
                <a:srgbClr val="374151"/>
              </a:buClr>
              <a:buSzPts val="1800"/>
              <a:buFont typeface="Roboto"/>
              <a:buChar char="●"/>
            </a:pPr>
            <a:r>
              <a:rPr b="0" i="0" lang="en-US" sz="1800" u="none">
                <a:solidFill>
                  <a:srgbClr val="374151"/>
                </a:solidFill>
                <a:latin typeface="Roboto"/>
                <a:ea typeface="Roboto"/>
                <a:cs typeface="Roboto"/>
                <a:sym typeface="Roboto"/>
              </a:rPr>
              <a:t>Multicollinearity Management: Addresses multicollinearity by shrinking less important coefficients, improving model stability.</a:t>
            </a:r>
            <a:endParaRPr b="0" i="0" sz="1600" u="none">
              <a:solidFill>
                <a:srgbClr val="374151"/>
              </a:solidFill>
              <a:latin typeface="Roboto"/>
              <a:ea typeface="Roboto"/>
              <a:cs typeface="Roboto"/>
              <a:sym typeface="Roboto"/>
            </a:endParaRPr>
          </a:p>
          <a:p>
            <a:pPr indent="-342900" lvl="0" marL="457200" rtl="0" algn="l">
              <a:lnSpc>
                <a:spcPct val="115000"/>
              </a:lnSpc>
              <a:spcBef>
                <a:spcPts val="0"/>
              </a:spcBef>
              <a:spcAft>
                <a:spcPts val="0"/>
              </a:spcAft>
              <a:buClr>
                <a:srgbClr val="374151"/>
              </a:buClr>
              <a:buSzPts val="1800"/>
              <a:buFont typeface="Roboto"/>
              <a:buChar char="●"/>
            </a:pPr>
            <a:r>
              <a:rPr b="0" i="0" lang="en-US" sz="1800" u="none">
                <a:solidFill>
                  <a:srgbClr val="374151"/>
                </a:solidFill>
                <a:latin typeface="Roboto"/>
                <a:ea typeface="Roboto"/>
                <a:cs typeface="Roboto"/>
                <a:sym typeface="Roboto"/>
              </a:rPr>
              <a:t>Improved Interpretability: </a:t>
            </a:r>
            <a:r>
              <a:rPr b="0" i="0" lang="en-US" sz="1800" u="none">
                <a:solidFill>
                  <a:srgbClr val="374151"/>
                </a:solidFill>
                <a:latin typeface="Roboto"/>
                <a:ea typeface="Roboto"/>
                <a:cs typeface="Roboto"/>
                <a:sym typeface="Roboto"/>
              </a:rPr>
              <a:t>Simplified</a:t>
            </a:r>
            <a:r>
              <a:rPr b="0" i="0" lang="en-US" sz="1800" u="none">
                <a:solidFill>
                  <a:srgbClr val="374151"/>
                </a:solidFill>
                <a:latin typeface="Roboto"/>
                <a:ea typeface="Roboto"/>
                <a:cs typeface="Roboto"/>
                <a:sym typeface="Roboto"/>
              </a:rPr>
              <a:t> understanding of influential factors in rental pricing, aiding in decision-making.</a:t>
            </a:r>
            <a:endParaRPr b="0" i="0" sz="1800" u="none">
              <a:solidFill>
                <a:srgbClr val="374151"/>
              </a:solidFill>
              <a:latin typeface="Roboto"/>
              <a:ea typeface="Roboto"/>
              <a:cs typeface="Roboto"/>
              <a:sym typeface="Roboto"/>
            </a:endParaRPr>
          </a:p>
          <a:p>
            <a:pPr indent="-342900" lvl="0" marL="457200" rtl="0" algn="l">
              <a:lnSpc>
                <a:spcPct val="115000"/>
              </a:lnSpc>
              <a:spcBef>
                <a:spcPts val="0"/>
              </a:spcBef>
              <a:spcAft>
                <a:spcPts val="0"/>
              </a:spcAft>
              <a:buClr>
                <a:srgbClr val="374151"/>
              </a:buClr>
              <a:buSzPts val="1800"/>
              <a:buFont typeface="Roboto"/>
              <a:buChar char="●"/>
            </a:pPr>
            <a:r>
              <a:rPr b="0" i="0" lang="en-US" sz="1800" u="none">
                <a:solidFill>
                  <a:srgbClr val="374151"/>
                </a:solidFill>
                <a:latin typeface="Roboto"/>
                <a:ea typeface="Roboto"/>
                <a:cs typeface="Roboto"/>
                <a:sym typeface="Roboto"/>
              </a:rPr>
              <a:t>Overfitting Prevention: Regularization parameter in LASSO helps avoid overfitting, ensuring better generalization on new data.</a:t>
            </a:r>
            <a:endParaRPr b="0" i="0" sz="1800" u="none">
              <a:solidFill>
                <a:srgbClr val="374151"/>
              </a:solidFill>
              <a:latin typeface="Roboto"/>
              <a:ea typeface="Roboto"/>
              <a:cs typeface="Roboto"/>
              <a:sym typeface="Roboto"/>
            </a:endParaRPr>
          </a:p>
          <a:p>
            <a:pPr indent="-342900" lvl="0" marL="457200" rtl="0" algn="l">
              <a:lnSpc>
                <a:spcPct val="115000"/>
              </a:lnSpc>
              <a:spcBef>
                <a:spcPts val="0"/>
              </a:spcBef>
              <a:spcAft>
                <a:spcPts val="0"/>
              </a:spcAft>
              <a:buClr>
                <a:srgbClr val="374151"/>
              </a:buClr>
              <a:buSzPts val="1800"/>
              <a:buFont typeface="Roboto"/>
              <a:buChar char="●"/>
            </a:pPr>
            <a:r>
              <a:rPr b="0" i="0" lang="en-US" sz="1800" u="none">
                <a:solidFill>
                  <a:srgbClr val="374151"/>
                </a:solidFill>
                <a:latin typeface="Roboto"/>
                <a:ea typeface="Roboto"/>
                <a:cs typeface="Roboto"/>
                <a:sym typeface="Roboto"/>
              </a:rPr>
              <a:t>Versatile and Efficient: Suitable for diverse data types, making it ideal for varied real estate datasets; computationally efficient for large-scale analysis.</a:t>
            </a:r>
            <a:endParaRPr b="0" i="0" sz="1800" u="none">
              <a:solidFill>
                <a:srgbClr val="374151"/>
              </a:solidFill>
              <a:latin typeface="Roboto"/>
              <a:ea typeface="Roboto"/>
              <a:cs typeface="Roboto"/>
              <a:sym typeface="Roboto"/>
            </a:endParaRPr>
          </a:p>
          <a:p>
            <a:pPr indent="0" lvl="0" marL="0" rtl="0" algn="l">
              <a:spcBef>
                <a:spcPts val="1500"/>
              </a:spcBef>
              <a:spcAft>
                <a:spcPts val="0"/>
              </a:spcAft>
              <a:buNone/>
            </a:pPr>
            <a:r>
              <a:t/>
            </a:r>
            <a:endParaRPr sz="3000"/>
          </a:p>
        </p:txBody>
      </p:sp>
      <p:pic>
        <p:nvPicPr>
          <p:cNvPr id="161" name="Google Shape;161;p23"/>
          <p:cNvPicPr preferRelativeResize="0"/>
          <p:nvPr/>
        </p:nvPicPr>
        <p:blipFill>
          <a:blip r:embed="rId3">
            <a:alphaModFix/>
          </a:blip>
          <a:stretch>
            <a:fillRect/>
          </a:stretch>
        </p:blipFill>
        <p:spPr>
          <a:xfrm>
            <a:off x="4103663" y="4994513"/>
            <a:ext cx="7248525" cy="1628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357022" y="313817"/>
            <a:ext cx="114147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How It Works</a:t>
            </a:r>
            <a:endParaRPr/>
          </a:p>
        </p:txBody>
      </p:sp>
      <p:sp>
        <p:nvSpPr>
          <p:cNvPr id="167" name="Google Shape;167;p24"/>
          <p:cNvSpPr txBox="1"/>
          <p:nvPr/>
        </p:nvSpPr>
        <p:spPr>
          <a:xfrm>
            <a:off x="301125" y="1605000"/>
            <a:ext cx="6489000" cy="3648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500"/>
              </a:spcBef>
              <a:spcAft>
                <a:spcPts val="0"/>
              </a:spcAft>
              <a:buClr>
                <a:srgbClr val="374151"/>
              </a:buClr>
              <a:buSzPts val="1800"/>
              <a:buFont typeface="Roboto"/>
              <a:buChar char="●"/>
            </a:pPr>
            <a:r>
              <a:rPr lang="en-US" sz="1800">
                <a:solidFill>
                  <a:srgbClr val="374151"/>
                </a:solidFill>
                <a:latin typeface="Roboto"/>
                <a:ea typeface="Roboto"/>
                <a:cs typeface="Roboto"/>
                <a:sym typeface="Roboto"/>
              </a:rPr>
              <a:t>LASSO Objective:</a:t>
            </a:r>
            <a:endParaRPr sz="1800">
              <a:solidFill>
                <a:srgbClr val="374151"/>
              </a:solidFill>
              <a:latin typeface="Roboto"/>
              <a:ea typeface="Roboto"/>
              <a:cs typeface="Roboto"/>
              <a:sym typeface="Roboto"/>
            </a:endParaRPr>
          </a:p>
          <a:p>
            <a:pPr indent="-342900" lvl="1" marL="914400" rtl="0" algn="l">
              <a:lnSpc>
                <a:spcPct val="115000"/>
              </a:lnSpc>
              <a:spcBef>
                <a:spcPts val="0"/>
              </a:spcBef>
              <a:spcAft>
                <a:spcPts val="0"/>
              </a:spcAft>
              <a:buClr>
                <a:srgbClr val="374151"/>
              </a:buClr>
              <a:buSzPts val="1800"/>
              <a:buFont typeface="Roboto"/>
              <a:buChar char="●"/>
            </a:pPr>
            <a:r>
              <a:rPr lang="en-US" sz="1800">
                <a:solidFill>
                  <a:srgbClr val="374151"/>
                </a:solidFill>
                <a:latin typeface="Roboto"/>
                <a:ea typeface="Roboto"/>
                <a:cs typeface="Roboto"/>
                <a:sym typeface="Roboto"/>
              </a:rPr>
              <a:t>Minimize prediction errors.</a:t>
            </a:r>
            <a:endParaRPr sz="1800">
              <a:solidFill>
                <a:srgbClr val="374151"/>
              </a:solidFill>
              <a:latin typeface="Roboto"/>
              <a:ea typeface="Roboto"/>
              <a:cs typeface="Roboto"/>
              <a:sym typeface="Roboto"/>
            </a:endParaRPr>
          </a:p>
          <a:p>
            <a:pPr indent="-342900" lvl="0" marL="457200" rtl="0" algn="l">
              <a:lnSpc>
                <a:spcPct val="115000"/>
              </a:lnSpc>
              <a:spcBef>
                <a:spcPts val="0"/>
              </a:spcBef>
              <a:spcAft>
                <a:spcPts val="0"/>
              </a:spcAft>
              <a:buClr>
                <a:srgbClr val="374151"/>
              </a:buClr>
              <a:buSzPts val="1800"/>
              <a:buFont typeface="Roboto"/>
              <a:buChar char="●"/>
            </a:pPr>
            <a:r>
              <a:rPr lang="en-US" sz="1800">
                <a:solidFill>
                  <a:srgbClr val="374151"/>
                </a:solidFill>
                <a:latin typeface="Roboto"/>
                <a:ea typeface="Roboto"/>
                <a:cs typeface="Roboto"/>
                <a:sym typeface="Roboto"/>
              </a:rPr>
              <a:t>Key Features:</a:t>
            </a:r>
            <a:endParaRPr sz="1800">
              <a:solidFill>
                <a:srgbClr val="374151"/>
              </a:solidFill>
              <a:latin typeface="Roboto"/>
              <a:ea typeface="Roboto"/>
              <a:cs typeface="Roboto"/>
              <a:sym typeface="Roboto"/>
            </a:endParaRPr>
          </a:p>
          <a:p>
            <a:pPr indent="-342900" lvl="1" marL="914400" rtl="0" algn="l">
              <a:lnSpc>
                <a:spcPct val="115000"/>
              </a:lnSpc>
              <a:spcBef>
                <a:spcPts val="0"/>
              </a:spcBef>
              <a:spcAft>
                <a:spcPts val="0"/>
              </a:spcAft>
              <a:buClr>
                <a:srgbClr val="374151"/>
              </a:buClr>
              <a:buSzPts val="1800"/>
              <a:buFont typeface="Roboto"/>
              <a:buChar char="●"/>
            </a:pPr>
            <a:r>
              <a:rPr lang="en-US" sz="1800">
                <a:solidFill>
                  <a:srgbClr val="374151"/>
                </a:solidFill>
                <a:latin typeface="Roboto"/>
                <a:ea typeface="Roboto"/>
                <a:cs typeface="Roboto"/>
                <a:sym typeface="Roboto"/>
              </a:rPr>
              <a:t>Selects important predictors automatically.</a:t>
            </a:r>
            <a:endParaRPr sz="1800">
              <a:solidFill>
                <a:srgbClr val="374151"/>
              </a:solidFill>
              <a:latin typeface="Roboto"/>
              <a:ea typeface="Roboto"/>
              <a:cs typeface="Roboto"/>
              <a:sym typeface="Roboto"/>
            </a:endParaRPr>
          </a:p>
          <a:p>
            <a:pPr indent="-342900" lvl="1" marL="914400" rtl="0" algn="l">
              <a:lnSpc>
                <a:spcPct val="115000"/>
              </a:lnSpc>
              <a:spcBef>
                <a:spcPts val="0"/>
              </a:spcBef>
              <a:spcAft>
                <a:spcPts val="0"/>
              </a:spcAft>
              <a:buClr>
                <a:srgbClr val="374151"/>
              </a:buClr>
              <a:buSzPts val="1800"/>
              <a:buFont typeface="Roboto"/>
              <a:buChar char="●"/>
            </a:pPr>
            <a:r>
              <a:rPr lang="en-US" sz="1800">
                <a:solidFill>
                  <a:srgbClr val="374151"/>
                </a:solidFill>
                <a:latin typeface="Roboto"/>
                <a:ea typeface="Roboto"/>
                <a:cs typeface="Roboto"/>
                <a:sym typeface="Roboto"/>
              </a:rPr>
              <a:t>Controls model complexity to prevent overfitting.</a:t>
            </a:r>
            <a:endParaRPr sz="1800">
              <a:solidFill>
                <a:srgbClr val="374151"/>
              </a:solidFill>
              <a:latin typeface="Roboto"/>
              <a:ea typeface="Roboto"/>
              <a:cs typeface="Roboto"/>
              <a:sym typeface="Roboto"/>
            </a:endParaRPr>
          </a:p>
          <a:p>
            <a:pPr indent="-342900" lvl="0" marL="457200" rtl="0" algn="l">
              <a:lnSpc>
                <a:spcPct val="115000"/>
              </a:lnSpc>
              <a:spcBef>
                <a:spcPts val="0"/>
              </a:spcBef>
              <a:spcAft>
                <a:spcPts val="0"/>
              </a:spcAft>
              <a:buClr>
                <a:srgbClr val="374151"/>
              </a:buClr>
              <a:buSzPts val="1800"/>
              <a:buFont typeface="Roboto"/>
              <a:buChar char="●"/>
            </a:pPr>
            <a:r>
              <a:rPr lang="en-US" sz="1800">
                <a:solidFill>
                  <a:srgbClr val="374151"/>
                </a:solidFill>
                <a:latin typeface="Roboto"/>
                <a:ea typeface="Roboto"/>
                <a:cs typeface="Roboto"/>
                <a:sym typeface="Roboto"/>
              </a:rPr>
              <a:t>Lagrangian Multiplier (λ):</a:t>
            </a:r>
            <a:endParaRPr sz="1800">
              <a:solidFill>
                <a:srgbClr val="374151"/>
              </a:solidFill>
              <a:latin typeface="Roboto"/>
              <a:ea typeface="Roboto"/>
              <a:cs typeface="Roboto"/>
              <a:sym typeface="Roboto"/>
            </a:endParaRPr>
          </a:p>
          <a:p>
            <a:pPr indent="-342900" lvl="1" marL="914400" rtl="0" algn="l">
              <a:lnSpc>
                <a:spcPct val="115000"/>
              </a:lnSpc>
              <a:spcBef>
                <a:spcPts val="0"/>
              </a:spcBef>
              <a:spcAft>
                <a:spcPts val="0"/>
              </a:spcAft>
              <a:buClr>
                <a:srgbClr val="374151"/>
              </a:buClr>
              <a:buSzPts val="1800"/>
              <a:buFont typeface="Roboto"/>
              <a:buChar char="●"/>
            </a:pPr>
            <a:r>
              <a:rPr lang="en-US" sz="1800">
                <a:solidFill>
                  <a:srgbClr val="374151"/>
                </a:solidFill>
                <a:latin typeface="Roboto"/>
                <a:ea typeface="Roboto"/>
                <a:cs typeface="Roboto"/>
                <a:sym typeface="Roboto"/>
              </a:rPr>
              <a:t>Balances feature selection and prediction accuracy.</a:t>
            </a:r>
            <a:endParaRPr sz="1800">
              <a:solidFill>
                <a:srgbClr val="374151"/>
              </a:solidFill>
              <a:latin typeface="Roboto"/>
              <a:ea typeface="Roboto"/>
              <a:cs typeface="Roboto"/>
              <a:sym typeface="Roboto"/>
            </a:endParaRPr>
          </a:p>
          <a:p>
            <a:pPr indent="-342900" lvl="0" marL="457200" rtl="0" algn="l">
              <a:lnSpc>
                <a:spcPct val="115000"/>
              </a:lnSpc>
              <a:spcBef>
                <a:spcPts val="0"/>
              </a:spcBef>
              <a:spcAft>
                <a:spcPts val="0"/>
              </a:spcAft>
              <a:buClr>
                <a:srgbClr val="374151"/>
              </a:buClr>
              <a:buSzPts val="1800"/>
              <a:buFont typeface="Roboto"/>
              <a:buChar char="●"/>
            </a:pPr>
            <a:r>
              <a:rPr lang="en-US" sz="1800">
                <a:solidFill>
                  <a:srgbClr val="374151"/>
                </a:solidFill>
                <a:latin typeface="Roboto"/>
                <a:ea typeface="Roboto"/>
                <a:cs typeface="Roboto"/>
                <a:sym typeface="Roboto"/>
              </a:rPr>
              <a:t>Optimization:</a:t>
            </a:r>
            <a:endParaRPr sz="1800">
              <a:solidFill>
                <a:srgbClr val="374151"/>
              </a:solidFill>
              <a:latin typeface="Roboto"/>
              <a:ea typeface="Roboto"/>
              <a:cs typeface="Roboto"/>
              <a:sym typeface="Roboto"/>
            </a:endParaRPr>
          </a:p>
          <a:p>
            <a:pPr indent="-342900" lvl="1" marL="914400" rtl="0" algn="l">
              <a:lnSpc>
                <a:spcPct val="115000"/>
              </a:lnSpc>
              <a:spcBef>
                <a:spcPts val="0"/>
              </a:spcBef>
              <a:spcAft>
                <a:spcPts val="0"/>
              </a:spcAft>
              <a:buClr>
                <a:srgbClr val="374151"/>
              </a:buClr>
              <a:buSzPts val="1800"/>
              <a:buFont typeface="Roboto"/>
              <a:buChar char="●"/>
            </a:pPr>
            <a:r>
              <a:rPr lang="en-US" sz="1800">
                <a:solidFill>
                  <a:srgbClr val="374151"/>
                </a:solidFill>
                <a:latin typeface="Roboto"/>
                <a:ea typeface="Roboto"/>
                <a:cs typeface="Roboto"/>
                <a:sym typeface="Roboto"/>
              </a:rPr>
              <a:t>Solves LASSO using iterative techniques.</a:t>
            </a:r>
            <a:endParaRPr sz="1800">
              <a:solidFill>
                <a:srgbClr val="374151"/>
              </a:solidFill>
              <a:latin typeface="Roboto"/>
              <a:ea typeface="Roboto"/>
              <a:cs typeface="Roboto"/>
              <a:sym typeface="Roboto"/>
            </a:endParaRPr>
          </a:p>
          <a:p>
            <a:pPr indent="-342900" lvl="0" marL="457200" rtl="0" algn="l">
              <a:lnSpc>
                <a:spcPct val="115000"/>
              </a:lnSpc>
              <a:spcBef>
                <a:spcPts val="0"/>
              </a:spcBef>
              <a:spcAft>
                <a:spcPts val="0"/>
              </a:spcAft>
              <a:buClr>
                <a:srgbClr val="374151"/>
              </a:buClr>
              <a:buSzPts val="1800"/>
              <a:buFont typeface="Roboto"/>
              <a:buChar char="●"/>
            </a:pPr>
            <a:r>
              <a:rPr lang="en-US" sz="1800">
                <a:solidFill>
                  <a:srgbClr val="374151"/>
                </a:solidFill>
                <a:latin typeface="Roboto"/>
                <a:ea typeface="Roboto"/>
                <a:cs typeface="Roboto"/>
                <a:sym typeface="Roboto"/>
              </a:rPr>
              <a:t>Cross-Validation:</a:t>
            </a:r>
            <a:endParaRPr sz="1800">
              <a:solidFill>
                <a:srgbClr val="374151"/>
              </a:solidFill>
              <a:latin typeface="Roboto"/>
              <a:ea typeface="Roboto"/>
              <a:cs typeface="Roboto"/>
              <a:sym typeface="Roboto"/>
            </a:endParaRPr>
          </a:p>
          <a:p>
            <a:pPr indent="-342900" lvl="1" marL="914400" rtl="0" algn="l">
              <a:lnSpc>
                <a:spcPct val="115000"/>
              </a:lnSpc>
              <a:spcBef>
                <a:spcPts val="0"/>
              </a:spcBef>
              <a:spcAft>
                <a:spcPts val="0"/>
              </a:spcAft>
              <a:buClr>
                <a:srgbClr val="374151"/>
              </a:buClr>
              <a:buSzPts val="1800"/>
              <a:buFont typeface="Roboto"/>
              <a:buChar char="●"/>
            </a:pPr>
            <a:r>
              <a:rPr lang="en-US" sz="1800">
                <a:solidFill>
                  <a:srgbClr val="374151"/>
                </a:solidFill>
                <a:latin typeface="Roboto"/>
                <a:ea typeface="Roboto"/>
                <a:cs typeface="Roboto"/>
                <a:sym typeface="Roboto"/>
              </a:rPr>
              <a:t>Helps choose the optimal λ for the trade-off.</a:t>
            </a:r>
            <a:endParaRPr sz="1800">
              <a:solidFill>
                <a:srgbClr val="374151"/>
              </a:solidFill>
              <a:latin typeface="Roboto"/>
              <a:ea typeface="Roboto"/>
              <a:cs typeface="Roboto"/>
              <a:sym typeface="Roboto"/>
            </a:endParaRPr>
          </a:p>
        </p:txBody>
      </p:sp>
      <p:pic>
        <p:nvPicPr>
          <p:cNvPr id="168" name="Google Shape;168;p24"/>
          <p:cNvPicPr preferRelativeResize="0"/>
          <p:nvPr/>
        </p:nvPicPr>
        <p:blipFill>
          <a:blip r:embed="rId3">
            <a:alphaModFix/>
          </a:blip>
          <a:stretch>
            <a:fillRect/>
          </a:stretch>
        </p:blipFill>
        <p:spPr>
          <a:xfrm>
            <a:off x="6790125" y="2106892"/>
            <a:ext cx="5097074" cy="314610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57022" y="313817"/>
            <a:ext cx="114147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Results of the Raw Lasso</a:t>
            </a:r>
            <a:endParaRPr/>
          </a:p>
        </p:txBody>
      </p:sp>
      <p:sp>
        <p:nvSpPr>
          <p:cNvPr id="174" name="Google Shape;174;p25"/>
          <p:cNvSpPr txBox="1"/>
          <p:nvPr>
            <p:ph idx="1" type="body"/>
          </p:nvPr>
        </p:nvSpPr>
        <p:spPr>
          <a:xfrm>
            <a:off x="761025" y="1429725"/>
            <a:ext cx="10468200" cy="5505900"/>
          </a:xfrm>
          <a:prstGeom prst="rect">
            <a:avLst/>
          </a:prstGeom>
        </p:spPr>
        <p:txBody>
          <a:bodyPr anchorCtr="0" anchor="t" bIns="0" lIns="0" spcFirstLastPara="1" rIns="0" wrap="square" tIns="0">
            <a:spAutoFit/>
          </a:bodyPr>
          <a:lstStyle/>
          <a:p>
            <a:pPr indent="0" lvl="0" marL="0" rtl="0" algn="l">
              <a:lnSpc>
                <a:spcPct val="115000"/>
              </a:lnSpc>
              <a:spcBef>
                <a:spcPts val="1500"/>
              </a:spcBef>
              <a:spcAft>
                <a:spcPts val="0"/>
              </a:spcAft>
              <a:buClr>
                <a:schemeClr val="dk1"/>
              </a:buClr>
              <a:buSzPts val="1100"/>
              <a:buFont typeface="Arial"/>
              <a:buNone/>
            </a:pPr>
            <a:r>
              <a:rPr b="0" i="0" lang="en-US" sz="1800" u="none">
                <a:solidFill>
                  <a:srgbClr val="374151"/>
                </a:solidFill>
                <a:latin typeface="Roboto"/>
                <a:ea typeface="Roboto"/>
                <a:cs typeface="Roboto"/>
                <a:sym typeface="Roboto"/>
              </a:rPr>
              <a:t>Raw LASSO Regression: Initial Assessment</a:t>
            </a:r>
            <a:endParaRPr b="0" i="0" sz="1800" u="none">
              <a:solidFill>
                <a:srgbClr val="374151"/>
              </a:solidFill>
              <a:latin typeface="Roboto"/>
              <a:ea typeface="Roboto"/>
              <a:cs typeface="Roboto"/>
              <a:sym typeface="Roboto"/>
            </a:endParaRPr>
          </a:p>
          <a:p>
            <a:pPr indent="-342900" lvl="0" marL="457200" rtl="0" algn="l">
              <a:lnSpc>
                <a:spcPct val="115000"/>
              </a:lnSpc>
              <a:spcBef>
                <a:spcPts val="1500"/>
              </a:spcBef>
              <a:spcAft>
                <a:spcPts val="0"/>
              </a:spcAft>
              <a:buClr>
                <a:srgbClr val="374151"/>
              </a:buClr>
              <a:buSzPts val="1800"/>
              <a:buFont typeface="Roboto"/>
              <a:buChar char="●"/>
            </a:pPr>
            <a:r>
              <a:rPr b="0" i="0" lang="en-US" sz="1800" u="none">
                <a:solidFill>
                  <a:srgbClr val="374151"/>
                </a:solidFill>
                <a:latin typeface="Roboto"/>
                <a:ea typeface="Roboto"/>
                <a:cs typeface="Roboto"/>
                <a:sym typeface="Roboto"/>
              </a:rPr>
              <a:t>Raw LASSO regression yields an RMSE of 1002.642 and an MAE of 587.9911.</a:t>
            </a:r>
            <a:endParaRPr b="0" i="0" sz="1800" u="none">
              <a:solidFill>
                <a:srgbClr val="374151"/>
              </a:solidFill>
              <a:latin typeface="Roboto"/>
              <a:ea typeface="Roboto"/>
              <a:cs typeface="Roboto"/>
              <a:sym typeface="Roboto"/>
            </a:endParaRPr>
          </a:p>
          <a:p>
            <a:pPr indent="-342900" lvl="0" marL="457200" rtl="0" algn="l">
              <a:lnSpc>
                <a:spcPct val="115000"/>
              </a:lnSpc>
              <a:spcBef>
                <a:spcPts val="0"/>
              </a:spcBef>
              <a:spcAft>
                <a:spcPts val="0"/>
              </a:spcAft>
              <a:buClr>
                <a:srgbClr val="374151"/>
              </a:buClr>
              <a:buSzPts val="1800"/>
              <a:buFont typeface="Roboto"/>
              <a:buChar char="●"/>
            </a:pPr>
            <a:r>
              <a:rPr b="0" i="0" lang="en-US" sz="1800" u="none">
                <a:solidFill>
                  <a:srgbClr val="374151"/>
                </a:solidFill>
                <a:latin typeface="Roboto"/>
                <a:ea typeface="Roboto"/>
                <a:cs typeface="Roboto"/>
                <a:sym typeface="Roboto"/>
              </a:rPr>
              <a:t>The average price in our dataset stands at $1485.45.</a:t>
            </a:r>
            <a:endParaRPr b="0" i="0" sz="1800" u="none">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b="0" i="0" lang="en-US" sz="1800" u="none">
                <a:solidFill>
                  <a:srgbClr val="374151"/>
                </a:solidFill>
                <a:latin typeface="Roboto"/>
                <a:ea typeface="Roboto"/>
                <a:cs typeface="Roboto"/>
                <a:sym typeface="Roboto"/>
              </a:rPr>
              <a:t>Assessment:</a:t>
            </a:r>
            <a:endParaRPr b="0" i="0" sz="1800" u="none">
              <a:solidFill>
                <a:srgbClr val="374151"/>
              </a:solidFill>
              <a:latin typeface="Roboto"/>
              <a:ea typeface="Roboto"/>
              <a:cs typeface="Roboto"/>
              <a:sym typeface="Roboto"/>
            </a:endParaRPr>
          </a:p>
          <a:p>
            <a:pPr indent="-342900" lvl="0" marL="457200" rtl="0" algn="l">
              <a:lnSpc>
                <a:spcPct val="115000"/>
              </a:lnSpc>
              <a:spcBef>
                <a:spcPts val="1500"/>
              </a:spcBef>
              <a:spcAft>
                <a:spcPts val="0"/>
              </a:spcAft>
              <a:buClr>
                <a:srgbClr val="374151"/>
              </a:buClr>
              <a:buSzPts val="1800"/>
              <a:buFont typeface="Roboto"/>
              <a:buChar char="●"/>
            </a:pPr>
            <a:r>
              <a:rPr b="0" i="0" lang="en-US" sz="1800" u="none">
                <a:solidFill>
                  <a:srgbClr val="374151"/>
                </a:solidFill>
                <a:latin typeface="Roboto"/>
                <a:ea typeface="Roboto"/>
                <a:cs typeface="Roboto"/>
                <a:sym typeface="Roboto"/>
              </a:rPr>
              <a:t>Raw LASSO regression exhibits significant room for improvement.</a:t>
            </a:r>
            <a:endParaRPr b="0" i="0" sz="1800" u="none">
              <a:solidFill>
                <a:srgbClr val="374151"/>
              </a:solidFill>
              <a:latin typeface="Roboto"/>
              <a:ea typeface="Roboto"/>
              <a:cs typeface="Roboto"/>
              <a:sym typeface="Roboto"/>
            </a:endParaRPr>
          </a:p>
          <a:p>
            <a:pPr indent="-342900" lvl="0" marL="457200" rtl="0" algn="l">
              <a:lnSpc>
                <a:spcPct val="115000"/>
              </a:lnSpc>
              <a:spcBef>
                <a:spcPts val="0"/>
              </a:spcBef>
              <a:spcAft>
                <a:spcPts val="0"/>
              </a:spcAft>
              <a:buClr>
                <a:srgbClr val="374151"/>
              </a:buClr>
              <a:buSzPts val="1800"/>
              <a:buFont typeface="Roboto"/>
              <a:buChar char="●"/>
            </a:pPr>
            <a:r>
              <a:rPr b="0" i="0" lang="en-US" sz="1800" u="none">
                <a:solidFill>
                  <a:srgbClr val="374151"/>
                </a:solidFill>
                <a:latin typeface="Roboto"/>
                <a:ea typeface="Roboto"/>
                <a:cs typeface="Roboto"/>
                <a:sym typeface="Roboto"/>
              </a:rPr>
              <a:t>It produces a sizable error of approximately ⅔ of the average price.</a:t>
            </a:r>
            <a:endParaRPr b="0" i="0" sz="1800" u="none">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b="0" i="0" lang="en-US" sz="1800" u="none">
                <a:solidFill>
                  <a:srgbClr val="374151"/>
                </a:solidFill>
                <a:latin typeface="Roboto"/>
                <a:ea typeface="Roboto"/>
                <a:cs typeface="Roboto"/>
                <a:sym typeface="Roboto"/>
              </a:rPr>
              <a:t>Comparison:</a:t>
            </a:r>
            <a:endParaRPr b="0" i="0" sz="1800" u="none">
              <a:solidFill>
                <a:srgbClr val="374151"/>
              </a:solidFill>
              <a:latin typeface="Roboto"/>
              <a:ea typeface="Roboto"/>
              <a:cs typeface="Roboto"/>
              <a:sym typeface="Roboto"/>
            </a:endParaRPr>
          </a:p>
          <a:p>
            <a:pPr indent="-342900" lvl="0" marL="457200" rtl="0" algn="l">
              <a:lnSpc>
                <a:spcPct val="115000"/>
              </a:lnSpc>
              <a:spcBef>
                <a:spcPts val="1500"/>
              </a:spcBef>
              <a:spcAft>
                <a:spcPts val="0"/>
              </a:spcAft>
              <a:buClr>
                <a:srgbClr val="374151"/>
              </a:buClr>
              <a:buSzPts val="1800"/>
              <a:buFont typeface="Roboto"/>
              <a:buChar char="●"/>
            </a:pPr>
            <a:r>
              <a:rPr b="0" i="0" lang="en-US" sz="1800" u="none">
                <a:solidFill>
                  <a:srgbClr val="374151"/>
                </a:solidFill>
                <a:latin typeface="Roboto"/>
                <a:ea typeface="Roboto"/>
                <a:cs typeface="Roboto"/>
                <a:sym typeface="Roboto"/>
              </a:rPr>
              <a:t>We benchmarked Raw LASSO against a basic regression model (price = sqft(x) + b).</a:t>
            </a:r>
            <a:endParaRPr b="0" i="0" sz="1800" u="none">
              <a:solidFill>
                <a:srgbClr val="374151"/>
              </a:solidFill>
              <a:latin typeface="Roboto"/>
              <a:ea typeface="Roboto"/>
              <a:cs typeface="Roboto"/>
              <a:sym typeface="Roboto"/>
            </a:endParaRPr>
          </a:p>
          <a:p>
            <a:pPr indent="-342900" lvl="0" marL="457200" rtl="0" algn="l">
              <a:lnSpc>
                <a:spcPct val="115000"/>
              </a:lnSpc>
              <a:spcBef>
                <a:spcPts val="0"/>
              </a:spcBef>
              <a:spcAft>
                <a:spcPts val="0"/>
              </a:spcAft>
              <a:buClr>
                <a:srgbClr val="374151"/>
              </a:buClr>
              <a:buSzPts val="1800"/>
              <a:buFont typeface="Roboto"/>
              <a:buChar char="●"/>
            </a:pPr>
            <a:r>
              <a:rPr b="0" i="0" lang="en-US" sz="1800" u="none">
                <a:solidFill>
                  <a:srgbClr val="374151"/>
                </a:solidFill>
                <a:latin typeface="Roboto"/>
                <a:ea typeface="Roboto"/>
                <a:cs typeface="Roboto"/>
                <a:sym typeface="Roboto"/>
              </a:rPr>
              <a:t>The basic regression model achieved a lower RMSE of 990, outperforming Raw LASSO.</a:t>
            </a:r>
            <a:endParaRPr b="0" i="0" sz="1800" u="none">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b="0" i="0" lang="en-US" sz="1800" u="none">
                <a:solidFill>
                  <a:srgbClr val="374151"/>
                </a:solidFill>
                <a:latin typeface="Roboto"/>
                <a:ea typeface="Roboto"/>
                <a:cs typeface="Roboto"/>
                <a:sym typeface="Roboto"/>
              </a:rPr>
              <a:t>Next Steps:</a:t>
            </a:r>
            <a:endParaRPr b="0" i="0" sz="1800" u="none">
              <a:solidFill>
                <a:srgbClr val="374151"/>
              </a:solidFill>
              <a:latin typeface="Roboto"/>
              <a:ea typeface="Roboto"/>
              <a:cs typeface="Roboto"/>
              <a:sym typeface="Roboto"/>
            </a:endParaRPr>
          </a:p>
          <a:p>
            <a:pPr indent="-342900" lvl="0" marL="457200" rtl="0" algn="l">
              <a:lnSpc>
                <a:spcPct val="115000"/>
              </a:lnSpc>
              <a:spcBef>
                <a:spcPts val="1500"/>
              </a:spcBef>
              <a:spcAft>
                <a:spcPts val="0"/>
              </a:spcAft>
              <a:buClr>
                <a:srgbClr val="374151"/>
              </a:buClr>
              <a:buSzPts val="1800"/>
              <a:buFont typeface="Roboto"/>
              <a:buChar char="●"/>
            </a:pPr>
            <a:r>
              <a:rPr b="0" i="0" lang="en-US" sz="1800" u="none">
                <a:solidFill>
                  <a:srgbClr val="374151"/>
                </a:solidFill>
                <a:latin typeface="Roboto"/>
                <a:ea typeface="Roboto"/>
                <a:cs typeface="Roboto"/>
                <a:sym typeface="Roboto"/>
              </a:rPr>
              <a:t>Let's refine our model to enhance its predictive accuracy and reduce error.</a:t>
            </a:r>
            <a:endParaRPr b="0" i="0" sz="1800" u="none">
              <a:solidFill>
                <a:srgbClr val="374151"/>
              </a:solidFill>
              <a:latin typeface="Roboto"/>
              <a:ea typeface="Roboto"/>
              <a:cs typeface="Roboto"/>
              <a:sym typeface="Roboto"/>
            </a:endParaRPr>
          </a:p>
          <a:p>
            <a:pPr indent="0" lvl="0" marL="0" rtl="0" algn="l">
              <a:spcBef>
                <a:spcPts val="1500"/>
              </a:spcBef>
              <a:spcAft>
                <a:spcPts val="0"/>
              </a:spcAft>
              <a:buNone/>
            </a:pPr>
            <a:r>
              <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8"/>
          <p:cNvSpPr txBox="1"/>
          <p:nvPr>
            <p:ph type="title"/>
          </p:nvPr>
        </p:nvSpPr>
        <p:spPr>
          <a:xfrm>
            <a:off x="357022" y="313817"/>
            <a:ext cx="11414709" cy="557614"/>
          </a:xfrm>
          <a:prstGeom prst="rect">
            <a:avLst/>
          </a:prstGeom>
          <a:noFill/>
          <a:ln>
            <a:noFill/>
          </a:ln>
        </p:spPr>
        <p:txBody>
          <a:bodyPr anchorCtr="0" anchor="t" bIns="0" lIns="0" spcFirstLastPara="1" rIns="0" wrap="square" tIns="64525">
            <a:spAutoFit/>
          </a:bodyPr>
          <a:lstStyle/>
          <a:p>
            <a:pPr indent="0" lvl="0" marL="193040" rtl="0" algn="l">
              <a:lnSpc>
                <a:spcPct val="100000"/>
              </a:lnSpc>
              <a:spcBef>
                <a:spcPts val="0"/>
              </a:spcBef>
              <a:spcAft>
                <a:spcPts val="0"/>
              </a:spcAft>
              <a:buNone/>
            </a:pPr>
            <a:r>
              <a:rPr lang="en-US">
                <a:solidFill>
                  <a:srgbClr val="F2F2F2"/>
                </a:solidFill>
              </a:rPr>
              <a:t>Introduction</a:t>
            </a:r>
            <a:endParaRPr>
              <a:solidFill>
                <a:srgbClr val="F2F2F2"/>
              </a:solidFill>
            </a:endParaRPr>
          </a:p>
        </p:txBody>
      </p:sp>
      <p:sp>
        <p:nvSpPr>
          <p:cNvPr id="52" name="Google Shape;52;p8"/>
          <p:cNvSpPr txBox="1"/>
          <p:nvPr>
            <p:ph idx="12" type="sldNum"/>
          </p:nvPr>
        </p:nvSpPr>
        <p:spPr>
          <a:xfrm>
            <a:off x="11894819" y="6567104"/>
            <a:ext cx="227965" cy="200659"/>
          </a:xfrm>
          <a:prstGeom prst="rect">
            <a:avLst/>
          </a:prstGeom>
          <a:noFill/>
          <a:ln>
            <a:noFill/>
          </a:ln>
        </p:spPr>
        <p:txBody>
          <a:bodyPr anchorCtr="0" anchor="t" bIns="0" lIns="0" spcFirstLastPara="1" rIns="0" wrap="square" tIns="2525">
            <a:spAutoFit/>
          </a:bodyPr>
          <a:lstStyle/>
          <a:p>
            <a:pPr indent="0" lvl="0" marL="71755" rtl="0" algn="l">
              <a:lnSpc>
                <a:spcPct val="100000"/>
              </a:lnSpc>
              <a:spcBef>
                <a:spcPts val="0"/>
              </a:spcBef>
              <a:spcAft>
                <a:spcPts val="0"/>
              </a:spcAft>
              <a:buNone/>
            </a:pPr>
            <a:fld id="{00000000-1234-1234-1234-123412341234}" type="slidenum">
              <a:rPr lang="en-US"/>
              <a:t>‹#›</a:t>
            </a:fld>
            <a:endParaRPr/>
          </a:p>
        </p:txBody>
      </p:sp>
      <p:sp>
        <p:nvSpPr>
          <p:cNvPr id="53" name="Google Shape;53;p8"/>
          <p:cNvSpPr txBox="1"/>
          <p:nvPr/>
        </p:nvSpPr>
        <p:spPr>
          <a:xfrm>
            <a:off x="914400" y="1683835"/>
            <a:ext cx="10515600" cy="535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i="0" lang="en-US" sz="2000">
                <a:solidFill>
                  <a:srgbClr val="366092"/>
                </a:solidFill>
                <a:latin typeface="Arial"/>
                <a:ea typeface="Arial"/>
                <a:cs typeface="Arial"/>
                <a:sym typeface="Arial"/>
              </a:rPr>
              <a:t>Data</a:t>
            </a:r>
            <a:r>
              <a:rPr b="0" i="0" lang="en-US" sz="2000">
                <a:solidFill>
                  <a:srgbClr val="366092"/>
                </a:solidFill>
                <a:latin typeface="Arial"/>
                <a:ea typeface="Arial"/>
                <a:cs typeface="Arial"/>
                <a:sym typeface="Arial"/>
              </a:rPr>
              <a:t>:</a:t>
            </a:r>
            <a:r>
              <a:rPr lang="en-US" sz="2000">
                <a:solidFill>
                  <a:srgbClr val="366092"/>
                </a:solidFill>
              </a:rPr>
              <a:t>Apartment rental pricing dataset</a:t>
            </a:r>
            <a:r>
              <a:rPr b="0" i="0" lang="en-US" sz="2000">
                <a:latin typeface="Arial"/>
                <a:ea typeface="Arial"/>
                <a:cs typeface="Arial"/>
                <a:sym typeface="Arial"/>
              </a:rPr>
              <a:t> </a:t>
            </a:r>
            <a:r>
              <a:rPr lang="en-US" sz="2000">
                <a:latin typeface="Arial"/>
                <a:ea typeface="Arial"/>
                <a:cs typeface="Arial"/>
                <a:sym typeface="Arial"/>
              </a:rPr>
              <a:t>(Source: </a:t>
            </a:r>
            <a:r>
              <a:rPr lang="en-US" sz="2000"/>
              <a:t>UCI</a:t>
            </a:r>
            <a:r>
              <a:rPr b="0" i="0" lang="en-US" sz="2000">
                <a:latin typeface="Arial"/>
                <a:ea typeface="Arial"/>
                <a:cs typeface="Arial"/>
                <a:sym typeface="Arial"/>
              </a:rPr>
              <a:t>)</a:t>
            </a:r>
            <a:endParaRPr/>
          </a:p>
          <a:p>
            <a:pPr indent="0" lvl="0" marL="0" rtl="0" algn="l">
              <a:spcBef>
                <a:spcPts val="0"/>
              </a:spcBef>
              <a:spcAft>
                <a:spcPts val="0"/>
              </a:spcAft>
              <a:buNone/>
            </a:pPr>
            <a:r>
              <a:t/>
            </a:r>
            <a:endParaRPr b="0" i="0" sz="2000">
              <a:latin typeface="Arial"/>
              <a:ea typeface="Arial"/>
              <a:cs typeface="Arial"/>
              <a:sym typeface="Arial"/>
            </a:endParaRPr>
          </a:p>
          <a:p>
            <a:pPr indent="0" lvl="0" marL="0" rtl="0" algn="l">
              <a:spcBef>
                <a:spcPts val="0"/>
              </a:spcBef>
              <a:spcAft>
                <a:spcPts val="0"/>
              </a:spcAft>
              <a:buNone/>
            </a:pPr>
            <a:r>
              <a:rPr b="1" i="0" lang="en-US" sz="2000">
                <a:solidFill>
                  <a:srgbClr val="366092"/>
                </a:solidFill>
                <a:latin typeface="Arial"/>
                <a:ea typeface="Arial"/>
                <a:cs typeface="Arial"/>
                <a:sym typeface="Arial"/>
              </a:rPr>
              <a:t>About the Data:</a:t>
            </a:r>
            <a:endParaRPr sz="2000">
              <a:solidFill>
                <a:schemeClr val="dk1"/>
              </a:solidFill>
            </a:endParaRPr>
          </a:p>
          <a:p>
            <a:pPr indent="0" lvl="0" marL="0" rtl="0" algn="l">
              <a:spcBef>
                <a:spcPts val="0"/>
              </a:spcBef>
              <a:spcAft>
                <a:spcPts val="0"/>
              </a:spcAft>
              <a:buClr>
                <a:schemeClr val="dk1"/>
              </a:buClr>
              <a:buSzPts val="1100"/>
              <a:buFont typeface="Arial"/>
              <a:buNone/>
            </a:pPr>
            <a:r>
              <a:rPr lang="en-US" sz="2000">
                <a:solidFill>
                  <a:schemeClr val="dk1"/>
                </a:solidFill>
              </a:rPr>
              <a:t>This dataset contains 10,000 observations with comprehensive details about US apartment rentals. It includes attributes like amenities, bedrooms, pricing, location, and more. Partially cleaned, it's a valuable resource for real estate research, enabling various data analysis tasks and insights into US apartment rental dynamics. Ideal for further analysis.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latin typeface="Arial"/>
              <a:ea typeface="Arial"/>
              <a:cs typeface="Arial"/>
              <a:sym typeface="Arial"/>
            </a:endParaRPr>
          </a:p>
          <a:p>
            <a:pPr indent="0" lvl="0" marL="0" rtl="0" algn="l">
              <a:lnSpc>
                <a:spcPct val="150000"/>
              </a:lnSpc>
              <a:spcBef>
                <a:spcPts val="0"/>
              </a:spcBef>
              <a:spcAft>
                <a:spcPts val="0"/>
              </a:spcAft>
              <a:buNone/>
            </a:pPr>
            <a:r>
              <a:rPr b="1" i="0" lang="en-US" sz="2000">
                <a:solidFill>
                  <a:srgbClr val="366092"/>
                </a:solidFill>
                <a:latin typeface="Arial"/>
                <a:ea typeface="Arial"/>
                <a:cs typeface="Arial"/>
                <a:sym typeface="Arial"/>
              </a:rPr>
              <a:t>Objective: </a:t>
            </a:r>
            <a:endParaRPr b="1" i="0" sz="2000">
              <a:solidFill>
                <a:srgbClr val="366092"/>
              </a:solidFill>
              <a:latin typeface="Arial"/>
              <a:ea typeface="Arial"/>
              <a:cs typeface="Arial"/>
              <a:sym typeface="Arial"/>
            </a:endParaRPr>
          </a:p>
          <a:p>
            <a:pPr indent="-342900" lvl="0" marL="342900" rtl="0" algn="l">
              <a:spcBef>
                <a:spcPts val="0"/>
              </a:spcBef>
              <a:spcAft>
                <a:spcPts val="0"/>
              </a:spcAft>
              <a:buClr>
                <a:schemeClr val="dk1"/>
              </a:buClr>
              <a:buSzPts val="2000"/>
              <a:buChar char="•"/>
            </a:pPr>
            <a:r>
              <a:rPr lang="en-US" sz="2000">
                <a:solidFill>
                  <a:schemeClr val="dk1"/>
                </a:solidFill>
              </a:rPr>
              <a:t>Data Manipulation</a:t>
            </a:r>
            <a:endParaRPr b="1" sz="2000">
              <a:solidFill>
                <a:srgbClr val="366092"/>
              </a:solidFill>
            </a:endParaRPr>
          </a:p>
          <a:p>
            <a:pPr indent="-342900" lvl="0" marL="342900" rtl="0" algn="l">
              <a:spcBef>
                <a:spcPts val="0"/>
              </a:spcBef>
              <a:spcAft>
                <a:spcPts val="0"/>
              </a:spcAft>
              <a:buClr>
                <a:schemeClr val="dk1"/>
              </a:buClr>
              <a:buSzPts val="2000"/>
              <a:buFont typeface="Arial"/>
              <a:buChar char="•"/>
            </a:pPr>
            <a:r>
              <a:rPr b="0" i="0" lang="en-US" sz="2000">
                <a:solidFill>
                  <a:schemeClr val="dk1"/>
                </a:solidFill>
                <a:latin typeface="Arial"/>
                <a:ea typeface="Arial"/>
                <a:cs typeface="Arial"/>
                <a:sym typeface="Arial"/>
              </a:rPr>
              <a:t>Perform in-depth Exploratory Data Analysis (EDA) on the provided dataset</a:t>
            </a:r>
            <a:endParaRPr/>
          </a:p>
          <a:p>
            <a:pPr indent="-342900" lvl="0" marL="342900" rtl="0" algn="l">
              <a:spcBef>
                <a:spcPts val="0"/>
              </a:spcBef>
              <a:spcAft>
                <a:spcPts val="0"/>
              </a:spcAft>
              <a:buSzPts val="2000"/>
              <a:buFont typeface="Arial"/>
              <a:buChar char="•"/>
            </a:pPr>
            <a:r>
              <a:rPr lang="en-US" sz="2000">
                <a:latin typeface="Arial"/>
                <a:ea typeface="Arial"/>
                <a:cs typeface="Arial"/>
                <a:sym typeface="Arial"/>
              </a:rPr>
              <a:t>Identifying Key Variables</a:t>
            </a:r>
            <a:endParaRPr b="0" i="0" sz="2000">
              <a:solidFill>
                <a:schemeClr val="dk1"/>
              </a:solidFill>
              <a:latin typeface="Arial"/>
              <a:ea typeface="Arial"/>
              <a:cs typeface="Arial"/>
              <a:sym typeface="Arial"/>
            </a:endParaRPr>
          </a:p>
          <a:p>
            <a:pPr indent="-342900" lvl="0" marL="342900" rtl="0" algn="l">
              <a:spcBef>
                <a:spcPts val="0"/>
              </a:spcBef>
              <a:spcAft>
                <a:spcPts val="0"/>
              </a:spcAft>
              <a:buSzPts val="2000"/>
              <a:buFont typeface="Arial"/>
              <a:buChar char="•"/>
            </a:pPr>
            <a:r>
              <a:rPr lang="en-US" sz="2000"/>
              <a:t>Statistical Inferences</a:t>
            </a:r>
            <a:endParaRPr sz="2000"/>
          </a:p>
          <a:p>
            <a:pPr indent="-342900" lvl="0" marL="342900" rtl="0" algn="l">
              <a:spcBef>
                <a:spcPts val="0"/>
              </a:spcBef>
              <a:spcAft>
                <a:spcPts val="0"/>
              </a:spcAft>
              <a:buSzPts val="2000"/>
              <a:buFont typeface="Arial"/>
              <a:buChar char="•"/>
            </a:pPr>
            <a:r>
              <a:rPr lang="en-US" sz="2000">
                <a:solidFill>
                  <a:schemeClr val="dk1"/>
                </a:solidFill>
              </a:rPr>
              <a:t>Model Building </a:t>
            </a:r>
            <a:endParaRPr sz="2000"/>
          </a:p>
          <a:p>
            <a:pPr indent="0" lvl="0" marL="457200" rtl="0" algn="l">
              <a:spcBef>
                <a:spcPts val="0"/>
              </a:spcBef>
              <a:spcAft>
                <a:spcPts val="0"/>
              </a:spcAft>
              <a:buNone/>
            </a:pPr>
            <a:r>
              <a:t/>
            </a:r>
            <a:endParaRPr/>
          </a:p>
          <a:p>
            <a:pPr indent="0" lvl="0" marL="0" rtl="0" algn="l">
              <a:spcBef>
                <a:spcPts val="0"/>
              </a:spcBef>
              <a:spcAft>
                <a:spcPts val="0"/>
              </a:spcAft>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357022" y="313817"/>
            <a:ext cx="114147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Refinement of the LASSO Model</a:t>
            </a:r>
            <a:endParaRPr/>
          </a:p>
        </p:txBody>
      </p:sp>
      <p:sp>
        <p:nvSpPr>
          <p:cNvPr id="180" name="Google Shape;180;p26"/>
          <p:cNvSpPr txBox="1"/>
          <p:nvPr>
            <p:ph idx="1" type="body"/>
          </p:nvPr>
        </p:nvSpPr>
        <p:spPr>
          <a:xfrm>
            <a:off x="712450" y="1435800"/>
            <a:ext cx="6371700" cy="6272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Refinements to the Lasso model:</a:t>
            </a:r>
            <a:endParaRPr/>
          </a:p>
          <a:p>
            <a:pPr indent="-355600" lvl="0" marL="457200" rtl="0" algn="l">
              <a:lnSpc>
                <a:spcPct val="115000"/>
              </a:lnSpc>
              <a:spcBef>
                <a:spcPts val="0"/>
              </a:spcBef>
              <a:spcAft>
                <a:spcPts val="0"/>
              </a:spcAft>
              <a:buClr>
                <a:srgbClr val="374151"/>
              </a:buClr>
              <a:buSzPts val="2000"/>
              <a:buFont typeface="Roboto"/>
              <a:buChar char="●"/>
            </a:pPr>
            <a:r>
              <a:rPr b="0" i="0" lang="en-US" sz="2000" u="none">
                <a:solidFill>
                  <a:srgbClr val="374151"/>
                </a:solidFill>
                <a:latin typeface="Roboto"/>
                <a:ea typeface="Roboto"/>
                <a:cs typeface="Roboto"/>
                <a:sym typeface="Roboto"/>
              </a:rPr>
              <a:t>Feature Scaling: Standardized all numeric features for equal contribution in the model.</a:t>
            </a:r>
            <a:endParaRPr b="0" i="0" sz="2000" u="none">
              <a:solidFill>
                <a:srgbClr val="374151"/>
              </a:solidFill>
              <a:latin typeface="Roboto"/>
              <a:ea typeface="Roboto"/>
              <a:cs typeface="Roboto"/>
              <a:sym typeface="Roboto"/>
            </a:endParaRPr>
          </a:p>
          <a:p>
            <a:pPr indent="-355600" lvl="0" marL="457200" rtl="0" algn="l">
              <a:lnSpc>
                <a:spcPct val="115000"/>
              </a:lnSpc>
              <a:spcBef>
                <a:spcPts val="0"/>
              </a:spcBef>
              <a:spcAft>
                <a:spcPts val="0"/>
              </a:spcAft>
              <a:buClr>
                <a:srgbClr val="374151"/>
              </a:buClr>
              <a:buSzPts val="2000"/>
              <a:buFont typeface="Roboto"/>
              <a:buChar char="●"/>
            </a:pPr>
            <a:r>
              <a:rPr b="0" i="0" lang="en-US" sz="2000" u="none">
                <a:solidFill>
                  <a:srgbClr val="374151"/>
                </a:solidFill>
                <a:latin typeface="Roboto"/>
                <a:ea typeface="Roboto"/>
                <a:cs typeface="Roboto"/>
                <a:sym typeface="Roboto"/>
              </a:rPr>
              <a:t>Polynomial Features: Added polynomial transformations to capture complex, non-linear relationships.</a:t>
            </a:r>
            <a:endParaRPr b="0" i="0" sz="2000" u="none">
              <a:solidFill>
                <a:srgbClr val="374151"/>
              </a:solidFill>
              <a:latin typeface="Roboto"/>
              <a:ea typeface="Roboto"/>
              <a:cs typeface="Roboto"/>
              <a:sym typeface="Roboto"/>
            </a:endParaRPr>
          </a:p>
          <a:p>
            <a:pPr indent="-355600" lvl="0" marL="457200" rtl="0" algn="l">
              <a:lnSpc>
                <a:spcPct val="115000"/>
              </a:lnSpc>
              <a:spcBef>
                <a:spcPts val="0"/>
              </a:spcBef>
              <a:spcAft>
                <a:spcPts val="0"/>
              </a:spcAft>
              <a:buClr>
                <a:srgbClr val="374151"/>
              </a:buClr>
              <a:buSzPts val="2000"/>
              <a:buFont typeface="Roboto"/>
              <a:buChar char="●"/>
            </a:pPr>
            <a:r>
              <a:rPr b="0" i="0" lang="en-US" sz="2000" u="none">
                <a:solidFill>
                  <a:srgbClr val="374151"/>
                </a:solidFill>
                <a:latin typeface="Roboto"/>
                <a:ea typeface="Roboto"/>
                <a:cs typeface="Roboto"/>
                <a:sym typeface="Roboto"/>
              </a:rPr>
              <a:t>Robust Data Preprocessing: Ensured no missing values post-transformation for a more robust dataset.</a:t>
            </a:r>
            <a:endParaRPr b="0" i="0" sz="2000" u="none">
              <a:solidFill>
                <a:srgbClr val="374151"/>
              </a:solidFill>
              <a:latin typeface="Roboto"/>
              <a:ea typeface="Roboto"/>
              <a:cs typeface="Roboto"/>
              <a:sym typeface="Roboto"/>
            </a:endParaRPr>
          </a:p>
          <a:p>
            <a:pPr indent="-355600" lvl="0" marL="457200" rtl="0" algn="l">
              <a:lnSpc>
                <a:spcPct val="115000"/>
              </a:lnSpc>
              <a:spcBef>
                <a:spcPts val="0"/>
              </a:spcBef>
              <a:spcAft>
                <a:spcPts val="0"/>
              </a:spcAft>
              <a:buClr>
                <a:srgbClr val="374151"/>
              </a:buClr>
              <a:buSzPts val="2000"/>
              <a:buFont typeface="Roboto"/>
              <a:buChar char="●"/>
            </a:pPr>
            <a:r>
              <a:rPr b="0" i="0" lang="en-US" sz="2000" u="none">
                <a:solidFill>
                  <a:srgbClr val="374151"/>
                </a:solidFill>
                <a:latin typeface="Roboto"/>
                <a:ea typeface="Roboto"/>
                <a:cs typeface="Roboto"/>
                <a:sym typeface="Roboto"/>
              </a:rPr>
              <a:t>Increased Model Complexity: Enhanced model complexity to better fit and explain data patterns.</a:t>
            </a:r>
            <a:endParaRPr b="0" i="0" sz="2000" u="none">
              <a:solidFill>
                <a:srgbClr val="374151"/>
              </a:solidFill>
              <a:latin typeface="Roboto"/>
              <a:ea typeface="Roboto"/>
              <a:cs typeface="Roboto"/>
              <a:sym typeface="Roboto"/>
            </a:endParaRPr>
          </a:p>
          <a:p>
            <a:pPr indent="-355600" lvl="0" marL="457200" rtl="0" algn="l">
              <a:lnSpc>
                <a:spcPct val="115000"/>
              </a:lnSpc>
              <a:spcBef>
                <a:spcPts val="0"/>
              </a:spcBef>
              <a:spcAft>
                <a:spcPts val="0"/>
              </a:spcAft>
              <a:buClr>
                <a:srgbClr val="374151"/>
              </a:buClr>
              <a:buSzPts val="2000"/>
              <a:buFont typeface="Roboto"/>
              <a:buChar char="●"/>
            </a:pPr>
            <a:r>
              <a:rPr b="0" i="0" lang="en-US" sz="2000" u="none">
                <a:solidFill>
                  <a:srgbClr val="374151"/>
                </a:solidFill>
                <a:latin typeface="Roboto"/>
                <a:ea typeface="Roboto"/>
                <a:cs typeface="Roboto"/>
                <a:sym typeface="Roboto"/>
              </a:rPr>
              <a:t>Optimized Data for Training: Utilized a more informative dataset, leading to potentially better predictions.</a:t>
            </a:r>
            <a:endParaRPr b="0" i="0" sz="2000" u="none">
              <a:solidFill>
                <a:srgbClr val="374151"/>
              </a:solidFill>
              <a:latin typeface="Roboto"/>
              <a:ea typeface="Roboto"/>
              <a:cs typeface="Roboto"/>
              <a:sym typeface="Roboto"/>
            </a:endParaRPr>
          </a:p>
          <a:p>
            <a:pPr indent="0" lvl="0" marL="0" rtl="0" algn="l">
              <a:spcBef>
                <a:spcPts val="15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a:t>
            </a:r>
            <a:endParaRPr/>
          </a:p>
        </p:txBody>
      </p:sp>
      <p:pic>
        <p:nvPicPr>
          <p:cNvPr id="181" name="Google Shape;181;p26"/>
          <p:cNvPicPr preferRelativeResize="0"/>
          <p:nvPr/>
        </p:nvPicPr>
        <p:blipFill>
          <a:blip r:embed="rId3">
            <a:alphaModFix/>
          </a:blip>
          <a:stretch>
            <a:fillRect/>
          </a:stretch>
        </p:blipFill>
        <p:spPr>
          <a:xfrm>
            <a:off x="7084150" y="1435792"/>
            <a:ext cx="4762500" cy="5238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357022" y="313817"/>
            <a:ext cx="114147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Results</a:t>
            </a:r>
            <a:endParaRPr/>
          </a:p>
        </p:txBody>
      </p:sp>
      <p:sp>
        <p:nvSpPr>
          <p:cNvPr id="187" name="Google Shape;187;p27"/>
          <p:cNvSpPr txBox="1"/>
          <p:nvPr>
            <p:ph idx="1" type="body"/>
          </p:nvPr>
        </p:nvSpPr>
        <p:spPr>
          <a:xfrm>
            <a:off x="746274" y="1381150"/>
            <a:ext cx="10636200" cy="5818200"/>
          </a:xfrm>
          <a:prstGeom prst="rect">
            <a:avLst/>
          </a:prstGeom>
        </p:spPr>
        <p:txBody>
          <a:bodyPr anchorCtr="0" anchor="t" bIns="0" lIns="0" spcFirstLastPara="1" rIns="0" wrap="square" tIns="0">
            <a:spAutoFit/>
          </a:bodyPr>
          <a:lstStyle/>
          <a:p>
            <a:pPr indent="-342900" lvl="0" marL="457200" rtl="0" algn="l">
              <a:lnSpc>
                <a:spcPct val="115000"/>
              </a:lnSpc>
              <a:spcBef>
                <a:spcPts val="1500"/>
              </a:spcBef>
              <a:spcAft>
                <a:spcPts val="0"/>
              </a:spcAft>
              <a:buClr>
                <a:srgbClr val="374151"/>
              </a:buClr>
              <a:buSzPts val="1800"/>
              <a:buFont typeface="Roboto"/>
              <a:buChar char="●"/>
            </a:pPr>
            <a:r>
              <a:rPr b="0" i="0" lang="en-US" sz="1800" u="none">
                <a:solidFill>
                  <a:srgbClr val="374151"/>
                </a:solidFill>
                <a:latin typeface="Roboto"/>
                <a:ea typeface="Roboto"/>
                <a:cs typeface="Roboto"/>
                <a:sym typeface="Roboto"/>
              </a:rPr>
              <a:t>Effective Data Preprocessing: Proper handling of missing values and standardization of features ensured a clean and consistent dataset, enhancing model accuracy.</a:t>
            </a:r>
            <a:endParaRPr b="0" i="0" sz="1800" u="none">
              <a:solidFill>
                <a:srgbClr val="374151"/>
              </a:solidFill>
              <a:latin typeface="Roboto"/>
              <a:ea typeface="Roboto"/>
              <a:cs typeface="Roboto"/>
              <a:sym typeface="Roboto"/>
            </a:endParaRPr>
          </a:p>
          <a:p>
            <a:pPr indent="-342900" lvl="0" marL="457200" rtl="0" algn="l">
              <a:lnSpc>
                <a:spcPct val="115000"/>
              </a:lnSpc>
              <a:spcBef>
                <a:spcPts val="0"/>
              </a:spcBef>
              <a:spcAft>
                <a:spcPts val="0"/>
              </a:spcAft>
              <a:buClr>
                <a:srgbClr val="374151"/>
              </a:buClr>
              <a:buSzPts val="1800"/>
              <a:buFont typeface="Roboto"/>
              <a:buChar char="●"/>
            </a:pPr>
            <a:r>
              <a:rPr b="0" i="0" lang="en-US" sz="1800" u="none">
                <a:solidFill>
                  <a:srgbClr val="374151"/>
                </a:solidFill>
                <a:latin typeface="Roboto"/>
                <a:ea typeface="Roboto"/>
                <a:cs typeface="Roboto"/>
                <a:sym typeface="Roboto"/>
              </a:rPr>
              <a:t>Introduction of Polynomial Features: Incorporating polynomial features allowed the model to capture complex, non-linear relationships, providing a more nuanced understanding of housing prices.</a:t>
            </a:r>
            <a:endParaRPr b="0" i="0" sz="1800" u="none">
              <a:solidFill>
                <a:srgbClr val="374151"/>
              </a:solidFill>
              <a:latin typeface="Roboto"/>
              <a:ea typeface="Roboto"/>
              <a:cs typeface="Roboto"/>
              <a:sym typeface="Roboto"/>
            </a:endParaRPr>
          </a:p>
          <a:p>
            <a:pPr indent="-342900" lvl="0" marL="457200" rtl="0" algn="l">
              <a:lnSpc>
                <a:spcPct val="115000"/>
              </a:lnSpc>
              <a:spcBef>
                <a:spcPts val="0"/>
              </a:spcBef>
              <a:spcAft>
                <a:spcPts val="0"/>
              </a:spcAft>
              <a:buClr>
                <a:srgbClr val="374151"/>
              </a:buClr>
              <a:buSzPts val="1800"/>
              <a:buFont typeface="Roboto"/>
              <a:buChar char="●"/>
            </a:pPr>
            <a:r>
              <a:rPr b="0" i="0" lang="en-US" sz="1800" u="none">
                <a:solidFill>
                  <a:srgbClr val="374151"/>
                </a:solidFill>
                <a:latin typeface="Roboto"/>
                <a:ea typeface="Roboto"/>
                <a:cs typeface="Roboto"/>
                <a:sym typeface="Roboto"/>
              </a:rPr>
              <a:t>Optimal Regularization: The use of cross-validation to find the optimal lambda in LASSO regression helped in selecting the most relevant features while avoiding overfitting, striking a balance between model complexity and predictive power.</a:t>
            </a:r>
            <a:endParaRPr b="0" i="0" sz="1800" u="none">
              <a:solidFill>
                <a:srgbClr val="374151"/>
              </a:solidFill>
              <a:latin typeface="Roboto"/>
              <a:ea typeface="Roboto"/>
              <a:cs typeface="Roboto"/>
              <a:sym typeface="Roboto"/>
            </a:endParaRPr>
          </a:p>
          <a:p>
            <a:pPr indent="-342900" lvl="0" marL="457200" rtl="0" algn="l">
              <a:lnSpc>
                <a:spcPct val="115000"/>
              </a:lnSpc>
              <a:spcBef>
                <a:spcPts val="0"/>
              </a:spcBef>
              <a:spcAft>
                <a:spcPts val="0"/>
              </a:spcAft>
              <a:buClr>
                <a:srgbClr val="374151"/>
              </a:buClr>
              <a:buSzPts val="1800"/>
              <a:buFont typeface="Roboto"/>
              <a:buChar char="●"/>
            </a:pPr>
            <a:r>
              <a:rPr b="0" i="0" lang="en-US" sz="1800" u="none">
                <a:solidFill>
                  <a:srgbClr val="374151"/>
                </a:solidFill>
                <a:latin typeface="Roboto"/>
                <a:ea typeface="Roboto"/>
                <a:cs typeface="Roboto"/>
                <a:sym typeface="Roboto"/>
              </a:rPr>
              <a:t>Model's Adaptability: LASSO's ability to penalize less important features effectively reduced model complexity without compromising on performance, leading to a more robust and accurate model.</a:t>
            </a:r>
            <a:endParaRPr b="0" i="0" sz="1800" u="none">
              <a:solidFill>
                <a:srgbClr val="374151"/>
              </a:solidFill>
              <a:latin typeface="Roboto"/>
              <a:ea typeface="Roboto"/>
              <a:cs typeface="Roboto"/>
              <a:sym typeface="Roboto"/>
            </a:endParaRPr>
          </a:p>
          <a:p>
            <a:pPr indent="0" lvl="0" marL="457200" rtl="0" algn="l">
              <a:lnSpc>
                <a:spcPct val="115000"/>
              </a:lnSpc>
              <a:spcBef>
                <a:spcPts val="1500"/>
              </a:spcBef>
              <a:spcAft>
                <a:spcPts val="0"/>
              </a:spcAft>
              <a:buNone/>
            </a:pPr>
            <a:r>
              <a:t/>
            </a:r>
            <a:endParaRPr b="0" i="0" sz="1800" u="none">
              <a:solidFill>
                <a:srgbClr val="374151"/>
              </a:solidFill>
              <a:latin typeface="Roboto"/>
              <a:ea typeface="Roboto"/>
              <a:cs typeface="Roboto"/>
              <a:sym typeface="Roboto"/>
            </a:endParaRPr>
          </a:p>
          <a:p>
            <a:pPr indent="-342900" lvl="0" marL="457200" rtl="0" algn="l">
              <a:lnSpc>
                <a:spcPct val="115000"/>
              </a:lnSpc>
              <a:spcBef>
                <a:spcPts val="1500"/>
              </a:spcBef>
              <a:spcAft>
                <a:spcPts val="0"/>
              </a:spcAft>
              <a:buClr>
                <a:srgbClr val="374151"/>
              </a:buClr>
              <a:buSzPts val="1800"/>
              <a:buFont typeface="Roboto"/>
              <a:buChar char="●"/>
            </a:pPr>
            <a:r>
              <a:rPr b="0" i="0" lang="en-US" sz="1800" u="none">
                <a:solidFill>
                  <a:srgbClr val="374151"/>
                </a:solidFill>
                <a:latin typeface="Roboto"/>
                <a:ea typeface="Roboto"/>
                <a:cs typeface="Roboto"/>
                <a:sym typeface="Roboto"/>
              </a:rPr>
              <a:t>Significant RMSE Reduction: The refinement steps led to a drastic reduction in RMSE, from 1002.642 to 29.22755, indicating a substantial increase in the model's predictive accuracy. This can also indicate the presence of overfitting. This was tested for with a comparison of train_data RMSE and test_data RMSE and the RMSE decreased transitioning from </a:t>
            </a:r>
            <a:r>
              <a:rPr b="0" i="0" lang="en-US" sz="1800" u="none">
                <a:solidFill>
                  <a:srgbClr val="374151"/>
                </a:solidFill>
                <a:latin typeface="Roboto"/>
                <a:ea typeface="Roboto"/>
                <a:cs typeface="Roboto"/>
                <a:sym typeface="Roboto"/>
              </a:rPr>
              <a:t>the</a:t>
            </a:r>
            <a:r>
              <a:rPr b="0" i="0" lang="en-US" sz="1800" u="none">
                <a:solidFill>
                  <a:srgbClr val="374151"/>
                </a:solidFill>
                <a:latin typeface="Roboto"/>
                <a:ea typeface="Roboto"/>
                <a:cs typeface="Roboto"/>
                <a:sym typeface="Roboto"/>
              </a:rPr>
              <a:t> </a:t>
            </a:r>
            <a:r>
              <a:rPr b="0" i="0" lang="en-US" sz="1800" u="none">
                <a:solidFill>
                  <a:srgbClr val="374151"/>
                </a:solidFill>
                <a:latin typeface="Roboto"/>
                <a:ea typeface="Roboto"/>
                <a:cs typeface="Roboto"/>
                <a:sym typeface="Roboto"/>
              </a:rPr>
              <a:t>training</a:t>
            </a:r>
            <a:r>
              <a:rPr b="0" i="0" lang="en-US" sz="1800" u="none">
                <a:solidFill>
                  <a:srgbClr val="374151"/>
                </a:solidFill>
                <a:latin typeface="Roboto"/>
                <a:ea typeface="Roboto"/>
                <a:cs typeface="Roboto"/>
                <a:sym typeface="Roboto"/>
              </a:rPr>
              <a:t> data to the test data. Overfitting is still possible however.</a:t>
            </a:r>
            <a:endParaRPr b="0" i="0" sz="1800" u="none">
              <a:solidFill>
                <a:srgbClr val="374151"/>
              </a:solidFill>
              <a:latin typeface="Roboto"/>
              <a:ea typeface="Roboto"/>
              <a:cs typeface="Roboto"/>
              <a:sym typeface="Roboto"/>
            </a:endParaRPr>
          </a:p>
          <a:p>
            <a:pPr indent="0" lvl="0" marL="0" rtl="0" algn="l">
              <a:spcBef>
                <a:spcPts val="1500"/>
              </a:spcBef>
              <a:spcAft>
                <a:spcPts val="0"/>
              </a:spcAft>
              <a:buNone/>
            </a:pPr>
            <a:r>
              <a:t/>
            </a:r>
            <a:endParaRPr sz="3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197225" y="100775"/>
            <a:ext cx="11894100" cy="1108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3600"/>
              <a:t>Smart Question: </a:t>
            </a:r>
            <a:endParaRPr sz="3600"/>
          </a:p>
          <a:p>
            <a:pPr indent="0" lvl="0" marL="0" rtl="0" algn="l">
              <a:spcBef>
                <a:spcPts val="0"/>
              </a:spcBef>
              <a:spcAft>
                <a:spcPts val="0"/>
              </a:spcAft>
              <a:buNone/>
            </a:pPr>
            <a:r>
              <a:rPr lang="en-US" sz="3600"/>
              <a:t>       Apartment Market Segmentation Using K-means</a:t>
            </a:r>
            <a:endParaRPr sz="2800"/>
          </a:p>
        </p:txBody>
      </p:sp>
      <p:sp>
        <p:nvSpPr>
          <p:cNvPr id="193" name="Google Shape;193;p28"/>
          <p:cNvSpPr txBox="1"/>
          <p:nvPr>
            <p:ph idx="1" type="body"/>
          </p:nvPr>
        </p:nvSpPr>
        <p:spPr>
          <a:xfrm>
            <a:off x="925200" y="1837700"/>
            <a:ext cx="10732200" cy="3632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i="0" lang="en-US" sz="2600" u="none"/>
              <a:t>Smart Question:</a:t>
            </a:r>
            <a:endParaRPr i="0" sz="2600" u="none"/>
          </a:p>
          <a:p>
            <a:pPr indent="0" lvl="0" marL="0" rtl="0" algn="l">
              <a:spcBef>
                <a:spcPts val="0"/>
              </a:spcBef>
              <a:spcAft>
                <a:spcPts val="0"/>
              </a:spcAft>
              <a:buNone/>
            </a:pPr>
            <a:r>
              <a:t/>
            </a:r>
            <a:endParaRPr i="0" sz="2000" u="none"/>
          </a:p>
          <a:p>
            <a:pPr indent="0" lvl="0" marL="0" rtl="0" algn="l">
              <a:spcBef>
                <a:spcPts val="0"/>
              </a:spcBef>
              <a:spcAft>
                <a:spcPts val="0"/>
              </a:spcAft>
              <a:buNone/>
            </a:pPr>
            <a:r>
              <a:rPr i="0" lang="en-US" sz="2600" u="none"/>
              <a:t>How can the apartment market be segmented based on price and geographical location?</a:t>
            </a:r>
            <a:endParaRPr i="0" sz="2600" u="none"/>
          </a:p>
          <a:p>
            <a:pPr indent="0" lvl="0" marL="0" rtl="0" algn="l">
              <a:spcBef>
                <a:spcPts val="0"/>
              </a:spcBef>
              <a:spcAft>
                <a:spcPts val="0"/>
              </a:spcAft>
              <a:buNone/>
            </a:pPr>
            <a:r>
              <a:t/>
            </a:r>
            <a:endParaRPr i="0" sz="2000" u="none"/>
          </a:p>
          <a:p>
            <a:pPr indent="0" lvl="0" marL="0" rtl="0" algn="l">
              <a:spcBef>
                <a:spcPts val="0"/>
              </a:spcBef>
              <a:spcAft>
                <a:spcPts val="0"/>
              </a:spcAft>
              <a:buNone/>
            </a:pPr>
            <a:r>
              <a:t/>
            </a:r>
            <a:endParaRPr i="0" sz="2000" u="none"/>
          </a:p>
          <a:p>
            <a:pPr indent="0" lvl="0" marL="0" rtl="0" algn="l">
              <a:spcBef>
                <a:spcPts val="0"/>
              </a:spcBef>
              <a:spcAft>
                <a:spcPts val="0"/>
              </a:spcAft>
              <a:buNone/>
            </a:pPr>
            <a:r>
              <a:t/>
            </a:r>
            <a:endParaRPr i="0" sz="2000" u="none"/>
          </a:p>
          <a:p>
            <a:pPr indent="-330200" lvl="0" marL="457200" rtl="0" algn="l">
              <a:spcBef>
                <a:spcPts val="0"/>
              </a:spcBef>
              <a:spcAft>
                <a:spcPts val="0"/>
              </a:spcAft>
              <a:buSzPts val="1600"/>
              <a:buChar char="●"/>
            </a:pPr>
            <a:r>
              <a:rPr i="0" lang="en-US" sz="2600" u="none"/>
              <a:t>Exploring apartment market segmentation</a:t>
            </a:r>
            <a:endParaRPr i="0" sz="2600" u="none"/>
          </a:p>
          <a:p>
            <a:pPr indent="-330200" lvl="0" marL="457200" rtl="0" algn="l">
              <a:spcBef>
                <a:spcPts val="0"/>
              </a:spcBef>
              <a:spcAft>
                <a:spcPts val="0"/>
              </a:spcAft>
              <a:buSzPts val="1600"/>
              <a:buChar char="●"/>
            </a:pPr>
            <a:r>
              <a:rPr i="0" lang="en-US" sz="2600" u="none"/>
              <a:t>Utilizing K-means clustering</a:t>
            </a:r>
            <a:endParaRPr i="0" sz="2600" u="none"/>
          </a:p>
          <a:p>
            <a:pPr indent="-330200" lvl="0" marL="457200" rtl="0" algn="l">
              <a:spcBef>
                <a:spcPts val="0"/>
              </a:spcBef>
              <a:spcAft>
                <a:spcPts val="0"/>
              </a:spcAft>
              <a:buSzPts val="1600"/>
              <a:buChar char="●"/>
            </a:pPr>
            <a:r>
              <a:rPr i="0" lang="en-US" sz="2600" u="none"/>
              <a:t>Market segmentation based on price and geographical location</a:t>
            </a:r>
            <a:endParaRPr i="0" sz="2600" u="none"/>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203622" y="115217"/>
            <a:ext cx="11414700" cy="11082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sz="3600"/>
              <a:t>Smart Question: </a:t>
            </a:r>
            <a:endParaRPr sz="3600"/>
          </a:p>
          <a:p>
            <a:pPr indent="0" lvl="0" marL="0" rtl="0" algn="l">
              <a:spcBef>
                <a:spcPts val="0"/>
              </a:spcBef>
              <a:spcAft>
                <a:spcPts val="0"/>
              </a:spcAft>
              <a:buClr>
                <a:schemeClr val="dk1"/>
              </a:buClr>
              <a:buSzPts val="1100"/>
              <a:buFont typeface="Arial"/>
              <a:buNone/>
            </a:pPr>
            <a:r>
              <a:rPr lang="en-US" sz="3600"/>
              <a:t>       Apartment Market Segmentation Using K-means</a:t>
            </a:r>
            <a:endParaRPr/>
          </a:p>
        </p:txBody>
      </p:sp>
      <p:sp>
        <p:nvSpPr>
          <p:cNvPr id="199" name="Google Shape;199;p29"/>
          <p:cNvSpPr txBox="1"/>
          <p:nvPr>
            <p:ph idx="1" type="body"/>
          </p:nvPr>
        </p:nvSpPr>
        <p:spPr>
          <a:xfrm>
            <a:off x="1769326" y="1839200"/>
            <a:ext cx="8941200" cy="4537800"/>
          </a:xfrm>
          <a:prstGeom prst="rect">
            <a:avLst/>
          </a:prstGeom>
        </p:spPr>
        <p:txBody>
          <a:bodyPr anchorCtr="0" anchor="t" bIns="0" lIns="0" spcFirstLastPara="1" rIns="0" wrap="square" tIns="0">
            <a:spAutoFit/>
          </a:bodyPr>
          <a:lstStyle/>
          <a:p>
            <a:pPr indent="0" lvl="0" marL="0" rtl="0" algn="l">
              <a:lnSpc>
                <a:spcPct val="115000"/>
              </a:lnSpc>
              <a:spcBef>
                <a:spcPts val="1500"/>
              </a:spcBef>
              <a:spcAft>
                <a:spcPts val="0"/>
              </a:spcAft>
              <a:buNone/>
            </a:pPr>
            <a:r>
              <a:rPr i="0" lang="en-US" u="none">
                <a:solidFill>
                  <a:srgbClr val="374151"/>
                </a:solidFill>
                <a:latin typeface="Roboto"/>
                <a:ea typeface="Roboto"/>
                <a:cs typeface="Roboto"/>
                <a:sym typeface="Roboto"/>
              </a:rPr>
              <a:t>Data Preprocessing</a:t>
            </a:r>
            <a:endParaRPr i="0" u="none">
              <a:solidFill>
                <a:srgbClr val="374151"/>
              </a:solidFill>
              <a:latin typeface="Roboto"/>
              <a:ea typeface="Roboto"/>
              <a:cs typeface="Roboto"/>
              <a:sym typeface="Roboto"/>
            </a:endParaRPr>
          </a:p>
          <a:p>
            <a:pPr indent="-381000" lvl="0" marL="457200" rtl="0" algn="l">
              <a:lnSpc>
                <a:spcPct val="115000"/>
              </a:lnSpc>
              <a:spcBef>
                <a:spcPts val="1500"/>
              </a:spcBef>
              <a:spcAft>
                <a:spcPts val="0"/>
              </a:spcAft>
              <a:buClr>
                <a:srgbClr val="374151"/>
              </a:buClr>
              <a:buSzPts val="2400"/>
              <a:buFont typeface="Roboto"/>
              <a:buChar char="●"/>
            </a:pPr>
            <a:r>
              <a:rPr b="0" i="0" lang="en-US" u="none">
                <a:solidFill>
                  <a:srgbClr val="374151"/>
                </a:solidFill>
                <a:latin typeface="Roboto"/>
                <a:ea typeface="Roboto"/>
                <a:cs typeface="Roboto"/>
                <a:sym typeface="Roboto"/>
              </a:rPr>
              <a:t>Data cleansing: Removing NA, NaN, Inf values</a:t>
            </a:r>
            <a:endParaRPr b="0" i="0" u="none">
              <a:solidFill>
                <a:srgbClr val="374151"/>
              </a:solidFill>
              <a:latin typeface="Roboto"/>
              <a:ea typeface="Roboto"/>
              <a:cs typeface="Roboto"/>
              <a:sym typeface="Roboto"/>
            </a:endParaRPr>
          </a:p>
          <a:p>
            <a:pPr indent="-381000" lvl="0" marL="457200" rtl="0" algn="l">
              <a:lnSpc>
                <a:spcPct val="115000"/>
              </a:lnSpc>
              <a:spcBef>
                <a:spcPts val="0"/>
              </a:spcBef>
              <a:spcAft>
                <a:spcPts val="0"/>
              </a:spcAft>
              <a:buClr>
                <a:srgbClr val="374151"/>
              </a:buClr>
              <a:buSzPts val="2400"/>
              <a:buFont typeface="Roboto"/>
              <a:buChar char="●"/>
            </a:pPr>
            <a:r>
              <a:rPr b="0" i="0" lang="en-US" u="none">
                <a:solidFill>
                  <a:srgbClr val="374151"/>
                </a:solidFill>
                <a:latin typeface="Roboto"/>
                <a:ea typeface="Roboto"/>
                <a:cs typeface="Roboto"/>
                <a:sym typeface="Roboto"/>
              </a:rPr>
              <a:t>Feature conversion: Numeric transformation</a:t>
            </a:r>
            <a:endParaRPr b="0" i="0" u="none">
              <a:solidFill>
                <a:srgbClr val="374151"/>
              </a:solidFill>
              <a:latin typeface="Roboto"/>
              <a:ea typeface="Roboto"/>
              <a:cs typeface="Roboto"/>
              <a:sym typeface="Roboto"/>
            </a:endParaRPr>
          </a:p>
          <a:p>
            <a:pPr indent="-381000" lvl="0" marL="457200" rtl="0" algn="l">
              <a:lnSpc>
                <a:spcPct val="115000"/>
              </a:lnSpc>
              <a:spcBef>
                <a:spcPts val="0"/>
              </a:spcBef>
              <a:spcAft>
                <a:spcPts val="0"/>
              </a:spcAft>
              <a:buClr>
                <a:srgbClr val="374151"/>
              </a:buClr>
              <a:buSzPts val="2400"/>
              <a:buFont typeface="Roboto"/>
              <a:buChar char="●"/>
            </a:pPr>
            <a:r>
              <a:rPr b="0" i="0" lang="en-US" u="none">
                <a:solidFill>
                  <a:srgbClr val="374151"/>
                </a:solidFill>
                <a:latin typeface="Roboto"/>
                <a:ea typeface="Roboto"/>
                <a:cs typeface="Roboto"/>
                <a:sym typeface="Roboto"/>
              </a:rPr>
              <a:t>Standardization: Equal weighting for clustering</a:t>
            </a:r>
            <a:endParaRPr b="0" i="0" u="none">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i="0" lang="en-US" u="none">
                <a:solidFill>
                  <a:srgbClr val="374151"/>
                </a:solidFill>
                <a:latin typeface="Roboto"/>
                <a:ea typeface="Roboto"/>
                <a:cs typeface="Roboto"/>
                <a:sym typeface="Roboto"/>
              </a:rPr>
              <a:t>K-means Clustering Implementation</a:t>
            </a:r>
            <a:endParaRPr i="0" u="none">
              <a:solidFill>
                <a:srgbClr val="374151"/>
              </a:solidFill>
              <a:latin typeface="Roboto"/>
              <a:ea typeface="Roboto"/>
              <a:cs typeface="Roboto"/>
              <a:sym typeface="Roboto"/>
            </a:endParaRPr>
          </a:p>
          <a:p>
            <a:pPr indent="-381000" lvl="0" marL="457200" rtl="0" algn="l">
              <a:lnSpc>
                <a:spcPct val="115000"/>
              </a:lnSpc>
              <a:spcBef>
                <a:spcPts val="1500"/>
              </a:spcBef>
              <a:spcAft>
                <a:spcPts val="0"/>
              </a:spcAft>
              <a:buClr>
                <a:srgbClr val="374151"/>
              </a:buClr>
              <a:buSzPts val="2400"/>
              <a:buFont typeface="Roboto"/>
              <a:buChar char="●"/>
            </a:pPr>
            <a:r>
              <a:rPr b="0" i="0" lang="en-US" u="none">
                <a:solidFill>
                  <a:srgbClr val="374151"/>
                </a:solidFill>
                <a:latin typeface="Roboto"/>
                <a:ea typeface="Roboto"/>
                <a:cs typeface="Roboto"/>
                <a:sym typeface="Roboto"/>
              </a:rPr>
              <a:t>Optimal cluster selection: Three market tiers</a:t>
            </a:r>
            <a:endParaRPr b="0" i="0" u="none">
              <a:solidFill>
                <a:srgbClr val="374151"/>
              </a:solidFill>
              <a:latin typeface="Roboto"/>
              <a:ea typeface="Roboto"/>
              <a:cs typeface="Roboto"/>
              <a:sym typeface="Roboto"/>
            </a:endParaRPr>
          </a:p>
          <a:p>
            <a:pPr indent="-381000" lvl="0" marL="457200" rtl="0" algn="l">
              <a:lnSpc>
                <a:spcPct val="115000"/>
              </a:lnSpc>
              <a:spcBef>
                <a:spcPts val="0"/>
              </a:spcBef>
              <a:spcAft>
                <a:spcPts val="0"/>
              </a:spcAft>
              <a:buClr>
                <a:srgbClr val="374151"/>
              </a:buClr>
              <a:buSzPts val="2400"/>
              <a:buFont typeface="Roboto"/>
              <a:buChar char="●"/>
            </a:pPr>
            <a:r>
              <a:rPr b="0" i="0" lang="en-US" u="none">
                <a:solidFill>
                  <a:srgbClr val="374151"/>
                </a:solidFill>
                <a:latin typeface="Roboto"/>
                <a:ea typeface="Roboto"/>
                <a:cs typeface="Roboto"/>
                <a:sym typeface="Roboto"/>
              </a:rPr>
              <a:t>Algorithm application: Clustering based on price and location</a:t>
            </a:r>
            <a:endParaRPr b="0" i="0" u="none">
              <a:solidFill>
                <a:srgbClr val="374151"/>
              </a:solidFill>
              <a:latin typeface="Roboto"/>
              <a:ea typeface="Roboto"/>
              <a:cs typeface="Roboto"/>
              <a:sym typeface="Roboto"/>
            </a:endParaRPr>
          </a:p>
          <a:p>
            <a:pPr indent="-381000" lvl="0" marL="457200" rtl="0" algn="l">
              <a:lnSpc>
                <a:spcPct val="115000"/>
              </a:lnSpc>
              <a:spcBef>
                <a:spcPts val="0"/>
              </a:spcBef>
              <a:spcAft>
                <a:spcPts val="0"/>
              </a:spcAft>
              <a:buClr>
                <a:srgbClr val="374151"/>
              </a:buClr>
              <a:buSzPts val="2400"/>
              <a:buFont typeface="Roboto"/>
              <a:buChar char="●"/>
            </a:pPr>
            <a:r>
              <a:rPr b="0" i="0" lang="en-US" u="none">
                <a:solidFill>
                  <a:srgbClr val="374151"/>
                </a:solidFill>
                <a:latin typeface="Roboto"/>
                <a:ea typeface="Roboto"/>
                <a:cs typeface="Roboto"/>
                <a:sym typeface="Roboto"/>
              </a:rPr>
              <a:t>Seed setting: Reproducibility of results</a:t>
            </a:r>
            <a:endParaRPr b="0" i="0" u="none">
              <a:solidFill>
                <a:srgbClr val="374151"/>
              </a:solidFill>
              <a:latin typeface="Roboto"/>
              <a:ea typeface="Roboto"/>
              <a:cs typeface="Roboto"/>
              <a:sym typeface="Roboto"/>
            </a:endParaRPr>
          </a:p>
          <a:p>
            <a:pPr indent="0" lvl="0" marL="0" rtl="0" algn="l">
              <a:lnSpc>
                <a:spcPct val="115000"/>
              </a:lnSpc>
              <a:spcBef>
                <a:spcPts val="1500"/>
              </a:spcBef>
              <a:spcAft>
                <a:spcPts val="1500"/>
              </a:spcAft>
              <a:buNone/>
            </a:pPr>
            <a:r>
              <a:t/>
            </a:r>
            <a:endParaRPr b="0" i="0" u="none">
              <a:solidFill>
                <a:srgbClr val="37415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388647" y="444167"/>
            <a:ext cx="114147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3600"/>
              <a:t>Geographical Cluster Visualization</a:t>
            </a:r>
            <a:endParaRPr/>
          </a:p>
        </p:txBody>
      </p:sp>
      <p:sp>
        <p:nvSpPr>
          <p:cNvPr id="205" name="Google Shape;205;p30"/>
          <p:cNvSpPr txBox="1"/>
          <p:nvPr>
            <p:ph idx="1" type="body"/>
          </p:nvPr>
        </p:nvSpPr>
        <p:spPr>
          <a:xfrm>
            <a:off x="388650" y="2386500"/>
            <a:ext cx="3773700" cy="2624400"/>
          </a:xfrm>
          <a:prstGeom prst="rect">
            <a:avLst/>
          </a:prstGeom>
        </p:spPr>
        <p:txBody>
          <a:bodyPr anchorCtr="0" anchor="t" bIns="0" lIns="0" spcFirstLastPara="1" rIns="0" wrap="square" tIns="0">
            <a:spAutoFit/>
          </a:bodyPr>
          <a:lstStyle/>
          <a:p>
            <a:pPr indent="0" lvl="0" marL="0" rtl="0" algn="l">
              <a:lnSpc>
                <a:spcPct val="115000"/>
              </a:lnSpc>
              <a:spcBef>
                <a:spcPts val="1500"/>
              </a:spcBef>
              <a:spcAft>
                <a:spcPts val="0"/>
              </a:spcAft>
              <a:buNone/>
            </a:pPr>
            <a:r>
              <a:rPr i="0" lang="en-US" sz="2000" u="none">
                <a:solidFill>
                  <a:srgbClr val="374151"/>
                </a:solidFill>
                <a:latin typeface="Roboto"/>
                <a:ea typeface="Roboto"/>
                <a:cs typeface="Roboto"/>
                <a:sym typeface="Roboto"/>
              </a:rPr>
              <a:t>Apartment Market Segmentation</a:t>
            </a:r>
            <a:endParaRPr i="0" sz="2000" u="none">
              <a:solidFill>
                <a:srgbClr val="374151"/>
              </a:solidFill>
              <a:latin typeface="Roboto"/>
              <a:ea typeface="Roboto"/>
              <a:cs typeface="Roboto"/>
              <a:sym typeface="Roboto"/>
            </a:endParaRPr>
          </a:p>
          <a:p>
            <a:pPr indent="-355600" lvl="0" marL="457200" rtl="0" algn="l">
              <a:lnSpc>
                <a:spcPct val="115000"/>
              </a:lnSpc>
              <a:spcBef>
                <a:spcPts val="1500"/>
              </a:spcBef>
              <a:spcAft>
                <a:spcPts val="0"/>
              </a:spcAft>
              <a:buClr>
                <a:srgbClr val="374151"/>
              </a:buClr>
              <a:buSzPts val="2000"/>
              <a:buFont typeface="Roboto"/>
              <a:buChar char="●"/>
            </a:pPr>
            <a:r>
              <a:rPr b="0" i="0" lang="en-US" sz="2000" u="none">
                <a:solidFill>
                  <a:srgbClr val="374151"/>
                </a:solidFill>
                <a:latin typeface="Roboto"/>
                <a:ea typeface="Roboto"/>
                <a:cs typeface="Roboto"/>
                <a:sym typeface="Roboto"/>
              </a:rPr>
              <a:t>Urban cluster: High prices, high density</a:t>
            </a:r>
            <a:endParaRPr b="0" i="0" sz="2000" u="none">
              <a:solidFill>
                <a:srgbClr val="374151"/>
              </a:solidFill>
              <a:latin typeface="Roboto"/>
              <a:ea typeface="Roboto"/>
              <a:cs typeface="Roboto"/>
              <a:sym typeface="Roboto"/>
            </a:endParaRPr>
          </a:p>
          <a:p>
            <a:pPr indent="-355600" lvl="0" marL="457200" rtl="0" algn="l">
              <a:lnSpc>
                <a:spcPct val="115000"/>
              </a:lnSpc>
              <a:spcBef>
                <a:spcPts val="0"/>
              </a:spcBef>
              <a:spcAft>
                <a:spcPts val="0"/>
              </a:spcAft>
              <a:buClr>
                <a:srgbClr val="374151"/>
              </a:buClr>
              <a:buSzPts val="2000"/>
              <a:buFont typeface="Roboto"/>
              <a:buChar char="●"/>
            </a:pPr>
            <a:r>
              <a:rPr b="0" i="0" lang="en-US" sz="2000" u="none">
                <a:solidFill>
                  <a:srgbClr val="374151"/>
                </a:solidFill>
                <a:latin typeface="Roboto"/>
                <a:ea typeface="Roboto"/>
                <a:cs typeface="Roboto"/>
                <a:sym typeface="Roboto"/>
              </a:rPr>
              <a:t>Suburban cluster: Moderate prices, moderate density</a:t>
            </a:r>
            <a:endParaRPr b="0" i="0" sz="2000" u="none">
              <a:solidFill>
                <a:srgbClr val="374151"/>
              </a:solidFill>
              <a:latin typeface="Roboto"/>
              <a:ea typeface="Roboto"/>
              <a:cs typeface="Roboto"/>
              <a:sym typeface="Roboto"/>
            </a:endParaRPr>
          </a:p>
          <a:p>
            <a:pPr indent="-355600" lvl="0" marL="457200" rtl="0" algn="l">
              <a:lnSpc>
                <a:spcPct val="115000"/>
              </a:lnSpc>
              <a:spcBef>
                <a:spcPts val="0"/>
              </a:spcBef>
              <a:spcAft>
                <a:spcPts val="0"/>
              </a:spcAft>
              <a:buClr>
                <a:srgbClr val="374151"/>
              </a:buClr>
              <a:buSzPts val="2000"/>
              <a:buFont typeface="Roboto"/>
              <a:buChar char="●"/>
            </a:pPr>
            <a:r>
              <a:rPr b="0" i="0" lang="en-US" sz="2000" u="none">
                <a:solidFill>
                  <a:srgbClr val="374151"/>
                </a:solidFill>
                <a:latin typeface="Roboto"/>
                <a:ea typeface="Roboto"/>
                <a:cs typeface="Roboto"/>
                <a:sym typeface="Roboto"/>
              </a:rPr>
              <a:t>Rural cluster: Lower prices, low density</a:t>
            </a:r>
            <a:endParaRPr b="0" i="0" sz="2000" u="none">
              <a:solidFill>
                <a:srgbClr val="374151"/>
              </a:solidFill>
              <a:latin typeface="Roboto"/>
              <a:ea typeface="Roboto"/>
              <a:cs typeface="Roboto"/>
              <a:sym typeface="Roboto"/>
            </a:endParaRPr>
          </a:p>
        </p:txBody>
      </p:sp>
      <p:pic>
        <p:nvPicPr>
          <p:cNvPr id="206" name="Google Shape;206;p30"/>
          <p:cNvPicPr preferRelativeResize="0"/>
          <p:nvPr/>
        </p:nvPicPr>
        <p:blipFill>
          <a:blip r:embed="rId3">
            <a:alphaModFix/>
          </a:blip>
          <a:stretch>
            <a:fillRect/>
          </a:stretch>
        </p:blipFill>
        <p:spPr>
          <a:xfrm>
            <a:off x="4374750" y="1377525"/>
            <a:ext cx="7641824" cy="5345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388647" y="361917"/>
            <a:ext cx="114147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3600"/>
              <a:t>Price Distribution Boxplot</a:t>
            </a:r>
            <a:endParaRPr/>
          </a:p>
        </p:txBody>
      </p:sp>
      <p:sp>
        <p:nvSpPr>
          <p:cNvPr id="212" name="Google Shape;212;p31"/>
          <p:cNvSpPr txBox="1"/>
          <p:nvPr>
            <p:ph idx="1" type="body"/>
          </p:nvPr>
        </p:nvSpPr>
        <p:spPr>
          <a:xfrm>
            <a:off x="488050" y="1839200"/>
            <a:ext cx="3517200" cy="3195600"/>
          </a:xfrm>
          <a:prstGeom prst="rect">
            <a:avLst/>
          </a:prstGeom>
        </p:spPr>
        <p:txBody>
          <a:bodyPr anchorCtr="0" anchor="t" bIns="0" lIns="0" spcFirstLastPara="1" rIns="0" wrap="square" tIns="0">
            <a:spAutoFit/>
          </a:bodyPr>
          <a:lstStyle/>
          <a:p>
            <a:pPr indent="0" lvl="0" marL="0" rtl="0" algn="l">
              <a:lnSpc>
                <a:spcPct val="115000"/>
              </a:lnSpc>
              <a:spcBef>
                <a:spcPts val="1500"/>
              </a:spcBef>
              <a:spcAft>
                <a:spcPts val="0"/>
              </a:spcAft>
              <a:buNone/>
            </a:pPr>
            <a:r>
              <a:rPr i="0" lang="en-US" sz="2300" u="none">
                <a:solidFill>
                  <a:srgbClr val="374151"/>
                </a:solidFill>
                <a:latin typeface="Roboto"/>
                <a:ea typeface="Roboto"/>
                <a:cs typeface="Roboto"/>
                <a:sym typeface="Roboto"/>
              </a:rPr>
              <a:t>Price Distribution in Each Market Segment</a:t>
            </a:r>
            <a:endParaRPr i="0" sz="2300" u="none">
              <a:solidFill>
                <a:srgbClr val="374151"/>
              </a:solidFill>
              <a:latin typeface="Roboto"/>
              <a:ea typeface="Roboto"/>
              <a:cs typeface="Roboto"/>
              <a:sym typeface="Roboto"/>
            </a:endParaRPr>
          </a:p>
          <a:p>
            <a:pPr indent="-279400" lvl="0" marL="457200" rtl="0" algn="l">
              <a:lnSpc>
                <a:spcPct val="115000"/>
              </a:lnSpc>
              <a:spcBef>
                <a:spcPts val="1500"/>
              </a:spcBef>
              <a:spcAft>
                <a:spcPts val="0"/>
              </a:spcAft>
              <a:buClr>
                <a:srgbClr val="374151"/>
              </a:buClr>
              <a:buSzPts val="800"/>
              <a:buFont typeface="Roboto"/>
              <a:buChar char="●"/>
            </a:pPr>
            <a:r>
              <a:rPr b="0" i="0" lang="en-US" sz="1800" u="none">
                <a:solidFill>
                  <a:srgbClr val="374151"/>
                </a:solidFill>
                <a:latin typeface="Roboto"/>
                <a:ea typeface="Roboto"/>
                <a:cs typeface="Roboto"/>
                <a:sym typeface="Roboto"/>
              </a:rPr>
              <a:t>Diverse price range in urban cluster</a:t>
            </a:r>
            <a:endParaRPr b="0" i="0" sz="1800" u="none">
              <a:solidFill>
                <a:srgbClr val="374151"/>
              </a:solidFill>
              <a:latin typeface="Roboto"/>
              <a:ea typeface="Roboto"/>
              <a:cs typeface="Roboto"/>
              <a:sym typeface="Roboto"/>
            </a:endParaRPr>
          </a:p>
          <a:p>
            <a:pPr indent="-279400" lvl="0" marL="457200" rtl="0" algn="l">
              <a:lnSpc>
                <a:spcPct val="115000"/>
              </a:lnSpc>
              <a:spcBef>
                <a:spcPts val="0"/>
              </a:spcBef>
              <a:spcAft>
                <a:spcPts val="0"/>
              </a:spcAft>
              <a:buClr>
                <a:srgbClr val="374151"/>
              </a:buClr>
              <a:buSzPts val="800"/>
              <a:buFont typeface="Roboto"/>
              <a:buChar char="●"/>
            </a:pPr>
            <a:r>
              <a:rPr b="0" i="0" lang="en-US" sz="1800" u="none">
                <a:solidFill>
                  <a:srgbClr val="374151"/>
                </a:solidFill>
                <a:latin typeface="Roboto"/>
                <a:ea typeface="Roboto"/>
                <a:cs typeface="Roboto"/>
                <a:sym typeface="Roboto"/>
              </a:rPr>
              <a:t>Concentrated price distribution in suburban cluster</a:t>
            </a:r>
            <a:endParaRPr b="0" i="0" sz="1800" u="none">
              <a:solidFill>
                <a:srgbClr val="374151"/>
              </a:solidFill>
              <a:latin typeface="Roboto"/>
              <a:ea typeface="Roboto"/>
              <a:cs typeface="Roboto"/>
              <a:sym typeface="Roboto"/>
            </a:endParaRPr>
          </a:p>
          <a:p>
            <a:pPr indent="-279400" lvl="0" marL="457200" rtl="0" algn="l">
              <a:lnSpc>
                <a:spcPct val="115000"/>
              </a:lnSpc>
              <a:spcBef>
                <a:spcPts val="0"/>
              </a:spcBef>
              <a:spcAft>
                <a:spcPts val="0"/>
              </a:spcAft>
              <a:buClr>
                <a:srgbClr val="374151"/>
              </a:buClr>
              <a:buSzPts val="800"/>
              <a:buFont typeface="Roboto"/>
              <a:buChar char="●"/>
            </a:pPr>
            <a:r>
              <a:rPr b="0" i="0" lang="en-US" sz="1800" u="none">
                <a:solidFill>
                  <a:srgbClr val="374151"/>
                </a:solidFill>
                <a:latin typeface="Roboto"/>
                <a:ea typeface="Roboto"/>
                <a:cs typeface="Roboto"/>
                <a:sym typeface="Roboto"/>
              </a:rPr>
              <a:t>Narrow price range in rural cluster</a:t>
            </a:r>
            <a:endParaRPr b="0" i="0" sz="1800" u="none">
              <a:solidFill>
                <a:srgbClr val="374151"/>
              </a:solidFill>
              <a:latin typeface="Roboto"/>
              <a:ea typeface="Roboto"/>
              <a:cs typeface="Roboto"/>
              <a:sym typeface="Roboto"/>
            </a:endParaRPr>
          </a:p>
        </p:txBody>
      </p:sp>
      <p:pic>
        <p:nvPicPr>
          <p:cNvPr id="213" name="Google Shape;213;p31"/>
          <p:cNvPicPr preferRelativeResize="0"/>
          <p:nvPr/>
        </p:nvPicPr>
        <p:blipFill>
          <a:blip r:embed="rId3">
            <a:alphaModFix/>
          </a:blip>
          <a:stretch>
            <a:fillRect/>
          </a:stretch>
        </p:blipFill>
        <p:spPr>
          <a:xfrm>
            <a:off x="4290875" y="1498150"/>
            <a:ext cx="6688100" cy="5204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605375" y="374925"/>
            <a:ext cx="107829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3600"/>
              <a:t>Why Choose K-means Clustering &amp; Conclusion</a:t>
            </a:r>
            <a:endParaRPr sz="2800"/>
          </a:p>
        </p:txBody>
      </p:sp>
      <p:sp>
        <p:nvSpPr>
          <p:cNvPr id="219" name="Google Shape;219;p32"/>
          <p:cNvSpPr txBox="1"/>
          <p:nvPr>
            <p:ph idx="1" type="body"/>
          </p:nvPr>
        </p:nvSpPr>
        <p:spPr>
          <a:xfrm>
            <a:off x="1566300" y="1643700"/>
            <a:ext cx="9059400" cy="4309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i="0" lang="en-US" sz="2600" u="none"/>
              <a:t>Why Choose K-means Clustering Method</a:t>
            </a:r>
            <a:endParaRPr i="0" sz="2600" u="none"/>
          </a:p>
          <a:p>
            <a:pPr indent="-393700" lvl="0" marL="457200" rtl="0" algn="l">
              <a:spcBef>
                <a:spcPts val="0"/>
              </a:spcBef>
              <a:spcAft>
                <a:spcPts val="0"/>
              </a:spcAft>
              <a:buSzPts val="2600"/>
              <a:buChar char="●"/>
            </a:pPr>
            <a:r>
              <a:rPr b="0" i="0" lang="en-US" sz="2600" u="none"/>
              <a:t>Unsupervised learning: Ideal for unlabeled data</a:t>
            </a:r>
            <a:endParaRPr b="0" i="0" sz="2600" u="none"/>
          </a:p>
          <a:p>
            <a:pPr indent="-393700" lvl="0" marL="457200" rtl="0" algn="l">
              <a:spcBef>
                <a:spcPts val="0"/>
              </a:spcBef>
              <a:spcAft>
                <a:spcPts val="0"/>
              </a:spcAft>
              <a:buSzPts val="2600"/>
              <a:buChar char="●"/>
            </a:pPr>
            <a:r>
              <a:rPr b="0" i="0" lang="en-US" sz="2600" u="none"/>
              <a:t>Scalability: Efficient with large datasets</a:t>
            </a:r>
            <a:endParaRPr b="0" i="0" sz="2600" u="none"/>
          </a:p>
          <a:p>
            <a:pPr indent="-393700" lvl="0" marL="457200" rtl="0" algn="l">
              <a:spcBef>
                <a:spcPts val="0"/>
              </a:spcBef>
              <a:spcAft>
                <a:spcPts val="0"/>
              </a:spcAft>
              <a:buSzPts val="2600"/>
              <a:buChar char="●"/>
            </a:pPr>
            <a:r>
              <a:rPr b="0" i="0" lang="en-US" sz="2600" u="none"/>
              <a:t>Simplicity: Easy to implement and interpret</a:t>
            </a:r>
            <a:endParaRPr b="0" i="0" sz="2600" u="none"/>
          </a:p>
          <a:p>
            <a:pPr indent="-393700" lvl="0" marL="457200" rtl="0" algn="l">
              <a:spcBef>
                <a:spcPts val="0"/>
              </a:spcBef>
              <a:spcAft>
                <a:spcPts val="0"/>
              </a:spcAft>
              <a:buSzPts val="2600"/>
              <a:buChar char="●"/>
            </a:pPr>
            <a:r>
              <a:rPr b="0" i="0" lang="en-US" sz="2600" u="none"/>
              <a:t>Adaptability: Good performance on spherical clusters</a:t>
            </a:r>
            <a:endParaRPr b="0" i="0" sz="2600" u="none"/>
          </a:p>
          <a:p>
            <a:pPr indent="0" lvl="0" marL="0" rtl="0" algn="l">
              <a:spcBef>
                <a:spcPts val="0"/>
              </a:spcBef>
              <a:spcAft>
                <a:spcPts val="0"/>
              </a:spcAft>
              <a:buNone/>
            </a:pPr>
            <a:r>
              <a:t/>
            </a:r>
            <a:endParaRPr i="0" sz="2000" u="none"/>
          </a:p>
          <a:p>
            <a:pPr indent="0" lvl="0" marL="0" rtl="0" algn="l">
              <a:spcBef>
                <a:spcPts val="0"/>
              </a:spcBef>
              <a:spcAft>
                <a:spcPts val="0"/>
              </a:spcAft>
              <a:buNone/>
            </a:pPr>
            <a:r>
              <a:rPr i="0" lang="en-US" sz="2600" u="none"/>
              <a:t>Conclusion:</a:t>
            </a:r>
            <a:endParaRPr i="0" sz="2600" u="none"/>
          </a:p>
          <a:p>
            <a:pPr indent="-393700" lvl="0" marL="457200" rtl="0" algn="l">
              <a:spcBef>
                <a:spcPts val="0"/>
              </a:spcBef>
              <a:spcAft>
                <a:spcPts val="0"/>
              </a:spcAft>
              <a:buSzPts val="2600"/>
              <a:buChar char="●"/>
            </a:pPr>
            <a:r>
              <a:rPr b="0" i="0" lang="en-US" sz="2600" u="none"/>
              <a:t>Effective market segmentation via K-means clustering</a:t>
            </a:r>
            <a:endParaRPr b="0" i="0" sz="2600" u="none"/>
          </a:p>
          <a:p>
            <a:pPr indent="-393700" lvl="0" marL="457200" rtl="0" algn="l">
              <a:spcBef>
                <a:spcPts val="0"/>
              </a:spcBef>
              <a:spcAft>
                <a:spcPts val="0"/>
              </a:spcAft>
              <a:buSzPts val="2600"/>
              <a:buChar char="●"/>
            </a:pPr>
            <a:r>
              <a:rPr b="0" i="0" lang="en-US" sz="2600" u="none"/>
              <a:t>Data-driven identification of three distinct clusters</a:t>
            </a:r>
            <a:endParaRPr b="0" i="0" sz="2600" u="none"/>
          </a:p>
          <a:p>
            <a:pPr indent="-393700" lvl="0" marL="457200" rtl="0" algn="l">
              <a:spcBef>
                <a:spcPts val="0"/>
              </a:spcBef>
              <a:spcAft>
                <a:spcPts val="0"/>
              </a:spcAft>
              <a:buSzPts val="2600"/>
              <a:buChar char="●"/>
            </a:pPr>
            <a:r>
              <a:rPr b="0" i="0" lang="en-US" sz="2600" u="none"/>
              <a:t>Insights into price and density patterns by location</a:t>
            </a:r>
            <a:endParaRPr b="0" i="0" sz="2600" u="none"/>
          </a:p>
          <a:p>
            <a:pPr indent="-393700" lvl="0" marL="457200" rtl="0" algn="l">
              <a:spcBef>
                <a:spcPts val="0"/>
              </a:spcBef>
              <a:spcAft>
                <a:spcPts val="0"/>
              </a:spcAft>
              <a:buSzPts val="2600"/>
              <a:buChar char="●"/>
            </a:pPr>
            <a:r>
              <a:rPr b="0" i="0" lang="en-US" sz="2600" u="none"/>
              <a:t>Basis for data-centric strategy development</a:t>
            </a:r>
            <a:endParaRPr b="0" i="0" sz="2600" u="none"/>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357022" y="313817"/>
            <a:ext cx="11414700" cy="985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Smart Question: </a:t>
            </a:r>
            <a:r>
              <a:rPr lang="en-US"/>
              <a:t>Can we classify apartments into various categories (e.g., luxury, budget) based on their features?</a:t>
            </a:r>
            <a:endParaRPr/>
          </a:p>
        </p:txBody>
      </p:sp>
      <p:sp>
        <p:nvSpPr>
          <p:cNvPr id="225" name="Google Shape;225;p33"/>
          <p:cNvSpPr txBox="1"/>
          <p:nvPr>
            <p:ph idx="1" type="body"/>
          </p:nvPr>
        </p:nvSpPr>
        <p:spPr>
          <a:xfrm>
            <a:off x="712454" y="1837700"/>
            <a:ext cx="9953400" cy="2955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i="0" lang="en-US" u="none"/>
              <a:t>Objective</a:t>
            </a:r>
            <a:r>
              <a:rPr b="0" i="0" lang="en-US" u="none"/>
              <a:t>: Introduce the goal of the analysis, which is to classify apartments into 'Luxury', 'Budget', and 'Standard' categories based on rental prices and other features in the dataset.</a:t>
            </a:r>
            <a:endParaRPr b="0" i="0" u="none"/>
          </a:p>
          <a:p>
            <a:pPr indent="0" lvl="0" marL="0" rtl="0" algn="l">
              <a:spcBef>
                <a:spcPts val="0"/>
              </a:spcBef>
              <a:spcAft>
                <a:spcPts val="0"/>
              </a:spcAft>
              <a:buClr>
                <a:schemeClr val="dk1"/>
              </a:buClr>
              <a:buSzPts val="1100"/>
              <a:buFont typeface="Arial"/>
              <a:buNone/>
            </a:pPr>
            <a:r>
              <a:t/>
            </a:r>
            <a:endParaRPr b="0" i="0" u="none"/>
          </a:p>
          <a:p>
            <a:pPr indent="0" lvl="0" marL="0" rtl="0" algn="l">
              <a:spcBef>
                <a:spcPts val="0"/>
              </a:spcBef>
              <a:spcAft>
                <a:spcPts val="0"/>
              </a:spcAft>
              <a:buClr>
                <a:schemeClr val="dk1"/>
              </a:buClr>
              <a:buSzPts val="1100"/>
              <a:buFont typeface="Arial"/>
              <a:buNone/>
            </a:pPr>
            <a:r>
              <a:rPr i="0" lang="en-US" u="none"/>
              <a:t>Importance</a:t>
            </a:r>
            <a:r>
              <a:rPr b="0" i="0" lang="en-US" u="none"/>
              <a:t>: Emphasize why this classification is valuable – for instance, it could be useful for real estate market analysis, targeted marketing strategies, or customer segmentation.</a:t>
            </a:r>
            <a:endParaRPr b="0" i="0" u="none"/>
          </a:p>
          <a:p>
            <a:pPr indent="0" lvl="0" marL="0" rtl="0" algn="l">
              <a:spcBef>
                <a:spcPts val="0"/>
              </a:spcBef>
              <a:spcAft>
                <a:spcPts val="0"/>
              </a:spcAft>
              <a:buNone/>
            </a:pPr>
            <a:r>
              <a:t/>
            </a:r>
            <a:endParaRPr b="0" i="0" u="none"/>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357022" y="313817"/>
            <a:ext cx="114147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Distribution of Apartment Categories</a:t>
            </a:r>
            <a:endParaRPr/>
          </a:p>
        </p:txBody>
      </p:sp>
      <p:pic>
        <p:nvPicPr>
          <p:cNvPr id="231" name="Google Shape;231;p34"/>
          <p:cNvPicPr preferRelativeResize="0"/>
          <p:nvPr/>
        </p:nvPicPr>
        <p:blipFill rotWithShape="1">
          <a:blip r:embed="rId3">
            <a:alphaModFix/>
          </a:blip>
          <a:srcRect b="-5419" l="0" r="0" t="5420"/>
          <a:stretch/>
        </p:blipFill>
        <p:spPr>
          <a:xfrm>
            <a:off x="2172549" y="1879425"/>
            <a:ext cx="8763001" cy="43462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357022" y="313817"/>
            <a:ext cx="114147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Distribution of Price with Frequency</a:t>
            </a:r>
            <a:endParaRPr/>
          </a:p>
        </p:txBody>
      </p:sp>
      <p:pic>
        <p:nvPicPr>
          <p:cNvPr id="237" name="Google Shape;237;p35"/>
          <p:cNvPicPr preferRelativeResize="0"/>
          <p:nvPr/>
        </p:nvPicPr>
        <p:blipFill>
          <a:blip r:embed="rId3">
            <a:alphaModFix/>
          </a:blip>
          <a:stretch>
            <a:fillRect/>
          </a:stretch>
        </p:blipFill>
        <p:spPr>
          <a:xfrm>
            <a:off x="1879975" y="1888227"/>
            <a:ext cx="9656198" cy="43461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9"/>
          <p:cNvSpPr txBox="1"/>
          <p:nvPr>
            <p:ph type="title"/>
          </p:nvPr>
        </p:nvSpPr>
        <p:spPr>
          <a:xfrm>
            <a:off x="357022" y="313817"/>
            <a:ext cx="11414709"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overview</a:t>
            </a:r>
            <a:endParaRPr/>
          </a:p>
        </p:txBody>
      </p:sp>
      <p:graphicFrame>
        <p:nvGraphicFramePr>
          <p:cNvPr id="59" name="Google Shape;59;p9"/>
          <p:cNvGraphicFramePr/>
          <p:nvPr/>
        </p:nvGraphicFramePr>
        <p:xfrm>
          <a:off x="7373296" y="3330725"/>
          <a:ext cx="3000000" cy="3000000"/>
        </p:xfrm>
        <a:graphic>
          <a:graphicData uri="http://schemas.openxmlformats.org/drawingml/2006/table">
            <a:tbl>
              <a:tblPr bandRow="1" firstRow="1">
                <a:noFill/>
                <a:tableStyleId>{41C4C8B7-8218-4334-A373-78D407E690E1}</a:tableStyleId>
              </a:tblPr>
              <a:tblGrid>
                <a:gridCol w="2087650"/>
                <a:gridCol w="2331950"/>
              </a:tblGrid>
              <a:tr h="370850">
                <a:tc>
                  <a:txBody>
                    <a:bodyPr/>
                    <a:lstStyle/>
                    <a:p>
                      <a:pPr indent="0" lvl="0" marL="0" marR="0" rtl="0" algn="l">
                        <a:spcBef>
                          <a:spcPts val="0"/>
                        </a:spcBef>
                        <a:spcAft>
                          <a:spcPts val="0"/>
                        </a:spcAft>
                        <a:buNone/>
                      </a:pPr>
                      <a:r>
                        <a:rPr lang="en-US" sz="1800" u="none" cap="none" strike="noStrike"/>
                        <a:t>Column name</a:t>
                      </a:r>
                      <a:endParaRPr/>
                    </a:p>
                  </a:txBody>
                  <a:tcPr marT="45725" marB="45725" marR="91450" marL="91450"/>
                </a:tc>
                <a:tc>
                  <a:txBody>
                    <a:bodyPr/>
                    <a:lstStyle/>
                    <a:p>
                      <a:pPr indent="0" lvl="0" marL="0" marR="0" rtl="0" algn="l">
                        <a:spcBef>
                          <a:spcPts val="0"/>
                        </a:spcBef>
                        <a:spcAft>
                          <a:spcPts val="0"/>
                        </a:spcAft>
                        <a:buNone/>
                      </a:pPr>
                      <a:r>
                        <a:rPr lang="en-US" sz="1800"/>
                        <a:t>No. of. missing values</a:t>
                      </a:r>
                      <a:endParaRPr/>
                    </a:p>
                  </a:txBody>
                  <a:tcPr marT="45725" marB="45725" marR="91450" marL="91450"/>
                </a:tc>
              </a:tr>
              <a:tr h="370850">
                <a:tc>
                  <a:txBody>
                    <a:bodyPr/>
                    <a:lstStyle/>
                    <a:p>
                      <a:pPr indent="0" lvl="0" marL="0" marR="0" rtl="0" algn="l">
                        <a:spcBef>
                          <a:spcPts val="0"/>
                        </a:spcBef>
                        <a:spcAft>
                          <a:spcPts val="0"/>
                        </a:spcAft>
                        <a:buNone/>
                      </a:pPr>
                      <a:r>
                        <a:rPr lang="en-US" sz="1600"/>
                        <a:t>Bathroom</a:t>
                      </a:r>
                      <a:endParaRPr sz="1600"/>
                    </a:p>
                  </a:txBody>
                  <a:tcPr marT="45725" marB="45725" marR="91450" marL="91450"/>
                </a:tc>
                <a:tc>
                  <a:txBody>
                    <a:bodyPr/>
                    <a:lstStyle/>
                    <a:p>
                      <a:pPr indent="0" lvl="0" marL="0" marR="0" rtl="0" algn="l">
                        <a:spcBef>
                          <a:spcPts val="0"/>
                        </a:spcBef>
                        <a:spcAft>
                          <a:spcPts val="0"/>
                        </a:spcAft>
                        <a:buNone/>
                      </a:pPr>
                      <a:r>
                        <a:rPr lang="en-US" sz="1600"/>
                        <a:t>80</a:t>
                      </a:r>
                      <a:endParaRPr sz="1600"/>
                    </a:p>
                  </a:txBody>
                  <a:tcPr marT="45725" marB="45725" marR="91450" marL="91450"/>
                </a:tc>
              </a:tr>
              <a:tr h="370850">
                <a:tc>
                  <a:txBody>
                    <a:bodyPr/>
                    <a:lstStyle/>
                    <a:p>
                      <a:pPr indent="0" lvl="0" marL="0" marR="0" rtl="0" algn="l">
                        <a:spcBef>
                          <a:spcPts val="0"/>
                        </a:spcBef>
                        <a:spcAft>
                          <a:spcPts val="0"/>
                        </a:spcAft>
                        <a:buNone/>
                      </a:pPr>
                      <a:r>
                        <a:rPr lang="en-US" sz="1600"/>
                        <a:t>Bedrooms</a:t>
                      </a:r>
                      <a:endParaRPr sz="1600"/>
                    </a:p>
                  </a:txBody>
                  <a:tcPr marT="45725" marB="45725" marR="91450" marL="91450"/>
                </a:tc>
                <a:tc>
                  <a:txBody>
                    <a:bodyPr/>
                    <a:lstStyle/>
                    <a:p>
                      <a:pPr indent="0" lvl="0" marL="0" marR="0" rtl="0" algn="l">
                        <a:spcBef>
                          <a:spcPts val="0"/>
                        </a:spcBef>
                        <a:spcAft>
                          <a:spcPts val="0"/>
                        </a:spcAft>
                        <a:buNone/>
                      </a:pPr>
                      <a:r>
                        <a:rPr lang="en-US" sz="1600"/>
                        <a:t>53</a:t>
                      </a:r>
                      <a:endParaRPr sz="1600"/>
                    </a:p>
                  </a:txBody>
                  <a:tcPr marT="45725" marB="45725" marR="91450" marL="91450"/>
                </a:tc>
              </a:tr>
              <a:tr h="411475">
                <a:tc>
                  <a:txBody>
                    <a:bodyPr/>
                    <a:lstStyle/>
                    <a:p>
                      <a:pPr indent="0" lvl="0" marL="0" marR="0" rtl="0" algn="l">
                        <a:spcBef>
                          <a:spcPts val="0"/>
                        </a:spcBef>
                        <a:spcAft>
                          <a:spcPts val="0"/>
                        </a:spcAft>
                        <a:buNone/>
                      </a:pPr>
                      <a:r>
                        <a:rPr lang="en-US" sz="1600"/>
                        <a:t>Square_feet</a:t>
                      </a:r>
                      <a:endParaRPr sz="1600"/>
                    </a:p>
                  </a:txBody>
                  <a:tcPr marT="45725" marB="45725" marR="91450" marL="91450"/>
                </a:tc>
                <a:tc>
                  <a:txBody>
                    <a:bodyPr/>
                    <a:lstStyle/>
                    <a:p>
                      <a:pPr indent="0" lvl="0" marL="0" marR="0" rtl="0" algn="l">
                        <a:spcBef>
                          <a:spcPts val="0"/>
                        </a:spcBef>
                        <a:spcAft>
                          <a:spcPts val="0"/>
                        </a:spcAft>
                        <a:buNone/>
                      </a:pPr>
                      <a:r>
                        <a:rPr lang="en-US" sz="1600"/>
                        <a:t>46</a:t>
                      </a:r>
                      <a:endParaRPr sz="1600"/>
                    </a:p>
                  </a:txBody>
                  <a:tcPr marT="45725" marB="45725" marR="91450" marL="91450"/>
                </a:tc>
              </a:tr>
              <a:tr h="370850">
                <a:tc>
                  <a:txBody>
                    <a:bodyPr/>
                    <a:lstStyle/>
                    <a:p>
                      <a:pPr indent="0" lvl="0" marL="0" marR="0" rtl="0" algn="l">
                        <a:spcBef>
                          <a:spcPts val="0"/>
                        </a:spcBef>
                        <a:spcAft>
                          <a:spcPts val="0"/>
                        </a:spcAft>
                        <a:buNone/>
                      </a:pPr>
                      <a:r>
                        <a:rPr lang="en-US" sz="1600"/>
                        <a:t>States</a:t>
                      </a:r>
                      <a:endParaRPr sz="1600"/>
                    </a:p>
                  </a:txBody>
                  <a:tcPr marT="45725" marB="45725" marR="91450" marL="91450"/>
                </a:tc>
                <a:tc>
                  <a:txBody>
                    <a:bodyPr/>
                    <a:lstStyle/>
                    <a:p>
                      <a:pPr indent="0" lvl="0" marL="0" marR="0" rtl="0" algn="l">
                        <a:spcBef>
                          <a:spcPts val="0"/>
                        </a:spcBef>
                        <a:spcAft>
                          <a:spcPts val="0"/>
                        </a:spcAft>
                        <a:buNone/>
                      </a:pPr>
                      <a:r>
                        <a:rPr lang="en-US" sz="1600"/>
                        <a:t>203</a:t>
                      </a:r>
                      <a:endParaRPr sz="16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a:p>
                  </a:txBody>
                  <a:tcPr marT="45725" marB="45725" marR="91450" marL="91450"/>
                </a:tc>
              </a:tr>
              <a:tr h="370850">
                <a:tc>
                  <a:txBody>
                    <a:bodyPr/>
                    <a:lstStyle/>
                    <a:p>
                      <a:pPr indent="0" lvl="0" marL="0" marR="0" rtl="0" algn="l">
                        <a:spcBef>
                          <a:spcPts val="0"/>
                        </a:spcBef>
                        <a:spcAft>
                          <a:spcPts val="0"/>
                        </a:spcAft>
                        <a:buNone/>
                      </a:pPr>
                      <a:r>
                        <a:t/>
                      </a:r>
                      <a:endParaRPr/>
                    </a:p>
                  </a:txBody>
                  <a:tcPr marT="45725" marB="45725" marR="91450" marL="91450"/>
                </a:tc>
                <a:tc>
                  <a:txBody>
                    <a:bodyPr/>
                    <a:lstStyle/>
                    <a:p>
                      <a:pPr indent="0" lvl="0" marL="0" marR="0" rtl="0" algn="l">
                        <a:spcBef>
                          <a:spcPts val="0"/>
                        </a:spcBef>
                        <a:spcAft>
                          <a:spcPts val="0"/>
                        </a:spcAft>
                        <a:buNone/>
                      </a:pPr>
                      <a:r>
                        <a:t/>
                      </a:r>
                      <a:endParaRPr/>
                    </a:p>
                  </a:txBody>
                  <a:tcPr marT="45725" marB="45725" marR="91450" marL="91450"/>
                </a:tc>
              </a:tr>
            </a:tbl>
          </a:graphicData>
        </a:graphic>
      </p:graphicFrame>
      <p:graphicFrame>
        <p:nvGraphicFramePr>
          <p:cNvPr id="60" name="Google Shape;60;p9"/>
          <p:cNvGraphicFramePr/>
          <p:nvPr/>
        </p:nvGraphicFramePr>
        <p:xfrm>
          <a:off x="228600" y="1905000"/>
          <a:ext cx="3000000" cy="3000000"/>
        </p:xfrm>
        <a:graphic>
          <a:graphicData uri="http://schemas.openxmlformats.org/drawingml/2006/table">
            <a:tbl>
              <a:tblPr bandRow="1" firstRow="1">
                <a:noFill/>
                <a:tableStyleId>{41C4C8B7-8218-4334-A373-78D407E690E1}</a:tableStyleId>
              </a:tblPr>
              <a:tblGrid>
                <a:gridCol w="3429000"/>
                <a:gridCol w="3429000"/>
              </a:tblGrid>
              <a:tr h="369300">
                <a:tc>
                  <a:txBody>
                    <a:bodyPr/>
                    <a:lstStyle/>
                    <a:p>
                      <a:pPr indent="0" lvl="0" marL="0" marR="0" rtl="0" algn="ctr">
                        <a:spcBef>
                          <a:spcPts val="0"/>
                        </a:spcBef>
                        <a:spcAft>
                          <a:spcPts val="0"/>
                        </a:spcAft>
                        <a:buNone/>
                      </a:pPr>
                      <a:r>
                        <a:rPr b="1" lang="en-US" sz="2000" u="none" strike="noStrike">
                          <a:solidFill>
                            <a:srgbClr val="000000"/>
                          </a:solidFill>
                        </a:rPr>
                        <a:t>Numerical </a:t>
                      </a:r>
                      <a:endParaRPr b="1" i="0" sz="20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b="1" lang="en-US" sz="2000" u="none" strike="noStrike">
                          <a:solidFill>
                            <a:srgbClr val="000000"/>
                          </a:solidFill>
                        </a:rPr>
                        <a:t>Categorical</a:t>
                      </a:r>
                      <a:endParaRPr b="1" i="0" sz="2000" u="none" strike="noStrike">
                        <a:solidFill>
                          <a:srgbClr val="000000"/>
                        </a:solidFill>
                        <a:latin typeface="Calibri"/>
                        <a:ea typeface="Calibri"/>
                        <a:cs typeface="Calibri"/>
                        <a:sym typeface="Calibri"/>
                      </a:endParaRPr>
                    </a:p>
                  </a:txBody>
                  <a:tcPr marT="9525" marB="0" marR="9525" marL="9525" anchor="b"/>
                </a:tc>
              </a:tr>
              <a:tr h="369300">
                <a:tc>
                  <a:txBody>
                    <a:bodyPr/>
                    <a:lstStyle/>
                    <a:p>
                      <a:pPr indent="0" lvl="0" marL="0" marR="0" rtl="0" algn="ctr">
                        <a:spcBef>
                          <a:spcPts val="0"/>
                        </a:spcBef>
                        <a:spcAft>
                          <a:spcPts val="0"/>
                        </a:spcAft>
                        <a:buSzPts val="1100"/>
                        <a:buNone/>
                      </a:pPr>
                      <a:r>
                        <a:rPr lang="en-US" sz="1600">
                          <a:solidFill>
                            <a:srgbClr val="000000"/>
                          </a:solidFill>
                        </a:rPr>
                        <a:t>Bathroom</a:t>
                      </a:r>
                      <a:endParaRPr sz="1600">
                        <a:solidFill>
                          <a:srgbClr val="000000"/>
                        </a:solidFill>
                      </a:endParaRPr>
                    </a:p>
                  </a:txBody>
                  <a:tcPr marT="9525" marB="0" marR="9525" marL="9525" anchor="b"/>
                </a:tc>
                <a:tc>
                  <a:txBody>
                    <a:bodyPr/>
                    <a:lstStyle/>
                    <a:p>
                      <a:pPr indent="0" lvl="0" marL="0" rtl="0" algn="l">
                        <a:spcBef>
                          <a:spcPts val="0"/>
                        </a:spcBef>
                        <a:spcAft>
                          <a:spcPts val="0"/>
                        </a:spcAft>
                        <a:buNone/>
                      </a:pPr>
                      <a:r>
                        <a:rPr lang="en-US"/>
                        <a:t>                                       ID</a:t>
                      </a:r>
                      <a:endParaRPr/>
                    </a:p>
                  </a:txBody>
                  <a:tcPr marT="9525" marB="0" marR="9525" marL="9525" anchor="b"/>
                </a:tc>
              </a:tr>
              <a:tr h="369300">
                <a:tc>
                  <a:txBody>
                    <a:bodyPr/>
                    <a:lstStyle/>
                    <a:p>
                      <a:pPr indent="0" lvl="0" marL="0" rtl="0" algn="ctr">
                        <a:spcBef>
                          <a:spcPts val="0"/>
                        </a:spcBef>
                        <a:spcAft>
                          <a:spcPts val="0"/>
                        </a:spcAft>
                        <a:buClr>
                          <a:schemeClr val="dk1"/>
                        </a:buClr>
                        <a:buSzPts val="1100"/>
                        <a:buFont typeface="Arial"/>
                        <a:buNone/>
                      </a:pPr>
                      <a:r>
                        <a:rPr lang="en-US" sz="1600"/>
                        <a:t>B</a:t>
                      </a:r>
                      <a:r>
                        <a:rPr lang="en-US" sz="1600"/>
                        <a:t>edrooms</a:t>
                      </a:r>
                      <a:endParaRPr b="0" i="0" sz="1600" u="none" strike="noStrike">
                        <a:solidFill>
                          <a:srgbClr val="000000"/>
                        </a:solidFill>
                        <a:latin typeface="Lucida Sans"/>
                        <a:ea typeface="Lucida Sans"/>
                        <a:cs typeface="Lucida Sans"/>
                        <a:sym typeface="Lucida Sans"/>
                      </a:endParaRPr>
                    </a:p>
                  </a:txBody>
                  <a:tcPr marT="9525" marB="0" marR="9525" marL="9525" anchor="b"/>
                </a:tc>
                <a:tc>
                  <a:txBody>
                    <a:bodyPr/>
                    <a:lstStyle/>
                    <a:p>
                      <a:pPr indent="0" lvl="0" marL="0" rtl="0" algn="ctr">
                        <a:spcBef>
                          <a:spcPts val="0"/>
                        </a:spcBef>
                        <a:spcAft>
                          <a:spcPts val="0"/>
                        </a:spcAft>
                        <a:buNone/>
                      </a:pPr>
                      <a:r>
                        <a:rPr lang="en-US" sz="1600"/>
                        <a:t>State</a:t>
                      </a:r>
                      <a:endParaRPr sz="1600"/>
                    </a:p>
                  </a:txBody>
                  <a:tcPr marT="9525" marB="0" marR="9525" marL="9525" anchor="b"/>
                </a:tc>
              </a:tr>
              <a:tr h="369300">
                <a:tc>
                  <a:txBody>
                    <a:bodyPr/>
                    <a:lstStyle/>
                    <a:p>
                      <a:pPr indent="0" lvl="0" marL="0" rtl="0" algn="ctr">
                        <a:spcBef>
                          <a:spcPts val="0"/>
                        </a:spcBef>
                        <a:spcAft>
                          <a:spcPts val="0"/>
                        </a:spcAft>
                        <a:buClr>
                          <a:schemeClr val="dk1"/>
                        </a:buClr>
                        <a:buSzPts val="1100"/>
                        <a:buFont typeface="Arial"/>
                        <a:buNone/>
                      </a:pPr>
                      <a:r>
                        <a:rPr lang="en-US" sz="1600"/>
                        <a:t>P</a:t>
                      </a:r>
                      <a:r>
                        <a:rPr lang="en-US" sz="1600"/>
                        <a:t>rice</a:t>
                      </a:r>
                      <a:endParaRPr b="0" i="0" sz="1600" u="none" strike="noStrike">
                        <a:solidFill>
                          <a:srgbClr val="000000"/>
                        </a:solidFill>
                        <a:latin typeface="Lucida Sans"/>
                        <a:ea typeface="Lucida Sans"/>
                        <a:cs typeface="Lucida Sans"/>
                        <a:sym typeface="Lucida Sans"/>
                      </a:endParaRPr>
                    </a:p>
                  </a:txBody>
                  <a:tcPr marT="9525" marB="0" marR="9525" marL="9525" anchor="b"/>
                </a:tc>
                <a:tc>
                  <a:txBody>
                    <a:bodyPr/>
                    <a:lstStyle/>
                    <a:p>
                      <a:pPr indent="0" lvl="0" marL="0" rtl="0" algn="ctr">
                        <a:spcBef>
                          <a:spcPts val="0"/>
                        </a:spcBef>
                        <a:spcAft>
                          <a:spcPts val="0"/>
                        </a:spcAft>
                        <a:buNone/>
                      </a:pPr>
                      <a:r>
                        <a:rPr lang="en-US" sz="1600"/>
                        <a:t>Amenities</a:t>
                      </a:r>
                      <a:endParaRPr sz="1600"/>
                    </a:p>
                  </a:txBody>
                  <a:tcPr marT="9525" marB="0" marR="9525" marL="9525" anchor="b"/>
                </a:tc>
              </a:tr>
              <a:tr h="369300">
                <a:tc>
                  <a:txBody>
                    <a:bodyPr/>
                    <a:lstStyle/>
                    <a:p>
                      <a:pPr indent="0" lvl="0" marL="0" rtl="0" algn="ctr">
                        <a:spcBef>
                          <a:spcPts val="0"/>
                        </a:spcBef>
                        <a:spcAft>
                          <a:spcPts val="0"/>
                        </a:spcAft>
                        <a:buClr>
                          <a:schemeClr val="dk1"/>
                        </a:buClr>
                        <a:buSzPts val="1100"/>
                        <a:buFont typeface="Arial"/>
                        <a:buNone/>
                      </a:pPr>
                      <a:r>
                        <a:rPr lang="en-US" sz="1600"/>
                        <a:t>L</a:t>
                      </a:r>
                      <a:r>
                        <a:rPr lang="en-US" sz="1600"/>
                        <a:t>ongitude</a:t>
                      </a:r>
                      <a:endParaRPr b="0" i="0" sz="1600" u="none" strike="noStrike">
                        <a:solidFill>
                          <a:srgbClr val="000000"/>
                        </a:solidFill>
                        <a:latin typeface="Lucida Sans"/>
                        <a:ea typeface="Lucida Sans"/>
                        <a:cs typeface="Lucida Sans"/>
                        <a:sym typeface="Lucida Sans"/>
                      </a:endParaRPr>
                    </a:p>
                  </a:txBody>
                  <a:tcPr marT="9525" marB="0" marR="9525" marL="9525" anchor="b"/>
                </a:tc>
                <a:tc>
                  <a:txBody>
                    <a:bodyPr/>
                    <a:lstStyle/>
                    <a:p>
                      <a:pPr indent="0" lvl="0" marL="0" rtl="0" algn="ctr">
                        <a:spcBef>
                          <a:spcPts val="0"/>
                        </a:spcBef>
                        <a:spcAft>
                          <a:spcPts val="0"/>
                        </a:spcAft>
                        <a:buNone/>
                      </a:pPr>
                      <a:r>
                        <a:rPr lang="en-US"/>
                        <a:t>Has_Photo</a:t>
                      </a:r>
                      <a:endParaRPr/>
                    </a:p>
                  </a:txBody>
                  <a:tcPr marT="9525" marB="0" marR="9525" marL="9525" anchor="b"/>
                </a:tc>
              </a:tr>
              <a:tr h="369300">
                <a:tc>
                  <a:txBody>
                    <a:bodyPr/>
                    <a:lstStyle/>
                    <a:p>
                      <a:pPr indent="0" lvl="0" marL="0" marR="0" rtl="0" algn="ctr">
                        <a:spcBef>
                          <a:spcPts val="0"/>
                        </a:spcBef>
                        <a:spcAft>
                          <a:spcPts val="0"/>
                        </a:spcAft>
                        <a:buNone/>
                      </a:pPr>
                      <a:r>
                        <a:rPr lang="en-US" sz="1600">
                          <a:solidFill>
                            <a:srgbClr val="000000"/>
                          </a:solidFill>
                        </a:rPr>
                        <a:t>Latitude</a:t>
                      </a:r>
                      <a:endParaRPr i="0" sz="1600" u="none" strike="noStrike">
                        <a:solidFill>
                          <a:srgbClr val="000000"/>
                        </a:solidFill>
                      </a:endParaRPr>
                    </a:p>
                  </a:txBody>
                  <a:tcPr marT="9525" marB="0" marR="9525" marL="9525" anchor="b"/>
                </a:tc>
                <a:tc>
                  <a:txBody>
                    <a:bodyPr/>
                    <a:lstStyle/>
                    <a:p>
                      <a:pPr indent="0" lvl="0" marL="0" rtl="0" algn="ctr">
                        <a:spcBef>
                          <a:spcPts val="0"/>
                        </a:spcBef>
                        <a:spcAft>
                          <a:spcPts val="0"/>
                        </a:spcAft>
                        <a:buNone/>
                      </a:pPr>
                      <a:r>
                        <a:rPr lang="en-US"/>
                        <a:t>Title</a:t>
                      </a:r>
                      <a:endParaRPr/>
                    </a:p>
                  </a:txBody>
                  <a:tcPr marT="9525" marB="0" marR="9525" marL="9525" anchor="b"/>
                </a:tc>
              </a:tr>
              <a:tr h="369300">
                <a:tc>
                  <a:txBody>
                    <a:bodyPr/>
                    <a:lstStyle/>
                    <a:p>
                      <a:pPr indent="0" lvl="0" marL="0" marR="0" rtl="0" algn="ctr">
                        <a:spcBef>
                          <a:spcPts val="0"/>
                        </a:spcBef>
                        <a:spcAft>
                          <a:spcPts val="0"/>
                        </a:spcAft>
                        <a:buNone/>
                      </a:pPr>
                      <a:r>
                        <a:rPr lang="en-US" sz="1600">
                          <a:solidFill>
                            <a:srgbClr val="000000"/>
                          </a:solidFill>
                        </a:rPr>
                        <a:t>Time</a:t>
                      </a:r>
                      <a:endParaRPr i="0" sz="1600" u="none" strike="noStrike">
                        <a:solidFill>
                          <a:srgbClr val="000000"/>
                        </a:solidFill>
                      </a:endParaRPr>
                    </a:p>
                  </a:txBody>
                  <a:tcPr marT="9525" marB="0" marR="9525" marL="9525" anchor="b"/>
                </a:tc>
                <a:tc>
                  <a:txBody>
                    <a:bodyPr/>
                    <a:lstStyle/>
                    <a:p>
                      <a:pPr indent="0" lvl="0" marL="0" rtl="0" algn="ctr">
                        <a:spcBef>
                          <a:spcPts val="0"/>
                        </a:spcBef>
                        <a:spcAft>
                          <a:spcPts val="0"/>
                        </a:spcAft>
                        <a:buNone/>
                      </a:pPr>
                      <a:r>
                        <a:rPr lang="en-US"/>
                        <a:t>Pets Allowed</a:t>
                      </a:r>
                      <a:endParaRPr/>
                    </a:p>
                  </a:txBody>
                  <a:tcPr marT="9525" marB="0" marR="9525" marL="9525" anchor="b"/>
                </a:tc>
              </a:tr>
              <a:tr h="364650">
                <a:tc>
                  <a:txBody>
                    <a:bodyPr/>
                    <a:lstStyle/>
                    <a:p>
                      <a:pPr indent="0" lvl="0" marL="0" marR="0" rtl="0" algn="ctr">
                        <a:spcBef>
                          <a:spcPts val="0"/>
                        </a:spcBef>
                        <a:spcAft>
                          <a:spcPts val="0"/>
                        </a:spcAft>
                        <a:buNone/>
                      </a:pPr>
                      <a:r>
                        <a:t/>
                      </a:r>
                      <a:endParaRPr b="0" i="0" sz="1600" u="none" strike="noStrike">
                        <a:solidFill>
                          <a:srgbClr val="000000"/>
                        </a:solidFill>
                        <a:latin typeface="Lucida Sans"/>
                        <a:ea typeface="Lucida Sans"/>
                        <a:cs typeface="Lucida Sans"/>
                        <a:sym typeface="Lucida Sans"/>
                      </a:endParaRPr>
                    </a:p>
                  </a:txBody>
                  <a:tcPr marT="9525" marB="0" marR="9525" marL="9525" anchor="b"/>
                </a:tc>
                <a:tc>
                  <a:txBody>
                    <a:bodyPr/>
                    <a:lstStyle/>
                    <a:p>
                      <a:pPr indent="0" lvl="0" marL="0" rtl="0" algn="ctr">
                        <a:spcBef>
                          <a:spcPts val="0"/>
                        </a:spcBef>
                        <a:spcAft>
                          <a:spcPts val="0"/>
                        </a:spcAft>
                        <a:buNone/>
                      </a:pPr>
                      <a:r>
                        <a:rPr lang="en-US"/>
                        <a:t>Price Type</a:t>
                      </a:r>
                      <a:endParaRPr/>
                    </a:p>
                  </a:txBody>
                  <a:tcPr marT="9525" marB="0" marR="9525" marL="9525" anchor="b"/>
                </a:tc>
              </a:tr>
              <a:tr h="369300">
                <a:tc>
                  <a:txBody>
                    <a:bodyPr/>
                    <a:lstStyle/>
                    <a:p>
                      <a:pPr indent="0" lvl="0" marL="0" marR="0" rtl="0" algn="ctr">
                        <a:spcBef>
                          <a:spcPts val="0"/>
                        </a:spcBef>
                        <a:spcAft>
                          <a:spcPts val="0"/>
                        </a:spcAft>
                        <a:buNone/>
                      </a:pPr>
                      <a:r>
                        <a:rPr b="0" lang="en-US" sz="1600" u="none" strike="noStrike">
                          <a:solidFill>
                            <a:srgbClr val="000000"/>
                          </a:solidFill>
                        </a:rPr>
                        <a:t> </a:t>
                      </a:r>
                      <a:endParaRPr b="0" i="1" sz="1600" u="none" strike="noStrike">
                        <a:solidFill>
                          <a:srgbClr val="000000"/>
                        </a:solidFill>
                        <a:latin typeface="Lucida Sans"/>
                        <a:ea typeface="Lucida Sans"/>
                        <a:cs typeface="Lucida Sans"/>
                        <a:sym typeface="Lucida Sans"/>
                      </a:endParaRPr>
                    </a:p>
                  </a:txBody>
                  <a:tcPr marT="9525" marB="0" marR="9525" marL="9525" anchor="b"/>
                </a:tc>
                <a:tc>
                  <a:txBody>
                    <a:bodyPr/>
                    <a:lstStyle/>
                    <a:p>
                      <a:pPr indent="0" lvl="0" marL="0" rtl="0" algn="ctr">
                        <a:spcBef>
                          <a:spcPts val="0"/>
                        </a:spcBef>
                        <a:spcAft>
                          <a:spcPts val="0"/>
                        </a:spcAft>
                        <a:buNone/>
                      </a:pPr>
                      <a:r>
                        <a:rPr lang="en-US"/>
                        <a:t>City Name</a:t>
                      </a:r>
                      <a:endParaRPr/>
                    </a:p>
                  </a:txBody>
                  <a:tcPr marT="9525" marB="0" marR="9525" marL="9525" anchor="b"/>
                </a:tc>
              </a:tr>
              <a:tr h="369300">
                <a:tc>
                  <a:txBody>
                    <a:bodyPr/>
                    <a:lstStyle/>
                    <a:p>
                      <a:pPr indent="0" lvl="0" marL="0" marR="0" rtl="0" algn="ctr">
                        <a:spcBef>
                          <a:spcPts val="0"/>
                        </a:spcBef>
                        <a:spcAft>
                          <a:spcPts val="0"/>
                        </a:spcAft>
                        <a:buNone/>
                      </a:pPr>
                      <a:r>
                        <a:rPr b="0" lang="en-US" sz="1600" u="none" strike="noStrike">
                          <a:solidFill>
                            <a:srgbClr val="000000"/>
                          </a:solidFill>
                        </a:rPr>
                        <a:t> </a:t>
                      </a:r>
                      <a:endParaRPr b="0" i="1" sz="1600" u="none" strike="noStrike">
                        <a:solidFill>
                          <a:srgbClr val="000000"/>
                        </a:solidFill>
                        <a:latin typeface="Lucida Sans"/>
                        <a:ea typeface="Lucida Sans"/>
                        <a:cs typeface="Lucida Sans"/>
                        <a:sym typeface="Lucida Sans"/>
                      </a:endParaRPr>
                    </a:p>
                  </a:txBody>
                  <a:tcPr marT="9525" marB="0" marR="9525" marL="9525" anchor="b"/>
                </a:tc>
                <a:tc>
                  <a:txBody>
                    <a:bodyPr/>
                    <a:lstStyle/>
                    <a:p>
                      <a:pPr indent="0" lvl="0" marL="0" rtl="0" algn="ctr">
                        <a:spcBef>
                          <a:spcPts val="0"/>
                        </a:spcBef>
                        <a:spcAft>
                          <a:spcPts val="0"/>
                        </a:spcAft>
                        <a:buNone/>
                      </a:pPr>
                      <a:r>
                        <a:rPr lang="en-US"/>
                        <a:t>Address</a:t>
                      </a:r>
                      <a:endParaRPr/>
                    </a:p>
                  </a:txBody>
                  <a:tcPr marT="9525" marB="0" marR="9525" marL="9525" anchor="b"/>
                </a:tc>
              </a:tr>
              <a:tr h="369300">
                <a:tc>
                  <a:txBody>
                    <a:bodyPr/>
                    <a:lstStyle/>
                    <a:p>
                      <a:pPr indent="0" lvl="0" marL="0" marR="0" rtl="0" algn="ctr">
                        <a:spcBef>
                          <a:spcPts val="0"/>
                        </a:spcBef>
                        <a:spcAft>
                          <a:spcPts val="0"/>
                        </a:spcAft>
                        <a:buNone/>
                      </a:pPr>
                      <a:r>
                        <a:rPr b="0" lang="en-US" sz="1600" u="none" strike="noStrike">
                          <a:solidFill>
                            <a:srgbClr val="000000"/>
                          </a:solidFill>
                        </a:rPr>
                        <a:t> </a:t>
                      </a:r>
                      <a:endParaRPr b="0" i="1" sz="1600" u="none" strike="noStrike">
                        <a:solidFill>
                          <a:srgbClr val="000000"/>
                        </a:solidFill>
                        <a:latin typeface="Lucida Sans"/>
                        <a:ea typeface="Lucida Sans"/>
                        <a:cs typeface="Lucida Sans"/>
                        <a:sym typeface="Lucida Sans"/>
                      </a:endParaRPr>
                    </a:p>
                  </a:txBody>
                  <a:tcPr marT="9525" marB="0" marR="9525" marL="9525" anchor="b"/>
                </a:tc>
                <a:tc>
                  <a:txBody>
                    <a:bodyPr/>
                    <a:lstStyle/>
                    <a:p>
                      <a:pPr indent="0" lvl="0" marL="0" marR="0" rtl="0" algn="ctr">
                        <a:spcBef>
                          <a:spcPts val="0"/>
                        </a:spcBef>
                        <a:spcAft>
                          <a:spcPts val="0"/>
                        </a:spcAft>
                        <a:buClr>
                          <a:srgbClr val="000000"/>
                        </a:buClr>
                        <a:buFont typeface="Arial"/>
                        <a:buNone/>
                      </a:pPr>
                      <a:r>
                        <a:rPr lang="en-US">
                          <a:solidFill>
                            <a:srgbClr val="000000"/>
                          </a:solidFill>
                          <a:latin typeface="Lucida Sans"/>
                          <a:ea typeface="Lucida Sans"/>
                          <a:cs typeface="Lucida Sans"/>
                          <a:sym typeface="Lucida Sans"/>
                        </a:rPr>
                        <a:t>Source</a:t>
                      </a:r>
                      <a:endParaRPr b="0" i="0" u="none" strike="noStrike">
                        <a:solidFill>
                          <a:srgbClr val="000000"/>
                        </a:solidFill>
                        <a:latin typeface="Lucida Sans"/>
                        <a:ea typeface="Lucida Sans"/>
                        <a:cs typeface="Lucida Sans"/>
                        <a:sym typeface="Lucida Sans"/>
                      </a:endParaRPr>
                    </a:p>
                  </a:txBody>
                  <a:tcPr marT="9525" marB="0" marR="9525" marL="9525" anchor="b"/>
                </a:tc>
              </a:tr>
            </a:tbl>
          </a:graphicData>
        </a:graphic>
      </p:graphicFrame>
      <p:sp>
        <p:nvSpPr>
          <p:cNvPr id="61" name="Google Shape;61;p9"/>
          <p:cNvSpPr txBox="1"/>
          <p:nvPr/>
        </p:nvSpPr>
        <p:spPr>
          <a:xfrm>
            <a:off x="7373296" y="1837112"/>
            <a:ext cx="4419600" cy="1077218"/>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i="0" lang="en-US" sz="1600">
                <a:solidFill>
                  <a:schemeClr val="dk1"/>
                </a:solidFill>
                <a:latin typeface="Arial"/>
                <a:ea typeface="Arial"/>
                <a:cs typeface="Arial"/>
                <a:sym typeface="Arial"/>
              </a:rPr>
              <a:t>Dimensions of data:</a:t>
            </a:r>
            <a:endParaRPr/>
          </a:p>
          <a:p>
            <a:pPr indent="0" lvl="0" marL="0" rtl="0" algn="l">
              <a:spcBef>
                <a:spcPts val="0"/>
              </a:spcBef>
              <a:spcAft>
                <a:spcPts val="0"/>
              </a:spcAft>
              <a:buNone/>
            </a:pPr>
            <a:r>
              <a:rPr lang="en-US" sz="1600">
                <a:solidFill>
                  <a:schemeClr val="dk1"/>
                </a:solidFill>
              </a:rPr>
              <a:t>10,000 </a:t>
            </a:r>
            <a:r>
              <a:rPr lang="en-US" sz="1600">
                <a:solidFill>
                  <a:schemeClr val="dk1"/>
                </a:solidFill>
                <a:latin typeface="Arial"/>
                <a:ea typeface="Arial"/>
                <a:cs typeface="Arial"/>
                <a:sym typeface="Arial"/>
              </a:rPr>
              <a:t>rows, 2</a:t>
            </a:r>
            <a:r>
              <a:rPr lang="en-US" sz="1600">
                <a:solidFill>
                  <a:schemeClr val="dk1"/>
                </a:solidFill>
              </a:rPr>
              <a:t>3</a:t>
            </a:r>
            <a:r>
              <a:rPr lang="en-US" sz="1600">
                <a:solidFill>
                  <a:schemeClr val="dk1"/>
                </a:solidFill>
                <a:latin typeface="Arial"/>
                <a:ea typeface="Arial"/>
                <a:cs typeface="Arial"/>
                <a:sym typeface="Arial"/>
              </a:rPr>
              <a:t> columns</a:t>
            </a:r>
            <a:endParaRPr/>
          </a:p>
          <a:p>
            <a:pPr indent="0" lvl="0" marL="0" rtl="0" algn="l">
              <a:spcBef>
                <a:spcPts val="0"/>
              </a:spcBef>
              <a:spcAft>
                <a:spcPts val="0"/>
              </a:spcAft>
              <a:buNone/>
            </a:pPr>
            <a:r>
              <a:t/>
            </a:r>
            <a:endParaRPr sz="1600">
              <a:solidFill>
                <a:schemeClr val="dk1"/>
              </a:solidFill>
              <a:latin typeface="Arial"/>
              <a:ea typeface="Arial"/>
              <a:cs typeface="Arial"/>
              <a:sym typeface="Arial"/>
            </a:endParaRPr>
          </a:p>
          <a:p>
            <a:pPr indent="0" lvl="0" marL="0" rtl="0" algn="l">
              <a:spcBef>
                <a:spcPts val="0"/>
              </a:spcBef>
              <a:spcAft>
                <a:spcPts val="0"/>
              </a:spcAft>
              <a:buNone/>
            </a:pPr>
            <a:r>
              <a:rPr b="1" lang="en-US" sz="1600">
                <a:solidFill>
                  <a:schemeClr val="dk1"/>
                </a:solidFill>
                <a:latin typeface="Arial"/>
                <a:ea typeface="Arial"/>
                <a:cs typeface="Arial"/>
                <a:sym typeface="Arial"/>
              </a:rPr>
              <a:t>Unique Identifier: </a:t>
            </a:r>
            <a:r>
              <a:rPr lang="en-US" sz="1600">
                <a:solidFill>
                  <a:schemeClr val="dk1"/>
                </a:solidFill>
              </a:rPr>
              <a:t>ID</a:t>
            </a:r>
            <a:endParaRPr sz="16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357022" y="313817"/>
            <a:ext cx="114147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Rental Price by Apartment Category</a:t>
            </a:r>
            <a:endParaRPr/>
          </a:p>
        </p:txBody>
      </p:sp>
      <p:pic>
        <p:nvPicPr>
          <p:cNvPr id="243" name="Google Shape;243;p36"/>
          <p:cNvPicPr preferRelativeResize="0"/>
          <p:nvPr/>
        </p:nvPicPr>
        <p:blipFill>
          <a:blip r:embed="rId3">
            <a:alphaModFix/>
          </a:blip>
          <a:stretch>
            <a:fillRect/>
          </a:stretch>
        </p:blipFill>
        <p:spPr>
          <a:xfrm>
            <a:off x="1812125" y="1983627"/>
            <a:ext cx="7051402" cy="434619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357022" y="313817"/>
            <a:ext cx="11414700" cy="29553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Model Training and Prediction: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Train the Random Forest model on the preprocessed training set.</a:t>
            </a:r>
            <a:endParaRPr/>
          </a:p>
          <a:p>
            <a:pPr indent="0" lvl="0" marL="0" rtl="0" algn="l">
              <a:spcBef>
                <a:spcPts val="0"/>
              </a:spcBef>
              <a:spcAft>
                <a:spcPts val="0"/>
              </a:spcAft>
              <a:buClr>
                <a:schemeClr val="dk1"/>
              </a:buClr>
              <a:buSzPts val="1100"/>
              <a:buFont typeface="Arial"/>
              <a:buNone/>
            </a:pPr>
            <a:r>
              <a:rPr lang="en-US"/>
              <a:t>Predict the apartment categories on the testing set.</a:t>
            </a:r>
            <a:endParaRPr/>
          </a:p>
          <a:p>
            <a:pPr indent="0" lvl="0" marL="0" rtl="0" algn="l">
              <a:spcBef>
                <a:spcPts val="0"/>
              </a:spcBef>
              <a:spcAft>
                <a:spcPts val="0"/>
              </a:spcAft>
              <a:buNone/>
            </a:pPr>
            <a:r>
              <a:t/>
            </a:r>
            <a:endParaRPr/>
          </a:p>
        </p:txBody>
      </p:sp>
      <p:pic>
        <p:nvPicPr>
          <p:cNvPr id="249" name="Google Shape;249;p37"/>
          <p:cNvPicPr preferRelativeResize="0"/>
          <p:nvPr/>
        </p:nvPicPr>
        <p:blipFill>
          <a:blip r:embed="rId3">
            <a:alphaModFix/>
          </a:blip>
          <a:stretch>
            <a:fillRect/>
          </a:stretch>
        </p:blipFill>
        <p:spPr>
          <a:xfrm>
            <a:off x="6516675" y="1431100"/>
            <a:ext cx="4916450" cy="5182650"/>
          </a:xfrm>
          <a:prstGeom prst="rect">
            <a:avLst/>
          </a:prstGeom>
          <a:noFill/>
          <a:ln>
            <a:noFill/>
          </a:ln>
        </p:spPr>
      </p:pic>
      <p:sp>
        <p:nvSpPr>
          <p:cNvPr id="250" name="Google Shape;250;p37"/>
          <p:cNvSpPr txBox="1"/>
          <p:nvPr>
            <p:ph idx="1" type="body"/>
          </p:nvPr>
        </p:nvSpPr>
        <p:spPr>
          <a:xfrm>
            <a:off x="470851" y="1671275"/>
            <a:ext cx="5916300" cy="4433100"/>
          </a:xfrm>
          <a:prstGeom prst="rect">
            <a:avLst/>
          </a:prstGeom>
        </p:spPr>
        <p:txBody>
          <a:bodyPr anchorCtr="0" anchor="t" bIns="0" lIns="0" spcFirstLastPara="1" rIns="0" wrap="square" tIns="0">
            <a:spAutoFit/>
          </a:bodyPr>
          <a:lstStyle/>
          <a:p>
            <a:pPr indent="-317500" lvl="0" marL="457200" rtl="0" algn="l">
              <a:spcBef>
                <a:spcPts val="0"/>
              </a:spcBef>
              <a:spcAft>
                <a:spcPts val="0"/>
              </a:spcAft>
              <a:buSzPts val="1400"/>
              <a:buChar char="●"/>
            </a:pPr>
            <a:r>
              <a:rPr i="0" lang="en-US" u="none"/>
              <a:t>Train the Random Forest model on the preprocessed training set.</a:t>
            </a:r>
            <a:endParaRPr i="0" u="none"/>
          </a:p>
          <a:p>
            <a:pPr indent="-317500" lvl="0" marL="457200" rtl="0" algn="l">
              <a:spcBef>
                <a:spcPts val="0"/>
              </a:spcBef>
              <a:spcAft>
                <a:spcPts val="0"/>
              </a:spcAft>
              <a:buSzPts val="1400"/>
              <a:buChar char="●"/>
            </a:pPr>
            <a:r>
              <a:rPr i="0" lang="en-US" u="none"/>
              <a:t>Predict the apartment categories on the testing set.</a:t>
            </a:r>
            <a:endParaRPr i="0" u="none"/>
          </a:p>
          <a:p>
            <a:pPr indent="-317500" lvl="0" marL="457200" rtl="0" algn="l">
              <a:spcBef>
                <a:spcPts val="0"/>
              </a:spcBef>
              <a:spcAft>
                <a:spcPts val="0"/>
              </a:spcAft>
              <a:buSzPts val="1400"/>
              <a:buChar char="●"/>
            </a:pPr>
            <a:r>
              <a:rPr i="0" lang="en-US" u="none"/>
              <a:t>Use the confusion matrix to evaluate the model's performance.</a:t>
            </a:r>
            <a:endParaRPr i="0" u="none"/>
          </a:p>
          <a:p>
            <a:pPr indent="-317500" lvl="0" marL="457200" rtl="0" algn="l">
              <a:spcBef>
                <a:spcPts val="0"/>
              </a:spcBef>
              <a:spcAft>
                <a:spcPts val="0"/>
              </a:spcAft>
              <a:buSzPts val="1400"/>
              <a:buChar char="●"/>
            </a:pPr>
            <a:r>
              <a:rPr i="0" lang="en-US" u="none"/>
              <a:t>Compute classification metrics like accuracy, precision, recall, and F1-score.</a:t>
            </a:r>
            <a:endParaRPr i="0" u="none"/>
          </a:p>
          <a:p>
            <a:pPr indent="0" lvl="0" marL="457200" rtl="0" algn="l">
              <a:spcBef>
                <a:spcPts val="0"/>
              </a:spcBef>
              <a:spcAft>
                <a:spcPts val="0"/>
              </a:spcAft>
              <a:buNone/>
            </a:pPr>
            <a:r>
              <a:t/>
            </a:r>
            <a:endParaRPr i="0" u="none"/>
          </a:p>
          <a:p>
            <a:pPr indent="0" lvl="0" marL="0" rtl="0" algn="l">
              <a:spcBef>
                <a:spcPts val="0"/>
              </a:spcBef>
              <a:spcAft>
                <a:spcPts val="0"/>
              </a:spcAft>
              <a:buNone/>
            </a:pPr>
            <a:r>
              <a:t/>
            </a:r>
            <a:endParaRPr i="0" u="none"/>
          </a:p>
          <a:p>
            <a:pPr indent="0" lvl="0" marL="457200" rtl="0" algn="l">
              <a:spcBef>
                <a:spcPts val="0"/>
              </a:spcBef>
              <a:spcAft>
                <a:spcPts val="0"/>
              </a:spcAft>
              <a:buNone/>
            </a:pPr>
            <a:r>
              <a:t/>
            </a:r>
            <a:endParaRPr b="0" i="0" u="none"/>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357022" y="313817"/>
            <a:ext cx="114147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Outcome</a:t>
            </a:r>
            <a:endParaRPr/>
          </a:p>
        </p:txBody>
      </p:sp>
      <p:sp>
        <p:nvSpPr>
          <p:cNvPr id="256" name="Google Shape;256;p38"/>
          <p:cNvSpPr txBox="1"/>
          <p:nvPr>
            <p:ph idx="1" type="body"/>
          </p:nvPr>
        </p:nvSpPr>
        <p:spPr>
          <a:xfrm>
            <a:off x="609917" y="1577340"/>
            <a:ext cx="5306400" cy="4063500"/>
          </a:xfrm>
          <a:prstGeom prst="rect">
            <a:avLst/>
          </a:prstGeom>
        </p:spPr>
        <p:txBody>
          <a:bodyPr anchorCtr="0" anchor="t" bIns="0" lIns="0" spcFirstLastPara="1" rIns="0" wrap="square" tIns="0">
            <a:spAutoFit/>
          </a:bodyPr>
          <a:lstStyle/>
          <a:p>
            <a:pPr indent="-317500" lvl="0" marL="457200" rtl="0" algn="l">
              <a:spcBef>
                <a:spcPts val="0"/>
              </a:spcBef>
              <a:spcAft>
                <a:spcPts val="0"/>
              </a:spcAft>
              <a:buSzPts val="1400"/>
              <a:buChar char="●"/>
            </a:pPr>
            <a:r>
              <a:rPr b="0" i="0" lang="en-US" u="none"/>
              <a:t>The model is highly effective in identifying 'Luxury' and 'Standard' apartments, but it fails to identify 'Budget' apartments.</a:t>
            </a:r>
            <a:endParaRPr b="0" i="0" u="none"/>
          </a:p>
          <a:p>
            <a:pPr indent="-317500" lvl="0" marL="457200" rtl="0" algn="l">
              <a:spcBef>
                <a:spcPts val="0"/>
              </a:spcBef>
              <a:spcAft>
                <a:spcPts val="0"/>
              </a:spcAft>
              <a:buSzPts val="1400"/>
              <a:buChar char="●"/>
            </a:pPr>
            <a:r>
              <a:rPr b="0" i="0" lang="en-US" u="none"/>
              <a:t>The high class imbalance (most apartments being 'Standard') is influencing the model's performance, making it biased towards predicting the 'Standard' category.</a:t>
            </a:r>
            <a:endParaRPr b="0" i="0" u="none"/>
          </a:p>
          <a:p>
            <a:pPr indent="0" lvl="0" marL="0" rtl="0" algn="l">
              <a:spcBef>
                <a:spcPts val="0"/>
              </a:spcBef>
              <a:spcAft>
                <a:spcPts val="0"/>
              </a:spcAft>
              <a:buNone/>
            </a:pPr>
            <a:r>
              <a:t/>
            </a:r>
            <a:endParaRPr b="0" i="0" u="none"/>
          </a:p>
        </p:txBody>
      </p:sp>
      <p:sp>
        <p:nvSpPr>
          <p:cNvPr id="257" name="Google Shape;257;p38"/>
          <p:cNvSpPr txBox="1"/>
          <p:nvPr>
            <p:ph idx="2" type="body"/>
          </p:nvPr>
        </p:nvSpPr>
        <p:spPr>
          <a:xfrm>
            <a:off x="6282150" y="1577340"/>
            <a:ext cx="5306400" cy="5910600"/>
          </a:xfrm>
          <a:prstGeom prst="rect">
            <a:avLst/>
          </a:prstGeom>
        </p:spPr>
        <p:txBody>
          <a:bodyPr anchorCtr="0" anchor="t" bIns="0" lIns="0" spcFirstLastPara="1" rIns="0" wrap="square" tIns="0">
            <a:spAutoFit/>
          </a:bodyPr>
          <a:lstStyle/>
          <a:p>
            <a:pPr indent="-317500" lvl="0" marL="457200" rtl="0" algn="l">
              <a:spcBef>
                <a:spcPts val="0"/>
              </a:spcBef>
              <a:spcAft>
                <a:spcPts val="0"/>
              </a:spcAft>
              <a:buSzPts val="1400"/>
              <a:buChar char="●"/>
            </a:pPr>
            <a:r>
              <a:rPr i="0" lang="en-US" u="none"/>
              <a:t>Budget:</a:t>
            </a:r>
            <a:r>
              <a:rPr b="0" i="0" lang="en-US" u="none"/>
              <a:t> The model did not correctly identify any 'Budget' apartments (0 true positives). All 'Budget' predictions were false (200 false negatives).</a:t>
            </a:r>
            <a:endParaRPr b="0" i="0" u="none"/>
          </a:p>
          <a:p>
            <a:pPr indent="-317500" lvl="0" marL="457200" rtl="0" algn="l">
              <a:spcBef>
                <a:spcPts val="0"/>
              </a:spcBef>
              <a:spcAft>
                <a:spcPts val="0"/>
              </a:spcAft>
              <a:buSzPts val="1400"/>
              <a:buChar char="●"/>
            </a:pPr>
            <a:r>
              <a:rPr i="0" lang="en-US" u="none"/>
              <a:t>Luxury:</a:t>
            </a:r>
            <a:r>
              <a:rPr b="0" i="0" lang="en-US" u="none"/>
              <a:t> Out of the 202 apartments actually categorized as 'Luxury', the model correctly identified 89 (specificity: 100%), but it failed to identify 113 (false negatives).</a:t>
            </a:r>
            <a:endParaRPr b="0" i="0" u="none"/>
          </a:p>
          <a:p>
            <a:pPr indent="-317500" lvl="0" marL="457200" rtl="0" algn="l">
              <a:spcBef>
                <a:spcPts val="0"/>
              </a:spcBef>
              <a:spcAft>
                <a:spcPts val="0"/>
              </a:spcAft>
              <a:buSzPts val="1400"/>
              <a:buChar char="●"/>
            </a:pPr>
            <a:r>
              <a:rPr i="0" lang="en-US" u="none"/>
              <a:t>Standard:</a:t>
            </a:r>
            <a:r>
              <a:rPr b="0" i="0" lang="en-US" u="none"/>
              <a:t> The model performed well in identifying 'Standard' apartments, with all 1580 predicted correctly (sensitivity: 100%).</a:t>
            </a:r>
            <a:endParaRPr b="0" i="0" u="none"/>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1" name="Shape 261"/>
        <p:cNvGrpSpPr/>
        <p:nvPr/>
      </p:nvGrpSpPr>
      <p:grpSpPr>
        <a:xfrm>
          <a:off x="0" y="0"/>
          <a:ext cx="0" cy="0"/>
          <a:chOff x="0" y="0"/>
          <a:chExt cx="0" cy="0"/>
        </a:xfrm>
      </p:grpSpPr>
      <p:pic>
        <p:nvPicPr>
          <p:cNvPr id="262" name="Google Shape;262;p39"/>
          <p:cNvPicPr preferRelativeResize="0"/>
          <p:nvPr/>
        </p:nvPicPr>
        <p:blipFill rotWithShape="1">
          <a:blip r:embed="rId3">
            <a:alphaModFix/>
          </a:blip>
          <a:srcRect b="0" l="0" r="0" t="0"/>
          <a:stretch/>
        </p:blipFill>
        <p:spPr>
          <a:xfrm>
            <a:off x="0" y="0"/>
            <a:ext cx="12192115" cy="6857644"/>
          </a:xfrm>
          <a:prstGeom prst="rect">
            <a:avLst/>
          </a:prstGeom>
          <a:noFill/>
          <a:ln>
            <a:noFill/>
          </a:ln>
        </p:spPr>
      </p:pic>
      <p:sp>
        <p:nvSpPr>
          <p:cNvPr id="263" name="Google Shape;263;p39"/>
          <p:cNvSpPr txBox="1"/>
          <p:nvPr>
            <p:ph type="title"/>
          </p:nvPr>
        </p:nvSpPr>
        <p:spPr>
          <a:xfrm>
            <a:off x="5235016" y="5172735"/>
            <a:ext cx="1325100" cy="573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3600">
                <a:latin typeface="Arial"/>
                <a:ea typeface="Arial"/>
                <a:cs typeface="Arial"/>
                <a:sym typeface="Arial"/>
              </a:rPr>
              <a:t>Q&amp;A?</a:t>
            </a:r>
            <a:endParaRPr sz="3600">
              <a:latin typeface="Arial"/>
              <a:ea typeface="Arial"/>
              <a:cs typeface="Arial"/>
              <a:sym typeface="Arial"/>
            </a:endParaRPr>
          </a:p>
        </p:txBody>
      </p:sp>
      <p:grpSp>
        <p:nvGrpSpPr>
          <p:cNvPr id="264" name="Google Shape;264;p39"/>
          <p:cNvGrpSpPr/>
          <p:nvPr/>
        </p:nvGrpSpPr>
        <p:grpSpPr>
          <a:xfrm>
            <a:off x="5398198" y="2164321"/>
            <a:ext cx="1010157" cy="1163154"/>
            <a:chOff x="5398198" y="2164321"/>
            <a:chExt cx="1010157" cy="1163154"/>
          </a:xfrm>
        </p:grpSpPr>
        <p:pic>
          <p:nvPicPr>
            <p:cNvPr id="265" name="Google Shape;265;p39"/>
            <p:cNvPicPr preferRelativeResize="0"/>
            <p:nvPr/>
          </p:nvPicPr>
          <p:blipFill rotWithShape="1">
            <a:blip r:embed="rId4">
              <a:alphaModFix/>
            </a:blip>
            <a:srcRect b="0" l="0" r="0" t="0"/>
            <a:stretch/>
          </p:blipFill>
          <p:spPr>
            <a:xfrm>
              <a:off x="5398198" y="2443314"/>
              <a:ext cx="884161" cy="884161"/>
            </a:xfrm>
            <a:prstGeom prst="rect">
              <a:avLst/>
            </a:prstGeom>
            <a:noFill/>
            <a:ln>
              <a:noFill/>
            </a:ln>
          </p:spPr>
        </p:pic>
        <p:pic>
          <p:nvPicPr>
            <p:cNvPr id="266" name="Google Shape;266;p39"/>
            <p:cNvPicPr preferRelativeResize="0"/>
            <p:nvPr/>
          </p:nvPicPr>
          <p:blipFill rotWithShape="1">
            <a:blip r:embed="rId5">
              <a:alphaModFix/>
            </a:blip>
            <a:srcRect b="0" l="0" r="0" t="0"/>
            <a:stretch/>
          </p:blipFill>
          <p:spPr>
            <a:xfrm>
              <a:off x="5966637" y="2164321"/>
              <a:ext cx="441718" cy="441718"/>
            </a:xfrm>
            <a:prstGeom prst="rect">
              <a:avLst/>
            </a:prstGeom>
            <a:noFill/>
            <a:ln>
              <a:noFill/>
            </a:ln>
          </p:spPr>
        </p:pic>
      </p:grpSp>
      <p:grpSp>
        <p:nvGrpSpPr>
          <p:cNvPr id="267" name="Google Shape;267;p39"/>
          <p:cNvGrpSpPr/>
          <p:nvPr/>
        </p:nvGrpSpPr>
        <p:grpSpPr>
          <a:xfrm>
            <a:off x="4868278" y="3438728"/>
            <a:ext cx="1887906" cy="1254493"/>
            <a:chOff x="4868278" y="3438728"/>
            <a:chExt cx="1887906" cy="1254493"/>
          </a:xfrm>
        </p:grpSpPr>
        <p:pic>
          <p:nvPicPr>
            <p:cNvPr id="268" name="Google Shape;268;p39"/>
            <p:cNvPicPr preferRelativeResize="0"/>
            <p:nvPr/>
          </p:nvPicPr>
          <p:blipFill rotWithShape="1">
            <a:blip r:embed="rId6">
              <a:alphaModFix/>
            </a:blip>
            <a:srcRect b="0" l="0" r="0" t="0"/>
            <a:stretch/>
          </p:blipFill>
          <p:spPr>
            <a:xfrm>
              <a:off x="5034965" y="3755148"/>
              <a:ext cx="902525" cy="902525"/>
            </a:xfrm>
            <a:prstGeom prst="rect">
              <a:avLst/>
            </a:prstGeom>
            <a:noFill/>
            <a:ln>
              <a:noFill/>
            </a:ln>
          </p:spPr>
        </p:pic>
        <p:sp>
          <p:nvSpPr>
            <p:cNvPr id="269" name="Google Shape;269;p39"/>
            <p:cNvSpPr/>
            <p:nvPr/>
          </p:nvSpPr>
          <p:spPr>
            <a:xfrm>
              <a:off x="6256439" y="3534117"/>
              <a:ext cx="499745" cy="343535"/>
            </a:xfrm>
            <a:custGeom>
              <a:rect b="b" l="l" r="r" t="t"/>
              <a:pathLst>
                <a:path extrusionOk="0" h="343535" w="499745">
                  <a:moveTo>
                    <a:pt x="194767" y="267487"/>
                  </a:moveTo>
                  <a:lnTo>
                    <a:pt x="96126" y="267487"/>
                  </a:lnTo>
                  <a:lnTo>
                    <a:pt x="96126" y="343077"/>
                  </a:lnTo>
                  <a:lnTo>
                    <a:pt x="194767" y="267487"/>
                  </a:lnTo>
                  <a:close/>
                </a:path>
                <a:path extrusionOk="0" h="343535" w="499745">
                  <a:moveTo>
                    <a:pt x="474116" y="0"/>
                  </a:moveTo>
                  <a:lnTo>
                    <a:pt x="24485" y="0"/>
                  </a:lnTo>
                  <a:lnTo>
                    <a:pt x="14884" y="1456"/>
                  </a:lnTo>
                  <a:lnTo>
                    <a:pt x="7108" y="5445"/>
                  </a:lnTo>
                  <a:lnTo>
                    <a:pt x="1900" y="11390"/>
                  </a:lnTo>
                  <a:lnTo>
                    <a:pt x="0" y="18719"/>
                  </a:lnTo>
                  <a:lnTo>
                    <a:pt x="92" y="248767"/>
                  </a:lnTo>
                  <a:lnTo>
                    <a:pt x="1850" y="255785"/>
                  </a:lnTo>
                  <a:lnTo>
                    <a:pt x="6975" y="261858"/>
                  </a:lnTo>
                  <a:lnTo>
                    <a:pt x="14733" y="265972"/>
                  </a:lnTo>
                  <a:lnTo>
                    <a:pt x="24485" y="267487"/>
                  </a:lnTo>
                  <a:lnTo>
                    <a:pt x="474116" y="267487"/>
                  </a:lnTo>
                  <a:lnTo>
                    <a:pt x="483981" y="266030"/>
                  </a:lnTo>
                  <a:lnTo>
                    <a:pt x="491988" y="262042"/>
                  </a:lnTo>
                  <a:lnTo>
                    <a:pt x="497362" y="256096"/>
                  </a:lnTo>
                  <a:lnTo>
                    <a:pt x="499325" y="248767"/>
                  </a:lnTo>
                  <a:lnTo>
                    <a:pt x="499325" y="233997"/>
                  </a:lnTo>
                  <a:lnTo>
                    <a:pt x="247319" y="233997"/>
                  </a:lnTo>
                  <a:lnTo>
                    <a:pt x="237138" y="232473"/>
                  </a:lnTo>
                  <a:lnTo>
                    <a:pt x="228780" y="228284"/>
                  </a:lnTo>
                  <a:lnTo>
                    <a:pt x="223123" y="222001"/>
                  </a:lnTo>
                  <a:lnTo>
                    <a:pt x="221043" y="214198"/>
                  </a:lnTo>
                  <a:lnTo>
                    <a:pt x="223123" y="206550"/>
                  </a:lnTo>
                  <a:lnTo>
                    <a:pt x="228780" y="200250"/>
                  </a:lnTo>
                  <a:lnTo>
                    <a:pt x="237138" y="195974"/>
                  </a:lnTo>
                  <a:lnTo>
                    <a:pt x="247319" y="194398"/>
                  </a:lnTo>
                  <a:lnTo>
                    <a:pt x="499325" y="194398"/>
                  </a:lnTo>
                  <a:lnTo>
                    <a:pt x="499325" y="180721"/>
                  </a:lnTo>
                  <a:lnTo>
                    <a:pt x="230403" y="180721"/>
                  </a:lnTo>
                  <a:lnTo>
                    <a:pt x="230403" y="128168"/>
                  </a:lnTo>
                  <a:lnTo>
                    <a:pt x="247319" y="128168"/>
                  </a:lnTo>
                  <a:lnTo>
                    <a:pt x="267365" y="125827"/>
                  </a:lnTo>
                  <a:lnTo>
                    <a:pt x="282689" y="119165"/>
                  </a:lnTo>
                  <a:lnTo>
                    <a:pt x="292479" y="108724"/>
                  </a:lnTo>
                  <a:lnTo>
                    <a:pt x="295379" y="97205"/>
                  </a:lnTo>
                  <a:lnTo>
                    <a:pt x="164884" y="97205"/>
                  </a:lnTo>
                  <a:lnTo>
                    <a:pt x="164884" y="95046"/>
                  </a:lnTo>
                  <a:lnTo>
                    <a:pt x="169212" y="72156"/>
                  </a:lnTo>
                  <a:lnTo>
                    <a:pt x="184410" y="52878"/>
                  </a:lnTo>
                  <a:lnTo>
                    <a:pt x="208114" y="39202"/>
                  </a:lnTo>
                  <a:lnTo>
                    <a:pt x="237959" y="33121"/>
                  </a:lnTo>
                  <a:lnTo>
                    <a:pt x="499325" y="33121"/>
                  </a:lnTo>
                  <a:lnTo>
                    <a:pt x="499325" y="18719"/>
                  </a:lnTo>
                  <a:lnTo>
                    <a:pt x="497362" y="11390"/>
                  </a:lnTo>
                  <a:lnTo>
                    <a:pt x="491988" y="5445"/>
                  </a:lnTo>
                  <a:lnTo>
                    <a:pt x="483981" y="1456"/>
                  </a:lnTo>
                  <a:lnTo>
                    <a:pt x="474116" y="0"/>
                  </a:lnTo>
                  <a:close/>
                </a:path>
                <a:path extrusionOk="0" h="343535" w="499745">
                  <a:moveTo>
                    <a:pt x="499325" y="194398"/>
                  </a:moveTo>
                  <a:lnTo>
                    <a:pt x="247319" y="194398"/>
                  </a:lnTo>
                  <a:lnTo>
                    <a:pt x="257501" y="195924"/>
                  </a:lnTo>
                  <a:lnTo>
                    <a:pt x="265858" y="200117"/>
                  </a:lnTo>
                  <a:lnTo>
                    <a:pt x="271515" y="206400"/>
                  </a:lnTo>
                  <a:lnTo>
                    <a:pt x="273596" y="214198"/>
                  </a:lnTo>
                  <a:lnTo>
                    <a:pt x="271784" y="221851"/>
                  </a:lnTo>
                  <a:lnTo>
                    <a:pt x="266358" y="228150"/>
                  </a:lnTo>
                  <a:lnTo>
                    <a:pt x="258163" y="232423"/>
                  </a:lnTo>
                  <a:lnTo>
                    <a:pt x="248043" y="233997"/>
                  </a:lnTo>
                  <a:lnTo>
                    <a:pt x="499325" y="233997"/>
                  </a:lnTo>
                  <a:lnTo>
                    <a:pt x="499325" y="194398"/>
                  </a:lnTo>
                  <a:close/>
                </a:path>
                <a:path extrusionOk="0" h="343535" w="499745">
                  <a:moveTo>
                    <a:pt x="499325" y="33121"/>
                  </a:moveTo>
                  <a:lnTo>
                    <a:pt x="247319" y="33121"/>
                  </a:lnTo>
                  <a:lnTo>
                    <a:pt x="279133" y="37713"/>
                  </a:lnTo>
                  <a:lnTo>
                    <a:pt x="305277" y="50673"/>
                  </a:lnTo>
                  <a:lnTo>
                    <a:pt x="323052" y="69976"/>
                  </a:lnTo>
                  <a:lnTo>
                    <a:pt x="329755" y="93599"/>
                  </a:lnTo>
                  <a:lnTo>
                    <a:pt x="329755" y="95046"/>
                  </a:lnTo>
                  <a:lnTo>
                    <a:pt x="325390" y="115836"/>
                  </a:lnTo>
                  <a:lnTo>
                    <a:pt x="311845" y="133386"/>
                  </a:lnTo>
                  <a:lnTo>
                    <a:pt x="290875" y="146076"/>
                  </a:lnTo>
                  <a:lnTo>
                    <a:pt x="264236" y="152285"/>
                  </a:lnTo>
                  <a:lnTo>
                    <a:pt x="264236" y="180721"/>
                  </a:lnTo>
                  <a:lnTo>
                    <a:pt x="499325" y="180721"/>
                  </a:lnTo>
                  <a:lnTo>
                    <a:pt x="499325" y="33121"/>
                  </a:lnTo>
                  <a:close/>
                </a:path>
                <a:path extrusionOk="0" h="343535" w="499745">
                  <a:moveTo>
                    <a:pt x="249123" y="58686"/>
                  </a:moveTo>
                  <a:lnTo>
                    <a:pt x="247319" y="58686"/>
                  </a:lnTo>
                  <a:lnTo>
                    <a:pt x="229756" y="60218"/>
                  </a:lnTo>
                  <a:lnTo>
                    <a:pt x="214788" y="66376"/>
                  </a:lnTo>
                  <a:lnTo>
                    <a:pt x="203935" y="76249"/>
                  </a:lnTo>
                  <a:lnTo>
                    <a:pt x="198716" y="88925"/>
                  </a:lnTo>
                  <a:lnTo>
                    <a:pt x="198716" y="97205"/>
                  </a:lnTo>
                  <a:lnTo>
                    <a:pt x="295379" y="97205"/>
                  </a:lnTo>
                  <a:lnTo>
                    <a:pt x="295922" y="95046"/>
                  </a:lnTo>
                  <a:lnTo>
                    <a:pt x="292455" y="81212"/>
                  </a:lnTo>
                  <a:lnTo>
                    <a:pt x="282509" y="69708"/>
                  </a:lnTo>
                  <a:lnTo>
                    <a:pt x="267570" y="61783"/>
                  </a:lnTo>
                  <a:lnTo>
                    <a:pt x="249123" y="58686"/>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70" name="Google Shape;270;p39"/>
            <p:cNvPicPr preferRelativeResize="0"/>
            <p:nvPr/>
          </p:nvPicPr>
          <p:blipFill rotWithShape="1">
            <a:blip r:embed="rId7">
              <a:alphaModFix/>
            </a:blip>
            <a:srcRect b="0" l="0" r="0" t="0"/>
            <a:stretch/>
          </p:blipFill>
          <p:spPr>
            <a:xfrm>
              <a:off x="4868278" y="3438728"/>
              <a:ext cx="672477" cy="546836"/>
            </a:xfrm>
            <a:prstGeom prst="rect">
              <a:avLst/>
            </a:prstGeom>
            <a:noFill/>
            <a:ln>
              <a:noFill/>
            </a:ln>
          </p:spPr>
        </p:pic>
        <p:pic>
          <p:nvPicPr>
            <p:cNvPr id="271" name="Google Shape;271;p39"/>
            <p:cNvPicPr preferRelativeResize="0"/>
            <p:nvPr/>
          </p:nvPicPr>
          <p:blipFill rotWithShape="1">
            <a:blip r:embed="rId6">
              <a:alphaModFix/>
            </a:blip>
            <a:srcRect b="0" l="0" r="0" t="0"/>
            <a:stretch/>
          </p:blipFill>
          <p:spPr>
            <a:xfrm>
              <a:off x="5853239" y="3754437"/>
              <a:ext cx="902525" cy="902525"/>
            </a:xfrm>
            <a:prstGeom prst="rect">
              <a:avLst/>
            </a:prstGeom>
            <a:noFill/>
            <a:ln>
              <a:noFill/>
            </a:ln>
          </p:spPr>
        </p:pic>
        <p:sp>
          <p:nvSpPr>
            <p:cNvPr id="272" name="Google Shape;272;p39"/>
            <p:cNvSpPr/>
            <p:nvPr/>
          </p:nvSpPr>
          <p:spPr>
            <a:xfrm>
              <a:off x="5738761" y="4533836"/>
              <a:ext cx="319404" cy="159385"/>
            </a:xfrm>
            <a:custGeom>
              <a:rect b="b" l="l" r="r" t="t"/>
              <a:pathLst>
                <a:path extrusionOk="0" h="159385" w="319404">
                  <a:moveTo>
                    <a:pt x="159118" y="0"/>
                  </a:moveTo>
                  <a:lnTo>
                    <a:pt x="110012" y="5620"/>
                  </a:lnTo>
                  <a:lnTo>
                    <a:pt x="73194" y="16629"/>
                  </a:lnTo>
                  <a:lnTo>
                    <a:pt x="33968" y="34988"/>
                  </a:lnTo>
                  <a:lnTo>
                    <a:pt x="4137" y="60934"/>
                  </a:lnTo>
                  <a:lnTo>
                    <a:pt x="0" y="78841"/>
                  </a:lnTo>
                  <a:lnTo>
                    <a:pt x="0" y="159118"/>
                  </a:lnTo>
                  <a:lnTo>
                    <a:pt x="318960" y="159118"/>
                  </a:lnTo>
                  <a:lnTo>
                    <a:pt x="318960" y="79197"/>
                  </a:lnTo>
                  <a:lnTo>
                    <a:pt x="285191" y="34899"/>
                  </a:lnTo>
                  <a:lnTo>
                    <a:pt x="245961" y="16435"/>
                  </a:lnTo>
                  <a:lnTo>
                    <a:pt x="208879" y="6127"/>
                  </a:lnTo>
                  <a:lnTo>
                    <a:pt x="159118"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73" name="Google Shape;273;p39"/>
            <p:cNvPicPr preferRelativeResize="0"/>
            <p:nvPr/>
          </p:nvPicPr>
          <p:blipFill rotWithShape="1">
            <a:blip r:embed="rId8">
              <a:alphaModFix/>
            </a:blip>
            <a:srcRect b="0" l="0" r="0" t="0"/>
            <a:stretch/>
          </p:blipFill>
          <p:spPr>
            <a:xfrm>
              <a:off x="5817959" y="4352035"/>
              <a:ext cx="159842" cy="159842"/>
            </a:xfrm>
            <a:prstGeom prst="rect">
              <a:avLst/>
            </a:prstGeom>
            <a:noFill/>
            <a:ln>
              <a:noFill/>
            </a:ln>
          </p:spPr>
        </p:pic>
        <p:sp>
          <p:nvSpPr>
            <p:cNvPr id="274" name="Google Shape;274;p39"/>
            <p:cNvSpPr/>
            <p:nvPr/>
          </p:nvSpPr>
          <p:spPr>
            <a:xfrm>
              <a:off x="5613120" y="3534117"/>
              <a:ext cx="488950" cy="343535"/>
            </a:xfrm>
            <a:custGeom>
              <a:rect b="b" l="l" r="r" t="t"/>
              <a:pathLst>
                <a:path extrusionOk="0" h="343535" w="488950">
                  <a:moveTo>
                    <a:pt x="203758" y="269278"/>
                  </a:moveTo>
                  <a:lnTo>
                    <a:pt x="106197" y="269278"/>
                  </a:lnTo>
                  <a:lnTo>
                    <a:pt x="106197" y="343077"/>
                  </a:lnTo>
                  <a:lnTo>
                    <a:pt x="203758" y="269278"/>
                  </a:lnTo>
                  <a:close/>
                </a:path>
                <a:path extrusionOk="0" h="343535" w="488950">
                  <a:moveTo>
                    <a:pt x="463321" y="0"/>
                  </a:moveTo>
                  <a:lnTo>
                    <a:pt x="25565" y="0"/>
                  </a:lnTo>
                  <a:lnTo>
                    <a:pt x="15494" y="1390"/>
                  </a:lnTo>
                  <a:lnTo>
                    <a:pt x="7381" y="5176"/>
                  </a:lnTo>
                  <a:lnTo>
                    <a:pt x="1969" y="10785"/>
                  </a:lnTo>
                  <a:lnTo>
                    <a:pt x="0" y="17640"/>
                  </a:lnTo>
                  <a:lnTo>
                    <a:pt x="0" y="251637"/>
                  </a:lnTo>
                  <a:lnTo>
                    <a:pt x="1963" y="258498"/>
                  </a:lnTo>
                  <a:lnTo>
                    <a:pt x="7335" y="264106"/>
                  </a:lnTo>
                  <a:lnTo>
                    <a:pt x="15339" y="267889"/>
                  </a:lnTo>
                  <a:lnTo>
                    <a:pt x="25196" y="269278"/>
                  </a:lnTo>
                  <a:lnTo>
                    <a:pt x="462597" y="269278"/>
                  </a:lnTo>
                  <a:lnTo>
                    <a:pt x="488207" y="222123"/>
                  </a:lnTo>
                  <a:lnTo>
                    <a:pt x="232917" y="222123"/>
                  </a:lnTo>
                  <a:lnTo>
                    <a:pt x="223913" y="216357"/>
                  </a:lnTo>
                  <a:lnTo>
                    <a:pt x="222834" y="208800"/>
                  </a:lnTo>
                  <a:lnTo>
                    <a:pt x="488227" y="208800"/>
                  </a:lnTo>
                  <a:lnTo>
                    <a:pt x="488241" y="199796"/>
                  </a:lnTo>
                  <a:lnTo>
                    <a:pt x="212763" y="199796"/>
                  </a:lnTo>
                  <a:lnTo>
                    <a:pt x="208445" y="196926"/>
                  </a:lnTo>
                  <a:lnTo>
                    <a:pt x="208445" y="189725"/>
                  </a:lnTo>
                  <a:lnTo>
                    <a:pt x="212763" y="186486"/>
                  </a:lnTo>
                  <a:lnTo>
                    <a:pt x="488261" y="186486"/>
                  </a:lnTo>
                  <a:lnTo>
                    <a:pt x="488266" y="183248"/>
                  </a:lnTo>
                  <a:lnTo>
                    <a:pt x="155155" y="183248"/>
                  </a:lnTo>
                  <a:lnTo>
                    <a:pt x="150837" y="182880"/>
                  </a:lnTo>
                  <a:lnTo>
                    <a:pt x="148678" y="180721"/>
                  </a:lnTo>
                  <a:lnTo>
                    <a:pt x="146875" y="179285"/>
                  </a:lnTo>
                  <a:lnTo>
                    <a:pt x="146875" y="176758"/>
                  </a:lnTo>
                  <a:lnTo>
                    <a:pt x="148678" y="174967"/>
                  </a:lnTo>
                  <a:lnTo>
                    <a:pt x="165239" y="163804"/>
                  </a:lnTo>
                  <a:lnTo>
                    <a:pt x="168122" y="162356"/>
                  </a:lnTo>
                  <a:lnTo>
                    <a:pt x="192639" y="162356"/>
                  </a:lnTo>
                  <a:lnTo>
                    <a:pt x="190772" y="160417"/>
                  </a:lnTo>
                  <a:lnTo>
                    <a:pt x="185038" y="155155"/>
                  </a:lnTo>
                  <a:lnTo>
                    <a:pt x="179273" y="150482"/>
                  </a:lnTo>
                  <a:lnTo>
                    <a:pt x="174599" y="145440"/>
                  </a:lnTo>
                  <a:lnTo>
                    <a:pt x="171716" y="140042"/>
                  </a:lnTo>
                  <a:lnTo>
                    <a:pt x="168122" y="133921"/>
                  </a:lnTo>
                  <a:lnTo>
                    <a:pt x="166319" y="127800"/>
                  </a:lnTo>
                  <a:lnTo>
                    <a:pt x="166089" y="123837"/>
                  </a:lnTo>
                  <a:lnTo>
                    <a:pt x="117716" y="123837"/>
                  </a:lnTo>
                  <a:lnTo>
                    <a:pt x="114122" y="123482"/>
                  </a:lnTo>
                  <a:lnTo>
                    <a:pt x="111594" y="120967"/>
                  </a:lnTo>
                  <a:lnTo>
                    <a:pt x="111963" y="118440"/>
                  </a:lnTo>
                  <a:lnTo>
                    <a:pt x="112318" y="116636"/>
                  </a:lnTo>
                  <a:lnTo>
                    <a:pt x="114833" y="114846"/>
                  </a:lnTo>
                  <a:lnTo>
                    <a:pt x="117716" y="114477"/>
                  </a:lnTo>
                  <a:lnTo>
                    <a:pt x="140754" y="114477"/>
                  </a:lnTo>
                  <a:lnTo>
                    <a:pt x="144360" y="114122"/>
                  </a:lnTo>
                  <a:lnTo>
                    <a:pt x="167773" y="114122"/>
                  </a:lnTo>
                  <a:lnTo>
                    <a:pt x="173299" y="98723"/>
                  </a:lnTo>
                  <a:lnTo>
                    <a:pt x="190933" y="82265"/>
                  </a:lnTo>
                  <a:lnTo>
                    <a:pt x="207457" y="75247"/>
                  </a:lnTo>
                  <a:lnTo>
                    <a:pt x="168122" y="75247"/>
                  </a:lnTo>
                  <a:lnTo>
                    <a:pt x="165239" y="73799"/>
                  </a:lnTo>
                  <a:lnTo>
                    <a:pt x="149034" y="62636"/>
                  </a:lnTo>
                  <a:lnTo>
                    <a:pt x="146519" y="60845"/>
                  </a:lnTo>
                  <a:lnTo>
                    <a:pt x="146875" y="57962"/>
                  </a:lnTo>
                  <a:lnTo>
                    <a:pt x="149034" y="56527"/>
                  </a:lnTo>
                  <a:lnTo>
                    <a:pt x="149034" y="56159"/>
                  </a:lnTo>
                  <a:lnTo>
                    <a:pt x="151193" y="54356"/>
                  </a:lnTo>
                  <a:lnTo>
                    <a:pt x="240819" y="54356"/>
                  </a:lnTo>
                  <a:lnTo>
                    <a:pt x="237959" y="52920"/>
                  </a:lnTo>
                  <a:lnTo>
                    <a:pt x="237604" y="50406"/>
                  </a:lnTo>
                  <a:lnTo>
                    <a:pt x="237604" y="33121"/>
                  </a:lnTo>
                  <a:lnTo>
                    <a:pt x="237236" y="30607"/>
                  </a:lnTo>
                  <a:lnTo>
                    <a:pt x="239763" y="28448"/>
                  </a:lnTo>
                  <a:lnTo>
                    <a:pt x="243357" y="28079"/>
                  </a:lnTo>
                  <a:lnTo>
                    <a:pt x="247319" y="27724"/>
                  </a:lnTo>
                  <a:lnTo>
                    <a:pt x="488502" y="27724"/>
                  </a:lnTo>
                  <a:lnTo>
                    <a:pt x="488518" y="17640"/>
                  </a:lnTo>
                  <a:lnTo>
                    <a:pt x="486756" y="10785"/>
                  </a:lnTo>
                  <a:lnTo>
                    <a:pt x="481453" y="5176"/>
                  </a:lnTo>
                  <a:lnTo>
                    <a:pt x="473384" y="1390"/>
                  </a:lnTo>
                  <a:lnTo>
                    <a:pt x="463321" y="0"/>
                  </a:lnTo>
                  <a:close/>
                </a:path>
                <a:path extrusionOk="0" h="343535" w="488950">
                  <a:moveTo>
                    <a:pt x="488227" y="208800"/>
                  </a:moveTo>
                  <a:lnTo>
                    <a:pt x="264236" y="208800"/>
                  </a:lnTo>
                  <a:lnTo>
                    <a:pt x="263525" y="216001"/>
                  </a:lnTo>
                  <a:lnTo>
                    <a:pt x="254520" y="221767"/>
                  </a:lnTo>
                  <a:lnTo>
                    <a:pt x="244081" y="222123"/>
                  </a:lnTo>
                  <a:lnTo>
                    <a:pt x="488207" y="222123"/>
                  </a:lnTo>
                  <a:lnTo>
                    <a:pt x="488227" y="208800"/>
                  </a:lnTo>
                  <a:close/>
                </a:path>
                <a:path extrusionOk="0" h="343535" w="488950">
                  <a:moveTo>
                    <a:pt x="488261" y="186486"/>
                  </a:moveTo>
                  <a:lnTo>
                    <a:pt x="275399" y="186486"/>
                  </a:lnTo>
                  <a:lnTo>
                    <a:pt x="279717" y="189725"/>
                  </a:lnTo>
                  <a:lnTo>
                    <a:pt x="279717" y="196926"/>
                  </a:lnTo>
                  <a:lnTo>
                    <a:pt x="275399" y="199796"/>
                  </a:lnTo>
                  <a:lnTo>
                    <a:pt x="488241" y="199796"/>
                  </a:lnTo>
                  <a:lnTo>
                    <a:pt x="488261" y="186486"/>
                  </a:lnTo>
                  <a:close/>
                </a:path>
                <a:path extrusionOk="0" h="343535" w="488950">
                  <a:moveTo>
                    <a:pt x="192639" y="162356"/>
                  </a:moveTo>
                  <a:lnTo>
                    <a:pt x="168122" y="162356"/>
                  </a:lnTo>
                  <a:lnTo>
                    <a:pt x="172440" y="162725"/>
                  </a:lnTo>
                  <a:lnTo>
                    <a:pt x="174599" y="164515"/>
                  </a:lnTo>
                  <a:lnTo>
                    <a:pt x="176402" y="166319"/>
                  </a:lnTo>
                  <a:lnTo>
                    <a:pt x="176402" y="168478"/>
                  </a:lnTo>
                  <a:lnTo>
                    <a:pt x="174599" y="170281"/>
                  </a:lnTo>
                  <a:lnTo>
                    <a:pt x="158038" y="181444"/>
                  </a:lnTo>
                  <a:lnTo>
                    <a:pt x="155155" y="183248"/>
                  </a:lnTo>
                  <a:lnTo>
                    <a:pt x="488266" y="183248"/>
                  </a:lnTo>
                  <a:lnTo>
                    <a:pt x="488268" y="181800"/>
                  </a:lnTo>
                  <a:lnTo>
                    <a:pt x="333717" y="181800"/>
                  </a:lnTo>
                  <a:lnTo>
                    <a:pt x="332282" y="181444"/>
                  </a:lnTo>
                  <a:lnTo>
                    <a:pt x="330835" y="180721"/>
                  </a:lnTo>
                  <a:lnTo>
                    <a:pt x="326178" y="177482"/>
                  </a:lnTo>
                  <a:lnTo>
                    <a:pt x="205193" y="177482"/>
                  </a:lnTo>
                  <a:lnTo>
                    <a:pt x="200882" y="171613"/>
                  </a:lnTo>
                  <a:lnTo>
                    <a:pt x="196064" y="165914"/>
                  </a:lnTo>
                  <a:lnTo>
                    <a:pt x="192639" y="162356"/>
                  </a:lnTo>
                  <a:close/>
                </a:path>
                <a:path extrusionOk="0" h="343535" w="488950">
                  <a:moveTo>
                    <a:pt x="488299" y="161645"/>
                  </a:moveTo>
                  <a:lnTo>
                    <a:pt x="321475" y="161645"/>
                  </a:lnTo>
                  <a:lnTo>
                    <a:pt x="323634" y="162725"/>
                  </a:lnTo>
                  <a:lnTo>
                    <a:pt x="340194" y="174244"/>
                  </a:lnTo>
                  <a:lnTo>
                    <a:pt x="342722" y="176047"/>
                  </a:lnTo>
                  <a:lnTo>
                    <a:pt x="342722" y="178917"/>
                  </a:lnTo>
                  <a:lnTo>
                    <a:pt x="340194" y="180721"/>
                  </a:lnTo>
                  <a:lnTo>
                    <a:pt x="339115" y="181444"/>
                  </a:lnTo>
                  <a:lnTo>
                    <a:pt x="337324" y="181800"/>
                  </a:lnTo>
                  <a:lnTo>
                    <a:pt x="488268" y="181800"/>
                  </a:lnTo>
                  <a:lnTo>
                    <a:pt x="488299" y="161645"/>
                  </a:lnTo>
                  <a:close/>
                </a:path>
                <a:path extrusionOk="0" h="343535" w="488950">
                  <a:moveTo>
                    <a:pt x="314429" y="68046"/>
                  </a:moveTo>
                  <a:lnTo>
                    <a:pt x="246964" y="68046"/>
                  </a:lnTo>
                  <a:lnTo>
                    <a:pt x="275621" y="72590"/>
                  </a:lnTo>
                  <a:lnTo>
                    <a:pt x="299115" y="83613"/>
                  </a:lnTo>
                  <a:lnTo>
                    <a:pt x="315253" y="99632"/>
                  </a:lnTo>
                  <a:lnTo>
                    <a:pt x="321843" y="119164"/>
                  </a:lnTo>
                  <a:lnTo>
                    <a:pt x="321799" y="122047"/>
                  </a:lnTo>
                  <a:lnTo>
                    <a:pt x="303123" y="154800"/>
                  </a:lnTo>
                  <a:lnTo>
                    <a:pt x="297182" y="160062"/>
                  </a:lnTo>
                  <a:lnTo>
                    <a:pt x="291780" y="165558"/>
                  </a:lnTo>
                  <a:lnTo>
                    <a:pt x="286919" y="171257"/>
                  </a:lnTo>
                  <a:lnTo>
                    <a:pt x="282600" y="177126"/>
                  </a:lnTo>
                  <a:lnTo>
                    <a:pt x="282600" y="177482"/>
                  </a:lnTo>
                  <a:lnTo>
                    <a:pt x="326178" y="177482"/>
                  </a:lnTo>
                  <a:lnTo>
                    <a:pt x="314274" y="169202"/>
                  </a:lnTo>
                  <a:lnTo>
                    <a:pt x="312115" y="167398"/>
                  </a:lnTo>
                  <a:lnTo>
                    <a:pt x="312483" y="164515"/>
                  </a:lnTo>
                  <a:lnTo>
                    <a:pt x="315353" y="162725"/>
                  </a:lnTo>
                  <a:lnTo>
                    <a:pt x="317880" y="161645"/>
                  </a:lnTo>
                  <a:lnTo>
                    <a:pt x="488299" y="161645"/>
                  </a:lnTo>
                  <a:lnTo>
                    <a:pt x="488356" y="123837"/>
                  </a:lnTo>
                  <a:lnTo>
                    <a:pt x="343077" y="123837"/>
                  </a:lnTo>
                  <a:lnTo>
                    <a:pt x="339839" y="122047"/>
                  </a:lnTo>
                  <a:lnTo>
                    <a:pt x="339483" y="119519"/>
                  </a:lnTo>
                  <a:lnTo>
                    <a:pt x="338759" y="117360"/>
                  </a:lnTo>
                  <a:lnTo>
                    <a:pt x="341642" y="114846"/>
                  </a:lnTo>
                  <a:lnTo>
                    <a:pt x="345236" y="114477"/>
                  </a:lnTo>
                  <a:lnTo>
                    <a:pt x="370077" y="114477"/>
                  </a:lnTo>
                  <a:lnTo>
                    <a:pt x="373684" y="114122"/>
                  </a:lnTo>
                  <a:lnTo>
                    <a:pt x="488371" y="114122"/>
                  </a:lnTo>
                  <a:lnTo>
                    <a:pt x="488429" y="75958"/>
                  </a:lnTo>
                  <a:lnTo>
                    <a:pt x="317157" y="75958"/>
                  </a:lnTo>
                  <a:lnTo>
                    <a:pt x="315353" y="75603"/>
                  </a:lnTo>
                  <a:lnTo>
                    <a:pt x="313918" y="74523"/>
                  </a:lnTo>
                  <a:lnTo>
                    <a:pt x="311759" y="72720"/>
                  </a:lnTo>
                  <a:lnTo>
                    <a:pt x="312115" y="70205"/>
                  </a:lnTo>
                  <a:lnTo>
                    <a:pt x="314274" y="68402"/>
                  </a:lnTo>
                  <a:lnTo>
                    <a:pt x="313918" y="68402"/>
                  </a:lnTo>
                  <a:lnTo>
                    <a:pt x="314429" y="68046"/>
                  </a:lnTo>
                  <a:close/>
                </a:path>
                <a:path extrusionOk="0" h="343535" w="488950">
                  <a:moveTo>
                    <a:pt x="167773" y="114122"/>
                  </a:moveTo>
                  <a:lnTo>
                    <a:pt x="144360" y="114122"/>
                  </a:lnTo>
                  <a:lnTo>
                    <a:pt x="147954" y="115925"/>
                  </a:lnTo>
                  <a:lnTo>
                    <a:pt x="148678" y="120967"/>
                  </a:lnTo>
                  <a:lnTo>
                    <a:pt x="146164" y="123482"/>
                  </a:lnTo>
                  <a:lnTo>
                    <a:pt x="142557" y="123837"/>
                  </a:lnTo>
                  <a:lnTo>
                    <a:pt x="166089" y="123837"/>
                  </a:lnTo>
                  <a:lnTo>
                    <a:pt x="165963" y="119164"/>
                  </a:lnTo>
                  <a:lnTo>
                    <a:pt x="167773" y="114122"/>
                  </a:lnTo>
                  <a:close/>
                </a:path>
                <a:path extrusionOk="0" h="343535" w="488950">
                  <a:moveTo>
                    <a:pt x="488371" y="114122"/>
                  </a:moveTo>
                  <a:lnTo>
                    <a:pt x="373684" y="114122"/>
                  </a:lnTo>
                  <a:lnTo>
                    <a:pt x="377278" y="115925"/>
                  </a:lnTo>
                  <a:lnTo>
                    <a:pt x="378002" y="120967"/>
                  </a:lnTo>
                  <a:lnTo>
                    <a:pt x="375475" y="123482"/>
                  </a:lnTo>
                  <a:lnTo>
                    <a:pt x="371881" y="123837"/>
                  </a:lnTo>
                  <a:lnTo>
                    <a:pt x="488356" y="123837"/>
                  </a:lnTo>
                  <a:lnTo>
                    <a:pt x="488371" y="114122"/>
                  </a:lnTo>
                  <a:close/>
                </a:path>
                <a:path extrusionOk="0" h="343535" w="488950">
                  <a:moveTo>
                    <a:pt x="488460" y="55448"/>
                  </a:moveTo>
                  <a:lnTo>
                    <a:pt x="333362" y="55448"/>
                  </a:lnTo>
                  <a:lnTo>
                    <a:pt x="337680" y="55803"/>
                  </a:lnTo>
                  <a:lnTo>
                    <a:pt x="341998" y="59397"/>
                  </a:lnTo>
                  <a:lnTo>
                    <a:pt x="341998" y="61556"/>
                  </a:lnTo>
                  <a:lnTo>
                    <a:pt x="339839" y="63360"/>
                  </a:lnTo>
                  <a:lnTo>
                    <a:pt x="323634" y="74523"/>
                  </a:lnTo>
                  <a:lnTo>
                    <a:pt x="322199" y="75603"/>
                  </a:lnTo>
                  <a:lnTo>
                    <a:pt x="320395" y="75958"/>
                  </a:lnTo>
                  <a:lnTo>
                    <a:pt x="488429" y="75958"/>
                  </a:lnTo>
                  <a:lnTo>
                    <a:pt x="488460" y="55448"/>
                  </a:lnTo>
                  <a:close/>
                </a:path>
                <a:path extrusionOk="0" h="343535" w="488950">
                  <a:moveTo>
                    <a:pt x="240819" y="54356"/>
                  </a:moveTo>
                  <a:lnTo>
                    <a:pt x="155524" y="54356"/>
                  </a:lnTo>
                  <a:lnTo>
                    <a:pt x="158038" y="55803"/>
                  </a:lnTo>
                  <a:lnTo>
                    <a:pt x="158038" y="56159"/>
                  </a:lnTo>
                  <a:lnTo>
                    <a:pt x="158394" y="56159"/>
                  </a:lnTo>
                  <a:lnTo>
                    <a:pt x="174599" y="67322"/>
                  </a:lnTo>
                  <a:lnTo>
                    <a:pt x="177114" y="69126"/>
                  </a:lnTo>
                  <a:lnTo>
                    <a:pt x="177114" y="71996"/>
                  </a:lnTo>
                  <a:lnTo>
                    <a:pt x="174599" y="73799"/>
                  </a:lnTo>
                  <a:lnTo>
                    <a:pt x="173520" y="74523"/>
                  </a:lnTo>
                  <a:lnTo>
                    <a:pt x="171716" y="75247"/>
                  </a:lnTo>
                  <a:lnTo>
                    <a:pt x="207457" y="75247"/>
                  </a:lnTo>
                  <a:lnTo>
                    <a:pt x="216332" y="71477"/>
                  </a:lnTo>
                  <a:lnTo>
                    <a:pt x="246964" y="68046"/>
                  </a:lnTo>
                  <a:lnTo>
                    <a:pt x="314429" y="68046"/>
                  </a:lnTo>
                  <a:lnTo>
                    <a:pt x="330479" y="56883"/>
                  </a:lnTo>
                  <a:lnTo>
                    <a:pt x="333362" y="55448"/>
                  </a:lnTo>
                  <a:lnTo>
                    <a:pt x="488460" y="55448"/>
                  </a:lnTo>
                  <a:lnTo>
                    <a:pt x="488461" y="54724"/>
                  </a:lnTo>
                  <a:lnTo>
                    <a:pt x="241553" y="54724"/>
                  </a:lnTo>
                  <a:lnTo>
                    <a:pt x="240819" y="54356"/>
                  </a:lnTo>
                  <a:close/>
                </a:path>
                <a:path extrusionOk="0" h="343535" w="488950">
                  <a:moveTo>
                    <a:pt x="488502" y="27724"/>
                  </a:moveTo>
                  <a:lnTo>
                    <a:pt x="247319" y="27724"/>
                  </a:lnTo>
                  <a:lnTo>
                    <a:pt x="250558" y="29527"/>
                  </a:lnTo>
                  <a:lnTo>
                    <a:pt x="250913" y="32042"/>
                  </a:lnTo>
                  <a:lnTo>
                    <a:pt x="250913" y="49326"/>
                  </a:lnTo>
                  <a:lnTo>
                    <a:pt x="251282" y="51485"/>
                  </a:lnTo>
                  <a:lnTo>
                    <a:pt x="248754" y="54000"/>
                  </a:lnTo>
                  <a:lnTo>
                    <a:pt x="241553" y="54724"/>
                  </a:lnTo>
                  <a:lnTo>
                    <a:pt x="488461" y="54724"/>
                  </a:lnTo>
                  <a:lnTo>
                    <a:pt x="488502" y="27724"/>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275" name="Google Shape;275;p39"/>
          <p:cNvSpPr txBox="1"/>
          <p:nvPr/>
        </p:nvSpPr>
        <p:spPr>
          <a:xfrm>
            <a:off x="4824615" y="5986703"/>
            <a:ext cx="2465100" cy="573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solidFill>
                  <a:srgbClr val="FFFFFF"/>
                </a:solidFill>
                <a:latin typeface="Arial"/>
                <a:ea typeface="Arial"/>
                <a:cs typeface="Arial"/>
                <a:sym typeface="Arial"/>
              </a:rPr>
              <a:t>Thank You!</a:t>
            </a:r>
            <a:endParaRPr sz="36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0"/>
          <p:cNvSpPr txBox="1"/>
          <p:nvPr>
            <p:ph type="title"/>
          </p:nvPr>
        </p:nvSpPr>
        <p:spPr>
          <a:xfrm>
            <a:off x="357022" y="313817"/>
            <a:ext cx="114147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Correlation</a:t>
            </a:r>
            <a:r>
              <a:rPr lang="en-US"/>
              <a:t> Between Features</a:t>
            </a:r>
            <a:endParaRPr/>
          </a:p>
        </p:txBody>
      </p:sp>
      <p:sp>
        <p:nvSpPr>
          <p:cNvPr id="67" name="Google Shape;67;p10"/>
          <p:cNvSpPr txBox="1"/>
          <p:nvPr>
            <p:ph idx="1" type="body"/>
          </p:nvPr>
        </p:nvSpPr>
        <p:spPr>
          <a:xfrm>
            <a:off x="712444" y="1837702"/>
            <a:ext cx="5934600" cy="369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68" name="Google Shape;68;p10"/>
          <p:cNvPicPr preferRelativeResize="0"/>
          <p:nvPr/>
        </p:nvPicPr>
        <p:blipFill rotWithShape="1">
          <a:blip r:embed="rId3">
            <a:alphaModFix/>
          </a:blip>
          <a:srcRect b="0" l="0" r="0" t="6480"/>
          <a:stretch/>
        </p:blipFill>
        <p:spPr>
          <a:xfrm>
            <a:off x="0" y="1195325"/>
            <a:ext cx="12192001" cy="5662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1"/>
          <p:cNvSpPr txBox="1"/>
          <p:nvPr>
            <p:ph type="title"/>
          </p:nvPr>
        </p:nvSpPr>
        <p:spPr>
          <a:xfrm>
            <a:off x="357022" y="313817"/>
            <a:ext cx="114147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Descriptive Statistics for Rental Prices</a:t>
            </a:r>
            <a:endParaRPr/>
          </a:p>
        </p:txBody>
      </p:sp>
      <p:sp>
        <p:nvSpPr>
          <p:cNvPr id="74" name="Google Shape;74;p11"/>
          <p:cNvSpPr txBox="1"/>
          <p:nvPr>
            <p:ph idx="1" type="body"/>
          </p:nvPr>
        </p:nvSpPr>
        <p:spPr>
          <a:xfrm>
            <a:off x="874529" y="3245750"/>
            <a:ext cx="9873300" cy="774300"/>
          </a:xfrm>
          <a:prstGeom prst="rect">
            <a:avLst/>
          </a:prstGeom>
        </p:spPr>
        <p:txBody>
          <a:bodyPr anchorCtr="0" anchor="t" bIns="0" lIns="0" spcFirstLastPara="1" rIns="0" wrap="square" tIns="0">
            <a:spAutoFit/>
          </a:bodyPr>
          <a:lstStyle/>
          <a:p>
            <a:pPr indent="0" lvl="0" marL="457200" rtl="0" algn="l">
              <a:lnSpc>
                <a:spcPct val="115000"/>
              </a:lnSpc>
              <a:spcBef>
                <a:spcPts val="0"/>
              </a:spcBef>
              <a:spcAft>
                <a:spcPts val="0"/>
              </a:spcAft>
              <a:buNone/>
            </a:pPr>
            <a:r>
              <a:t/>
            </a:r>
            <a:endParaRPr b="0" i="0" sz="1200" u="none">
              <a:solidFill>
                <a:srgbClr val="374151"/>
              </a:solidFill>
              <a:latin typeface="Roboto"/>
              <a:ea typeface="Roboto"/>
              <a:cs typeface="Roboto"/>
              <a:sym typeface="Roboto"/>
            </a:endParaRPr>
          </a:p>
          <a:p>
            <a:pPr indent="0" lvl="0" marL="0" rtl="0" algn="l">
              <a:spcBef>
                <a:spcPts val="1500"/>
              </a:spcBef>
              <a:spcAft>
                <a:spcPts val="0"/>
              </a:spcAft>
              <a:buNone/>
            </a:pPr>
            <a:r>
              <a:t/>
            </a:r>
            <a:endParaRPr/>
          </a:p>
        </p:txBody>
      </p:sp>
      <p:graphicFrame>
        <p:nvGraphicFramePr>
          <p:cNvPr id="75" name="Google Shape;75;p11"/>
          <p:cNvGraphicFramePr/>
          <p:nvPr/>
        </p:nvGraphicFramePr>
        <p:xfrm>
          <a:off x="952500" y="1488550"/>
          <a:ext cx="3000000" cy="3000000"/>
        </p:xfrm>
        <a:graphic>
          <a:graphicData uri="http://schemas.openxmlformats.org/drawingml/2006/table">
            <a:tbl>
              <a:tblPr>
                <a:noFill/>
                <a:tableStyleId>{CA777908-8B6F-4CED-96A2-721854CF412C}</a:tableStyleId>
              </a:tblPr>
              <a:tblGrid>
                <a:gridCol w="3146075"/>
                <a:gridCol w="2814500"/>
                <a:gridCol w="4432775"/>
              </a:tblGrid>
              <a:tr h="383650">
                <a:tc>
                  <a:txBody>
                    <a:bodyPr/>
                    <a:lstStyle/>
                    <a:p>
                      <a:pPr indent="0" lvl="0" marL="0" rtl="0" algn="ctr">
                        <a:lnSpc>
                          <a:spcPct val="171429"/>
                        </a:lnSpc>
                        <a:spcBef>
                          <a:spcPts val="0"/>
                        </a:spcBef>
                        <a:spcAft>
                          <a:spcPts val="1900"/>
                        </a:spcAft>
                        <a:buNone/>
                      </a:pPr>
                      <a:r>
                        <a:rPr b="1" lang="en-US" sz="1250">
                          <a:solidFill>
                            <a:srgbClr val="374151"/>
                          </a:solidFill>
                          <a:latin typeface="Roboto"/>
                          <a:ea typeface="Roboto"/>
                          <a:cs typeface="Roboto"/>
                          <a:sym typeface="Roboto"/>
                        </a:rPr>
                        <a:t>Statistic</a:t>
                      </a:r>
                      <a:endParaRPr b="1" sz="1250">
                        <a:solidFill>
                          <a:srgbClr val="374151"/>
                        </a:solidFill>
                        <a:latin typeface="Roboto"/>
                        <a:ea typeface="Roboto"/>
                        <a:cs typeface="Roboto"/>
                        <a:sym typeface="Roboto"/>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0"/>
                        </a:spcBef>
                        <a:spcAft>
                          <a:spcPts val="1900"/>
                        </a:spcAft>
                        <a:buNone/>
                      </a:pPr>
                      <a:r>
                        <a:rPr b="1" lang="en-US" sz="1250">
                          <a:solidFill>
                            <a:srgbClr val="374151"/>
                          </a:solidFill>
                          <a:latin typeface="Roboto"/>
                          <a:ea typeface="Roboto"/>
                          <a:cs typeface="Roboto"/>
                          <a:sym typeface="Roboto"/>
                        </a:rPr>
                        <a:t>Value</a:t>
                      </a:r>
                      <a:endParaRPr b="1" sz="1250">
                        <a:solidFill>
                          <a:srgbClr val="374151"/>
                        </a:solidFill>
                        <a:latin typeface="Roboto"/>
                        <a:ea typeface="Roboto"/>
                        <a:cs typeface="Roboto"/>
                        <a:sym typeface="Roboto"/>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0"/>
                        </a:spcBef>
                        <a:spcAft>
                          <a:spcPts val="1900"/>
                        </a:spcAft>
                        <a:buNone/>
                      </a:pPr>
                      <a:r>
                        <a:rPr b="1" lang="en-US" sz="1250">
                          <a:solidFill>
                            <a:srgbClr val="374151"/>
                          </a:solidFill>
                          <a:latin typeface="Roboto"/>
                          <a:ea typeface="Roboto"/>
                          <a:cs typeface="Roboto"/>
                          <a:sym typeface="Roboto"/>
                        </a:rPr>
                        <a:t>Description</a:t>
                      </a:r>
                      <a:endParaRPr b="1" sz="1250">
                        <a:solidFill>
                          <a:srgbClr val="374151"/>
                        </a:solidFill>
                        <a:latin typeface="Roboto"/>
                        <a:ea typeface="Roboto"/>
                        <a:cs typeface="Roboto"/>
                        <a:sym typeface="Roboto"/>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83650">
                <a:tc>
                  <a:txBody>
                    <a:bodyPr/>
                    <a:lstStyle/>
                    <a:p>
                      <a:pPr indent="0" lvl="0" marL="0" rtl="0" algn="l">
                        <a:lnSpc>
                          <a:spcPct val="171429"/>
                        </a:lnSpc>
                        <a:spcBef>
                          <a:spcPts val="0"/>
                        </a:spcBef>
                        <a:spcAft>
                          <a:spcPts val="1900"/>
                        </a:spcAft>
                        <a:buNone/>
                      </a:pPr>
                      <a:r>
                        <a:rPr lang="en-US" sz="1250">
                          <a:solidFill>
                            <a:srgbClr val="374151"/>
                          </a:solidFill>
                          <a:latin typeface="Roboto"/>
                          <a:ea typeface="Roboto"/>
                          <a:cs typeface="Roboto"/>
                          <a:sym typeface="Roboto"/>
                        </a:rPr>
                        <a:t>Minimum</a:t>
                      </a:r>
                      <a:endParaRPr sz="12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US" sz="1250">
                          <a:solidFill>
                            <a:srgbClr val="374151"/>
                          </a:solidFill>
                          <a:latin typeface="Roboto"/>
                          <a:ea typeface="Roboto"/>
                          <a:cs typeface="Roboto"/>
                          <a:sym typeface="Roboto"/>
                        </a:rPr>
                        <a:t>$200</a:t>
                      </a:r>
                      <a:endParaRPr sz="12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US" sz="1250">
                          <a:solidFill>
                            <a:srgbClr val="374151"/>
                          </a:solidFill>
                          <a:latin typeface="Roboto"/>
                          <a:ea typeface="Roboto"/>
                          <a:cs typeface="Roboto"/>
                          <a:sym typeface="Roboto"/>
                        </a:rPr>
                        <a:t>The lowest rental price.</a:t>
                      </a:r>
                      <a:endParaRPr sz="12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83650">
                <a:tc>
                  <a:txBody>
                    <a:bodyPr/>
                    <a:lstStyle/>
                    <a:p>
                      <a:pPr indent="0" lvl="0" marL="0" rtl="0" algn="l">
                        <a:lnSpc>
                          <a:spcPct val="171429"/>
                        </a:lnSpc>
                        <a:spcBef>
                          <a:spcPts val="0"/>
                        </a:spcBef>
                        <a:spcAft>
                          <a:spcPts val="1900"/>
                        </a:spcAft>
                        <a:buNone/>
                      </a:pPr>
                      <a:r>
                        <a:rPr lang="en-US" sz="1250">
                          <a:solidFill>
                            <a:srgbClr val="374151"/>
                          </a:solidFill>
                          <a:latin typeface="Roboto"/>
                          <a:ea typeface="Roboto"/>
                          <a:cs typeface="Roboto"/>
                          <a:sym typeface="Roboto"/>
                        </a:rPr>
                        <a:t>First Quartile</a:t>
                      </a:r>
                      <a:endParaRPr sz="12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US" sz="1250">
                          <a:solidFill>
                            <a:srgbClr val="374151"/>
                          </a:solidFill>
                          <a:latin typeface="Roboto"/>
                          <a:ea typeface="Roboto"/>
                          <a:cs typeface="Roboto"/>
                          <a:sym typeface="Roboto"/>
                        </a:rPr>
                        <a:t>$934</a:t>
                      </a:r>
                      <a:endParaRPr sz="12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US" sz="1250">
                          <a:solidFill>
                            <a:srgbClr val="374151"/>
                          </a:solidFill>
                          <a:latin typeface="Roboto"/>
                          <a:ea typeface="Roboto"/>
                          <a:cs typeface="Roboto"/>
                          <a:sym typeface="Roboto"/>
                        </a:rPr>
                        <a:t>25% of the rental prices are below this value.</a:t>
                      </a:r>
                      <a:endParaRPr sz="12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83650">
                <a:tc>
                  <a:txBody>
                    <a:bodyPr/>
                    <a:lstStyle/>
                    <a:p>
                      <a:pPr indent="0" lvl="0" marL="0" rtl="0" algn="l">
                        <a:lnSpc>
                          <a:spcPct val="171429"/>
                        </a:lnSpc>
                        <a:spcBef>
                          <a:spcPts val="0"/>
                        </a:spcBef>
                        <a:spcAft>
                          <a:spcPts val="1900"/>
                        </a:spcAft>
                        <a:buNone/>
                      </a:pPr>
                      <a:r>
                        <a:rPr lang="en-US" sz="1250">
                          <a:solidFill>
                            <a:srgbClr val="374151"/>
                          </a:solidFill>
                          <a:latin typeface="Roboto"/>
                          <a:ea typeface="Roboto"/>
                          <a:cs typeface="Roboto"/>
                          <a:sym typeface="Roboto"/>
                        </a:rPr>
                        <a:t>Median</a:t>
                      </a:r>
                      <a:endParaRPr sz="12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US" sz="1250">
                          <a:solidFill>
                            <a:srgbClr val="374151"/>
                          </a:solidFill>
                          <a:latin typeface="Roboto"/>
                          <a:ea typeface="Roboto"/>
                          <a:cs typeface="Roboto"/>
                          <a:sym typeface="Roboto"/>
                        </a:rPr>
                        <a:t>$1250</a:t>
                      </a:r>
                      <a:endParaRPr sz="12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US" sz="1250">
                          <a:solidFill>
                            <a:srgbClr val="374151"/>
                          </a:solidFill>
                          <a:latin typeface="Roboto"/>
                          <a:ea typeface="Roboto"/>
                          <a:cs typeface="Roboto"/>
                          <a:sym typeface="Roboto"/>
                        </a:rPr>
                        <a:t>The middle value in the dataset.</a:t>
                      </a:r>
                      <a:endParaRPr sz="12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83650">
                <a:tc>
                  <a:txBody>
                    <a:bodyPr/>
                    <a:lstStyle/>
                    <a:p>
                      <a:pPr indent="0" lvl="0" marL="0" rtl="0" algn="l">
                        <a:lnSpc>
                          <a:spcPct val="171429"/>
                        </a:lnSpc>
                        <a:spcBef>
                          <a:spcPts val="0"/>
                        </a:spcBef>
                        <a:spcAft>
                          <a:spcPts val="1900"/>
                        </a:spcAft>
                        <a:buNone/>
                      </a:pPr>
                      <a:r>
                        <a:rPr lang="en-US" sz="1250">
                          <a:solidFill>
                            <a:srgbClr val="374151"/>
                          </a:solidFill>
                          <a:latin typeface="Roboto"/>
                          <a:ea typeface="Roboto"/>
                          <a:cs typeface="Roboto"/>
                          <a:sym typeface="Roboto"/>
                        </a:rPr>
                        <a:t>Mean</a:t>
                      </a:r>
                      <a:endParaRPr sz="12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US" sz="1250">
                          <a:solidFill>
                            <a:srgbClr val="374151"/>
                          </a:solidFill>
                          <a:latin typeface="Roboto"/>
                          <a:ea typeface="Roboto"/>
                          <a:cs typeface="Roboto"/>
                          <a:sym typeface="Roboto"/>
                        </a:rPr>
                        <a:t>$1434</a:t>
                      </a:r>
                      <a:endParaRPr sz="12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US" sz="1250">
                          <a:solidFill>
                            <a:srgbClr val="374151"/>
                          </a:solidFill>
                          <a:latin typeface="Roboto"/>
                          <a:ea typeface="Roboto"/>
                          <a:cs typeface="Roboto"/>
                          <a:sym typeface="Roboto"/>
                        </a:rPr>
                        <a:t>The average rental price.</a:t>
                      </a:r>
                      <a:endParaRPr sz="12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83650">
                <a:tc>
                  <a:txBody>
                    <a:bodyPr/>
                    <a:lstStyle/>
                    <a:p>
                      <a:pPr indent="0" lvl="0" marL="0" rtl="0" algn="l">
                        <a:lnSpc>
                          <a:spcPct val="171429"/>
                        </a:lnSpc>
                        <a:spcBef>
                          <a:spcPts val="0"/>
                        </a:spcBef>
                        <a:spcAft>
                          <a:spcPts val="1900"/>
                        </a:spcAft>
                        <a:buNone/>
                      </a:pPr>
                      <a:r>
                        <a:rPr lang="en-US" sz="1250">
                          <a:solidFill>
                            <a:srgbClr val="374151"/>
                          </a:solidFill>
                          <a:latin typeface="Roboto"/>
                          <a:ea typeface="Roboto"/>
                          <a:cs typeface="Roboto"/>
                          <a:sym typeface="Roboto"/>
                        </a:rPr>
                        <a:t>Third Quartile</a:t>
                      </a:r>
                      <a:endParaRPr sz="12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US" sz="1250">
                          <a:solidFill>
                            <a:srgbClr val="374151"/>
                          </a:solidFill>
                          <a:latin typeface="Roboto"/>
                          <a:ea typeface="Roboto"/>
                          <a:cs typeface="Roboto"/>
                          <a:sym typeface="Roboto"/>
                        </a:rPr>
                        <a:t>$1665</a:t>
                      </a:r>
                      <a:endParaRPr sz="12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US" sz="1250">
                          <a:solidFill>
                            <a:srgbClr val="374151"/>
                          </a:solidFill>
                          <a:latin typeface="Roboto"/>
                          <a:ea typeface="Roboto"/>
                          <a:cs typeface="Roboto"/>
                          <a:sym typeface="Roboto"/>
                        </a:rPr>
                        <a:t>75% of the rental prices are below this value.</a:t>
                      </a:r>
                      <a:endParaRPr sz="12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83650">
                <a:tc>
                  <a:txBody>
                    <a:bodyPr/>
                    <a:lstStyle/>
                    <a:p>
                      <a:pPr indent="0" lvl="0" marL="0" rtl="0" algn="l">
                        <a:lnSpc>
                          <a:spcPct val="171429"/>
                        </a:lnSpc>
                        <a:spcBef>
                          <a:spcPts val="0"/>
                        </a:spcBef>
                        <a:spcAft>
                          <a:spcPts val="1900"/>
                        </a:spcAft>
                        <a:buNone/>
                      </a:pPr>
                      <a:r>
                        <a:rPr lang="en-US" sz="1250">
                          <a:solidFill>
                            <a:srgbClr val="374151"/>
                          </a:solidFill>
                          <a:latin typeface="Roboto"/>
                          <a:ea typeface="Roboto"/>
                          <a:cs typeface="Roboto"/>
                          <a:sym typeface="Roboto"/>
                        </a:rPr>
                        <a:t>Maximum</a:t>
                      </a:r>
                      <a:endParaRPr sz="12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US" sz="1250">
                          <a:solidFill>
                            <a:srgbClr val="374151"/>
                          </a:solidFill>
                          <a:latin typeface="Roboto"/>
                          <a:ea typeface="Roboto"/>
                          <a:cs typeface="Roboto"/>
                          <a:sym typeface="Roboto"/>
                        </a:rPr>
                        <a:t>$52,500</a:t>
                      </a:r>
                      <a:endParaRPr sz="12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US" sz="1250">
                          <a:solidFill>
                            <a:srgbClr val="374151"/>
                          </a:solidFill>
                          <a:latin typeface="Roboto"/>
                          <a:ea typeface="Roboto"/>
                          <a:cs typeface="Roboto"/>
                          <a:sym typeface="Roboto"/>
                        </a:rPr>
                        <a:t>The highest rental price.</a:t>
                      </a:r>
                      <a:endParaRPr sz="12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704775">
                <a:tc>
                  <a:txBody>
                    <a:bodyPr/>
                    <a:lstStyle/>
                    <a:p>
                      <a:pPr indent="0" lvl="0" marL="0" rtl="0" algn="l">
                        <a:lnSpc>
                          <a:spcPct val="171429"/>
                        </a:lnSpc>
                        <a:spcBef>
                          <a:spcPts val="0"/>
                        </a:spcBef>
                        <a:spcAft>
                          <a:spcPts val="1900"/>
                        </a:spcAft>
                        <a:buNone/>
                      </a:pPr>
                      <a:r>
                        <a:rPr lang="en-US" sz="1250">
                          <a:solidFill>
                            <a:srgbClr val="374151"/>
                          </a:solidFill>
                          <a:latin typeface="Roboto"/>
                          <a:ea typeface="Roboto"/>
                          <a:cs typeface="Roboto"/>
                          <a:sym typeface="Roboto"/>
                        </a:rPr>
                        <a:t>Interquartile Range (IQR)</a:t>
                      </a:r>
                      <a:endParaRPr sz="12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US" sz="1250">
                          <a:solidFill>
                            <a:srgbClr val="374151"/>
                          </a:solidFill>
                          <a:latin typeface="Roboto"/>
                          <a:ea typeface="Roboto"/>
                          <a:cs typeface="Roboto"/>
                          <a:sym typeface="Roboto"/>
                        </a:rPr>
                        <a:t>$731</a:t>
                      </a:r>
                      <a:endParaRPr sz="12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US" sz="1250">
                          <a:solidFill>
                            <a:srgbClr val="374151"/>
                          </a:solidFill>
                          <a:latin typeface="Roboto"/>
                          <a:ea typeface="Roboto"/>
                          <a:cs typeface="Roboto"/>
                          <a:sym typeface="Roboto"/>
                        </a:rPr>
                        <a:t>The range between the first and third quartiles.</a:t>
                      </a:r>
                      <a:endParaRPr sz="12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704775">
                <a:tc>
                  <a:txBody>
                    <a:bodyPr/>
                    <a:lstStyle/>
                    <a:p>
                      <a:pPr indent="0" lvl="0" marL="0" rtl="0" algn="l">
                        <a:lnSpc>
                          <a:spcPct val="171429"/>
                        </a:lnSpc>
                        <a:spcBef>
                          <a:spcPts val="0"/>
                        </a:spcBef>
                        <a:spcAft>
                          <a:spcPts val="1900"/>
                        </a:spcAft>
                        <a:buNone/>
                      </a:pPr>
                      <a:r>
                        <a:rPr lang="en-US" sz="1250">
                          <a:solidFill>
                            <a:srgbClr val="374151"/>
                          </a:solidFill>
                          <a:latin typeface="Roboto"/>
                          <a:ea typeface="Roboto"/>
                          <a:cs typeface="Roboto"/>
                          <a:sym typeface="Roboto"/>
                        </a:rPr>
                        <a:t>Skewness</a:t>
                      </a:r>
                      <a:endParaRPr sz="12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US" sz="1250">
                          <a:solidFill>
                            <a:srgbClr val="374151"/>
                          </a:solidFill>
                          <a:latin typeface="Roboto"/>
                          <a:ea typeface="Roboto"/>
                          <a:cs typeface="Roboto"/>
                          <a:sym typeface="Roboto"/>
                        </a:rPr>
                        <a:t>18.42</a:t>
                      </a:r>
                      <a:endParaRPr sz="12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US" sz="1250">
                          <a:solidFill>
                            <a:srgbClr val="374151"/>
                          </a:solidFill>
                          <a:latin typeface="Roboto"/>
                          <a:ea typeface="Roboto"/>
                          <a:cs typeface="Roboto"/>
                          <a:sym typeface="Roboto"/>
                        </a:rPr>
                        <a:t>Indicates a highly right-skewed distribution. Extreme values are on the higher end.</a:t>
                      </a:r>
                      <a:endParaRPr sz="12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1033625">
                <a:tc>
                  <a:txBody>
                    <a:bodyPr/>
                    <a:lstStyle/>
                    <a:p>
                      <a:pPr indent="0" lvl="0" marL="0" rtl="0" algn="l">
                        <a:lnSpc>
                          <a:spcPct val="171429"/>
                        </a:lnSpc>
                        <a:spcBef>
                          <a:spcPts val="0"/>
                        </a:spcBef>
                        <a:spcAft>
                          <a:spcPts val="1900"/>
                        </a:spcAft>
                        <a:buNone/>
                      </a:pPr>
                      <a:r>
                        <a:rPr lang="en-US" sz="1250">
                          <a:solidFill>
                            <a:srgbClr val="374151"/>
                          </a:solidFill>
                          <a:latin typeface="Roboto"/>
                          <a:ea typeface="Roboto"/>
                          <a:cs typeface="Roboto"/>
                          <a:sym typeface="Roboto"/>
                        </a:rPr>
                        <a:t>Kurtosis</a:t>
                      </a:r>
                      <a:endParaRPr sz="12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US" sz="1250">
                          <a:solidFill>
                            <a:srgbClr val="374151"/>
                          </a:solidFill>
                          <a:latin typeface="Roboto"/>
                          <a:ea typeface="Roboto"/>
                          <a:cs typeface="Roboto"/>
                          <a:sym typeface="Roboto"/>
                        </a:rPr>
                        <a:t>904.22</a:t>
                      </a:r>
                      <a:endParaRPr sz="12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1900"/>
                        </a:spcAft>
                        <a:buNone/>
                      </a:pPr>
                      <a:r>
                        <a:rPr lang="en-US" sz="1250">
                          <a:solidFill>
                            <a:srgbClr val="374151"/>
                          </a:solidFill>
                          <a:latin typeface="Roboto"/>
                          <a:ea typeface="Roboto"/>
                          <a:cs typeface="Roboto"/>
                          <a:sym typeface="Roboto"/>
                        </a:rPr>
                        <a:t>Indicates a distribution with heavy tails and a sharp peak. Heavy presence of extreme values.</a:t>
                      </a:r>
                      <a:endParaRPr sz="12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2"/>
          <p:cNvSpPr txBox="1"/>
          <p:nvPr>
            <p:ph type="title"/>
          </p:nvPr>
        </p:nvSpPr>
        <p:spPr>
          <a:xfrm>
            <a:off x="357022" y="313817"/>
            <a:ext cx="11414700" cy="877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1900"/>
              <a:t>Smart Question 1: How can advanced machine learning techniques, enhance our predictive accuracy in understanding urban rental market trends, and what are the potential implications of improved predictive analytics on real estate investment strategies? </a:t>
            </a:r>
            <a:endParaRPr sz="1900"/>
          </a:p>
        </p:txBody>
      </p:sp>
      <p:sp>
        <p:nvSpPr>
          <p:cNvPr id="81" name="Google Shape;81;p12"/>
          <p:cNvSpPr txBox="1"/>
          <p:nvPr>
            <p:ph idx="1" type="body"/>
          </p:nvPr>
        </p:nvSpPr>
        <p:spPr>
          <a:xfrm>
            <a:off x="666924" y="2523500"/>
            <a:ext cx="10794900" cy="25860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i="0" lang="en-US" u="none"/>
              <a:t>Primary Objective: To Build Advanced Machine Learning Models to predict the rental price of the apartments.</a:t>
            </a:r>
            <a:endParaRPr i="0" u="none"/>
          </a:p>
          <a:p>
            <a:pPr indent="0" lvl="0" marL="0" rtl="0" algn="l">
              <a:spcBef>
                <a:spcPts val="0"/>
              </a:spcBef>
              <a:spcAft>
                <a:spcPts val="0"/>
              </a:spcAft>
              <a:buNone/>
            </a:pPr>
            <a:r>
              <a:t/>
            </a:r>
            <a:endParaRPr i="0" u="none"/>
          </a:p>
          <a:p>
            <a:pPr indent="0" lvl="0" marL="0" rtl="0" algn="l">
              <a:spcBef>
                <a:spcPts val="0"/>
              </a:spcBef>
              <a:spcAft>
                <a:spcPts val="0"/>
              </a:spcAft>
              <a:buClr>
                <a:schemeClr val="dk1"/>
              </a:buClr>
              <a:buSzPts val="1100"/>
              <a:buFont typeface="Arial"/>
              <a:buNone/>
            </a:pPr>
            <a:r>
              <a:rPr i="0" lang="en-US" u="none"/>
              <a:t>Deeper Insight: The question aims to explore the unique strengths and insights these regression techniques offer in real-world real estate analytics.</a:t>
            </a:r>
            <a:endParaRPr i="0" u="none"/>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357022" y="313817"/>
            <a:ext cx="114147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Data Visualization</a:t>
            </a:r>
            <a:endParaRPr/>
          </a:p>
        </p:txBody>
      </p:sp>
      <p:sp>
        <p:nvSpPr>
          <p:cNvPr id="87" name="Google Shape;87;p13"/>
          <p:cNvSpPr txBox="1"/>
          <p:nvPr>
            <p:ph idx="1" type="body"/>
          </p:nvPr>
        </p:nvSpPr>
        <p:spPr>
          <a:xfrm>
            <a:off x="712444" y="1837702"/>
            <a:ext cx="5934600" cy="369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88" name="Google Shape;88;p13"/>
          <p:cNvPicPr preferRelativeResize="0"/>
          <p:nvPr/>
        </p:nvPicPr>
        <p:blipFill>
          <a:blip r:embed="rId3">
            <a:alphaModFix/>
          </a:blip>
          <a:stretch>
            <a:fillRect/>
          </a:stretch>
        </p:blipFill>
        <p:spPr>
          <a:xfrm>
            <a:off x="3567400" y="3964209"/>
            <a:ext cx="4437051" cy="3021317"/>
          </a:xfrm>
          <a:prstGeom prst="rect">
            <a:avLst/>
          </a:prstGeom>
          <a:noFill/>
          <a:ln>
            <a:noFill/>
          </a:ln>
        </p:spPr>
      </p:pic>
      <p:pic>
        <p:nvPicPr>
          <p:cNvPr id="89" name="Google Shape;89;p13"/>
          <p:cNvPicPr preferRelativeResize="0"/>
          <p:nvPr/>
        </p:nvPicPr>
        <p:blipFill>
          <a:blip r:embed="rId4">
            <a:alphaModFix/>
          </a:blip>
          <a:stretch>
            <a:fillRect/>
          </a:stretch>
        </p:blipFill>
        <p:spPr>
          <a:xfrm>
            <a:off x="7616575" y="1335950"/>
            <a:ext cx="4437051" cy="3056750"/>
          </a:xfrm>
          <a:prstGeom prst="rect">
            <a:avLst/>
          </a:prstGeom>
          <a:noFill/>
          <a:ln>
            <a:noFill/>
          </a:ln>
        </p:spPr>
      </p:pic>
      <p:pic>
        <p:nvPicPr>
          <p:cNvPr id="90" name="Google Shape;90;p13"/>
          <p:cNvPicPr preferRelativeResize="0"/>
          <p:nvPr/>
        </p:nvPicPr>
        <p:blipFill>
          <a:blip r:embed="rId5">
            <a:alphaModFix/>
          </a:blip>
          <a:stretch>
            <a:fillRect/>
          </a:stretch>
        </p:blipFill>
        <p:spPr>
          <a:xfrm>
            <a:off x="90295" y="1335945"/>
            <a:ext cx="4348899" cy="2868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357022" y="313817"/>
            <a:ext cx="114147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Cleaned Data Visualization</a:t>
            </a:r>
            <a:endParaRPr/>
          </a:p>
        </p:txBody>
      </p:sp>
      <p:sp>
        <p:nvSpPr>
          <p:cNvPr id="96" name="Google Shape;96;p14"/>
          <p:cNvSpPr txBox="1"/>
          <p:nvPr>
            <p:ph idx="1" type="body"/>
          </p:nvPr>
        </p:nvSpPr>
        <p:spPr>
          <a:xfrm>
            <a:off x="712444" y="1837702"/>
            <a:ext cx="5934600" cy="369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97" name="Google Shape;97;p14"/>
          <p:cNvPicPr preferRelativeResize="0"/>
          <p:nvPr/>
        </p:nvPicPr>
        <p:blipFill>
          <a:blip r:embed="rId3">
            <a:alphaModFix/>
          </a:blip>
          <a:stretch>
            <a:fillRect/>
          </a:stretch>
        </p:blipFill>
        <p:spPr>
          <a:xfrm>
            <a:off x="6340175" y="3952450"/>
            <a:ext cx="5056849" cy="2905550"/>
          </a:xfrm>
          <a:prstGeom prst="rect">
            <a:avLst/>
          </a:prstGeom>
          <a:noFill/>
          <a:ln>
            <a:noFill/>
          </a:ln>
        </p:spPr>
      </p:pic>
      <p:pic>
        <p:nvPicPr>
          <p:cNvPr id="98" name="Google Shape;98;p14"/>
          <p:cNvPicPr preferRelativeResize="0"/>
          <p:nvPr/>
        </p:nvPicPr>
        <p:blipFill>
          <a:blip r:embed="rId4">
            <a:alphaModFix/>
          </a:blip>
          <a:stretch>
            <a:fillRect/>
          </a:stretch>
        </p:blipFill>
        <p:spPr>
          <a:xfrm>
            <a:off x="6085450" y="1281725"/>
            <a:ext cx="5311575" cy="2834150"/>
          </a:xfrm>
          <a:prstGeom prst="rect">
            <a:avLst/>
          </a:prstGeom>
          <a:noFill/>
          <a:ln>
            <a:noFill/>
          </a:ln>
        </p:spPr>
      </p:pic>
      <p:pic>
        <p:nvPicPr>
          <p:cNvPr id="99" name="Google Shape;99;p14"/>
          <p:cNvPicPr preferRelativeResize="0"/>
          <p:nvPr/>
        </p:nvPicPr>
        <p:blipFill>
          <a:blip r:embed="rId5">
            <a:alphaModFix/>
          </a:blip>
          <a:stretch>
            <a:fillRect/>
          </a:stretch>
        </p:blipFill>
        <p:spPr>
          <a:xfrm>
            <a:off x="0" y="1351700"/>
            <a:ext cx="6007050" cy="4630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357022" y="313817"/>
            <a:ext cx="114147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Feature Engineering: City score and State Score</a:t>
            </a:r>
            <a:endParaRPr/>
          </a:p>
        </p:txBody>
      </p:sp>
      <p:sp>
        <p:nvSpPr>
          <p:cNvPr id="105" name="Google Shape;105;p15"/>
          <p:cNvSpPr txBox="1"/>
          <p:nvPr>
            <p:ph idx="1" type="body"/>
          </p:nvPr>
        </p:nvSpPr>
        <p:spPr>
          <a:xfrm>
            <a:off x="712444" y="1837702"/>
            <a:ext cx="5934600" cy="369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06" name="Google Shape;106;p15"/>
          <p:cNvSpPr txBox="1"/>
          <p:nvPr/>
        </p:nvSpPr>
        <p:spPr>
          <a:xfrm>
            <a:off x="712450" y="1309200"/>
            <a:ext cx="11229000" cy="5548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b="1" lang="en-US">
                <a:solidFill>
                  <a:schemeClr val="dk1"/>
                </a:solidFill>
                <a:latin typeface="Roboto"/>
                <a:ea typeface="Roboto"/>
                <a:cs typeface="Roboto"/>
                <a:sym typeface="Roboto"/>
              </a:rPr>
              <a:t>Calculation of City Score:</a:t>
            </a:r>
            <a:endParaRPr b="1">
              <a:solidFill>
                <a:schemeClr val="dk1"/>
              </a:solidFill>
              <a:latin typeface="Roboto"/>
              <a:ea typeface="Roboto"/>
              <a:cs typeface="Roboto"/>
              <a:sym typeface="Roboto"/>
            </a:endParaRPr>
          </a:p>
          <a:p>
            <a:pPr indent="-228600" lvl="0" marL="457200" rtl="0" algn="l">
              <a:lnSpc>
                <a:spcPct val="115000"/>
              </a:lnSpc>
              <a:spcBef>
                <a:spcPts val="200"/>
              </a:spcBef>
              <a:spcAft>
                <a:spcPts val="0"/>
              </a:spcAft>
              <a:buClr>
                <a:srgbClr val="374151"/>
              </a:buClr>
              <a:buSzPts val="1400"/>
              <a:buFont typeface="Roboto"/>
              <a:buNone/>
            </a:pPr>
            <a:r>
              <a:rPr lang="en-US">
                <a:solidFill>
                  <a:srgbClr val="374151"/>
                </a:solidFill>
                <a:latin typeface="Roboto"/>
                <a:ea typeface="Roboto"/>
                <a:cs typeface="Roboto"/>
                <a:sym typeface="Roboto"/>
              </a:rPr>
              <a:t>Objective: To represent the average rental price in each city.</a:t>
            </a:r>
            <a:endParaRPr>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400"/>
              <a:buFont typeface="Roboto"/>
              <a:buNone/>
            </a:pPr>
            <a:r>
              <a:rPr lang="en-US">
                <a:solidFill>
                  <a:srgbClr val="374151"/>
                </a:solidFill>
                <a:latin typeface="Roboto"/>
                <a:ea typeface="Roboto"/>
                <a:cs typeface="Roboto"/>
                <a:sym typeface="Roboto"/>
              </a:rPr>
              <a:t>Method:</a:t>
            </a:r>
            <a:endParaRPr>
              <a:solidFill>
                <a:srgbClr val="374151"/>
              </a:solidFill>
              <a:latin typeface="Roboto"/>
              <a:ea typeface="Roboto"/>
              <a:cs typeface="Roboto"/>
              <a:sym typeface="Roboto"/>
            </a:endParaRPr>
          </a:p>
          <a:p>
            <a:pPr indent="-317500" lvl="1" marL="914400" rtl="0" algn="l">
              <a:lnSpc>
                <a:spcPct val="115000"/>
              </a:lnSpc>
              <a:spcBef>
                <a:spcPts val="0"/>
              </a:spcBef>
              <a:spcAft>
                <a:spcPts val="0"/>
              </a:spcAft>
              <a:buClr>
                <a:srgbClr val="374151"/>
              </a:buClr>
              <a:buSzPts val="1400"/>
              <a:buFont typeface="Roboto"/>
              <a:buChar char="●"/>
            </a:pPr>
            <a:r>
              <a:rPr lang="en-US">
                <a:solidFill>
                  <a:srgbClr val="374151"/>
                </a:solidFill>
                <a:latin typeface="Roboto"/>
                <a:ea typeface="Roboto"/>
                <a:cs typeface="Roboto"/>
                <a:sym typeface="Roboto"/>
              </a:rPr>
              <a:t>Step 1: Calculate the average rental price for each city.</a:t>
            </a:r>
            <a:endParaRPr>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US">
                <a:solidFill>
                  <a:srgbClr val="374151"/>
                </a:solidFill>
                <a:latin typeface="Roboto"/>
                <a:ea typeface="Roboto"/>
                <a:cs typeface="Roboto"/>
                <a:sym typeface="Roboto"/>
              </a:rPr>
              <a:t>Step 2: Assign this average as a new feature, </a:t>
            </a:r>
            <a:r>
              <a:rPr lang="en-US" sz="1250">
                <a:solidFill>
                  <a:srgbClr val="374151"/>
                </a:solidFill>
                <a:latin typeface="Courier New"/>
                <a:ea typeface="Courier New"/>
                <a:cs typeface="Courier New"/>
                <a:sym typeface="Courier New"/>
              </a:rPr>
              <a:t>city_score</a:t>
            </a:r>
            <a:r>
              <a:rPr lang="en-US">
                <a:solidFill>
                  <a:srgbClr val="374151"/>
                </a:solidFill>
                <a:latin typeface="Roboto"/>
                <a:ea typeface="Roboto"/>
                <a:cs typeface="Roboto"/>
                <a:sym typeface="Roboto"/>
              </a:rPr>
              <a:t>, for each listing.</a:t>
            </a:r>
            <a:endParaRPr>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US">
                <a:solidFill>
                  <a:srgbClr val="374151"/>
                </a:solidFill>
                <a:latin typeface="Roboto"/>
                <a:ea typeface="Roboto"/>
                <a:cs typeface="Roboto"/>
                <a:sym typeface="Roboto"/>
              </a:rPr>
              <a:t>Step 3: Merge </a:t>
            </a:r>
            <a:r>
              <a:rPr lang="en-US" sz="1250">
                <a:solidFill>
                  <a:srgbClr val="374151"/>
                </a:solidFill>
                <a:latin typeface="Courier New"/>
                <a:ea typeface="Courier New"/>
                <a:cs typeface="Courier New"/>
                <a:sym typeface="Courier New"/>
              </a:rPr>
              <a:t>city_score</a:t>
            </a:r>
            <a:r>
              <a:rPr lang="en-US">
                <a:solidFill>
                  <a:srgbClr val="374151"/>
                </a:solidFill>
                <a:latin typeface="Roboto"/>
                <a:ea typeface="Roboto"/>
                <a:cs typeface="Roboto"/>
                <a:sym typeface="Roboto"/>
              </a:rPr>
              <a:t> back into the dataset, keyed on city name.</a:t>
            </a:r>
            <a:endParaRPr>
              <a:solidFill>
                <a:srgbClr val="374151"/>
              </a:solidFill>
              <a:latin typeface="Roboto"/>
              <a:ea typeface="Roboto"/>
              <a:cs typeface="Roboto"/>
              <a:sym typeface="Roboto"/>
            </a:endParaRPr>
          </a:p>
          <a:p>
            <a:pPr indent="0" lvl="0" marL="0" rtl="0" algn="l">
              <a:lnSpc>
                <a:spcPct val="150000"/>
              </a:lnSpc>
              <a:spcBef>
                <a:spcPts val="1500"/>
              </a:spcBef>
              <a:spcAft>
                <a:spcPts val="0"/>
              </a:spcAft>
              <a:buNone/>
            </a:pPr>
            <a:r>
              <a:rPr b="1" lang="en-US">
                <a:solidFill>
                  <a:schemeClr val="dk1"/>
                </a:solidFill>
                <a:latin typeface="Roboto"/>
                <a:ea typeface="Roboto"/>
                <a:cs typeface="Roboto"/>
                <a:sym typeface="Roboto"/>
              </a:rPr>
              <a:t>Calculation of State Score:</a:t>
            </a:r>
            <a:endParaRPr b="1">
              <a:solidFill>
                <a:schemeClr val="dk1"/>
              </a:solidFill>
              <a:latin typeface="Roboto"/>
              <a:ea typeface="Roboto"/>
              <a:cs typeface="Roboto"/>
              <a:sym typeface="Roboto"/>
            </a:endParaRPr>
          </a:p>
          <a:p>
            <a:pPr indent="-228600" lvl="0" marL="457200" rtl="0" algn="l">
              <a:lnSpc>
                <a:spcPct val="115000"/>
              </a:lnSpc>
              <a:spcBef>
                <a:spcPts val="200"/>
              </a:spcBef>
              <a:spcAft>
                <a:spcPts val="0"/>
              </a:spcAft>
              <a:buClr>
                <a:srgbClr val="374151"/>
              </a:buClr>
              <a:buSzPts val="1400"/>
              <a:buFont typeface="Roboto"/>
              <a:buNone/>
            </a:pPr>
            <a:r>
              <a:rPr lang="en-US">
                <a:solidFill>
                  <a:srgbClr val="374151"/>
                </a:solidFill>
                <a:latin typeface="Roboto"/>
                <a:ea typeface="Roboto"/>
                <a:cs typeface="Roboto"/>
                <a:sym typeface="Roboto"/>
              </a:rPr>
              <a:t>Objective: To represent the broader regional trends in rental prices.</a:t>
            </a:r>
            <a:endParaRPr>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400"/>
              <a:buFont typeface="Roboto"/>
              <a:buNone/>
            </a:pPr>
            <a:r>
              <a:rPr lang="en-US">
                <a:solidFill>
                  <a:srgbClr val="374151"/>
                </a:solidFill>
                <a:latin typeface="Roboto"/>
                <a:ea typeface="Roboto"/>
                <a:cs typeface="Roboto"/>
                <a:sym typeface="Roboto"/>
              </a:rPr>
              <a:t>Method:</a:t>
            </a:r>
            <a:endParaRPr>
              <a:solidFill>
                <a:srgbClr val="374151"/>
              </a:solidFill>
              <a:latin typeface="Roboto"/>
              <a:ea typeface="Roboto"/>
              <a:cs typeface="Roboto"/>
              <a:sym typeface="Roboto"/>
            </a:endParaRPr>
          </a:p>
          <a:p>
            <a:pPr indent="-317500" lvl="1" marL="914400" rtl="0" algn="l">
              <a:lnSpc>
                <a:spcPct val="115000"/>
              </a:lnSpc>
              <a:spcBef>
                <a:spcPts val="0"/>
              </a:spcBef>
              <a:spcAft>
                <a:spcPts val="0"/>
              </a:spcAft>
              <a:buClr>
                <a:srgbClr val="374151"/>
              </a:buClr>
              <a:buSzPts val="1400"/>
              <a:buFont typeface="Roboto"/>
              <a:buChar char="●"/>
            </a:pPr>
            <a:r>
              <a:rPr lang="en-US">
                <a:solidFill>
                  <a:srgbClr val="374151"/>
                </a:solidFill>
                <a:latin typeface="Roboto"/>
                <a:ea typeface="Roboto"/>
                <a:cs typeface="Roboto"/>
                <a:sym typeface="Roboto"/>
              </a:rPr>
              <a:t>Step 1: Compute the average rental price for each state.</a:t>
            </a:r>
            <a:endParaRPr>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US">
                <a:solidFill>
                  <a:srgbClr val="374151"/>
                </a:solidFill>
                <a:latin typeface="Roboto"/>
                <a:ea typeface="Roboto"/>
                <a:cs typeface="Roboto"/>
                <a:sym typeface="Roboto"/>
              </a:rPr>
              <a:t>Step 2: Create a new feature, </a:t>
            </a:r>
            <a:r>
              <a:rPr lang="en-US" sz="1250">
                <a:solidFill>
                  <a:srgbClr val="374151"/>
                </a:solidFill>
                <a:latin typeface="Courier New"/>
                <a:ea typeface="Courier New"/>
                <a:cs typeface="Courier New"/>
                <a:sym typeface="Courier New"/>
              </a:rPr>
              <a:t>state_score</a:t>
            </a:r>
            <a:r>
              <a:rPr lang="en-US">
                <a:solidFill>
                  <a:srgbClr val="374151"/>
                </a:solidFill>
                <a:latin typeface="Roboto"/>
                <a:ea typeface="Roboto"/>
                <a:cs typeface="Roboto"/>
                <a:sym typeface="Roboto"/>
              </a:rPr>
              <a:t>, representing this average.</a:t>
            </a:r>
            <a:endParaRPr>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US">
                <a:solidFill>
                  <a:srgbClr val="374151"/>
                </a:solidFill>
                <a:latin typeface="Roboto"/>
                <a:ea typeface="Roboto"/>
                <a:cs typeface="Roboto"/>
                <a:sym typeface="Roboto"/>
              </a:rPr>
              <a:t>Step 3: Integrate </a:t>
            </a:r>
            <a:r>
              <a:rPr lang="en-US" sz="1250">
                <a:solidFill>
                  <a:srgbClr val="374151"/>
                </a:solidFill>
                <a:latin typeface="Courier New"/>
                <a:ea typeface="Courier New"/>
                <a:cs typeface="Courier New"/>
                <a:sym typeface="Courier New"/>
              </a:rPr>
              <a:t>state_score</a:t>
            </a:r>
            <a:r>
              <a:rPr lang="en-US">
                <a:solidFill>
                  <a:srgbClr val="374151"/>
                </a:solidFill>
                <a:latin typeface="Roboto"/>
                <a:ea typeface="Roboto"/>
                <a:cs typeface="Roboto"/>
                <a:sym typeface="Roboto"/>
              </a:rPr>
              <a:t> into the main dataset, based on state.</a:t>
            </a:r>
            <a:endParaRPr>
              <a:solidFill>
                <a:srgbClr val="374151"/>
              </a:solidFill>
              <a:latin typeface="Roboto"/>
              <a:ea typeface="Roboto"/>
              <a:cs typeface="Roboto"/>
              <a:sym typeface="Roboto"/>
            </a:endParaRPr>
          </a:p>
          <a:p>
            <a:pPr indent="0" lvl="0" marL="0" rtl="0" algn="l">
              <a:lnSpc>
                <a:spcPct val="150000"/>
              </a:lnSpc>
              <a:spcBef>
                <a:spcPts val="1500"/>
              </a:spcBef>
              <a:spcAft>
                <a:spcPts val="0"/>
              </a:spcAft>
              <a:buNone/>
            </a:pPr>
            <a:r>
              <a:rPr b="1" lang="en-US">
                <a:solidFill>
                  <a:schemeClr val="dk1"/>
                </a:solidFill>
                <a:latin typeface="Roboto"/>
                <a:ea typeface="Roboto"/>
                <a:cs typeface="Roboto"/>
                <a:sym typeface="Roboto"/>
              </a:rPr>
              <a:t>Need for City Score and State Score:</a:t>
            </a:r>
            <a:endParaRPr b="1">
              <a:solidFill>
                <a:schemeClr val="dk1"/>
              </a:solidFill>
              <a:latin typeface="Roboto"/>
              <a:ea typeface="Roboto"/>
              <a:cs typeface="Roboto"/>
              <a:sym typeface="Roboto"/>
            </a:endParaRPr>
          </a:p>
          <a:p>
            <a:pPr indent="-317500" lvl="0" marL="457200" rtl="0" algn="l">
              <a:lnSpc>
                <a:spcPct val="115000"/>
              </a:lnSpc>
              <a:spcBef>
                <a:spcPts val="200"/>
              </a:spcBef>
              <a:spcAft>
                <a:spcPts val="0"/>
              </a:spcAft>
              <a:buClr>
                <a:srgbClr val="374151"/>
              </a:buClr>
              <a:buSzPts val="1400"/>
              <a:buFont typeface="Roboto"/>
              <a:buChar char="●"/>
            </a:pPr>
            <a:r>
              <a:rPr lang="en-US">
                <a:solidFill>
                  <a:srgbClr val="374151"/>
                </a:solidFill>
                <a:latin typeface="Roboto"/>
                <a:ea typeface="Roboto"/>
                <a:cs typeface="Roboto"/>
                <a:sym typeface="Roboto"/>
              </a:rPr>
              <a:t>Capturing Geographic Influence: These scores quantify the influence of city and state on rental prices, which is crucial in a diverse and geographically varied market.</a:t>
            </a:r>
            <a:endParaRPr>
              <a:solidFill>
                <a:srgbClr val="374151"/>
              </a:solidFill>
              <a:latin typeface="Roboto"/>
              <a:ea typeface="Roboto"/>
              <a:cs typeface="Roboto"/>
              <a:sym typeface="Roboto"/>
            </a:endParaRPr>
          </a:p>
          <a:p>
            <a:pPr indent="-317500" lvl="0" marL="457200" rtl="0" algn="l">
              <a:lnSpc>
                <a:spcPct val="115000"/>
              </a:lnSpc>
              <a:spcBef>
                <a:spcPts val="0"/>
              </a:spcBef>
              <a:spcAft>
                <a:spcPts val="0"/>
              </a:spcAft>
              <a:buClr>
                <a:srgbClr val="374151"/>
              </a:buClr>
              <a:buSzPts val="1400"/>
              <a:buFont typeface="Roboto"/>
              <a:buChar char="●"/>
            </a:pPr>
            <a:r>
              <a:rPr lang="en-US">
                <a:solidFill>
                  <a:srgbClr val="374151"/>
                </a:solidFill>
                <a:latin typeface="Roboto"/>
                <a:ea typeface="Roboto"/>
                <a:cs typeface="Roboto"/>
                <a:sym typeface="Roboto"/>
              </a:rPr>
              <a:t>Enhancing Model's Predictive Power: Including these scores helps the model to understand and predict rental prices based on location-specific trends.</a:t>
            </a:r>
            <a:endParaRPr>
              <a:solidFill>
                <a:srgbClr val="374151"/>
              </a:solidFill>
              <a:latin typeface="Roboto"/>
              <a:ea typeface="Roboto"/>
              <a:cs typeface="Roboto"/>
              <a:sym typeface="Roboto"/>
            </a:endParaRPr>
          </a:p>
          <a:p>
            <a:pPr indent="-317500" lvl="0" marL="457200" rtl="0" algn="l">
              <a:lnSpc>
                <a:spcPct val="115000"/>
              </a:lnSpc>
              <a:spcBef>
                <a:spcPts val="0"/>
              </a:spcBef>
              <a:spcAft>
                <a:spcPts val="0"/>
              </a:spcAft>
              <a:buClr>
                <a:srgbClr val="374151"/>
              </a:buClr>
              <a:buSzPts val="1400"/>
              <a:buFont typeface="Roboto"/>
              <a:buChar char="●"/>
            </a:pPr>
            <a:r>
              <a:rPr lang="en-US">
                <a:solidFill>
                  <a:srgbClr val="374151"/>
                </a:solidFill>
                <a:latin typeface="Roboto"/>
                <a:ea typeface="Roboto"/>
                <a:cs typeface="Roboto"/>
                <a:sym typeface="Roboto"/>
              </a:rPr>
              <a:t>Dealing with High Cardinality: Especially useful for high cardinality categorical data (like city names), transforming them into a meaningful numerical format.</a:t>
            </a:r>
            <a:endParaRPr>
              <a:solidFill>
                <a:srgbClr val="37415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