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5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11BB2F-B98C-43CF-8F0B-7C560A0DDF17}" type="datetimeFigureOut">
              <a:rPr lang="en-US" smtClean="0"/>
              <a:pPr/>
              <a:t>4/25/2021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Android based application for senior citizens.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1E48B8-317E-46C5-9183-2B0F9F4F6DD3}"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B104E-9400-4589-AB35-D43607E0E3F0}" type="datetimeFigureOut">
              <a:rPr lang="en-US" smtClean="0"/>
              <a:pPr/>
              <a:t>4/25/2021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Android based application for senior citizens.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93ADF-5A0B-4E4D-8495-D1678537B148}"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B93ADF-5A0B-4E4D-8495-D1678537B148}" type="slidenum">
              <a:rPr lang="en-US" smtClean="0"/>
              <a:pPr/>
              <a:t>1</a:t>
            </a:fld>
            <a:endParaRPr lang="en-US"/>
          </a:p>
        </p:txBody>
      </p:sp>
      <p:sp>
        <p:nvSpPr>
          <p:cNvPr id="5" name="Footer Placeholder 4"/>
          <p:cNvSpPr>
            <a:spLocks noGrp="1"/>
          </p:cNvSpPr>
          <p:nvPr>
            <p:ph type="ftr" sz="quarter" idx="11"/>
          </p:nvPr>
        </p:nvSpPr>
        <p:spPr/>
        <p:txBody>
          <a:bodyPr/>
          <a:lstStyle/>
          <a:p>
            <a:r>
              <a:rPr lang="en-US"/>
              <a:t>Android based application for senior citizens.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B93ADF-5A0B-4E4D-8495-D1678537B148}" type="slidenum">
              <a:rPr lang="en-US" smtClean="0"/>
              <a:pPr/>
              <a:t>3</a:t>
            </a:fld>
            <a:endParaRPr lang="en-US"/>
          </a:p>
        </p:txBody>
      </p:sp>
      <p:sp>
        <p:nvSpPr>
          <p:cNvPr id="5" name="Footer Placeholder 4"/>
          <p:cNvSpPr>
            <a:spLocks noGrp="1"/>
          </p:cNvSpPr>
          <p:nvPr>
            <p:ph type="ftr" sz="quarter" idx="11"/>
          </p:nvPr>
        </p:nvSpPr>
        <p:spPr/>
        <p:txBody>
          <a:bodyPr/>
          <a:lstStyle/>
          <a:p>
            <a:r>
              <a:rPr lang="en-US"/>
              <a:t>Android based application for senior citizens.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05AF720B-E02D-4748-A8A6-4802DCC01913}" type="datetime1">
              <a:rPr lang="en-US" smtClean="0"/>
              <a:pPr/>
              <a:t>4/25/2021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A7C0A4F-077A-4957-A494-B30BEAE0ADD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AC717C-6426-4B1F-9EDD-837A208FBA29}" type="datetime1">
              <a:rPr lang="en-US" smtClean="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7C0A4F-077A-4957-A494-B30BEAE0ADD0}" type="slidenum">
              <a:rPr lang="en-US" smtClean="0"/>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810CBF-2782-4842-AE40-97F830861FDB}" type="datetime1">
              <a:rPr lang="en-US" smtClean="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7C0A4F-077A-4957-A494-B30BEAE0ADD0}" type="slidenum">
              <a:rPr lang="en-US" smtClean="0"/>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1E7763B-E753-4AD4-A8DB-85E04FCB450E}" type="datetime1">
              <a:rPr lang="en-US" smtClean="0"/>
              <a:pPr/>
              <a:t>4/25/2021</a:t>
            </a:fld>
            <a:endParaRPr lang="en-US" dirty="0"/>
          </a:p>
        </p:txBody>
      </p:sp>
      <p:sp>
        <p:nvSpPr>
          <p:cNvPr id="9" name="Slide Number Placeholder 8"/>
          <p:cNvSpPr>
            <a:spLocks noGrp="1"/>
          </p:cNvSpPr>
          <p:nvPr>
            <p:ph type="sldNum" sz="quarter" idx="15"/>
          </p:nvPr>
        </p:nvSpPr>
        <p:spPr/>
        <p:txBody>
          <a:bodyPr rtlCol="0"/>
          <a:lstStyle/>
          <a:p>
            <a:fld id="{9A7C0A4F-077A-4957-A494-B30BEAE0ADD0}"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FA29889-2654-4DF1-A800-6FF854CC3245}" type="datetime1">
              <a:rPr lang="en-US" smtClean="0"/>
              <a:pPr/>
              <a:t>4/25/2021</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9A7C0A4F-077A-4957-A494-B30BEAE0ADD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F328291-CDDE-4140-844A-D8B5B2234674}" type="datetime1">
              <a:rPr lang="en-US" smtClean="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7C0A4F-077A-4957-A494-B30BEAE0ADD0}"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49E4EEC3-14FA-442E-B638-43D89F831FB4}" type="datetime1">
              <a:rPr lang="en-US" smtClean="0"/>
              <a:pPr/>
              <a:t>4/25/2021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7C0A4F-077A-4957-A494-B30BEAE0ADD0}"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972A123-FBA5-455A-998E-1F100ACE1BF1}" type="datetime1">
              <a:rPr lang="en-US" smtClean="0"/>
              <a:pPr/>
              <a:t>4/25/2021</a:t>
            </a:fld>
            <a:endParaRPr lang="en-US" dirty="0"/>
          </a:p>
        </p:txBody>
      </p:sp>
      <p:sp>
        <p:nvSpPr>
          <p:cNvPr id="7" name="Slide Number Placeholder 6"/>
          <p:cNvSpPr>
            <a:spLocks noGrp="1"/>
          </p:cNvSpPr>
          <p:nvPr>
            <p:ph type="sldNum" sz="quarter" idx="11"/>
          </p:nvPr>
        </p:nvSpPr>
        <p:spPr/>
        <p:txBody>
          <a:bodyPr rtlCol="0"/>
          <a:lstStyle/>
          <a:p>
            <a:fld id="{9A7C0A4F-077A-4957-A494-B30BEAE0ADD0}"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3041B-454A-4924-A4A0-CBC4DEF926DA}" type="datetime1">
              <a:rPr lang="en-US" smtClean="0"/>
              <a:pPr/>
              <a:t>4/25/2021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7C0A4F-077A-4957-A494-B30BEAE0ADD0}" type="slidenum">
              <a:rPr lang="en-US" smtClean="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FE2CB51-6A5D-49BB-B085-C5F24BF81F59}" type="datetime1">
              <a:rPr lang="en-US" smtClean="0"/>
              <a:pPr/>
              <a:t>4/25/2021</a:t>
            </a:fld>
            <a:endParaRPr lang="en-US" dirty="0"/>
          </a:p>
        </p:txBody>
      </p:sp>
      <p:sp>
        <p:nvSpPr>
          <p:cNvPr id="22" name="Slide Number Placeholder 21"/>
          <p:cNvSpPr>
            <a:spLocks noGrp="1"/>
          </p:cNvSpPr>
          <p:nvPr>
            <p:ph type="sldNum" sz="quarter" idx="15"/>
          </p:nvPr>
        </p:nvSpPr>
        <p:spPr/>
        <p:txBody>
          <a:bodyPr rtlCol="0"/>
          <a:lstStyle/>
          <a:p>
            <a:fld id="{9A7C0A4F-077A-4957-A494-B30BEAE0ADD0}"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01E1C65-C20E-43FA-BDE2-78373E0C9A39}" type="datetime1">
              <a:rPr lang="en-US" smtClean="0"/>
              <a:pPr/>
              <a:t>4/25/2021</a:t>
            </a:fld>
            <a:endParaRPr lang="en-US" dirty="0"/>
          </a:p>
        </p:txBody>
      </p:sp>
      <p:sp>
        <p:nvSpPr>
          <p:cNvPr id="18" name="Slide Number Placeholder 17"/>
          <p:cNvSpPr>
            <a:spLocks noGrp="1"/>
          </p:cNvSpPr>
          <p:nvPr>
            <p:ph type="sldNum" sz="quarter" idx="11"/>
          </p:nvPr>
        </p:nvSpPr>
        <p:spPr/>
        <p:txBody>
          <a:bodyPr rtlCol="0"/>
          <a:lstStyle/>
          <a:p>
            <a:fld id="{9A7C0A4F-077A-4957-A494-B30BEAE0ADD0}"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6F08BBE-68B5-42A7-9905-07A974AA3879}" type="datetime1">
              <a:rPr lang="en-US" smtClean="0"/>
              <a:pPr/>
              <a:t>4/25/2021</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A7C0A4F-077A-4957-A494-B30BEAE0ADD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4.jpe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gif"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4B41D4-D72C-4674-923B-C8D53C657791}"/>
              </a:ext>
            </a:extLst>
          </p:cNvPr>
          <p:cNvPicPr>
            <a:picLocks noChangeAspect="1"/>
          </p:cNvPicPr>
          <p:nvPr/>
        </p:nvPicPr>
        <p:blipFill>
          <a:blip r:embed="rId3" cstate="print"/>
          <a:stretch>
            <a:fillRect/>
          </a:stretch>
        </p:blipFill>
        <p:spPr>
          <a:xfrm>
            <a:off x="0" y="0"/>
            <a:ext cx="1763688" cy="1700808"/>
          </a:xfrm>
          <a:prstGeom prst="rect">
            <a:avLst/>
          </a:prstGeom>
        </p:spPr>
      </p:pic>
      <p:sp>
        <p:nvSpPr>
          <p:cNvPr id="6" name="TextBox 5"/>
          <p:cNvSpPr txBox="1"/>
          <p:nvPr/>
        </p:nvSpPr>
        <p:spPr>
          <a:xfrm>
            <a:off x="611560" y="116632"/>
            <a:ext cx="8640960" cy="167738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                         </a:t>
            </a:r>
            <a:r>
              <a:rPr lang="en-US" sz="1500" dirty="0" err="1">
                <a:solidFill>
                  <a:srgbClr val="990033"/>
                </a:solidFill>
              </a:rPr>
              <a:t>Kammavari</a:t>
            </a:r>
            <a:r>
              <a:rPr lang="en-US" sz="1500" dirty="0">
                <a:solidFill>
                  <a:srgbClr val="990033"/>
                </a:solidFill>
              </a:rPr>
              <a:t>  </a:t>
            </a:r>
            <a:r>
              <a:rPr lang="en-US" sz="1500" dirty="0" err="1">
                <a:solidFill>
                  <a:srgbClr val="990033"/>
                </a:solidFill>
              </a:rPr>
              <a:t>Sangham</a:t>
            </a:r>
            <a:r>
              <a:rPr lang="en-US" sz="1500" dirty="0">
                <a:solidFill>
                  <a:srgbClr val="990033"/>
                </a:solidFill>
              </a:rPr>
              <a:t>® 1952,K.S.Group of Institutes</a:t>
            </a:r>
          </a:p>
          <a:p>
            <a:endParaRPr lang="en-US" sz="1500" dirty="0">
              <a:solidFill>
                <a:srgbClr val="990033"/>
              </a:solidFill>
            </a:endParaRPr>
          </a:p>
          <a:p>
            <a:r>
              <a:rPr lang="en-US" sz="2000" b="1" dirty="0">
                <a:solidFill>
                  <a:schemeClr val="tx2">
                    <a:lumMod val="75000"/>
                  </a:schemeClr>
                </a:solidFill>
                <a:latin typeface="Tw Cen MT" pitchFamily="34" charset="0"/>
              </a:rPr>
              <a:t>                </a:t>
            </a:r>
            <a:r>
              <a:rPr lang="en-US" sz="3000" b="1" dirty="0">
                <a:solidFill>
                  <a:schemeClr val="tx2">
                    <a:lumMod val="75000"/>
                  </a:schemeClr>
                </a:solidFill>
                <a:latin typeface="Tw Cen MT" pitchFamily="34" charset="0"/>
              </a:rPr>
              <a:t>K.S.INSTITUTE OF TECHNOLOGY</a:t>
            </a:r>
          </a:p>
          <a:p>
            <a:r>
              <a:rPr lang="en-US" sz="2000" b="1" dirty="0">
                <a:solidFill>
                  <a:schemeClr val="bg1">
                    <a:lumMod val="50000"/>
                  </a:schemeClr>
                </a:solidFill>
                <a:latin typeface="Tw Cen MT" pitchFamily="34" charset="0"/>
              </a:rPr>
              <a:t>              (</a:t>
            </a:r>
            <a:r>
              <a:rPr lang="en-US" sz="1200" b="1" dirty="0" err="1">
                <a:solidFill>
                  <a:schemeClr val="bg1">
                    <a:lumMod val="50000"/>
                  </a:schemeClr>
                </a:solidFill>
              </a:rPr>
              <a:t>Affliliated</a:t>
            </a:r>
            <a:r>
              <a:rPr lang="en-US" sz="1200" b="1" dirty="0">
                <a:solidFill>
                  <a:schemeClr val="bg1">
                    <a:lumMod val="50000"/>
                  </a:schemeClr>
                </a:solidFill>
              </a:rPr>
              <a:t> to VTU ,</a:t>
            </a:r>
            <a:r>
              <a:rPr lang="en-US" sz="1200" b="1" dirty="0" err="1">
                <a:solidFill>
                  <a:schemeClr val="bg1">
                    <a:lumMod val="50000"/>
                  </a:schemeClr>
                </a:solidFill>
              </a:rPr>
              <a:t>Belagavi</a:t>
            </a:r>
            <a:r>
              <a:rPr lang="en-US" sz="1200" b="1" dirty="0">
                <a:solidFill>
                  <a:schemeClr val="bg1">
                    <a:lumMod val="50000"/>
                  </a:schemeClr>
                </a:solidFill>
              </a:rPr>
              <a:t> &amp; Approved by </a:t>
            </a:r>
            <a:r>
              <a:rPr lang="en-US" sz="1200" b="1" dirty="0" err="1">
                <a:solidFill>
                  <a:schemeClr val="bg1">
                    <a:lumMod val="50000"/>
                  </a:schemeClr>
                </a:solidFill>
              </a:rPr>
              <a:t>AICTE,New</a:t>
            </a:r>
            <a:r>
              <a:rPr lang="en-US" sz="1200" b="1" dirty="0">
                <a:solidFill>
                  <a:schemeClr val="bg1">
                    <a:lumMod val="50000"/>
                  </a:schemeClr>
                </a:solidFill>
              </a:rPr>
              <a:t> </a:t>
            </a:r>
            <a:r>
              <a:rPr lang="en-US" sz="1200" b="1" dirty="0" err="1">
                <a:solidFill>
                  <a:schemeClr val="bg1">
                    <a:lumMod val="50000"/>
                  </a:schemeClr>
                </a:solidFill>
              </a:rPr>
              <a:t>Delhi,Accredited</a:t>
            </a:r>
            <a:r>
              <a:rPr lang="en-US" sz="1200" b="1" dirty="0">
                <a:solidFill>
                  <a:schemeClr val="bg1">
                    <a:lumMod val="50000"/>
                  </a:schemeClr>
                </a:solidFill>
              </a:rPr>
              <a:t> by NAAC &amp;IEI)</a:t>
            </a:r>
            <a:br>
              <a:rPr lang="en-US" sz="2000" b="1" dirty="0">
                <a:solidFill>
                  <a:schemeClr val="tx2">
                    <a:lumMod val="75000"/>
                  </a:schemeClr>
                </a:solidFill>
                <a:latin typeface="Tw Cen MT" pitchFamily="34" charset="0"/>
              </a:rPr>
            </a:br>
            <a:endParaRPr lang="en-US" sz="2000" dirty="0"/>
          </a:p>
        </p:txBody>
      </p:sp>
      <p:pic>
        <p:nvPicPr>
          <p:cNvPr id="8" name="Picture 7" descr="download.png"/>
          <p:cNvPicPr>
            <a:picLocks noChangeAspect="1"/>
          </p:cNvPicPr>
          <p:nvPr/>
        </p:nvPicPr>
        <p:blipFill>
          <a:blip r:embed="rId4" cstate="print"/>
          <a:stretch>
            <a:fillRect/>
          </a:stretch>
        </p:blipFill>
        <p:spPr>
          <a:xfrm>
            <a:off x="7956376" y="332656"/>
            <a:ext cx="864096" cy="864096"/>
          </a:xfrm>
          <a:prstGeom prst="rect">
            <a:avLst/>
          </a:prstGeom>
        </p:spPr>
      </p:pic>
      <p:sp>
        <p:nvSpPr>
          <p:cNvPr id="9" name="Rectangle 8"/>
          <p:cNvSpPr/>
          <p:nvPr/>
        </p:nvSpPr>
        <p:spPr>
          <a:xfrm>
            <a:off x="539552" y="1916832"/>
            <a:ext cx="8352928" cy="72008"/>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9552" y="2132857"/>
            <a:ext cx="8352928" cy="3447098"/>
          </a:xfrm>
          <a:prstGeom prst="rect">
            <a:avLst/>
          </a:prstGeom>
          <a:noFill/>
        </p:spPr>
        <p:txBody>
          <a:bodyPr wrap="square" rtlCol="0">
            <a:spAutoFit/>
          </a:bodyPr>
          <a:lstStyle/>
          <a:p>
            <a:pPr algn="ctr"/>
            <a:r>
              <a:rPr lang="en-US" b="1" dirty="0"/>
              <a:t> </a:t>
            </a:r>
            <a:r>
              <a:rPr lang="en-US" dirty="0">
                <a:latin typeface="Times New Roman" pitchFamily="18" charset="0"/>
                <a:ea typeface="Microsoft JhengHei" pitchFamily="34" charset="-120"/>
                <a:cs typeface="Times New Roman" pitchFamily="18" charset="0"/>
              </a:rPr>
              <a:t>Department of Computer Science and Engineering</a:t>
            </a:r>
          </a:p>
          <a:p>
            <a:pPr algn="ctr"/>
            <a:r>
              <a:rPr lang="en-US" dirty="0">
                <a:latin typeface="Times New Roman" pitchFamily="18" charset="0"/>
                <a:ea typeface="Microsoft JhengHei" pitchFamily="34" charset="-120"/>
                <a:cs typeface="Times New Roman" pitchFamily="18" charset="0"/>
              </a:rPr>
              <a:t>                    Project phase 1+Seminar [17CSP78 &amp; 15CSP78]</a:t>
            </a:r>
          </a:p>
          <a:p>
            <a:pPr algn="ctr"/>
            <a:endParaRPr lang="en-US" b="1" dirty="0">
              <a:latin typeface="Times New Roman" pitchFamily="18" charset="0"/>
              <a:ea typeface="Microsoft JhengHei" pitchFamily="34" charset="-120"/>
              <a:cs typeface="Times New Roman" pitchFamily="18" charset="0"/>
            </a:endParaRPr>
          </a:p>
          <a:p>
            <a:pPr algn="ctr"/>
            <a:r>
              <a:rPr lang="en-US" b="1" dirty="0">
                <a:latin typeface="Times New Roman" pitchFamily="18" charset="0"/>
                <a:ea typeface="Microsoft JhengHei" pitchFamily="34" charset="-120"/>
                <a:cs typeface="Times New Roman" pitchFamily="18" charset="0"/>
              </a:rPr>
              <a:t>                            </a:t>
            </a:r>
          </a:p>
          <a:p>
            <a:pPr algn="ctr"/>
            <a:r>
              <a:rPr lang="en-US" b="1" dirty="0">
                <a:latin typeface="Times New Roman" pitchFamily="18" charset="0"/>
                <a:ea typeface="Microsoft JhengHei" pitchFamily="34" charset="-120"/>
                <a:cs typeface="Times New Roman" pitchFamily="18" charset="0"/>
              </a:rPr>
              <a:t>     </a:t>
            </a:r>
            <a:r>
              <a:rPr lang="en-US" sz="2000" b="1" dirty="0">
                <a:latin typeface="Times New Roman" pitchFamily="18" charset="0"/>
                <a:ea typeface="Microsoft JhengHei" pitchFamily="34" charset="-120"/>
                <a:cs typeface="Times New Roman" pitchFamily="18" charset="0"/>
              </a:rPr>
              <a:t>Android based application for senior citizens</a:t>
            </a:r>
          </a:p>
          <a:p>
            <a:pPr algn="ctr"/>
            <a:endParaRPr lang="en-US" b="1" dirty="0">
              <a:latin typeface="Times New Roman" pitchFamily="18" charset="0"/>
              <a:ea typeface="Microsoft JhengHei" pitchFamily="34" charset="-120"/>
              <a:cs typeface="Times New Roman" pitchFamily="18" charset="0"/>
            </a:endParaRPr>
          </a:p>
          <a:p>
            <a:pPr algn="ctr"/>
            <a:r>
              <a:rPr lang="en-US" b="1" dirty="0">
                <a:latin typeface="Times New Roman" pitchFamily="18" charset="0"/>
                <a:ea typeface="Microsoft JhengHei" pitchFamily="34" charset="-120"/>
                <a:cs typeface="Times New Roman" pitchFamily="18" charset="0"/>
              </a:rPr>
              <a:t>Batch no:2020_CSE_05  </a:t>
            </a:r>
          </a:p>
          <a:p>
            <a:pPr algn="ctr"/>
            <a:endParaRPr lang="en-US" b="1" dirty="0">
              <a:latin typeface="Times New Roman" pitchFamily="18" charset="0"/>
              <a:ea typeface="Microsoft JhengHei" pitchFamily="34" charset="-120"/>
              <a:cs typeface="Times New Roman" pitchFamily="18" charset="0"/>
            </a:endParaRPr>
          </a:p>
          <a:p>
            <a:pPr algn="ctr"/>
            <a:endParaRPr lang="en-US" b="1" dirty="0">
              <a:latin typeface="Times New Roman" pitchFamily="18" charset="0"/>
              <a:ea typeface="Microsoft JhengHei" pitchFamily="34" charset="-120"/>
              <a:cs typeface="Times New Roman" pitchFamily="18" charset="0"/>
            </a:endParaRPr>
          </a:p>
          <a:p>
            <a:pPr algn="ctr"/>
            <a:endParaRPr lang="en-US" b="1" dirty="0">
              <a:latin typeface="Times New Roman" pitchFamily="18" charset="0"/>
              <a:ea typeface="Microsoft JhengHei" pitchFamily="34" charset="-120"/>
              <a:cs typeface="Times New Roman" pitchFamily="18" charset="0"/>
            </a:endParaRPr>
          </a:p>
          <a:p>
            <a:pPr algn="ctr"/>
            <a:r>
              <a:rPr lang="en-US" b="1" dirty="0">
                <a:latin typeface="Times New Roman" pitchFamily="18" charset="0"/>
                <a:ea typeface="Microsoft JhengHei" pitchFamily="34" charset="-120"/>
                <a:cs typeface="Times New Roman" pitchFamily="18" charset="0"/>
              </a:rPr>
              <a:t> </a:t>
            </a:r>
          </a:p>
          <a:p>
            <a:endParaRPr lang="en-US" dirty="0"/>
          </a:p>
        </p:txBody>
      </p:sp>
      <p:sp>
        <p:nvSpPr>
          <p:cNvPr id="11" name="TextBox 10"/>
          <p:cNvSpPr txBox="1"/>
          <p:nvPr/>
        </p:nvSpPr>
        <p:spPr>
          <a:xfrm>
            <a:off x="107504" y="5661248"/>
            <a:ext cx="3024336" cy="1477328"/>
          </a:xfrm>
          <a:prstGeom prst="rect">
            <a:avLst/>
          </a:prstGeom>
          <a:noFill/>
        </p:spPr>
        <p:txBody>
          <a:bodyPr wrap="square" rtlCol="0">
            <a:spAutoFit/>
          </a:bodyPr>
          <a:lstStyle/>
          <a:p>
            <a:r>
              <a:rPr lang="en-US" b="1" dirty="0">
                <a:latin typeface="Times New Roman" pitchFamily="18" charset="0"/>
                <a:cs typeface="Times New Roman" pitchFamily="18" charset="0"/>
              </a:rPr>
              <a:t>Under the guidance of:                                                      </a:t>
            </a:r>
          </a:p>
          <a:p>
            <a:r>
              <a:rPr lang="en-US" b="1" dirty="0">
                <a:latin typeface="Times New Roman" pitchFamily="18" charset="0"/>
                <a:cs typeface="Times New Roman" pitchFamily="18" charset="0"/>
              </a:rPr>
              <a:t>Prof. </a:t>
            </a:r>
            <a:r>
              <a:rPr lang="en-US" b="1" dirty="0" err="1">
                <a:latin typeface="Times New Roman" pitchFamily="18" charset="0"/>
                <a:cs typeface="Times New Roman" pitchFamily="18" charset="0"/>
              </a:rPr>
              <a:t>Sneha</a:t>
            </a:r>
            <a:r>
              <a:rPr lang="en-US" b="1" dirty="0">
                <a:latin typeface="Times New Roman" pitchFamily="18" charset="0"/>
                <a:cs typeface="Times New Roman" pitchFamily="18" charset="0"/>
              </a:rPr>
              <a:t> K</a:t>
            </a:r>
          </a:p>
          <a:p>
            <a:r>
              <a:rPr lang="en-US" b="1" dirty="0">
                <a:latin typeface="Times New Roman" pitchFamily="18" charset="0"/>
                <a:cs typeface="Times New Roman" pitchFamily="18" charset="0"/>
              </a:rPr>
              <a:t>Dept of CSE</a:t>
            </a:r>
          </a:p>
          <a:p>
            <a:r>
              <a:rPr lang="en-US" b="1" dirty="0">
                <a:latin typeface="Times New Roman" pitchFamily="18" charset="0"/>
                <a:cs typeface="Times New Roman" pitchFamily="18" charset="0"/>
              </a:rPr>
              <a:t>KSIT</a:t>
            </a:r>
          </a:p>
          <a:p>
            <a:endParaRPr lang="en-US" dirty="0"/>
          </a:p>
        </p:txBody>
      </p:sp>
      <p:sp>
        <p:nvSpPr>
          <p:cNvPr id="12" name="TextBox 11"/>
          <p:cNvSpPr txBox="1"/>
          <p:nvPr/>
        </p:nvSpPr>
        <p:spPr>
          <a:xfrm>
            <a:off x="5796136" y="5589240"/>
            <a:ext cx="3564904" cy="1477328"/>
          </a:xfrm>
          <a:prstGeom prst="rect">
            <a:avLst/>
          </a:prstGeom>
          <a:noFill/>
        </p:spPr>
        <p:txBody>
          <a:bodyPr wrap="square" rtlCol="0">
            <a:spAutoFit/>
          </a:bodyPr>
          <a:lstStyle/>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Pavani</a:t>
            </a:r>
            <a:r>
              <a:rPr lang="en-US" b="1" dirty="0">
                <a:latin typeface="Times New Roman" pitchFamily="18" charset="0"/>
                <a:cs typeface="Times New Roman" pitchFamily="18" charset="0"/>
              </a:rPr>
              <a:t>  M-1KS17CS053</a:t>
            </a:r>
          </a:p>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Sindhu</a:t>
            </a:r>
            <a:r>
              <a:rPr lang="en-US" b="1" dirty="0">
                <a:latin typeface="Times New Roman" pitchFamily="18" charset="0"/>
                <a:cs typeface="Times New Roman" pitchFamily="18" charset="0"/>
              </a:rPr>
              <a:t>  HS-1KS17CS078</a:t>
            </a:r>
          </a:p>
          <a:p>
            <a:r>
              <a:rPr lang="en-US" b="1" dirty="0">
                <a:latin typeface="Times New Roman" pitchFamily="18" charset="0"/>
                <a:cs typeface="Times New Roman" pitchFamily="18" charset="0"/>
              </a:rPr>
              <a:t>               Varna M-1KS16CS110</a:t>
            </a:r>
          </a:p>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Bharathi</a:t>
            </a:r>
            <a:r>
              <a:rPr lang="en-US" b="1" dirty="0">
                <a:latin typeface="Times New Roman" pitchFamily="18" charset="0"/>
                <a:cs typeface="Times New Roman" pitchFamily="18" charset="0"/>
              </a:rPr>
              <a:t> R-1KS17CS401</a:t>
            </a:r>
          </a:p>
          <a:p>
            <a:endParaRPr lang="en-US" b="1" dirty="0"/>
          </a:p>
        </p:txBody>
      </p:sp>
      <p:pic>
        <p:nvPicPr>
          <p:cNvPr id="14" name="Picture 13" descr="64296961.jpg"/>
          <p:cNvPicPr>
            <a:picLocks noChangeAspect="1"/>
          </p:cNvPicPr>
          <p:nvPr/>
        </p:nvPicPr>
        <p:blipFill>
          <a:blip r:embed="rId5" cstate="print"/>
          <a:stretch>
            <a:fillRect/>
          </a:stretch>
        </p:blipFill>
        <p:spPr>
          <a:xfrm>
            <a:off x="3131840" y="4365104"/>
            <a:ext cx="2880320" cy="2160240"/>
          </a:xfrm>
          <a:prstGeom prst="rect">
            <a:avLst/>
          </a:prstGeom>
        </p:spPr>
      </p:pic>
      <p:sp>
        <p:nvSpPr>
          <p:cNvPr id="18" name="Slide Number Placeholder 17"/>
          <p:cNvSpPr>
            <a:spLocks noGrp="1"/>
          </p:cNvSpPr>
          <p:nvPr>
            <p:ph type="sldNum" sz="quarter" idx="12"/>
          </p:nvPr>
        </p:nvSpPr>
        <p:spPr/>
        <p:txBody>
          <a:bodyPr/>
          <a:lstStyle/>
          <a:p>
            <a:fld id="{9A7C0A4F-077A-4957-A494-B30BEAE0ADD0}" type="slidenum">
              <a:rPr lang="en-US" smtClean="0">
                <a:solidFill>
                  <a:schemeClr val="tx1"/>
                </a:solidFill>
              </a:rPr>
              <a:pPr/>
              <a:t>1</a:t>
            </a:fld>
            <a:endParaRPr lang="en-US"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15416"/>
            <a:ext cx="7467600" cy="1143000"/>
          </a:xfrm>
        </p:spPr>
        <p:txBody>
          <a:bodyPr/>
          <a:lstStyle/>
          <a:p>
            <a:r>
              <a:rPr lang="en-US"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CONTRIBUTION TO SOCIETY</a:t>
            </a:r>
          </a:p>
        </p:txBody>
      </p:sp>
      <p:sp>
        <p:nvSpPr>
          <p:cNvPr id="3" name="Content Placeholder 2"/>
          <p:cNvSpPr>
            <a:spLocks noGrp="1"/>
          </p:cNvSpPr>
          <p:nvPr>
            <p:ph sz="quarter" idx="1"/>
          </p:nvPr>
        </p:nvSpPr>
        <p:spPr>
          <a:xfrm>
            <a:off x="467544" y="1052736"/>
            <a:ext cx="7467600" cy="4873752"/>
          </a:xfrm>
        </p:spPr>
        <p:txBody>
          <a:bodyPr/>
          <a:lstStyle/>
          <a:p>
            <a:pPr lvl="0"/>
            <a:r>
              <a:rPr lang="en-US" dirty="0">
                <a:latin typeface="Times New Roman" pitchFamily="18" charset="0"/>
                <a:cs typeface="Times New Roman" pitchFamily="18" charset="0"/>
              </a:rPr>
              <a:t>Increases independency among the patients</a:t>
            </a:r>
          </a:p>
          <a:p>
            <a:pPr lvl="0"/>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Reduces human contact</a:t>
            </a:r>
          </a:p>
          <a:p>
            <a:pPr lvl="0"/>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This application can be used in medical fields</a:t>
            </a:r>
          </a:p>
          <a:p>
            <a:pPr lvl="0"/>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Patients safety is also ensured by the android app</a:t>
            </a:r>
          </a:p>
          <a:p>
            <a:pPr lvl="0"/>
            <a:endParaRPr lang="en-US" dirty="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endParaRPr lang="en-US" dirty="0"/>
          </a:p>
        </p:txBody>
      </p:sp>
      <p:sp>
        <p:nvSpPr>
          <p:cNvPr id="7" name="Slide Number Placeholder 6"/>
          <p:cNvSpPr>
            <a:spLocks noGrp="1"/>
          </p:cNvSpPr>
          <p:nvPr>
            <p:ph type="sldNum" sz="quarter" idx="15"/>
          </p:nvPr>
        </p:nvSpPr>
        <p:spPr/>
        <p:txBody>
          <a:bodyPr/>
          <a:lstStyle/>
          <a:p>
            <a:fld id="{9A7C0A4F-077A-4957-A494-B30BEAE0ADD0}" type="slidenum">
              <a:rPr lang="en-US" smtClean="0"/>
              <a:pPr/>
              <a:t>10</a:t>
            </a:fld>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59432"/>
            <a:ext cx="7467600" cy="1143000"/>
          </a:xfrm>
        </p:spPr>
        <p:txBody>
          <a:bodyPr/>
          <a:lstStyle/>
          <a:p>
            <a:r>
              <a:rPr lang="en-US"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REFERENCES</a:t>
            </a:r>
          </a:p>
        </p:txBody>
      </p:sp>
      <p:sp>
        <p:nvSpPr>
          <p:cNvPr id="3" name="Content Placeholder 2"/>
          <p:cNvSpPr>
            <a:spLocks noGrp="1"/>
          </p:cNvSpPr>
          <p:nvPr>
            <p:ph sz="quarter" idx="1"/>
          </p:nvPr>
        </p:nvSpPr>
        <p:spPr>
          <a:xfrm>
            <a:off x="539552" y="980728"/>
            <a:ext cx="7755632" cy="5400600"/>
          </a:xfrm>
        </p:spPr>
        <p:txBody>
          <a:bodyPr>
            <a:normAutofit lnSpcReduction="10000"/>
          </a:bodyPr>
          <a:lstStyle/>
          <a:p>
            <a:pPr>
              <a:buSzPct val="150000"/>
              <a:buFont typeface="Arial" pitchFamily="34" charset="0"/>
              <a:buChar char="•"/>
            </a:pPr>
            <a:r>
              <a:rPr lang="en-US" sz="2200" dirty="0" err="1">
                <a:latin typeface="Times New Roman" pitchFamily="18" charset="0"/>
                <a:cs typeface="Times New Roman" pitchFamily="18" charset="0"/>
              </a:rPr>
              <a:t>Haobijam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Basanta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Yo</a:t>
            </a:r>
            <a:r>
              <a:rPr lang="en-US" sz="2200" dirty="0">
                <a:latin typeface="Times New Roman" pitchFamily="18" charset="0"/>
                <a:cs typeface="Times New Roman" pitchFamily="18" charset="0"/>
              </a:rPr>
              <a:t>-Ping Huang, “Using Voice and Gesture to Control Living Space for the Elderly People” 2017 International Conference on System Science and Engineering (ICSSE)  </a:t>
            </a:r>
            <a:r>
              <a:rPr lang="en-US" sz="2200" dirty="0" err="1">
                <a:latin typeface="Times New Roman" pitchFamily="18" charset="0"/>
                <a:cs typeface="Times New Roman" pitchFamily="18" charset="0"/>
              </a:rPr>
              <a:t>ppr</a:t>
            </a:r>
            <a:r>
              <a:rPr lang="en-US" sz="2200" dirty="0">
                <a:latin typeface="Times New Roman" pitchFamily="18" charset="0"/>
                <a:cs typeface="Times New Roman" pitchFamily="18" charset="0"/>
              </a:rPr>
              <a:t> 20-23</a:t>
            </a:r>
          </a:p>
          <a:p>
            <a:pPr>
              <a:buSzPct val="150000"/>
              <a:buNone/>
            </a:pPr>
            <a:endParaRPr lang="en-US" sz="2200" dirty="0">
              <a:latin typeface="Times New Roman" pitchFamily="18" charset="0"/>
              <a:cs typeface="Times New Roman" pitchFamily="18" charset="0"/>
            </a:endParaRPr>
          </a:p>
          <a:p>
            <a:pPr>
              <a:buSzPct val="150000"/>
              <a:buFont typeface="Arial" pitchFamily="34" charset="0"/>
              <a:buChar char="•"/>
            </a:pPr>
            <a:r>
              <a:rPr lang="en-US" sz="2200" dirty="0" err="1">
                <a:latin typeface="Times New Roman" pitchFamily="18" charset="0"/>
                <a:cs typeface="Times New Roman" pitchFamily="18" charset="0"/>
              </a:rPr>
              <a:t>Hashimah</a:t>
            </a:r>
            <a:r>
              <a:rPr lang="en-US" sz="2200" dirty="0">
                <a:latin typeface="Times New Roman" pitchFamily="18" charset="0"/>
                <a:cs typeface="Times New Roman" pitchFamily="18" charset="0"/>
              </a:rPr>
              <a:t> Ismail, </a:t>
            </a:r>
            <a:r>
              <a:rPr lang="en-US" sz="2200" dirty="0" err="1">
                <a:latin typeface="Times New Roman" pitchFamily="18" charset="0"/>
                <a:cs typeface="Times New Roman" pitchFamily="18" charset="0"/>
              </a:rPr>
              <a:t>Niranjan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Debnath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A.Nadya</a:t>
            </a:r>
            <a:r>
              <a:rPr lang="en-US" sz="2200" dirty="0">
                <a:latin typeface="Times New Roman" pitchFamily="18" charset="0"/>
                <a:cs typeface="Times New Roman" pitchFamily="18" charset="0"/>
              </a:rPr>
              <a:t>, “Optimal Light Power Consumption Using LDR Sensor” 2015 IEEE International Symposium on Robotics and Intelligent Sensors (IEEE IRIS20I5) </a:t>
            </a:r>
            <a:r>
              <a:rPr lang="en-US" sz="2200" dirty="0" err="1">
                <a:latin typeface="Times New Roman" pitchFamily="18" charset="0"/>
                <a:cs typeface="Times New Roman" pitchFamily="18" charset="0"/>
              </a:rPr>
              <a:t>ppr</a:t>
            </a:r>
            <a:r>
              <a:rPr lang="en-US" sz="2200" dirty="0">
                <a:latin typeface="Times New Roman" pitchFamily="18" charset="0"/>
                <a:cs typeface="Times New Roman" pitchFamily="18" charset="0"/>
              </a:rPr>
              <a:t> 144-148  </a:t>
            </a:r>
          </a:p>
          <a:p>
            <a:pPr>
              <a:buSzPct val="150000"/>
              <a:buFont typeface="Arial" pitchFamily="34" charset="0"/>
              <a:buChar char="•"/>
            </a:pPr>
            <a:endParaRPr lang="en-US" sz="2200" dirty="0">
              <a:latin typeface="Times New Roman" pitchFamily="18" charset="0"/>
              <a:cs typeface="Times New Roman" pitchFamily="18" charset="0"/>
            </a:endParaRPr>
          </a:p>
          <a:p>
            <a:pPr>
              <a:buSzPct val="150000"/>
              <a:buFont typeface="Arial" pitchFamily="34" charset="0"/>
              <a:buChar char="•"/>
            </a:pPr>
            <a:r>
              <a:rPr lang="en-US" sz="2200" dirty="0" err="1">
                <a:latin typeface="Times New Roman" pitchFamily="18" charset="0"/>
                <a:cs typeface="Times New Roman" pitchFamily="18" charset="0"/>
              </a:rPr>
              <a:t>Gulbakshee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Dharmale</a:t>
            </a:r>
            <a:r>
              <a:rPr lang="en-US" sz="2200" dirty="0">
                <a:latin typeface="Times New Roman" pitchFamily="18" charset="0"/>
                <a:cs typeface="Times New Roman" pitchFamily="18" charset="0"/>
              </a:rPr>
              <a:t> 1 , Dr. Vilas </a:t>
            </a:r>
            <a:r>
              <a:rPr lang="en-US" sz="2200" dirty="0" err="1">
                <a:latin typeface="Times New Roman" pitchFamily="18" charset="0"/>
                <a:cs typeface="Times New Roman" pitchFamily="18" charset="0"/>
              </a:rPr>
              <a:t>Thakare</a:t>
            </a:r>
            <a:r>
              <a:rPr lang="en-US" sz="2200" dirty="0">
                <a:latin typeface="Times New Roman" pitchFamily="18" charset="0"/>
                <a:cs typeface="Times New Roman" pitchFamily="18" charset="0"/>
              </a:rPr>
              <a:t> 3 , Dr. </a:t>
            </a:r>
            <a:r>
              <a:rPr lang="en-US" sz="2200" dirty="0" err="1">
                <a:latin typeface="Times New Roman" pitchFamily="18" charset="0"/>
                <a:cs typeface="Times New Roman" pitchFamily="18" charset="0"/>
              </a:rPr>
              <a:t>Dipti</a:t>
            </a:r>
            <a:r>
              <a:rPr lang="en-US" sz="2200" dirty="0">
                <a:latin typeface="Times New Roman" pitchFamily="18" charset="0"/>
                <a:cs typeface="Times New Roman" pitchFamily="18" charset="0"/>
              </a:rPr>
              <a:t> D. </a:t>
            </a:r>
            <a:r>
              <a:rPr lang="en-US" sz="2200" dirty="0" err="1">
                <a:latin typeface="Times New Roman" pitchFamily="18" charset="0"/>
                <a:cs typeface="Times New Roman" pitchFamily="18" charset="0"/>
              </a:rPr>
              <a:t>Patil</a:t>
            </a:r>
            <a:r>
              <a:rPr lang="en-US" sz="2200" dirty="0">
                <a:latin typeface="Times New Roman" pitchFamily="18" charset="0"/>
                <a:cs typeface="Times New Roman" pitchFamily="18" charset="0"/>
              </a:rPr>
              <a:t> 2 , “Intelligent Hands Free Speech based SMS System on Android” International Conference on Advances in Human Machine Interaction (HMI - 2016)</a:t>
            </a:r>
          </a:p>
          <a:p>
            <a:pPr>
              <a:buSzPct val="150000"/>
              <a:buNone/>
            </a:pPr>
            <a:endParaRPr lang="en-US" sz="2200" dirty="0">
              <a:latin typeface="Times New Roman" pitchFamily="18" charset="0"/>
              <a:cs typeface="Times New Roman" pitchFamily="18" charset="0"/>
            </a:endParaRPr>
          </a:p>
          <a:p>
            <a:pPr>
              <a:buSzPct val="150000"/>
              <a:buFont typeface="Arial" pitchFamily="34" charset="0"/>
              <a:buChar char="•"/>
            </a:pPr>
            <a:r>
              <a:rPr lang="en-US" sz="2200" dirty="0">
                <a:latin typeface="Times New Roman" pitchFamily="18" charset="0"/>
                <a:cs typeface="Times New Roman" pitchFamily="18" charset="0"/>
              </a:rPr>
              <a:t>http://developer.android.com/index.html </a:t>
            </a:r>
          </a:p>
          <a:p>
            <a:endParaRPr lang="en-US" dirty="0"/>
          </a:p>
        </p:txBody>
      </p:sp>
      <p:sp>
        <p:nvSpPr>
          <p:cNvPr id="7" name="Slide Number Placeholder 6"/>
          <p:cNvSpPr>
            <a:spLocks noGrp="1"/>
          </p:cNvSpPr>
          <p:nvPr>
            <p:ph type="sldNum" sz="quarter" idx="15"/>
          </p:nvPr>
        </p:nvSpPr>
        <p:spPr/>
        <p:txBody>
          <a:bodyPr/>
          <a:lstStyle/>
          <a:p>
            <a:fld id="{9A7C0A4F-077A-4957-A494-B30BEAE0ADD0}" type="slidenum">
              <a:rPr lang="en-US" smtClean="0"/>
              <a:pPr/>
              <a:t>11</a:t>
            </a:fld>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urce.gif"/>
          <p:cNvPicPr>
            <a:picLocks noChangeAspect="1"/>
          </p:cNvPicPr>
          <p:nvPr/>
        </p:nvPicPr>
        <p:blipFill>
          <a:blip r:embed="rId2" cstate="print"/>
          <a:stretch>
            <a:fillRect/>
          </a:stretch>
        </p:blipFill>
        <p:spPr>
          <a:xfrm>
            <a:off x="1691680" y="404664"/>
            <a:ext cx="6858000" cy="6858000"/>
          </a:xfrm>
          <a:prstGeom prst="rect">
            <a:avLst/>
          </a:prstGeom>
        </p:spPr>
      </p:pic>
      <p:sp>
        <p:nvSpPr>
          <p:cNvPr id="10" name="Slide Number Placeholder 9"/>
          <p:cNvSpPr>
            <a:spLocks noGrp="1"/>
          </p:cNvSpPr>
          <p:nvPr>
            <p:ph type="sldNum" sz="quarter" idx="12"/>
          </p:nvPr>
        </p:nvSpPr>
        <p:spPr/>
        <p:txBody>
          <a:bodyPr/>
          <a:lstStyle/>
          <a:p>
            <a:fld id="{9A7C0A4F-077A-4957-A494-B30BEAE0ADD0}" type="slidenum">
              <a:rPr lang="en-US" smtClean="0"/>
              <a:pPr/>
              <a:t>12</a:t>
            </a:fld>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hatsApp Image 2020-12-29 at 12.58.34 PM.jpeg"/>
          <p:cNvPicPr>
            <a:picLocks noChangeAspect="1"/>
          </p:cNvPicPr>
          <p:nvPr/>
        </p:nvPicPr>
        <p:blipFill>
          <a:blip r:embed="rId2" cstate="print"/>
          <a:stretch>
            <a:fillRect/>
          </a:stretch>
        </p:blipFill>
        <p:spPr>
          <a:xfrm>
            <a:off x="107504" y="0"/>
            <a:ext cx="8640960" cy="6858000"/>
          </a:xfrm>
          <a:prstGeom prst="rect">
            <a:avLst/>
          </a:prstGeom>
        </p:spPr>
      </p:pic>
      <p:sp>
        <p:nvSpPr>
          <p:cNvPr id="2" name="Title 1"/>
          <p:cNvSpPr>
            <a:spLocks noGrp="1"/>
          </p:cNvSpPr>
          <p:nvPr>
            <p:ph type="title"/>
          </p:nvPr>
        </p:nvSpPr>
        <p:spPr/>
        <p:txBody>
          <a:bodyPr>
            <a:normAutofit/>
          </a:bodyPr>
          <a:lstStyle/>
          <a:p>
            <a:r>
              <a:rPr lang="en-US"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CONTENTS</a:t>
            </a:r>
            <a:br>
              <a:rPr lang="en-US"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539552" y="1844824"/>
            <a:ext cx="8229600" cy="4525963"/>
          </a:xfrm>
        </p:spPr>
        <p:txBody>
          <a:bodyPr>
            <a:normAutofit/>
          </a:bodyPr>
          <a:lstStyle/>
          <a:p>
            <a:r>
              <a:rPr lang="en-US" b="1" dirty="0">
                <a:solidFill>
                  <a:schemeClr val="tx1">
                    <a:lumMod val="95000"/>
                    <a:lumOff val="5000"/>
                  </a:schemeClr>
                </a:solidFill>
                <a:latin typeface="Times New Roman" pitchFamily="18" charset="0"/>
                <a:cs typeface="Times New Roman" pitchFamily="18" charset="0"/>
              </a:rPr>
              <a:t>Introduction</a:t>
            </a:r>
          </a:p>
          <a:p>
            <a:r>
              <a:rPr lang="en-US" b="1" dirty="0">
                <a:solidFill>
                  <a:schemeClr val="tx1">
                    <a:lumMod val="95000"/>
                    <a:lumOff val="5000"/>
                  </a:schemeClr>
                </a:solidFill>
                <a:latin typeface="Times New Roman" pitchFamily="18" charset="0"/>
                <a:cs typeface="Times New Roman" pitchFamily="18" charset="0"/>
              </a:rPr>
              <a:t>Literature Survey</a:t>
            </a:r>
          </a:p>
          <a:p>
            <a:r>
              <a:rPr lang="en-US" b="1" dirty="0">
                <a:solidFill>
                  <a:schemeClr val="tx1">
                    <a:lumMod val="95000"/>
                    <a:lumOff val="5000"/>
                  </a:schemeClr>
                </a:solidFill>
                <a:latin typeface="Times New Roman" pitchFamily="18" charset="0"/>
                <a:cs typeface="Times New Roman" pitchFamily="18" charset="0"/>
              </a:rPr>
              <a:t>Problem Identification, Statement &amp; Scope</a:t>
            </a:r>
          </a:p>
          <a:p>
            <a:r>
              <a:rPr lang="en-US" b="1" dirty="0">
                <a:solidFill>
                  <a:schemeClr val="tx1">
                    <a:lumMod val="95000"/>
                    <a:lumOff val="5000"/>
                  </a:schemeClr>
                </a:solidFill>
                <a:latin typeface="Times New Roman" pitchFamily="18" charset="0"/>
                <a:cs typeface="Times New Roman" pitchFamily="18" charset="0"/>
              </a:rPr>
              <a:t>Goals and Objectives</a:t>
            </a:r>
          </a:p>
          <a:p>
            <a:r>
              <a:rPr lang="en-US" b="1" dirty="0">
                <a:solidFill>
                  <a:schemeClr val="tx1">
                    <a:lumMod val="95000"/>
                    <a:lumOff val="5000"/>
                  </a:schemeClr>
                </a:solidFill>
                <a:latin typeface="Times New Roman" pitchFamily="18" charset="0"/>
                <a:cs typeface="Times New Roman" pitchFamily="18" charset="0"/>
              </a:rPr>
              <a:t>Methodology</a:t>
            </a:r>
          </a:p>
          <a:p>
            <a:r>
              <a:rPr lang="en-US" b="1" dirty="0">
                <a:solidFill>
                  <a:schemeClr val="tx1">
                    <a:lumMod val="95000"/>
                    <a:lumOff val="5000"/>
                  </a:schemeClr>
                </a:solidFill>
                <a:latin typeface="Times New Roman" pitchFamily="18" charset="0"/>
                <a:cs typeface="Times New Roman" pitchFamily="18" charset="0"/>
              </a:rPr>
              <a:t>Expected Outcomes</a:t>
            </a:r>
          </a:p>
          <a:p>
            <a:r>
              <a:rPr lang="en-US" b="1" dirty="0">
                <a:solidFill>
                  <a:schemeClr val="tx1">
                    <a:lumMod val="95000"/>
                    <a:lumOff val="5000"/>
                  </a:schemeClr>
                </a:solidFill>
                <a:latin typeface="Times New Roman" pitchFamily="18" charset="0"/>
                <a:cs typeface="Times New Roman" pitchFamily="18" charset="0"/>
              </a:rPr>
              <a:t>Contribution to Society</a:t>
            </a:r>
          </a:p>
          <a:p>
            <a:r>
              <a:rPr lang="en-US" b="1" dirty="0">
                <a:solidFill>
                  <a:schemeClr val="tx1">
                    <a:lumMod val="95000"/>
                    <a:lumOff val="5000"/>
                  </a:schemeClr>
                </a:solidFill>
                <a:latin typeface="Times New Roman" pitchFamily="18" charset="0"/>
                <a:cs typeface="Times New Roman" pitchFamily="18" charset="0"/>
              </a:rPr>
              <a:t>References</a:t>
            </a:r>
          </a:p>
          <a:p>
            <a:endParaRPr lang="en-US" dirty="0"/>
          </a:p>
          <a:p>
            <a:endParaRPr lang="en-US" dirty="0"/>
          </a:p>
        </p:txBody>
      </p:sp>
      <p:sp>
        <p:nvSpPr>
          <p:cNvPr id="10" name="Slide Number Placeholder 9"/>
          <p:cNvSpPr>
            <a:spLocks noGrp="1"/>
          </p:cNvSpPr>
          <p:nvPr>
            <p:ph type="sldNum" sz="quarter" idx="15"/>
          </p:nvPr>
        </p:nvSpPr>
        <p:spPr/>
        <p:txBody>
          <a:bodyPr/>
          <a:lstStyle/>
          <a:p>
            <a:fld id="{9A7C0A4F-077A-4957-A494-B30BEAE0ADD0}" type="slidenum">
              <a:rPr lang="en-US" smtClean="0">
                <a:solidFill>
                  <a:schemeClr val="tx1"/>
                </a:solidFill>
              </a:rPr>
              <a:pPr/>
              <a:t>2</a:t>
            </a:fld>
            <a:endParaRPr lang="en-US" dirty="0">
              <a:solidFill>
                <a:schemeClr val="tx1"/>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bile-Apps-Development.png"/>
          <p:cNvPicPr>
            <a:picLocks noChangeAspect="1"/>
          </p:cNvPicPr>
          <p:nvPr/>
        </p:nvPicPr>
        <p:blipFill>
          <a:blip r:embed="rId3" cstate="print"/>
          <a:stretch>
            <a:fillRect/>
          </a:stretch>
        </p:blipFill>
        <p:spPr>
          <a:xfrm>
            <a:off x="4788024" y="4437112"/>
            <a:ext cx="3528392" cy="2646294"/>
          </a:xfrm>
          <a:prstGeom prst="rect">
            <a:avLst/>
          </a:prstGeom>
        </p:spPr>
      </p:pic>
      <p:sp>
        <p:nvSpPr>
          <p:cNvPr id="2" name="Title 1"/>
          <p:cNvSpPr>
            <a:spLocks noGrp="1"/>
          </p:cNvSpPr>
          <p:nvPr>
            <p:ph type="title"/>
          </p:nvPr>
        </p:nvSpPr>
        <p:spPr>
          <a:xfrm>
            <a:off x="467544" y="-459432"/>
            <a:ext cx="7467600" cy="1143000"/>
          </a:xfrm>
        </p:spPr>
        <p:txBody>
          <a:bodyPr/>
          <a:lstStyle/>
          <a:p>
            <a:r>
              <a:rPr lang="en-US" dirty="0">
                <a:solidFill>
                  <a:srgbClr val="002060"/>
                </a:solidFill>
                <a:effectLst>
                  <a:outerShdw blurRad="38100" dist="38100" dir="2700000" algn="tl">
                    <a:srgbClr val="000000">
                      <a:alpha val="43137"/>
                    </a:srgbClr>
                  </a:outerShdw>
                </a:effectLst>
                <a:latin typeface="Times New Roman" pitchFamily="18" charset="0"/>
                <a:cs typeface="Times New Roman" panose="02020603050405020304" pitchFamily="18" charset="0"/>
              </a:rPr>
              <a:t>                          INTRODUCTION</a:t>
            </a:r>
            <a:endParaRPr lang="en-US" dirty="0"/>
          </a:p>
        </p:txBody>
      </p:sp>
      <p:sp>
        <p:nvSpPr>
          <p:cNvPr id="3" name="Content Placeholder 2"/>
          <p:cNvSpPr>
            <a:spLocks noGrp="1"/>
          </p:cNvSpPr>
          <p:nvPr>
            <p:ph sz="quarter" idx="1"/>
          </p:nvPr>
        </p:nvSpPr>
        <p:spPr>
          <a:xfrm>
            <a:off x="539552" y="1052736"/>
            <a:ext cx="7467600" cy="4873752"/>
          </a:xfrm>
        </p:spPr>
        <p:txBody>
          <a:bodyPr/>
          <a:lstStyle/>
          <a:p>
            <a:r>
              <a:rPr lang="en-US" dirty="0">
                <a:latin typeface="Times New Roman" pitchFamily="18" charset="0"/>
                <a:cs typeface="Times New Roman" pitchFamily="18" charset="0"/>
              </a:rPr>
              <a:t>In </a:t>
            </a:r>
            <a:r>
              <a:rPr lang="en-US">
                <a:latin typeface="Times New Roman" pitchFamily="18" charset="0"/>
                <a:cs typeface="Times New Roman" pitchFamily="18" charset="0"/>
              </a:rPr>
              <a:t>this ongoing pandemic </a:t>
            </a:r>
            <a:r>
              <a:rPr lang="en-US" dirty="0">
                <a:latin typeface="Times New Roman" pitchFamily="18" charset="0"/>
                <a:cs typeface="Times New Roman" pitchFamily="18" charset="0"/>
              </a:rPr>
              <a:t>in all our lives, we all understand and know how much our life matters. More so as for the senior citizens</a:t>
            </a:r>
          </a:p>
          <a:p>
            <a:r>
              <a:rPr lang="en-US" dirty="0">
                <a:latin typeface="Times New Roman" pitchFamily="18" charset="0"/>
                <a:cs typeface="Times New Roman" pitchFamily="18" charset="0"/>
              </a:rPr>
              <a:t>Growing older will also lead our immune system to become feeble and we will definitely need help from others</a:t>
            </a:r>
          </a:p>
          <a:p>
            <a:r>
              <a:rPr lang="en-US" dirty="0">
                <a:latin typeface="Times New Roman" pitchFamily="18" charset="0"/>
                <a:cs typeface="Times New Roman" pitchFamily="18" charset="0"/>
              </a:rPr>
              <a:t>To overcome such dependency we have brought up a project which not only helps the senior citizens but also the patients who are suffering from skin disorders and vision impairments</a:t>
            </a:r>
          </a:p>
        </p:txBody>
      </p:sp>
      <p:sp>
        <p:nvSpPr>
          <p:cNvPr id="9" name="Slide Number Placeholder 8"/>
          <p:cNvSpPr>
            <a:spLocks noGrp="1"/>
          </p:cNvSpPr>
          <p:nvPr>
            <p:ph type="sldNum" sz="quarter" idx="15"/>
          </p:nvPr>
        </p:nvSpPr>
        <p:spPr/>
        <p:txBody>
          <a:bodyPr/>
          <a:lstStyle/>
          <a:p>
            <a:fld id="{9A7C0A4F-077A-4957-A494-B30BEAE0ADD0}" type="slidenum">
              <a:rPr lang="en-US" smtClean="0"/>
              <a:pPr/>
              <a:t>3</a:t>
            </a:fld>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1035496"/>
            <a:ext cx="6172200" cy="1894362"/>
          </a:xfrm>
        </p:spPr>
        <p:txBody>
          <a:bodyPr>
            <a:normAutofit/>
          </a:bodyPr>
          <a:lstStyle/>
          <a:p>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Literature survey</a:t>
            </a:r>
          </a:p>
        </p:txBody>
      </p:sp>
      <p:sp>
        <p:nvSpPr>
          <p:cNvPr id="3" name="Content Placeholder 2"/>
          <p:cNvSpPr>
            <a:spLocks noGrp="1"/>
          </p:cNvSpPr>
          <p:nvPr>
            <p:ph type="subTitle" idx="1"/>
          </p:nvPr>
        </p:nvSpPr>
        <p:spPr>
          <a:xfrm>
            <a:off x="2051720" y="1124744"/>
            <a:ext cx="6696744" cy="4896544"/>
          </a:xfrm>
        </p:spPr>
        <p:txBody>
          <a:bodyPr>
            <a:normAutofit/>
          </a:bodyPr>
          <a:lstStyle/>
          <a:p>
            <a:pPr>
              <a:buSzPct val="150000"/>
              <a:buFont typeface="Arial" pitchFamily="34" charset="0"/>
              <a:buChar char="•"/>
            </a:pPr>
            <a:r>
              <a:rPr lang="en-US" b="0" dirty="0">
                <a:solidFill>
                  <a:schemeClr val="tx1"/>
                </a:solidFill>
                <a:latin typeface="Times New Roman" pitchFamily="18" charset="0"/>
                <a:cs typeface="Times New Roman" pitchFamily="18" charset="0"/>
              </a:rPr>
              <a:t>An efficient health care system is a must for all the countries as most significant for the countries with mass population</a:t>
            </a:r>
          </a:p>
          <a:p>
            <a:pPr>
              <a:buSzPct val="150000"/>
            </a:pPr>
            <a:endParaRPr lang="en-US" b="0" dirty="0">
              <a:solidFill>
                <a:schemeClr val="tx1"/>
              </a:solidFill>
              <a:latin typeface="Times New Roman" pitchFamily="18" charset="0"/>
              <a:cs typeface="Times New Roman" pitchFamily="18" charset="0"/>
            </a:endParaRPr>
          </a:p>
          <a:p>
            <a:pPr>
              <a:buSzPct val="150000"/>
              <a:buFont typeface="Arial" pitchFamily="34" charset="0"/>
              <a:buChar char="•"/>
            </a:pPr>
            <a:r>
              <a:rPr lang="en-US" b="0" dirty="0">
                <a:solidFill>
                  <a:schemeClr val="tx1"/>
                </a:solidFill>
                <a:latin typeface="Times New Roman" pitchFamily="18" charset="0"/>
                <a:cs typeface="Times New Roman" pitchFamily="18" charset="0"/>
              </a:rPr>
              <a:t>Appointing an assistant for senior citizen or patient right now would be a threat for not only the patients but also to the assistant.</a:t>
            </a:r>
          </a:p>
          <a:p>
            <a:pPr>
              <a:buSzPct val="150000"/>
            </a:pPr>
            <a:endParaRPr lang="en-US" b="0" dirty="0">
              <a:solidFill>
                <a:schemeClr val="tx1"/>
              </a:solidFill>
              <a:latin typeface="Times New Roman" pitchFamily="18" charset="0"/>
              <a:cs typeface="Times New Roman" pitchFamily="18" charset="0"/>
            </a:endParaRPr>
          </a:p>
          <a:p>
            <a:pPr>
              <a:buSzPct val="150000"/>
              <a:buFont typeface="Arial" pitchFamily="34" charset="0"/>
              <a:buChar char="•"/>
            </a:pPr>
            <a:r>
              <a:rPr lang="en-US" b="0" dirty="0">
                <a:solidFill>
                  <a:schemeClr val="tx1"/>
                </a:solidFill>
                <a:latin typeface="Times New Roman" pitchFamily="18" charset="0"/>
                <a:cs typeface="Times New Roman" pitchFamily="18" charset="0"/>
              </a:rPr>
              <a:t>Technologies plays a major part in heath care</a:t>
            </a:r>
          </a:p>
          <a:p>
            <a:pPr>
              <a:buNone/>
            </a:pPr>
            <a:endParaRPr lang="en-US" b="0" dirty="0">
              <a:solidFill>
                <a:schemeClr val="tx1"/>
              </a:solidFill>
              <a:latin typeface="Times New Roman" pitchFamily="18" charset="0"/>
              <a:cs typeface="Times New Roman" pitchFamily="18" charset="0"/>
            </a:endParaRPr>
          </a:p>
          <a:p>
            <a:pPr>
              <a:buNone/>
            </a:pPr>
            <a:endParaRPr lang="en-US" b="0"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9A7C0A4F-077A-4957-A494-B30BEAE0ADD0}" type="slidenum">
              <a:rPr lang="en-US" smtClean="0"/>
              <a:pPr/>
              <a:t>4</a:t>
            </a:fld>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675456"/>
            <a:ext cx="6172200" cy="1894362"/>
          </a:xfrm>
        </p:spPr>
        <p:txBody>
          <a:bodyPr/>
          <a:lstStyle/>
          <a:p>
            <a:pPr algn="ct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PROBLEM  IDENTIFICATION/STATEMENT</a:t>
            </a:r>
          </a:p>
        </p:txBody>
      </p:sp>
      <p:sp>
        <p:nvSpPr>
          <p:cNvPr id="3" name="Text Placeholder 2"/>
          <p:cNvSpPr>
            <a:spLocks noGrp="1"/>
          </p:cNvSpPr>
          <p:nvPr>
            <p:ph type="subTitle" idx="1"/>
          </p:nvPr>
        </p:nvSpPr>
        <p:spPr>
          <a:xfrm>
            <a:off x="2123728" y="1484784"/>
            <a:ext cx="6696744" cy="4968552"/>
          </a:xfrm>
        </p:spPr>
        <p:txBody>
          <a:bodyPr>
            <a:normAutofit/>
          </a:bodyPr>
          <a:lstStyle/>
          <a:p>
            <a:r>
              <a:rPr lang="en-US" b="0" dirty="0">
                <a:solidFill>
                  <a:schemeClr val="tx1"/>
                </a:solidFill>
                <a:latin typeface="Times New Roman" pitchFamily="18" charset="0"/>
                <a:cs typeface="Times New Roman" pitchFamily="18" charset="0"/>
              </a:rPr>
              <a:t>Senior citizens face so many problems in their daily routine one of them is majorly losing their eyesight due to which they face problem while walking as well as find difficulty in identifying the obstacles in front of them. To tackle such problems, we have come up this project which helps the old age people as well as the patients who are suffering from these diseases or issues.</a:t>
            </a:r>
          </a:p>
          <a:p>
            <a:endParaRPr lang="en-US" dirty="0"/>
          </a:p>
          <a:p>
            <a:r>
              <a:rPr lang="en-US" sz="2400" dirty="0">
                <a:solidFill>
                  <a:schemeClr val="accent1"/>
                </a:solidFill>
                <a:latin typeface="Times New Roman" pitchFamily="18" charset="0"/>
                <a:cs typeface="Times New Roman" pitchFamily="18" charset="0"/>
              </a:rPr>
              <a:t>                                  </a:t>
            </a:r>
            <a:r>
              <a:rPr lang="en-US" sz="26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SCOPE</a:t>
            </a:r>
          </a:p>
          <a:p>
            <a:r>
              <a:rPr lang="en-US" b="0" dirty="0">
                <a:solidFill>
                  <a:schemeClr val="tx1"/>
                </a:solidFill>
                <a:latin typeface="Times New Roman" pitchFamily="18" charset="0"/>
                <a:cs typeface="Times New Roman" pitchFamily="18" charset="0"/>
              </a:rPr>
              <a:t>Conferring to the prerequisites of elderly people in their daily day by day tasks, the proposed framework is to develop assisting health care platform to control the living space of individual.</a:t>
            </a:r>
            <a:endParaRPr lang="en-US" dirty="0">
              <a:solidFill>
                <a:schemeClr val="tx1"/>
              </a:solidFill>
              <a:latin typeface="Times New Roman" pitchFamily="18" charset="0"/>
              <a:cs typeface="Times New Roman" pitchFamily="18" charset="0"/>
            </a:endParaRPr>
          </a:p>
          <a:p>
            <a:r>
              <a:rPr lang="en-US" b="0" dirty="0">
                <a:solidFill>
                  <a:schemeClr val="tx1"/>
                </a:solidFill>
                <a:latin typeface="Times New Roman" pitchFamily="18" charset="0"/>
                <a:cs typeface="Times New Roman" pitchFamily="18" charset="0"/>
              </a:rPr>
              <a:t>With the ongoing changes taking place in today’s technology the entire unit can be made into a simple and compact device. </a:t>
            </a:r>
          </a:p>
        </p:txBody>
      </p:sp>
      <p:sp>
        <p:nvSpPr>
          <p:cNvPr id="7" name="Slide Number Placeholder 6"/>
          <p:cNvSpPr>
            <a:spLocks noGrp="1"/>
          </p:cNvSpPr>
          <p:nvPr>
            <p:ph type="sldNum" sz="quarter" idx="12"/>
          </p:nvPr>
        </p:nvSpPr>
        <p:spPr/>
        <p:txBody>
          <a:bodyPr/>
          <a:lstStyle/>
          <a:p>
            <a:fld id="{9A7C0A4F-077A-4957-A494-B30BEAE0ADD0}" type="slidenum">
              <a:rPr lang="en-US" smtClean="0"/>
              <a:pPr/>
              <a:t>5</a:t>
            </a:fld>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0"/>
            <a:ext cx="6172200" cy="797474"/>
          </a:xfrm>
        </p:spPr>
        <p:txBody>
          <a:bodyPr/>
          <a:lstStyle/>
          <a:p>
            <a:r>
              <a:rPr lang="en-US" dirty="0"/>
              <a:t>                     </a:t>
            </a:r>
            <a:r>
              <a:rPr lang="en-US" dirty="0">
                <a:solidFill>
                  <a:srgbClr val="002060"/>
                </a:solidFill>
                <a:effectLst>
                  <a:outerShdw blurRad="38100" dist="38100" dir="2700000" algn="tl">
                    <a:srgbClr val="000000">
                      <a:alpha val="43137"/>
                    </a:srgbClr>
                  </a:outerShdw>
                </a:effectLst>
              </a:rPr>
              <a:t>GOALS </a:t>
            </a:r>
          </a:p>
        </p:txBody>
      </p:sp>
      <p:sp>
        <p:nvSpPr>
          <p:cNvPr id="3" name="Subtitle 2"/>
          <p:cNvSpPr>
            <a:spLocks noGrp="1"/>
          </p:cNvSpPr>
          <p:nvPr>
            <p:ph type="subTitle" idx="1"/>
          </p:nvPr>
        </p:nvSpPr>
        <p:spPr>
          <a:xfrm>
            <a:off x="2286000" y="1196752"/>
            <a:ext cx="6678488" cy="5178170"/>
          </a:xfrm>
        </p:spPr>
        <p:txBody>
          <a:bodyPr>
            <a:normAutofit/>
          </a:bodyPr>
          <a:lstStyle/>
          <a:p>
            <a:pPr>
              <a:buSzPct val="150000"/>
              <a:buFont typeface="Arial" pitchFamily="34" charset="0"/>
              <a:buChar char="•"/>
            </a:pPr>
            <a:r>
              <a:rPr lang="en-US" sz="2400" b="0" dirty="0">
                <a:solidFill>
                  <a:schemeClr val="tx1"/>
                </a:solidFill>
                <a:latin typeface="Times New Roman" pitchFamily="18" charset="0"/>
                <a:cs typeface="Times New Roman" pitchFamily="18" charset="0"/>
              </a:rPr>
              <a:t>To increase independency in senior citizens.</a:t>
            </a:r>
          </a:p>
          <a:p>
            <a:endParaRPr lang="en-US" sz="2400" b="0" dirty="0">
              <a:solidFill>
                <a:schemeClr val="tx1"/>
              </a:solidFill>
              <a:latin typeface="Times New Roman" pitchFamily="18" charset="0"/>
              <a:cs typeface="Times New Roman" pitchFamily="18" charset="0"/>
            </a:endParaRPr>
          </a:p>
          <a:p>
            <a:pPr>
              <a:buSzPct val="150000"/>
              <a:buFont typeface="Arial" pitchFamily="34" charset="0"/>
              <a:buChar char="•"/>
            </a:pPr>
            <a:r>
              <a:rPr lang="en-US" sz="2400" b="0" dirty="0">
                <a:solidFill>
                  <a:schemeClr val="tx1"/>
                </a:solidFill>
                <a:latin typeface="Times New Roman" pitchFamily="18" charset="0"/>
                <a:cs typeface="Times New Roman" pitchFamily="18" charset="0"/>
              </a:rPr>
              <a:t>In this mass population and pollution the application plays a vital role for skin allergic people.</a:t>
            </a:r>
          </a:p>
          <a:p>
            <a:endParaRPr lang="en-US" sz="2400" b="0" dirty="0">
              <a:solidFill>
                <a:schemeClr val="tx1"/>
              </a:solidFill>
              <a:latin typeface="Times New Roman" pitchFamily="18" charset="0"/>
              <a:cs typeface="Times New Roman" pitchFamily="18" charset="0"/>
            </a:endParaRPr>
          </a:p>
          <a:p>
            <a:pPr>
              <a:buSzPct val="150000"/>
              <a:buFont typeface="Arial" pitchFamily="34" charset="0"/>
              <a:buChar char="•"/>
            </a:pPr>
            <a:r>
              <a:rPr lang="en-US" sz="2400" b="0" dirty="0">
                <a:solidFill>
                  <a:schemeClr val="tx1"/>
                </a:solidFill>
                <a:latin typeface="Times New Roman" pitchFamily="18" charset="0"/>
                <a:cs typeface="Times New Roman" pitchFamily="18" charset="0"/>
              </a:rPr>
              <a:t>To overcome the breathing disorder or the lung diseases caused due to hazardous chemicals in air.</a:t>
            </a:r>
          </a:p>
          <a:p>
            <a:endParaRPr lang="en-US" sz="2400" b="0" dirty="0">
              <a:solidFill>
                <a:schemeClr val="tx1"/>
              </a:solidFill>
              <a:latin typeface="Times New Roman" pitchFamily="18" charset="0"/>
              <a:cs typeface="Times New Roman" pitchFamily="18" charset="0"/>
            </a:endParaRPr>
          </a:p>
          <a:p>
            <a:pPr>
              <a:buSzPct val="150000"/>
              <a:buFont typeface="Arial" pitchFamily="34" charset="0"/>
              <a:buChar char="•"/>
            </a:pPr>
            <a:r>
              <a:rPr lang="en-US" sz="2400" b="0" dirty="0">
                <a:solidFill>
                  <a:schemeClr val="tx1"/>
                </a:solidFill>
                <a:latin typeface="Times New Roman" pitchFamily="18" charset="0"/>
                <a:cs typeface="Times New Roman" pitchFamily="18" charset="0"/>
              </a:rPr>
              <a:t>The main contribution of this project is to propose a robust secure     healthcare architecture using Android based mobile device with Bluetooth interface</a:t>
            </a:r>
          </a:p>
          <a:p>
            <a:endParaRPr lang="en-US" sz="2400" b="0" dirty="0"/>
          </a:p>
        </p:txBody>
      </p:sp>
      <p:sp>
        <p:nvSpPr>
          <p:cNvPr id="7" name="Slide Number Placeholder 6"/>
          <p:cNvSpPr>
            <a:spLocks noGrp="1"/>
          </p:cNvSpPr>
          <p:nvPr>
            <p:ph type="sldNum" sz="quarter" idx="12"/>
          </p:nvPr>
        </p:nvSpPr>
        <p:spPr/>
        <p:txBody>
          <a:bodyPr/>
          <a:lstStyle/>
          <a:p>
            <a:fld id="{9A7C0A4F-077A-4957-A494-B30BEAE0ADD0}" type="slidenum">
              <a:rPr lang="en-US" smtClean="0"/>
              <a:pPr/>
              <a:t>6</a:t>
            </a:fld>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87424"/>
            <a:ext cx="7467600" cy="1143000"/>
          </a:xfrm>
        </p:spPr>
        <p:txBody>
          <a:bodyPr/>
          <a:lstStyle/>
          <a:p>
            <a:r>
              <a:rPr lang="en-US"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OBJECTIVES</a:t>
            </a:r>
          </a:p>
        </p:txBody>
      </p:sp>
      <p:sp>
        <p:nvSpPr>
          <p:cNvPr id="3" name="Content Placeholder 2"/>
          <p:cNvSpPr>
            <a:spLocks noGrp="1"/>
          </p:cNvSpPr>
          <p:nvPr>
            <p:ph sz="quarter" idx="1"/>
          </p:nvPr>
        </p:nvSpPr>
        <p:spPr>
          <a:xfrm>
            <a:off x="755576" y="836712"/>
            <a:ext cx="7467600" cy="4873752"/>
          </a:xfrm>
        </p:spPr>
        <p:txBody>
          <a:bodyPr>
            <a:normAutofit/>
          </a:bodyPr>
          <a:lstStyle/>
          <a:p>
            <a:pPr>
              <a:buNone/>
            </a:pPr>
            <a:endParaRPr lang="en-US" dirty="0"/>
          </a:p>
          <a:p>
            <a:r>
              <a:rPr lang="en-US" dirty="0">
                <a:latin typeface="Times New Roman" pitchFamily="18" charset="0"/>
                <a:cs typeface="Times New Roman" pitchFamily="18" charset="0"/>
              </a:rPr>
              <a:t>The application is created and stored in the Android based Smartphone which generates speech output depending upon the incoming messages transmitted via Bluetooth. </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People who are prone to skin related problems can also use this application.</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Depending on the detection of smoke, the particular inputs of the microcontroller are triggered by the comparator.</a:t>
            </a:r>
          </a:p>
        </p:txBody>
      </p:sp>
      <p:sp>
        <p:nvSpPr>
          <p:cNvPr id="7" name="Slide Number Placeholder 6"/>
          <p:cNvSpPr>
            <a:spLocks noGrp="1"/>
          </p:cNvSpPr>
          <p:nvPr>
            <p:ph type="sldNum" sz="quarter" idx="15"/>
          </p:nvPr>
        </p:nvSpPr>
        <p:spPr/>
        <p:txBody>
          <a:bodyPr/>
          <a:lstStyle/>
          <a:p>
            <a:fld id="{9A7C0A4F-077A-4957-A494-B30BEAE0ADD0}" type="slidenum">
              <a:rPr lang="en-US" smtClean="0"/>
              <a:pPr/>
              <a:t>7</a:t>
            </a:fld>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3408"/>
            <a:ext cx="7467600" cy="1143000"/>
          </a:xfrm>
        </p:spPr>
        <p:txBody>
          <a:bodyPr/>
          <a:lstStyle/>
          <a:p>
            <a:r>
              <a:rPr lang="en-US"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METHODOLOGY</a:t>
            </a:r>
          </a:p>
        </p:txBody>
      </p:sp>
      <p:sp>
        <p:nvSpPr>
          <p:cNvPr id="9" name="Slide Number Placeholder 8"/>
          <p:cNvSpPr>
            <a:spLocks noGrp="1"/>
          </p:cNvSpPr>
          <p:nvPr>
            <p:ph type="sldNum" sz="quarter" idx="15"/>
          </p:nvPr>
        </p:nvSpPr>
        <p:spPr/>
        <p:txBody>
          <a:bodyPr/>
          <a:lstStyle/>
          <a:p>
            <a:fld id="{9A7C0A4F-077A-4957-A494-B30BEAE0ADD0}" type="slidenum">
              <a:rPr lang="en-US" smtClean="0">
                <a:solidFill>
                  <a:schemeClr val="tx1"/>
                </a:solidFill>
              </a:rPr>
              <a:pPr/>
              <a:t>8</a:t>
            </a:fld>
            <a:endParaRPr lang="en-US" dirty="0">
              <a:solidFill>
                <a:schemeClr val="tx1"/>
              </a:solidFill>
            </a:endParaRPr>
          </a:p>
        </p:txBody>
      </p:sp>
      <p:sp>
        <p:nvSpPr>
          <p:cNvPr id="7" name="Content Placeholder 6"/>
          <p:cNvSpPr>
            <a:spLocks noGrp="1"/>
          </p:cNvSpPr>
          <p:nvPr>
            <p:ph sz="quarter" idx="1"/>
          </p:nvPr>
        </p:nvSpPr>
        <p:spPr>
          <a:xfrm>
            <a:off x="899592" y="1124744"/>
            <a:ext cx="7467600" cy="4873752"/>
          </a:xfrm>
        </p:spPr>
        <p:txBody>
          <a:bodyPr>
            <a:normAutofit fontScale="85000" lnSpcReduction="20000"/>
          </a:bodyPr>
          <a:lstStyle/>
          <a:p>
            <a:r>
              <a:rPr lang="en-US" dirty="0">
                <a:latin typeface="Times New Roman" pitchFamily="18" charset="0"/>
                <a:cs typeface="Times New Roman" pitchFamily="18" charset="0"/>
              </a:rPr>
              <a:t>Our project consists of 2 sections, one is embedded and other  is android.</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the embedded part, the sensors detect any problems in the environment and sends the alert to the android app with the help of Bluetooth. For example we have a smoke sensor which detects the smoke in the surrounding and sends a alert message to the android app.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the android part, the alert message is conveyed to the patient or the senior citizens through voice output.</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1.Login page: The user can login from their credentials.</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2.Home page: Bluetooth connectivity, the patient can send an alert message if there is any emergency along with location to their family           </a:t>
            </a:r>
          </a:p>
          <a:p>
            <a:endParaRPr lang="en-US" b="1" dirty="0"/>
          </a:p>
          <a:p>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87424"/>
            <a:ext cx="7467600" cy="1143000"/>
          </a:xfrm>
        </p:spPr>
        <p:txBody>
          <a:bodyPr/>
          <a:lstStyle/>
          <a:p>
            <a:r>
              <a:rPr lang="en-US"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EXPECTED OUTCOMES</a:t>
            </a:r>
          </a:p>
        </p:txBody>
      </p:sp>
      <p:sp>
        <p:nvSpPr>
          <p:cNvPr id="3" name="Content Placeholder 2"/>
          <p:cNvSpPr>
            <a:spLocks noGrp="1"/>
          </p:cNvSpPr>
          <p:nvPr>
            <p:ph sz="quarter" idx="1"/>
          </p:nvPr>
        </p:nvSpPr>
        <p:spPr>
          <a:xfrm>
            <a:off x="539552" y="1124744"/>
            <a:ext cx="7992888" cy="5400600"/>
          </a:xfrm>
        </p:spPr>
        <p:txBody>
          <a:bodyPr/>
          <a:lstStyle/>
          <a:p>
            <a:r>
              <a:rPr lang="en-US" dirty="0">
                <a:latin typeface="Times New Roman" pitchFamily="18" charset="0"/>
                <a:cs typeface="Times New Roman" pitchFamily="18" charset="0"/>
              </a:rPr>
              <a:t>It helps the old age people who suffering from blurriness of eyes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also helps patients who are suffering from breathing issues or lung disorder</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Pre-alert about hazardous environmental conditions</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Regular Doctor visit will be avoided</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5"/>
          </p:nvPr>
        </p:nvSpPr>
        <p:spPr/>
        <p:txBody>
          <a:bodyPr/>
          <a:lstStyle/>
          <a:p>
            <a:fld id="{9A7C0A4F-077A-4957-A494-B30BEAE0ADD0}" type="slidenum">
              <a:rPr lang="en-US" smtClean="0"/>
              <a:pPr/>
              <a:t>9</a:t>
            </a:fld>
            <a:endParaRPr lang="en-US" dirty="0"/>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633</TotalTime>
  <Words>822</Words>
  <Application>Microsoft Office PowerPoint</Application>
  <PresentationFormat>On-screen Show (4:3)</PresentationFormat>
  <Paragraphs>121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PowerPoint Presentation</vt:lpstr>
      <vt:lpstr>                              CONTENTS </vt:lpstr>
      <vt:lpstr>                          INTRODUCTION</vt:lpstr>
      <vt:lpstr>                        Literature survey</vt:lpstr>
      <vt:lpstr>PROBLEM  IDENTIFICATION/STATEMENT</vt:lpstr>
      <vt:lpstr>                     GOALS </vt:lpstr>
      <vt:lpstr>                        OBJECTIVES</vt:lpstr>
      <vt:lpstr>                       METHODOLOGY</vt:lpstr>
      <vt:lpstr>           EXPECTED OUTCOMES</vt:lpstr>
      <vt:lpstr>         CONTRIBUTION TO SOCIETY</vt:lpstr>
      <vt:lpstr>                          REFERENCES</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PAVANI.M@ksit.edu.in</cp:lastModifiedBy>
  <cp:revision>65</cp:revision>
  <dcterms:created xsi:type="dcterms:W3CDTF">2020-12-28T16:42:36Z</dcterms:created>
  <dcterms:modified xsi:type="dcterms:W3CDTF">2021-04-25T10:12:29Z</dcterms:modified>
</cp:coreProperties>
</file>