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python/pandas/pandas_csv.asp" TargetMode="External"/><Relationship Id="rId2" Type="http://schemas.openxmlformats.org/officeDocument/2006/relationships/hyperlink" Target="https://www.w3schools.com/python/matplotlib_intro.asp" TargetMode="External"/><Relationship Id="rId1" Type="http://schemas.openxmlformats.org/officeDocument/2006/relationships/slideLayout" Target="../slideLayouts/slideLayout2.xml"/><Relationship Id="rId6" Type="http://schemas.openxmlformats.org/officeDocument/2006/relationships/hyperlink" Target="https://www.kaggle.com/" TargetMode="External"/><Relationship Id="rId5" Type="http://schemas.openxmlformats.org/officeDocument/2006/relationships/hyperlink" Target="https://www.kaggle.com/datasets" TargetMode="External"/><Relationship Id="rId4" Type="http://schemas.openxmlformats.org/officeDocument/2006/relationships/hyperlink" Target="https://pypi.org/project/sort-dataframeby-monthorwee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ing.com/ck/a?!&amp;&amp;p=3f88d3776423257eJmltdHM9MTcxMzkxNjgwMCZpZ3VpZD0xNGEzZWYzOC1hMzNhLTY4ZGItM2RmOS1mZWZkYTI5NzY5ZGQmaW5zaWQ9NTUxNA&amp;ptn=3&amp;ver=2&amp;hsh=3&amp;fclid=14a3ef38-a33a-68db-3df9-fefda29769dd&amp;psq=MOVIE+RATINGS+(ALGORITHEMS+%26+DEPLOYMENT)&amp;u=a1aHR0cHM6Ly90b3dhcmRzZGF0YXNjaWVuY2UuY29tL3ByZWRpY3RpbmctaW1kYi1tb3ZpZS1yYXRpbmdzLXVzaW5nLXN1cGVydmlzZWQtbWFjaGluZS1sZWFybmluZy1mM2IxMjZhYjJkZGI&amp;ntb=1" TargetMode="External"/><Relationship Id="rId2" Type="http://schemas.openxmlformats.org/officeDocument/2006/relationships/hyperlink" Target="https://www.bing.com/ck/a?!&amp;&amp;p=bcb4dd9063c095b6JmltdHM9MTcxMzkxNjgwMCZpZ3VpZD0xNGEzZWYzOC1hMzNhLTY4ZGItM2RmOS1mZWZkYTI5NzY5ZGQmaW5zaWQ9NTIzNA&amp;ptn=3&amp;ver=2&amp;hsh=3&amp;fclid=14a3ef38-a33a-68db-3df9-fefda29769dd&amp;psq=MOVIE+RATINGS+(ALGORITHEMS+%26+DEPLOYMENT)&amp;u=a1aHR0cHM6Ly90b3dhcmRzZGF0YXNjaWVuY2UuY29tL3ByZWRpY3RpbmctaW1kYi1tb3ZpZS1yYXRpbmdzLXVzaW5nLXN1cGVydmlzZWQtbWFjaGluZS1sZWFybmluZy1mM2IxMjZhYjJkZGI&amp;ntb=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RATINGS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BHARATHI.A</a:t>
            </a:r>
          </a:p>
          <a:p>
            <a:pPr marL="457200" indent="-457200">
              <a:buAutoNum type="arabicPeriod"/>
            </a:pPr>
            <a:r>
              <a:rPr lang="en-US" sz="2000" b="1" dirty="0">
                <a:solidFill>
                  <a:schemeClr val="accent1">
                    <a:lumMod val="75000"/>
                  </a:schemeClr>
                </a:solidFill>
                <a:latin typeface="Arial"/>
                <a:cs typeface="Arial"/>
              </a:rPr>
              <a:t>MECHANICAL ENGINEERING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a:t>
            </a:r>
          </a:p>
          <a:p>
            <a:pPr marL="457200" indent="-457200">
              <a:buAutoNum type="arabicPeriod"/>
            </a:pPr>
            <a:r>
              <a:rPr lang="en-US" sz="2000" b="1" dirty="0">
                <a:solidFill>
                  <a:schemeClr val="accent1">
                    <a:lumMod val="75000"/>
                  </a:schemeClr>
                </a:solidFill>
                <a:latin typeface="Arial"/>
                <a:cs typeface="Arial"/>
              </a:rPr>
              <a:t>ROEVER ENGINEERING COLLEGE-PERAMBALUR</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285750" indent="-285750">
              <a:buClr>
                <a:schemeClr val="accent1"/>
              </a:buClr>
              <a:buFont typeface="Wingdings" panose="05000000000000000000" pitchFamily="2" charset="2"/>
              <a:buChar char="§"/>
            </a:pPr>
            <a:r>
              <a:rPr lang="en-IN" sz="2400" b="0" i="0" dirty="0">
                <a:solidFill>
                  <a:srgbClr val="000000"/>
                </a:solidFill>
                <a:effectLst/>
                <a:latin typeface="Segoe UI" panose="020B0502040204020203" pitchFamily="34" charset="0"/>
              </a:rPr>
              <a:t>Matplotlib </a:t>
            </a:r>
            <a:r>
              <a:rPr lang="en-IN" sz="2400" b="0" i="0" dirty="0">
                <a:solidFill>
                  <a:srgbClr val="000000"/>
                </a:solidFill>
                <a:effectLst/>
                <a:latin typeface="Segoe UI" panose="020B0502040204020203" pitchFamily="34" charset="0"/>
                <a:hlinkClick r:id="rId2"/>
              </a:rPr>
              <a:t>https://www.w3schools.com/python/matplotlib_intro.asp</a:t>
            </a:r>
            <a:endParaRPr lang="en-IN" sz="2400" b="0" i="0" dirty="0">
              <a:solidFill>
                <a:srgbClr val="000000"/>
              </a:solidFill>
              <a:effectLst/>
              <a:latin typeface="Segoe UI" panose="020B0502040204020203" pitchFamily="34" charset="0"/>
            </a:endParaRPr>
          </a:p>
          <a:p>
            <a:pPr marL="285750" indent="-285750">
              <a:buClr>
                <a:schemeClr val="accent1"/>
              </a:buClr>
              <a:buFont typeface="Wingdings" panose="05000000000000000000" pitchFamily="2" charset="2"/>
              <a:buChar char="§"/>
            </a:pPr>
            <a:r>
              <a:rPr lang="en-IN" sz="2400" dirty="0">
                <a:solidFill>
                  <a:srgbClr val="000000"/>
                </a:solidFill>
                <a:latin typeface="Segoe UI" panose="020B0502040204020203" pitchFamily="34" charset="0"/>
              </a:rPr>
              <a:t>Pandas </a:t>
            </a:r>
            <a:r>
              <a:rPr lang="en-IN" sz="2400" dirty="0">
                <a:solidFill>
                  <a:srgbClr val="000000"/>
                </a:solidFill>
                <a:latin typeface="Segoe UI" panose="020B0502040204020203" pitchFamily="34" charset="0"/>
                <a:hlinkClick r:id="rId3"/>
              </a:rPr>
              <a:t>https://www.w3schools.com/python/pandas/pandas_csv.asp</a:t>
            </a:r>
            <a:endParaRPr lang="en-IN" sz="2400" b="0" i="0" dirty="0">
              <a:solidFill>
                <a:srgbClr val="000000"/>
              </a:solidFill>
              <a:effectLst/>
              <a:latin typeface="Segoe UI" panose="020B0502040204020203" pitchFamily="34" charset="0"/>
            </a:endParaRPr>
          </a:p>
          <a:p>
            <a:pPr marL="285750" indent="-285750">
              <a:buClr>
                <a:schemeClr val="accent1"/>
              </a:buClr>
              <a:buFont typeface="Wingdings" panose="05000000000000000000" pitchFamily="2" charset="2"/>
              <a:buChar char="§"/>
            </a:pPr>
            <a:r>
              <a:rPr lang="en-IN" sz="2400" dirty="0" err="1"/>
              <a:t>Dataframe</a:t>
            </a:r>
            <a:r>
              <a:rPr lang="en-IN" sz="2400" dirty="0"/>
              <a:t> </a:t>
            </a:r>
            <a:r>
              <a:rPr lang="en-IN" sz="2400" dirty="0">
                <a:hlinkClick r:id="rId4"/>
              </a:rPr>
              <a:t>https://pypi.org/project/sort-dataframeby-monthorweek/</a:t>
            </a:r>
            <a:endParaRPr lang="en-IN" sz="2400" dirty="0"/>
          </a:p>
          <a:p>
            <a:pPr marL="305435" indent="-305435"/>
            <a:r>
              <a:rPr lang="en-IN" sz="2400" dirty="0"/>
              <a:t>Kaggle </a:t>
            </a:r>
            <a:r>
              <a:rPr lang="en-US" sz="2400" dirty="0">
                <a:hlinkClick r:id="rId5"/>
              </a:rPr>
              <a:t>Find </a:t>
            </a:r>
            <a:r>
              <a:rPr lang="en-US" sz="2400" dirty="0" err="1">
                <a:hlinkClick r:id="rId5"/>
              </a:rPr>
              <a:t>Op</a:t>
            </a:r>
            <a:r>
              <a:rPr lang="en-US" sz="2400" dirty="0" err="1">
                <a:hlinkClick r:id="rId6"/>
              </a:rPr>
              <a:t>Kaggle</a:t>
            </a:r>
            <a:r>
              <a:rPr lang="en-US" sz="2400" dirty="0">
                <a:hlinkClick r:id="rId6"/>
              </a:rPr>
              <a:t>: Your Machine Learning and Data Science </a:t>
            </a:r>
            <a:r>
              <a:rPr lang="en-US" sz="2400" dirty="0" err="1">
                <a:hlinkClick r:id="rId6"/>
              </a:rPr>
              <a:t>Community</a:t>
            </a:r>
            <a:r>
              <a:rPr lang="en-US" sz="2400" dirty="0" err="1">
                <a:hlinkClick r:id="rId5"/>
              </a:rPr>
              <a:t>en</a:t>
            </a:r>
            <a:r>
              <a:rPr lang="en-US" sz="2400" dirty="0">
                <a:hlinkClick r:id="rId5"/>
              </a:rPr>
              <a:t> Datasets and Machine Learning Projects | Kaggle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200" b="0" i="0" dirty="0">
                <a:solidFill>
                  <a:srgbClr val="3C4043"/>
                </a:solidFill>
                <a:effectLst/>
                <a:latin typeface="Inter"/>
              </a:rPr>
              <a:t>In this, we have to predict the number of positive and negative reviews based on sentiments by using different classification models.</a:t>
            </a:r>
          </a:p>
          <a:p>
            <a:pPr marL="305435" indent="-305435"/>
            <a:r>
              <a:rPr lang="en-US" sz="3200" dirty="0">
                <a:solidFill>
                  <a:srgbClr val="3C4043"/>
                </a:solidFill>
                <a:latin typeface="Inter"/>
              </a:rPr>
              <a:t>The process should be analysis from the dataset of the movie rating of all sites scores </a:t>
            </a:r>
            <a:r>
              <a:rPr lang="en-IN" sz="3200" dirty="0">
                <a:solidFill>
                  <a:srgbClr val="3C4043"/>
                </a:solidFill>
                <a:latin typeface="Inter"/>
              </a:rPr>
              <a:t>collecting from the base of data.</a:t>
            </a:r>
          </a:p>
          <a:p>
            <a:pPr marL="305435" indent="-305435"/>
            <a:r>
              <a:rPr lang="en-IN" sz="3200" dirty="0">
                <a:solidFill>
                  <a:srgbClr val="3C4043"/>
                </a:solidFill>
                <a:latin typeface="Inter"/>
              </a:rPr>
              <a:t>To compared between the movies scores vs ratings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38E44799-31C6-9CC8-8CAE-FF259875B7D9}"/>
              </a:ext>
            </a:extLst>
          </p:cNvPr>
          <p:cNvSpPr txBox="1"/>
          <p:nvPr/>
        </p:nvSpPr>
        <p:spPr>
          <a:xfrm>
            <a:off x="696686" y="889844"/>
            <a:ext cx="10646228" cy="5539978"/>
          </a:xfrm>
          <a:prstGeom prst="rect">
            <a:avLst/>
          </a:prstGeom>
          <a:noFill/>
        </p:spPr>
        <p:txBody>
          <a:bodyPr wrap="square">
            <a:spAutoFit/>
          </a:bodyPr>
          <a:lstStyle/>
          <a:p>
            <a:endParaRPr lang="en-US" b="0" i="0" dirty="0">
              <a:solidFill>
                <a:srgbClr val="222222"/>
              </a:solidFill>
              <a:effectLst/>
              <a:latin typeface="Merriweather" panose="020F0502020204030204" pitchFamily="2" charset="0"/>
            </a:endParaRPr>
          </a:p>
          <a:p>
            <a:endParaRPr lang="en-US" dirty="0">
              <a:solidFill>
                <a:srgbClr val="222222"/>
              </a:solidFill>
              <a:latin typeface="Merriweather" panose="020F0502020204030204" pitchFamily="2" charset="0"/>
            </a:endParaRPr>
          </a:p>
          <a:p>
            <a:endParaRPr lang="en-US" b="0" i="0" dirty="0">
              <a:solidFill>
                <a:srgbClr val="222222"/>
              </a:solidFill>
              <a:effectLst/>
              <a:latin typeface="Merriweather" panose="020F0502020204030204" pitchFamily="2" charset="0"/>
            </a:endParaRPr>
          </a:p>
          <a:p>
            <a:r>
              <a:rPr lang="en-US" sz="2000" b="0" i="0" dirty="0">
                <a:solidFill>
                  <a:srgbClr val="222222"/>
                </a:solidFill>
                <a:effectLst/>
                <a:latin typeface="Merriweather" panose="020F0502020204030204" pitchFamily="2" charset="0"/>
              </a:rPr>
              <a:t>Movie is one of the biggest industries in the world. It is one of the mainstream entertainment media. However, recent studies say only a few movies succeeded or satisfied viewers.</a:t>
            </a:r>
          </a:p>
          <a:p>
            <a:r>
              <a:rPr lang="en-US" sz="2000" b="0" i="0" dirty="0">
                <a:solidFill>
                  <a:srgbClr val="222222"/>
                </a:solidFill>
                <a:effectLst/>
                <a:latin typeface="Merriweather" panose="020F0502020204030204" pitchFamily="2" charset="0"/>
              </a:rPr>
              <a:t> Movie makers are desperate to know the viewers’ reactions and sentiments to the movie. Maximum of the previous research works ware on movie hit prediction. Significantly, few works accurately predict the IMDb rating of an upcoming movie. Very few works </a:t>
            </a:r>
            <a:r>
              <a:rPr lang="en-US" sz="2000" b="0" i="0" dirty="0" err="1">
                <a:solidFill>
                  <a:srgbClr val="222222"/>
                </a:solidFill>
                <a:effectLst/>
                <a:latin typeface="Merriweather" panose="020F0502020204030204" pitchFamily="2" charset="0"/>
              </a:rPr>
              <a:t>analyse</a:t>
            </a:r>
            <a:r>
              <a:rPr lang="en-US" sz="2000" b="0" i="0" dirty="0">
                <a:solidFill>
                  <a:srgbClr val="222222"/>
                </a:solidFill>
                <a:effectLst/>
                <a:latin typeface="Merriweather" panose="020F0502020204030204" pitchFamily="2" charset="0"/>
              </a:rPr>
              <a:t> the viewers’ sentiment before and after the movie’s release. In our research work, we extract the YouTube comments of 80 selected movies. Then, we </a:t>
            </a:r>
            <a:r>
              <a:rPr lang="en-US" sz="2000" b="0" i="0" dirty="0" err="1">
                <a:solidFill>
                  <a:srgbClr val="222222"/>
                </a:solidFill>
                <a:effectLst/>
                <a:latin typeface="Merriweather" panose="020F0502020204030204" pitchFamily="2" charset="0"/>
              </a:rPr>
              <a:t>analyse</a:t>
            </a:r>
            <a:r>
              <a:rPr lang="en-US" sz="2000" b="0" i="0" dirty="0">
                <a:solidFill>
                  <a:srgbClr val="222222"/>
                </a:solidFill>
                <a:effectLst/>
                <a:latin typeface="Merriweather" panose="020F0502020204030204" pitchFamily="2" charset="0"/>
              </a:rPr>
              <a:t> the sentiment of each review comment using the VADER lexicon. Next, compute the overall sentiment and predict the IMDb rating of each movie.</a:t>
            </a:r>
          </a:p>
          <a:p>
            <a:r>
              <a:rPr lang="en-US" sz="2000" b="0" i="0" dirty="0">
                <a:solidFill>
                  <a:srgbClr val="222222"/>
                </a:solidFill>
                <a:effectLst/>
                <a:latin typeface="Merriweather" panose="020F0502020204030204" pitchFamily="2" charset="0"/>
              </a:rPr>
              <a:t> In the second part of our work, we investigate the viewers’ sentiment trends pre- and post-release of the movie. We have achieved 0.4702 mean square error and 0.519 is R2-score. Our observed results proved that the forecasted rating of pre-released movies had the lowest error. Our analysis helps to support industry decisions.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endParaRPr lang="en-IN" sz="1800" b="1" dirty="0">
              <a:solidFill>
                <a:srgbClr val="0F0F0F"/>
              </a:solidFill>
            </a:endParaRPr>
          </a:p>
          <a:p>
            <a:pPr marL="0" indent="0">
              <a:buNone/>
            </a:pPr>
            <a:r>
              <a:rPr lang="en-IN" sz="2800" b="1" dirty="0" err="1">
                <a:solidFill>
                  <a:srgbClr val="0F0F0F"/>
                </a:solidFill>
              </a:rPr>
              <a:t>Systes</a:t>
            </a:r>
            <a:r>
              <a:rPr lang="en-IN" sz="2800" b="1" dirty="0">
                <a:solidFill>
                  <a:srgbClr val="0F0F0F"/>
                </a:solidFill>
              </a:rPr>
              <a:t> requirements:</a:t>
            </a:r>
          </a:p>
          <a:p>
            <a:pPr marL="342900" indent="-342900">
              <a:buAutoNum type="arabicPeriod"/>
            </a:pPr>
            <a:r>
              <a:rPr lang="en-IN" sz="2800" b="1" dirty="0" err="1">
                <a:solidFill>
                  <a:srgbClr val="0F0F0F"/>
                </a:solidFill>
              </a:rPr>
              <a:t>Hartware</a:t>
            </a:r>
            <a:r>
              <a:rPr lang="en-IN" sz="2800" b="1" dirty="0">
                <a:solidFill>
                  <a:srgbClr val="0F0F0F"/>
                </a:solidFill>
              </a:rPr>
              <a:t> :</a:t>
            </a:r>
          </a:p>
          <a:p>
            <a:pPr marL="0" indent="0">
              <a:buNone/>
            </a:pPr>
            <a:r>
              <a:rPr lang="en-IN" sz="2800" b="1" dirty="0">
                <a:solidFill>
                  <a:srgbClr val="0F0F0F"/>
                </a:solidFill>
              </a:rPr>
              <a:t>           -a computer with sufficient processing power preferable with </a:t>
            </a:r>
            <a:r>
              <a:rPr lang="en-IN" sz="2800" b="1" dirty="0" err="1">
                <a:solidFill>
                  <a:srgbClr val="0F0F0F"/>
                </a:solidFill>
              </a:rPr>
              <a:t>multible</a:t>
            </a:r>
            <a:r>
              <a:rPr lang="en-IN" sz="2800" b="1" dirty="0">
                <a:solidFill>
                  <a:srgbClr val="0F0F0F"/>
                </a:solidFill>
              </a:rPr>
              <a:t> cores or a GPU for faster training of machine learning models.</a:t>
            </a:r>
          </a:p>
          <a:p>
            <a:pPr marL="0" indent="0">
              <a:buNone/>
            </a:pPr>
            <a:r>
              <a:rPr lang="en-IN" sz="2800" b="1" dirty="0">
                <a:solidFill>
                  <a:srgbClr val="0F0F0F"/>
                </a:solidFill>
              </a:rPr>
              <a:t>          - adequate RAM to handle the size of the dataset and computational requirements.</a:t>
            </a:r>
          </a:p>
          <a:p>
            <a:pPr marL="0" indent="0">
              <a:buNone/>
            </a:pPr>
            <a:r>
              <a:rPr lang="en-IN" sz="2800" b="1" dirty="0">
                <a:solidFill>
                  <a:srgbClr val="0F0F0F"/>
                </a:solidFill>
              </a:rPr>
              <a:t>2. Software :</a:t>
            </a:r>
          </a:p>
          <a:p>
            <a:pPr marL="0" indent="0">
              <a:buNone/>
            </a:pPr>
            <a:r>
              <a:rPr lang="en-IN" sz="2800" b="1" dirty="0">
                <a:solidFill>
                  <a:srgbClr val="0F0F0F"/>
                </a:solidFill>
              </a:rPr>
              <a:t>         - an operating system compatible  with the required machine learning libraries (windows ,</a:t>
            </a:r>
            <a:r>
              <a:rPr lang="en-IN" sz="2800" b="1" dirty="0" err="1">
                <a:solidFill>
                  <a:srgbClr val="0F0F0F"/>
                </a:solidFill>
              </a:rPr>
              <a:t>linux</a:t>
            </a:r>
            <a:r>
              <a:rPr lang="en-IN" sz="2800" b="1" dirty="0">
                <a:solidFill>
                  <a:srgbClr val="0F0F0F"/>
                </a:solidFill>
              </a:rPr>
              <a:t> ,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US" sz="2400" b="1" i="0" u="sng" dirty="0">
                <a:solidFill>
                  <a:srgbClr val="4007A2"/>
                </a:solidFill>
                <a:effectLst/>
                <a:highlight>
                  <a:srgbClr val="FFFFFF"/>
                </a:highlight>
                <a:latin typeface="Roboto" panose="020F0502020204030204" pitchFamily="2" charset="0"/>
                <a:hlinkClick r:id="rId2"/>
              </a:rPr>
              <a:t>Predicting IMDb Movie Ratings using Supervised Machine …</a:t>
            </a:r>
            <a:endParaRPr lang="en-US" sz="2400" b="1" i="0" dirty="0">
              <a:solidFill>
                <a:srgbClr val="71777D"/>
              </a:solidFill>
              <a:effectLst/>
              <a:highlight>
                <a:srgbClr val="FFFFFF"/>
              </a:highlight>
              <a:latin typeface="Roboto" panose="020F0502020204030204" pitchFamily="2" charset="0"/>
            </a:endParaRPr>
          </a:p>
          <a:p>
            <a:pPr algn="l"/>
            <a:r>
              <a:rPr lang="en-US" sz="2400" b="0" i="0" u="none" strike="noStrike" dirty="0">
                <a:solidFill>
                  <a:srgbClr val="444444"/>
                </a:solidFill>
                <a:effectLst/>
                <a:highlight>
                  <a:srgbClr val="FFFFFF"/>
                </a:highlight>
                <a:latin typeface="Roboto" panose="020F0502020204030204" pitchFamily="2" charset="0"/>
                <a:hlinkClick r:id="rId3"/>
              </a:rPr>
              <a:t>The idea is that artists in the </a:t>
            </a:r>
            <a:r>
              <a:rPr lang="en-US" sz="2400" b="1" i="0" u="none" strike="noStrike" dirty="0">
                <a:solidFill>
                  <a:srgbClr val="444444"/>
                </a:solidFill>
                <a:effectLst/>
                <a:highlight>
                  <a:srgbClr val="FFFFFF"/>
                </a:highlight>
                <a:latin typeface="Roboto" panose="020F0502020204030204" pitchFamily="2" charset="0"/>
                <a:hlinkClick r:id="rId3"/>
              </a:rPr>
              <a:t>movie</a:t>
            </a:r>
            <a:r>
              <a:rPr lang="en-US" sz="2400" b="0" i="0" u="none" strike="noStrike" dirty="0">
                <a:solidFill>
                  <a:srgbClr val="444444"/>
                </a:solidFill>
                <a:effectLst/>
                <a:highlight>
                  <a:srgbClr val="FFFFFF"/>
                </a:highlight>
                <a:latin typeface="Roboto" panose="020F0502020204030204" pitchFamily="2" charset="0"/>
                <a:hlinkClick r:id="rId3"/>
              </a:rPr>
              <a:t> industry can utilize this model to predict how well a </a:t>
            </a:r>
            <a:r>
              <a:rPr lang="en-US" sz="2400" b="1" i="0" u="none" strike="noStrike" dirty="0">
                <a:solidFill>
                  <a:srgbClr val="444444"/>
                </a:solidFill>
                <a:effectLst/>
                <a:highlight>
                  <a:srgbClr val="FFFFFF"/>
                </a:highlight>
                <a:latin typeface="Roboto" panose="020F0502020204030204" pitchFamily="2" charset="0"/>
                <a:hlinkClick r:id="rId3"/>
              </a:rPr>
              <a:t>movie</a:t>
            </a:r>
            <a:r>
              <a:rPr lang="en-US" sz="2400" b="0" i="0" u="none" strike="noStrike" dirty="0">
                <a:solidFill>
                  <a:srgbClr val="444444"/>
                </a:solidFill>
                <a:effectLst/>
                <a:highlight>
                  <a:srgbClr val="FFFFFF"/>
                </a:highlight>
                <a:latin typeface="Roboto" panose="020F0502020204030204" pitchFamily="2" charset="0"/>
                <a:hlinkClick r:id="rId3"/>
              </a:rPr>
              <a:t> will be received by viewers, thus, focusing on IMDb </a:t>
            </a:r>
            <a:r>
              <a:rPr lang="en-US" sz="2400" b="1" i="0" u="none" strike="noStrike" dirty="0">
                <a:solidFill>
                  <a:srgbClr val="444444"/>
                </a:solidFill>
                <a:effectLst/>
                <a:highlight>
                  <a:srgbClr val="FFFFFF"/>
                </a:highlight>
                <a:latin typeface="Roboto" panose="020F0502020204030204" pitchFamily="2" charset="0"/>
                <a:hlinkClick r:id="rId3"/>
              </a:rPr>
              <a:t>rating</a:t>
            </a:r>
            <a:r>
              <a:rPr lang="en-US" sz="2400" b="0" i="0" u="none" strike="noStrike" dirty="0">
                <a:solidFill>
                  <a:srgbClr val="444444"/>
                </a:solidFill>
                <a:effectLst/>
                <a:highlight>
                  <a:srgbClr val="FFFFFF"/>
                </a:highlight>
                <a:latin typeface="Roboto" panose="020F0502020204030204" pitchFamily="2" charset="0"/>
                <a:hlinkClick r:id="rId3"/>
              </a:rPr>
              <a:t> as the target, rather than Metacritic’s </a:t>
            </a:r>
            <a:r>
              <a:rPr lang="en-US" sz="2400" b="1" i="0" u="none" strike="noStrike" dirty="0">
                <a:solidFill>
                  <a:srgbClr val="444444"/>
                </a:solidFill>
                <a:effectLst/>
                <a:highlight>
                  <a:srgbClr val="FFFFFF"/>
                </a:highlight>
                <a:latin typeface="Roboto" panose="020F0502020204030204" pitchFamily="2" charset="0"/>
                <a:hlinkClick r:id="rId3"/>
              </a:rPr>
              <a:t>rating</a:t>
            </a:r>
            <a:r>
              <a:rPr lang="en-US" sz="2400" b="0" i="0" u="none" strike="noStrike" dirty="0">
                <a:solidFill>
                  <a:srgbClr val="444444"/>
                </a:solidFill>
                <a:effectLst/>
                <a:highlight>
                  <a:srgbClr val="FFFFFF"/>
                </a:highlight>
                <a:latin typeface="Roboto" panose="020F0502020204030204" pitchFamily="2" charset="0"/>
                <a:hlinkClick r:id="rId3"/>
              </a:rPr>
              <a:t> system or Rotten </a:t>
            </a:r>
            <a:r>
              <a:rPr lang="en-US" sz="2400" b="0" i="0" u="none" strike="noStrike" dirty="0" err="1">
                <a:solidFill>
                  <a:srgbClr val="444444"/>
                </a:solidFill>
                <a:effectLst/>
                <a:highlight>
                  <a:srgbClr val="FFFFFF"/>
                </a:highlight>
                <a:latin typeface="Roboto" panose="020F0502020204030204" pitchFamily="2" charset="0"/>
                <a:hlinkClick r:id="rId3"/>
              </a:rPr>
              <a:t>Tomatoes’s</a:t>
            </a:r>
            <a:r>
              <a:rPr lang="en-US" sz="2400" b="0" i="0" u="none" strike="noStrike" dirty="0">
                <a:solidFill>
                  <a:srgbClr val="444444"/>
                </a:solidFill>
                <a:effectLst/>
                <a:highlight>
                  <a:srgbClr val="FFFFFF"/>
                </a:highlight>
                <a:latin typeface="Roboto" panose="020F0502020204030204" pitchFamily="2" charset="0"/>
                <a:hlinkClick r:id="rId3"/>
              </a:rPr>
              <a:t> </a:t>
            </a:r>
            <a:r>
              <a:rPr lang="en-US" sz="2400" b="0" i="0" u="none" strike="noStrike" dirty="0" err="1">
                <a:solidFill>
                  <a:srgbClr val="444444"/>
                </a:solidFill>
                <a:effectLst/>
                <a:highlight>
                  <a:srgbClr val="FFFFFF"/>
                </a:highlight>
                <a:latin typeface="Roboto" panose="020F0502020204030204" pitchFamily="2" charset="0"/>
                <a:hlinkClick r:id="rId3"/>
              </a:rPr>
              <a:t>Tomatometer</a:t>
            </a:r>
            <a:r>
              <a:rPr lang="en-US" sz="2400" b="0" i="0" u="none" strike="noStrike" dirty="0">
                <a:solidFill>
                  <a:srgbClr val="444444"/>
                </a:solidFill>
                <a:effectLst/>
                <a:highlight>
                  <a:srgbClr val="FFFFFF"/>
                </a:highlight>
                <a:latin typeface="Roboto" panose="020F0502020204030204" pitchFamily="2" charset="0"/>
                <a:hlinkClick r:id="rId3"/>
              </a:rPr>
              <a:t>. In its entirety, this project explored a few critical skills required of a data scientist:</a:t>
            </a:r>
          </a:p>
          <a:p>
            <a:pPr algn="l"/>
            <a:r>
              <a:rPr lang="en-US" sz="2400" b="1" i="0">
                <a:solidFill>
                  <a:srgbClr val="111111"/>
                </a:solidFill>
                <a:effectLst/>
                <a:highlight>
                  <a:srgbClr val="FFFFFF"/>
                </a:highlight>
                <a:latin typeface="-apple-system"/>
              </a:rPr>
              <a:t>Deployment and Challenges</a:t>
            </a:r>
          </a:p>
          <a:p>
            <a:pPr algn="l"/>
            <a:r>
              <a:rPr lang="en-US" sz="2400" b="0" i="0">
                <a:solidFill>
                  <a:srgbClr val="111111"/>
                </a:solidFill>
                <a:effectLst/>
                <a:highlight>
                  <a:srgbClr val="FFFFFF"/>
                </a:highlight>
                <a:latin typeface="-apple-system"/>
              </a:rPr>
              <a:t>Deploying a movie recommendation system involves integrating it into a platform like Netflix or a custom web app. Challenges include scalability, real-time updates, and handling cold starts (when a new user or item joins the system).</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BB5AD0F-17FE-A018-73A4-A5AD61825DA3}"/>
              </a:ext>
            </a:extLst>
          </p:cNvPr>
          <p:cNvPicPr>
            <a:picLocks noGrp="1" noChangeAspect="1"/>
          </p:cNvPicPr>
          <p:nvPr>
            <p:ph idx="1"/>
          </p:nvPr>
        </p:nvPicPr>
        <p:blipFill>
          <a:blip r:embed="rId2"/>
          <a:stretch>
            <a:fillRect/>
          </a:stretch>
        </p:blipFill>
        <p:spPr>
          <a:xfrm>
            <a:off x="762736" y="1317592"/>
            <a:ext cx="4922272" cy="4923392"/>
          </a:xfrm>
        </p:spPr>
      </p:pic>
      <p:pic>
        <p:nvPicPr>
          <p:cNvPr id="7" name="Picture 6">
            <a:extLst>
              <a:ext uri="{FF2B5EF4-FFF2-40B4-BE49-F238E27FC236}">
                <a16:creationId xmlns:a16="http://schemas.microsoft.com/office/drawing/2014/main" id="{5BD47325-B305-C035-8EEE-B6481A748D8B}"/>
              </a:ext>
            </a:extLst>
          </p:cNvPr>
          <p:cNvPicPr>
            <a:picLocks noChangeAspect="1"/>
          </p:cNvPicPr>
          <p:nvPr/>
        </p:nvPicPr>
        <p:blipFill>
          <a:blip r:embed="rId3"/>
          <a:stretch>
            <a:fillRect/>
          </a:stretch>
        </p:blipFill>
        <p:spPr>
          <a:xfrm>
            <a:off x="6057164" y="1317592"/>
            <a:ext cx="5372100" cy="4923392"/>
          </a:xfrm>
          <a:prstGeom prst="rect">
            <a:avLst/>
          </a:prstGeom>
        </p:spPr>
      </p:pic>
    </p:spTree>
    <p:extLst>
      <p:ext uri="{BB962C8B-B14F-4D97-AF65-F5344CB8AC3E}">
        <p14:creationId xmlns:p14="http://schemas.microsoft.com/office/powerpoint/2010/main" val="333957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5164088"/>
          </a:xfrm>
        </p:spPr>
        <p:txBody>
          <a:bodyPr>
            <a:normAutofit/>
          </a:bodyPr>
          <a:lstStyle/>
          <a:p>
            <a:pPr algn="l">
              <a:buFont typeface="+mj-lt"/>
              <a:buAutoNum type="arabicPeriod"/>
            </a:pPr>
            <a:r>
              <a:rPr lang="en-US" sz="2400" b="1" i="0" dirty="0">
                <a:solidFill>
                  <a:srgbClr val="111111"/>
                </a:solidFill>
                <a:effectLst/>
                <a:highlight>
                  <a:srgbClr val="FFFFFF"/>
                </a:highlight>
                <a:latin typeface="-apple-system"/>
              </a:rPr>
              <a:t>Express Your Opinion Clearly</a:t>
            </a:r>
            <a:r>
              <a:rPr lang="en-US" sz="2400" b="0" i="0" dirty="0">
                <a:solidFill>
                  <a:srgbClr val="111111"/>
                </a:solidFill>
                <a:effectLst/>
                <a:highlight>
                  <a:srgbClr val="FFFFFF"/>
                </a:highlight>
                <a:latin typeface="-apple-system"/>
              </a:rPr>
              <a:t>: Don’t leave the reader guessing whether you liked the movie or not. State your opinion early on and then elaborate on it throughout the review. You can use stars, a numerical score, or a simple thumbs-up/thumbs-down to convey your thoughts:</a:t>
            </a:r>
          </a:p>
          <a:p>
            <a:pPr marL="742950" lvl="1" indent="-285750" algn="l">
              <a:buFont typeface="+mj-lt"/>
              <a:buAutoNum type="arabicPeriod"/>
            </a:pPr>
            <a:r>
              <a:rPr lang="en-US" sz="2400" b="0" i="0" dirty="0">
                <a:solidFill>
                  <a:srgbClr val="111111"/>
                </a:solidFill>
                <a:effectLst/>
                <a:highlight>
                  <a:srgbClr val="FFFFFF"/>
                </a:highlight>
                <a:latin typeface="-apple-system"/>
              </a:rPr>
              <a:t>Great Movie: </a:t>
            </a:r>
            <a:r>
              <a:rPr lang="en-US" sz="2400" b="0" i="1" dirty="0">
                <a:solidFill>
                  <a:srgbClr val="111111"/>
                </a:solidFill>
                <a:effectLst/>
                <a:highlight>
                  <a:srgbClr val="FFFFFF"/>
                </a:highlight>
                <a:latin typeface="-apple-system"/>
              </a:rPr>
              <a:t>“ABC is the rare movie that succeeds on almost every level, where each character, scene, costume, and joke fire on all cylinders to make a film worth repeated viewings.”</a:t>
            </a:r>
            <a:endParaRPr lang="en-US" sz="2400" b="0" i="0" dirty="0">
              <a:solidFill>
                <a:srgbClr val="111111"/>
              </a:solidFill>
              <a:effectLst/>
              <a:highlight>
                <a:srgbClr val="FFFFFF"/>
              </a:highlight>
              <a:latin typeface="-apple-system"/>
            </a:endParaRPr>
          </a:p>
          <a:p>
            <a:pPr marL="742950" lvl="1" indent="-285750" algn="l">
              <a:buFont typeface="+mj-lt"/>
              <a:buAutoNum type="arabicPeriod"/>
            </a:pPr>
            <a:r>
              <a:rPr lang="en-US" sz="2400" b="0" i="0" dirty="0">
                <a:solidFill>
                  <a:srgbClr val="111111"/>
                </a:solidFill>
                <a:effectLst/>
                <a:highlight>
                  <a:srgbClr val="FFFFFF"/>
                </a:highlight>
                <a:latin typeface="-apple-system"/>
              </a:rPr>
              <a:t>Bad Movie: </a:t>
            </a:r>
            <a:r>
              <a:rPr lang="en-US" sz="2400" b="0" i="1" dirty="0">
                <a:solidFill>
                  <a:srgbClr val="111111"/>
                </a:solidFill>
                <a:effectLst/>
                <a:highlight>
                  <a:srgbClr val="FFFFFF"/>
                </a:highlight>
                <a:latin typeface="-apple-system"/>
              </a:rPr>
              <a:t>“With 47 Ronin, you’re better off saving your money, your popcorn, and time.”</a:t>
            </a:r>
            <a:endParaRPr lang="en-US" sz="2400" b="0" i="0" dirty="0">
              <a:solidFill>
                <a:srgbClr val="111111"/>
              </a:solidFill>
              <a:effectLst/>
              <a:highlight>
                <a:srgbClr val="FFFFFF"/>
              </a:highlight>
              <a:latin typeface="-apple-system"/>
            </a:endParaRPr>
          </a:p>
          <a:p>
            <a:pPr marL="742950" lvl="1" indent="-285750" algn="l">
              <a:buFont typeface="+mj-lt"/>
              <a:buAutoNum type="arabicPeriod"/>
            </a:pPr>
            <a:r>
              <a:rPr lang="en-US" sz="2400" b="0" i="0" dirty="0">
                <a:solidFill>
                  <a:srgbClr val="111111"/>
                </a:solidFill>
                <a:effectLst/>
                <a:highlight>
                  <a:srgbClr val="FFFFFF"/>
                </a:highlight>
                <a:latin typeface="-apple-system"/>
              </a:rPr>
              <a:t>Okay Movie: </a:t>
            </a:r>
            <a:r>
              <a:rPr lang="en-US" sz="2400" b="0" i="1" dirty="0">
                <a:solidFill>
                  <a:srgbClr val="111111"/>
                </a:solidFill>
                <a:effectLst/>
                <a:highlight>
                  <a:srgbClr val="FFFFFF"/>
                </a:highlight>
                <a:latin typeface="-apple-system"/>
              </a:rPr>
              <a:t>“I loved the wildly uneven Interstellar far more than I should have, but that doesn’t mean it is perfect. Ultimately, the utter awe and spectacle of space swept me through the admittedly heavy-handed plotting and dialogue.”</a:t>
            </a:r>
            <a:endParaRPr lang="en-US" sz="2400" b="0" i="0" dirty="0">
              <a:solidFill>
                <a:srgbClr val="111111"/>
              </a:solidFill>
              <a:effectLst/>
              <a:highlight>
                <a:srgbClr val="FFFFFF"/>
              </a:highlight>
              <a:latin typeface="-apple-system"/>
            </a:endParaRP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4"/>
            <a:ext cx="11029615" cy="4786359"/>
          </a:xfrm>
        </p:spPr>
        <p:txBody>
          <a:bodyPr>
            <a:normAutofit/>
          </a:bodyPr>
          <a:lstStyle/>
          <a:p>
            <a:pPr marL="0" indent="0">
              <a:buNone/>
            </a:pPr>
            <a:r>
              <a:rPr lang="en-IN" sz="2000" b="1" i="0" dirty="0">
                <a:solidFill>
                  <a:srgbClr val="111111"/>
                </a:solidFill>
                <a:effectLst/>
                <a:highlight>
                  <a:srgbClr val="FFFFFF"/>
                </a:highlight>
                <a:latin typeface="-apple-system"/>
              </a:rPr>
              <a:t>Socially Conscious Ratings</a:t>
            </a:r>
            <a:r>
              <a:rPr lang="en-IN" sz="2000" b="0" i="0" dirty="0">
                <a:solidFill>
                  <a:srgbClr val="111111"/>
                </a:solidFill>
                <a:effectLst/>
                <a:highlight>
                  <a:srgbClr val="FFFFFF"/>
                </a:highlight>
                <a:latin typeface="-apple-system"/>
              </a:rPr>
              <a:t>:</a:t>
            </a:r>
            <a:endParaRPr lang="en-US" sz="2000" b="1" dirty="0"/>
          </a:p>
          <a:p>
            <a:pPr marL="305435" indent="-305435"/>
            <a:r>
              <a:rPr lang="en-US" sz="2000" b="0" i="0" dirty="0">
                <a:solidFill>
                  <a:srgbClr val="111111"/>
                </a:solidFill>
                <a:effectLst/>
                <a:highlight>
                  <a:srgbClr val="FFFFFF"/>
                </a:highlight>
                <a:latin typeface="-apple-system"/>
              </a:rPr>
              <a:t>the future of movie ratings will be more dynamic, responsive, and reflective of our evolving society. As technology and perspectives change, so will the way we evaluate and appreciate films.</a:t>
            </a:r>
          </a:p>
          <a:p>
            <a:pPr algn="l">
              <a:buFont typeface="+mj-lt"/>
              <a:buAutoNum type="arabicPeriod"/>
            </a:pPr>
            <a:r>
              <a:rPr lang="en-US" sz="2000" b="1" i="0" dirty="0">
                <a:solidFill>
                  <a:srgbClr val="111111"/>
                </a:solidFill>
                <a:effectLst/>
                <a:highlight>
                  <a:srgbClr val="FFFFFF"/>
                </a:highlight>
                <a:latin typeface="-apple-system"/>
              </a:rPr>
              <a:t>Socially Conscious Ratings</a:t>
            </a:r>
            <a:r>
              <a:rPr lang="en-US" sz="2000" b="0" i="0" dirty="0">
                <a:solidFill>
                  <a:srgbClr val="111111"/>
                </a:solidFill>
                <a:effectLst/>
                <a:highlight>
                  <a:srgbClr val="FFFFFF"/>
                </a:highlight>
                <a:latin typeface="-apple-system"/>
              </a:rPr>
              <a:t>:</a:t>
            </a:r>
          </a:p>
          <a:p>
            <a:pPr marL="742950" lvl="1" indent="-285750" algn="l">
              <a:buFont typeface="+mj-lt"/>
              <a:buAutoNum type="arabicPeriod"/>
            </a:pPr>
            <a:r>
              <a:rPr lang="en-US" sz="2000" b="0" i="0" dirty="0">
                <a:solidFill>
                  <a:srgbClr val="111111"/>
                </a:solidFill>
                <a:effectLst/>
                <a:highlight>
                  <a:srgbClr val="FFFFFF"/>
                </a:highlight>
                <a:latin typeface="-apple-system"/>
              </a:rPr>
              <a:t>Movie ratings will increasingly reflect societal values and ethical considerations. Films that address important social issues, promote diversity, or challenge norms will receive recognition.</a:t>
            </a:r>
          </a:p>
          <a:p>
            <a:pPr marL="742950" lvl="1" indent="-285750" algn="l">
              <a:buFont typeface="+mj-lt"/>
              <a:buAutoNum type="arabicPeriod"/>
            </a:pPr>
            <a:r>
              <a:rPr lang="en-US" sz="2000" b="0" i="0" dirty="0">
                <a:solidFill>
                  <a:srgbClr val="111111"/>
                </a:solidFill>
                <a:effectLst/>
                <a:highlight>
                  <a:srgbClr val="FFFFFF"/>
                </a:highlight>
                <a:latin typeface="-apple-system"/>
              </a:rPr>
              <a:t>Audiences will demand more responsible representation and accurate portrayals of various communities. Inaccurate or harmful depictions may lead to lower ratings.</a:t>
            </a: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fundamentals of data science</Template>
  <TotalTime>0</TotalTime>
  <Words>799</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-apple-system</vt:lpstr>
      <vt:lpstr>Arial</vt:lpstr>
      <vt:lpstr>Calibri</vt:lpstr>
      <vt:lpstr>Calibri Light</vt:lpstr>
      <vt:lpstr>Franklin Gothic Book</vt:lpstr>
      <vt:lpstr>Franklin Gothic Demi</vt:lpstr>
      <vt:lpstr>Inter</vt:lpstr>
      <vt:lpstr>Merriweather</vt:lpstr>
      <vt:lpstr>Roboto</vt:lpstr>
      <vt:lpstr>Segoe UI</vt:lpstr>
      <vt:lpstr>Wingdings</vt:lpstr>
      <vt:lpstr>Wingdings 2</vt:lpstr>
      <vt:lpstr>DividendVTI</vt:lpstr>
      <vt:lpstr>FANDANGO MOVIE RATINGS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RATINGS DISCREPANCY ANALYSIS USING PYTHON</dc:title>
  <dc:creator>navasuryah r</dc:creator>
  <cp:lastModifiedBy>navasuryah r</cp:lastModifiedBy>
  <cp:revision>1</cp:revision>
  <dcterms:created xsi:type="dcterms:W3CDTF">2024-04-25T03:10:08Z</dcterms:created>
  <dcterms:modified xsi:type="dcterms:W3CDTF">2024-04-25T03:10:51Z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