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830" y="2359075"/>
            <a:ext cx="4940096" cy="89611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      </a:t>
            </a:r>
            <a:r>
              <a:rPr lang="en-US" sz="6000" dirty="0">
                <a:latin typeface="Vrinda" panose="020B0502040204020203" pitchFamily="34" charset="0"/>
                <a:cs typeface="Vrinda" panose="020B0502040204020203" pitchFamily="34" charset="0"/>
              </a:rPr>
              <a:t>React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BF6282-BE92-4D23-98D1-6E82F888B051}"/>
              </a:ext>
            </a:extLst>
          </p:cNvPr>
          <p:cNvSpPr txBox="1"/>
          <p:nvPr/>
        </p:nvSpPr>
        <p:spPr>
          <a:xfrm>
            <a:off x="8468148" y="4665446"/>
            <a:ext cx="3412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Pre-Request</a:t>
            </a:r>
          </a:p>
          <a:p>
            <a:r>
              <a:rPr lang="en-IN" sz="1600" b="1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     - node 8.10 and above</a:t>
            </a:r>
          </a:p>
          <a:p>
            <a:r>
              <a:rPr lang="en-IN" sz="1600" b="1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     - </a:t>
            </a:r>
            <a:r>
              <a:rPr lang="en-IN" sz="1600" b="1" dirty="0" err="1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npm</a:t>
            </a:r>
            <a:r>
              <a:rPr lang="en-IN" sz="1600" b="1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 5.6 and above</a:t>
            </a:r>
          </a:p>
          <a:p>
            <a:r>
              <a:rPr lang="en-IN" sz="1600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FA529-4117-460F-B3E4-21A281C0E322}"/>
              </a:ext>
            </a:extLst>
          </p:cNvPr>
          <p:cNvSpPr txBox="1"/>
          <p:nvPr/>
        </p:nvSpPr>
        <p:spPr>
          <a:xfrm>
            <a:off x="5246805" y="4741588"/>
            <a:ext cx="2609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Pre-Request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    - JavaScript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    - HTML5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    - CSS</a:t>
            </a:r>
          </a:p>
        </p:txBody>
      </p:sp>
    </p:spTree>
    <p:extLst>
      <p:ext uri="{BB962C8B-B14F-4D97-AF65-F5344CB8AC3E}">
        <p14:creationId xmlns:p14="http://schemas.microsoft.com/office/powerpoint/2010/main" val="32652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00050"/>
            <a:ext cx="7581900" cy="86677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Promise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3867150" y="334327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8801100" y="3645635"/>
            <a:ext cx="32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3AE0C-223D-4D45-96DF-5D903F19FA03}"/>
              </a:ext>
            </a:extLst>
          </p:cNvPr>
          <p:cNvSpPr txBox="1"/>
          <p:nvPr/>
        </p:nvSpPr>
        <p:spPr>
          <a:xfrm>
            <a:off x="7119938" y="889843"/>
            <a:ext cx="46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43600-E21A-4A69-B0B0-577B24CB9460}"/>
              </a:ext>
            </a:extLst>
          </p:cNvPr>
          <p:cNvSpPr txBox="1"/>
          <p:nvPr/>
        </p:nvSpPr>
        <p:spPr>
          <a:xfrm>
            <a:off x="381001" y="1074509"/>
            <a:ext cx="5557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 The menu</a:t>
            </a:r>
          </a:p>
          <a:p>
            <a:r>
              <a:rPr lang="en-US" sz="1200" dirty="0"/>
              <a:t>var menu = ['Hamburger', 'Chicken Soup', 'Pasta'];</a:t>
            </a:r>
          </a:p>
          <a:p>
            <a:endParaRPr lang="en-US" sz="1200" dirty="0"/>
          </a:p>
          <a:p>
            <a:r>
              <a:rPr lang="en-US" sz="1200" dirty="0"/>
              <a:t>function </a:t>
            </a:r>
            <a:r>
              <a:rPr lang="en-US" sz="1200" dirty="0" err="1"/>
              <a:t>order_food</a:t>
            </a:r>
            <a:r>
              <a:rPr lang="en-US" sz="1200" dirty="0"/>
              <a:t> (order) {</a:t>
            </a:r>
          </a:p>
          <a:p>
            <a:r>
              <a:rPr lang="en-US" sz="1200" dirty="0"/>
              <a:t>    let promise = new Promise((resolve, reject) =&gt; { </a:t>
            </a:r>
          </a:p>
          <a:p>
            <a:r>
              <a:rPr lang="en-US" sz="1200" dirty="0"/>
              <a:t>    if(</a:t>
            </a:r>
            <a:r>
              <a:rPr lang="en-US" sz="1200" dirty="0" err="1"/>
              <a:t>menu.includes</a:t>
            </a:r>
            <a:r>
              <a:rPr lang="en-US" sz="1200" dirty="0"/>
              <a:t>(order)) { </a:t>
            </a:r>
          </a:p>
          <a:p>
            <a:r>
              <a:rPr lang="en-US" sz="1200" dirty="0"/>
              <a:t>        resolve(); </a:t>
            </a:r>
          </a:p>
          <a:p>
            <a:r>
              <a:rPr lang="en-US" sz="1200" dirty="0"/>
              <a:t>    }else { </a:t>
            </a:r>
          </a:p>
          <a:p>
            <a:r>
              <a:rPr lang="en-US" sz="1200" dirty="0"/>
              <a:t>        reject('This item is not on the menu.'); </a:t>
            </a:r>
          </a:p>
          <a:p>
            <a:r>
              <a:rPr lang="en-US" sz="1200" dirty="0"/>
              <a:t>  } </a:t>
            </a:r>
          </a:p>
          <a:p>
            <a:r>
              <a:rPr lang="en-US" sz="1200" dirty="0"/>
              <a:t>});</a:t>
            </a:r>
          </a:p>
          <a:p>
            <a:r>
              <a:rPr lang="en-US" sz="1200" dirty="0"/>
              <a:t>    return promise;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function </a:t>
            </a:r>
            <a:r>
              <a:rPr lang="en-US" sz="1200" dirty="0" err="1"/>
              <a:t>make_payment</a:t>
            </a:r>
            <a:r>
              <a:rPr lang="en-US" sz="1200" dirty="0"/>
              <a:t> (payment) {</a:t>
            </a:r>
          </a:p>
          <a:p>
            <a:r>
              <a:rPr lang="en-US" sz="1200" dirty="0"/>
              <a:t>    let promise = new Promise((resolve, reject) =&gt; { </a:t>
            </a:r>
          </a:p>
          <a:p>
            <a:r>
              <a:rPr lang="en-US" sz="1200" dirty="0"/>
              <a:t>    if(payment &gt;= 20) { </a:t>
            </a:r>
          </a:p>
          <a:p>
            <a:r>
              <a:rPr lang="en-US" sz="1200" dirty="0"/>
              <a:t>        resolve(); </a:t>
            </a:r>
          </a:p>
          <a:p>
            <a:r>
              <a:rPr lang="en-US" sz="1200" dirty="0"/>
              <a:t>    }else { </a:t>
            </a:r>
          </a:p>
          <a:p>
            <a:r>
              <a:rPr lang="en-US" sz="1200" dirty="0"/>
              <a:t>        reject('Your order costs 20.'); </a:t>
            </a:r>
          </a:p>
          <a:p>
            <a:r>
              <a:rPr lang="en-US" sz="1200" dirty="0"/>
              <a:t>  } </a:t>
            </a:r>
          </a:p>
          <a:p>
            <a:r>
              <a:rPr lang="en-US" sz="1200" dirty="0"/>
              <a:t>});</a:t>
            </a:r>
          </a:p>
          <a:p>
            <a:r>
              <a:rPr lang="en-US" sz="1200" dirty="0"/>
              <a:t>    return promise;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7CC85-DB53-4B51-A8AB-92A19F3762BB}"/>
              </a:ext>
            </a:extLst>
          </p:cNvPr>
          <p:cNvSpPr txBox="1"/>
          <p:nvPr/>
        </p:nvSpPr>
        <p:spPr>
          <a:xfrm>
            <a:off x="6096000" y="748843"/>
            <a:ext cx="59245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// await can only be used inside an async function</a:t>
            </a:r>
          </a:p>
          <a:p>
            <a:r>
              <a:rPr lang="en-US" sz="1200" dirty="0"/>
              <a:t>    async function eat(order, payment){</a:t>
            </a:r>
          </a:p>
          <a:p>
            <a:r>
              <a:rPr lang="en-US" sz="1200" dirty="0"/>
              <a:t>        // waiting for the promises to resolve</a:t>
            </a:r>
          </a:p>
          <a:p>
            <a:r>
              <a:rPr lang="en-US" sz="1200" dirty="0"/>
              <a:t>        try{</a:t>
            </a:r>
          </a:p>
          <a:p>
            <a:r>
              <a:rPr lang="en-US" sz="1200" dirty="0"/>
              <a:t>            await </a:t>
            </a:r>
            <a:r>
              <a:rPr lang="en-US" sz="1200" dirty="0" err="1"/>
              <a:t>order_food</a:t>
            </a:r>
            <a:r>
              <a:rPr lang="en-US" sz="1200" dirty="0"/>
              <a:t>(order);</a:t>
            </a:r>
          </a:p>
          <a:p>
            <a:r>
              <a:rPr lang="en-US" sz="1200" dirty="0"/>
              <a:t>            console.log("Order received by the customer.");</a:t>
            </a:r>
          </a:p>
          <a:p>
            <a:r>
              <a:rPr lang="en-US" sz="1200" dirty="0"/>
              <a:t>            console.log("Collect payment.");</a:t>
            </a:r>
          </a:p>
          <a:p>
            <a:r>
              <a:rPr lang="en-US" sz="1200" dirty="0"/>
              <a:t>            await </a:t>
            </a:r>
            <a:r>
              <a:rPr lang="en-US" sz="1200" dirty="0" err="1"/>
              <a:t>make_payment</a:t>
            </a:r>
            <a:r>
              <a:rPr lang="en-US" sz="1200" dirty="0"/>
              <a:t>(payment);</a:t>
            </a:r>
          </a:p>
          <a:p>
            <a:r>
              <a:rPr lang="en-US" sz="1200" dirty="0"/>
              <a:t>            console.log("Payment received.");</a:t>
            </a:r>
          </a:p>
          <a:p>
            <a:r>
              <a:rPr lang="en-US" sz="1200" dirty="0"/>
              <a:t>        }</a:t>
            </a:r>
          </a:p>
          <a:p>
            <a:r>
              <a:rPr lang="en-US" sz="1200" dirty="0"/>
              <a:t>        // Catching errors or rejected promises</a:t>
            </a:r>
          </a:p>
          <a:p>
            <a:r>
              <a:rPr lang="en-US" sz="1200" dirty="0"/>
              <a:t>        catch (error){</a:t>
            </a:r>
          </a:p>
          <a:p>
            <a:r>
              <a:rPr lang="en-US" sz="1200" dirty="0"/>
              <a:t>            console.log(error)</a:t>
            </a:r>
          </a:p>
          <a:p>
            <a:r>
              <a:rPr lang="en-US" sz="1200" dirty="0"/>
              <a:t>        }</a:t>
            </a:r>
          </a:p>
          <a:p>
            <a:r>
              <a:rPr lang="en-US" sz="1200" dirty="0"/>
              <a:t>    }</a:t>
            </a:r>
          </a:p>
          <a:p>
            <a:br>
              <a:rPr lang="en-US" sz="1200" dirty="0"/>
            </a:br>
            <a:r>
              <a:rPr lang="en-US" sz="1200" dirty="0"/>
              <a:t>    // Customer places his/her order and specifies the amount to pay</a:t>
            </a:r>
          </a:p>
          <a:p>
            <a:r>
              <a:rPr lang="en-US" sz="1200" dirty="0"/>
              <a:t>    // Play around with these parameters to fully understand what is going on.</a:t>
            </a:r>
          </a:p>
          <a:p>
            <a:r>
              <a:rPr lang="en-US" sz="1200" dirty="0"/>
              <a:t>    eat("Hamburger", 20);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7" y="78016"/>
            <a:ext cx="4352925" cy="8667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rinda" panose="020B0502040204020203" pitchFamily="34" charset="0"/>
                <a:cs typeface="Vrinda" panose="020B0502040204020203" pitchFamily="34" charset="0"/>
              </a:rPr>
              <a:t>Variable</a:t>
            </a:r>
            <a:endParaRPr lang="en-IN" sz="40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7C9B0-1CB9-4BDB-9CB2-0E2BBDA4F358}"/>
              </a:ext>
            </a:extLst>
          </p:cNvPr>
          <p:cNvSpPr txBox="1"/>
          <p:nvPr/>
        </p:nvSpPr>
        <p:spPr>
          <a:xfrm>
            <a:off x="266700" y="1177826"/>
            <a:ext cx="1181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Let &amp;  Const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- let and const variable can't be redeclared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- let variable can be reassigned and modified Constant variable cannot be reassigned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- Scope of let and const is with the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796B1-F06B-4C3D-AE96-83DA8DE81527}"/>
              </a:ext>
            </a:extLst>
          </p:cNvPr>
          <p:cNvSpPr txBox="1"/>
          <p:nvPr/>
        </p:nvSpPr>
        <p:spPr>
          <a:xfrm>
            <a:off x="333375" y="2488079"/>
            <a:ext cx="3533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Example:</a:t>
            </a:r>
          </a:p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  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var a =10;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var a = 30;</a:t>
            </a:r>
          </a:p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Const c ='hello’;</a:t>
            </a:r>
          </a:p>
          <a:p>
            <a:r>
              <a:rPr lang="en-US" sz="1600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      c =‘Hi';</a:t>
            </a:r>
          </a:p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4114797" y="2488079"/>
            <a:ext cx="192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Let b = ‘hi’;</a:t>
            </a:r>
          </a:p>
          <a:p>
            <a:r>
              <a:rPr lang="en-US" sz="1600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 Let b = 10;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    b = 40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7105651" y="2397948"/>
            <a:ext cx="4562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Scope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if (condition){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  let a ='hello’;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  alert(a); // hello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}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alert(a); 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0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1728"/>
            <a:ext cx="4352925" cy="8667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rinda" panose="020B0502040204020203" pitchFamily="34" charset="0"/>
                <a:cs typeface="Vrinda" panose="020B0502040204020203" pitchFamily="34" charset="0"/>
              </a:rPr>
              <a:t>operator</a:t>
            </a:r>
            <a:endParaRPr lang="en-IN" sz="40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7C9B0-1CB9-4BDB-9CB2-0E2BBDA4F358}"/>
              </a:ext>
            </a:extLst>
          </p:cNvPr>
          <p:cNvSpPr txBox="1"/>
          <p:nvPr/>
        </p:nvSpPr>
        <p:spPr>
          <a:xfrm>
            <a:off x="209550" y="1581150"/>
            <a:ext cx="1181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- Unary operator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Binary operator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Operand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Math operators (+,-,*,**,%,/)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</a:t>
            </a:r>
            <a:r>
              <a:rPr lang="en-US" sz="1600" dirty="0" err="1">
                <a:latin typeface="Vrinda" panose="020B0502040204020203" pitchFamily="34" charset="0"/>
                <a:cs typeface="Vrinda" panose="020B0502040204020203" pitchFamily="34" charset="0"/>
              </a:rPr>
              <a:t>Bitwishe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operatory (&amp;, | , !,~ , &gt;&gt;,&lt;&lt;)</a:t>
            </a:r>
          </a:p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 </a:t>
            </a:r>
          </a:p>
          <a:p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796B1-F06B-4C3D-AE96-83DA8DE81527}"/>
              </a:ext>
            </a:extLst>
          </p:cNvPr>
          <p:cNvSpPr txBox="1"/>
          <p:nvPr/>
        </p:nvSpPr>
        <p:spPr>
          <a:xfrm>
            <a:off x="457200" y="3133219"/>
            <a:ext cx="2657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Example:</a:t>
            </a:r>
          </a:p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 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var x = -x; 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390524" y="3741896"/>
            <a:ext cx="2181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let a =  b + c;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6515101" y="3495675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</a:t>
            </a: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2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15342"/>
            <a:ext cx="6896100" cy="8667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rinda" panose="020B0502040204020203" pitchFamily="34" charset="0"/>
                <a:cs typeface="Vrinda" panose="020B0502040204020203" pitchFamily="34" charset="0"/>
              </a:rPr>
              <a:t>Functions</a:t>
            </a:r>
            <a:endParaRPr lang="en-IN" sz="40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7C9B0-1CB9-4BDB-9CB2-0E2BBDA4F358}"/>
              </a:ext>
            </a:extLst>
          </p:cNvPr>
          <p:cNvSpPr txBox="1"/>
          <p:nvPr/>
        </p:nvSpPr>
        <p:spPr>
          <a:xfrm>
            <a:off x="190500" y="1259741"/>
            <a:ext cx="1181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build in function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User define function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Default param values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   Rest parameter</a:t>
            </a:r>
          </a:p>
          <a:p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796B1-F06B-4C3D-AE96-83DA8DE81527}"/>
              </a:ext>
            </a:extLst>
          </p:cNvPr>
          <p:cNvSpPr txBox="1"/>
          <p:nvPr/>
        </p:nvSpPr>
        <p:spPr>
          <a:xfrm>
            <a:off x="209550" y="2404556"/>
            <a:ext cx="3800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Example:</a:t>
            </a:r>
          </a:p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  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function func1(a, b, c) {  	console.log(arguments[0]); 	console.log(arguments[1]); 	console.log(arguments[2]);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            console.log(a+’ ’+b+’ ’+ c);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func1(1, 2, 3);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3867150" y="3343275"/>
            <a:ext cx="192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8772525" y="2583180"/>
            <a:ext cx="3219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 function func1(a, b, …rest) {  	console.log(…rest); 	</a:t>
            </a:r>
          </a:p>
          <a:p>
            <a:r>
              <a:rPr lang="en-US" sz="1600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func1(1, 2, 3,4,5,6,7,8, 9, 10);</a:t>
            </a:r>
          </a:p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CA711-9649-424E-AEA7-62FA2B5AEE7E}"/>
              </a:ext>
            </a:extLst>
          </p:cNvPr>
          <p:cNvSpPr txBox="1"/>
          <p:nvPr/>
        </p:nvSpPr>
        <p:spPr>
          <a:xfrm>
            <a:off x="4205287" y="2583180"/>
            <a:ext cx="3800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function func1(a, b, c = 10) {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      console.log(c)</a:t>
            </a:r>
          </a:p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Func1(1,2);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45549"/>
            <a:ext cx="7581900" cy="866775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1B1B1B"/>
                </a:solidFill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Arrow function</a:t>
            </a:r>
            <a:endParaRPr lang="en-IN" sz="40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796B1-F06B-4C3D-AE96-83DA8DE81527}"/>
              </a:ext>
            </a:extLst>
          </p:cNvPr>
          <p:cNvSpPr txBox="1"/>
          <p:nvPr/>
        </p:nvSpPr>
        <p:spPr>
          <a:xfrm>
            <a:off x="495302" y="2781984"/>
            <a:ext cx="3800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Example:</a:t>
            </a:r>
          </a:p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  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function </a:t>
            </a:r>
            <a:r>
              <a:rPr lang="en-US" sz="1600" dirty="0" err="1">
                <a:latin typeface="Vrinda" panose="020B0502040204020203" pitchFamily="34" charset="0"/>
                <a:cs typeface="Vrinda" panose="020B0502040204020203" pitchFamily="34" charset="0"/>
              </a:rPr>
              <a:t>func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(a, b) {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var sum = a + b;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return sum;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r>
              <a:rPr lang="en-US" sz="1600" dirty="0" err="1">
                <a:latin typeface="Vrinda" panose="020B0502040204020203" pitchFamily="34" charset="0"/>
                <a:cs typeface="Vrinda" panose="020B0502040204020203" pitchFamily="34" charset="0"/>
              </a:rPr>
              <a:t>func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(1,2);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3867150" y="3343275"/>
            <a:ext cx="192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8801100" y="3645635"/>
            <a:ext cx="32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CA711-9649-424E-AEA7-62FA2B5AEE7E}"/>
              </a:ext>
            </a:extLst>
          </p:cNvPr>
          <p:cNvSpPr txBox="1"/>
          <p:nvPr/>
        </p:nvSpPr>
        <p:spPr>
          <a:xfrm>
            <a:off x="5657850" y="2792193"/>
            <a:ext cx="3800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var </a:t>
            </a:r>
            <a:r>
              <a:rPr lang="en-US" sz="1600" dirty="0" err="1">
                <a:latin typeface="Vrinda" panose="020B0502040204020203" pitchFamily="34" charset="0"/>
                <a:cs typeface="Vrinda" panose="020B0502040204020203" pitchFamily="34" charset="0"/>
              </a:rPr>
              <a:t>func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= (a, b) =&gt; {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var sum = a + b;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   return sum;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US" sz="1600" dirty="0" err="1">
                <a:latin typeface="Vrinda" panose="020B0502040204020203" pitchFamily="34" charset="0"/>
                <a:cs typeface="Vrinda" panose="020B0502040204020203" pitchFamily="34" charset="0"/>
              </a:rPr>
              <a:t>func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(1,2);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491E-5C67-4E08-8FEC-AD12A1388DDA}"/>
              </a:ext>
            </a:extLst>
          </p:cNvPr>
          <p:cNvSpPr txBox="1"/>
          <p:nvPr/>
        </p:nvSpPr>
        <p:spPr>
          <a:xfrm>
            <a:off x="495302" y="1212324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- 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Rely on establishing a scope methods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Does not have its own bindings to </a:t>
            </a:r>
            <a:r>
              <a:rPr lang="en-US" sz="1600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this or super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and should not be used as methods.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Does not have </a:t>
            </a:r>
            <a:r>
              <a:rPr lang="en-US" sz="1600" b="1" dirty="0" err="1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new.target</a:t>
            </a:r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keyword.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Not suitable for </a:t>
            </a:r>
            <a:r>
              <a:rPr lang="en-US" sz="1600" b="1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call, apply 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and</a:t>
            </a:r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bind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methods, 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Can not be used as </a:t>
            </a:r>
            <a:r>
              <a:rPr lang="en-US" sz="1600" b="1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constructors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.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 - Can not use </a:t>
            </a:r>
            <a:r>
              <a:rPr lang="en-US" sz="1600" b="1" dirty="0">
                <a:solidFill>
                  <a:srgbClr val="FF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yield</a:t>
            </a:r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, within its body.</a:t>
            </a:r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5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387" y="99059"/>
            <a:ext cx="7581900" cy="8667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rinda" panose="020B0502040204020203" pitchFamily="34" charset="0"/>
                <a:cs typeface="Vrinda" panose="020B0502040204020203" pitchFamily="34" charset="0"/>
              </a:rPr>
              <a:t>Class</a:t>
            </a:r>
            <a:endParaRPr lang="en-IN" sz="40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796B1-F06B-4C3D-AE96-83DA8DE81527}"/>
              </a:ext>
            </a:extLst>
          </p:cNvPr>
          <p:cNvSpPr txBox="1"/>
          <p:nvPr/>
        </p:nvSpPr>
        <p:spPr>
          <a:xfrm>
            <a:off x="485775" y="1908007"/>
            <a:ext cx="3800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Example:</a:t>
            </a:r>
          </a:p>
          <a:p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    </a:t>
            </a:r>
            <a:r>
              <a:rPr lang="en-US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class Car {</a:t>
            </a:r>
            <a:b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 constructor(name, year) {</a:t>
            </a:r>
            <a:b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this.name = name;</a:t>
            </a:r>
            <a:b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</a:t>
            </a:r>
            <a:r>
              <a:rPr lang="en-US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this.year</a:t>
            </a:r>
            <a:r>
              <a:rPr lang="en-US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= year;</a:t>
            </a:r>
            <a:b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}</a:t>
            </a:r>
          </a:p>
          <a:p>
            <a: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r>
              <a:rPr lang="en-US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let myCar1 = new Car("Ford", 2014);</a:t>
            </a:r>
            <a:br>
              <a:rPr lang="en-US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3867150" y="3343275"/>
            <a:ext cx="192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8801100" y="3645635"/>
            <a:ext cx="32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CA711-9649-424E-AEA7-62FA2B5AEE7E}"/>
              </a:ext>
            </a:extLst>
          </p:cNvPr>
          <p:cNvSpPr txBox="1"/>
          <p:nvPr/>
        </p:nvSpPr>
        <p:spPr>
          <a:xfrm>
            <a:off x="5686425" y="1815388"/>
            <a:ext cx="6229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class Car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constructor(name, year)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this.name = name;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this.year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= year;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}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age()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let date = new Date();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return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date.getFullYear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() -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this.year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}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let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myCar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 = new Car("Ford", 2014);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document.getElementById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("demo").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innerHTML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=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"My car is " + 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myCar.age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() + " years old.";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2206E-350E-4BAC-AAD4-C317EC4AE64A}"/>
              </a:ext>
            </a:extLst>
          </p:cNvPr>
          <p:cNvSpPr txBox="1"/>
          <p:nvPr/>
        </p:nvSpPr>
        <p:spPr>
          <a:xfrm>
            <a:off x="433387" y="948613"/>
            <a:ext cx="1181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Vrinda" panose="020B0502040204020203" pitchFamily="34" charset="0"/>
                <a:cs typeface="Vrinda" panose="020B0502040204020203" pitchFamily="34" charset="0"/>
              </a:rPr>
              <a:t>-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ECMAScript 2015, also known as ES6, introduced JavaScript Classes.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- JavaScript Classes are templates for JavaScript Objects.</a:t>
            </a:r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04775"/>
            <a:ext cx="7581900" cy="866775"/>
          </a:xfrm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Inheritance</a:t>
            </a:r>
            <a:endParaRPr lang="en-IN" sz="40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3867150" y="3343275"/>
            <a:ext cx="192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8801100" y="3645635"/>
            <a:ext cx="32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491E-5C67-4E08-8FEC-AD12A1388DDA}"/>
              </a:ext>
            </a:extLst>
          </p:cNvPr>
          <p:cNvSpPr txBox="1"/>
          <p:nvPr/>
        </p:nvSpPr>
        <p:spPr>
          <a:xfrm>
            <a:off x="381000" y="889843"/>
            <a:ext cx="60769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class Car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constructor(brand)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this.carname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= brand;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}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present()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return 'I have a ' +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this.carname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}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class Model extends Car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constructor(brand, mod)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super(brand);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this.model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= mod;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}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 show() {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  return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this.present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() + ', it is a ' +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this.model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 }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let 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myCar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 = new Model("Ford", "Mustang");</a:t>
            </a:r>
            <a:b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document.getElementById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("demo").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innerHTML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 = </a:t>
            </a:r>
            <a:r>
              <a:rPr lang="en-IN" sz="1600" b="0" i="0" dirty="0" err="1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myCar.show</a:t>
            </a:r>
            <a:r>
              <a:rPr lang="en-IN" sz="1600" b="0" i="0" dirty="0"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();</a:t>
            </a:r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3AE0C-223D-4D45-96DF-5D903F19FA03}"/>
              </a:ext>
            </a:extLst>
          </p:cNvPr>
          <p:cNvSpPr txBox="1"/>
          <p:nvPr/>
        </p:nvSpPr>
        <p:spPr>
          <a:xfrm>
            <a:off x="7034213" y="823168"/>
            <a:ext cx="46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fuction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Car(options){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this.title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= 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options.title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;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Car.prototype.drive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= function(){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  return 'vroom';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function 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toyata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(Options){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  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Car.call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(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This,Options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);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  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this.color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=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options.color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;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const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car = new Car({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title:'Focus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'});</a:t>
            </a:r>
          </a:p>
          <a:p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car.drive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();</a:t>
            </a:r>
          </a:p>
          <a:p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car;</a:t>
            </a:r>
          </a:p>
          <a:p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const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toyata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= new 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Toyata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({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color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:'</a:t>
            </a:r>
            <a:r>
              <a:rPr lang="en-IN" sz="1600" dirty="0" err="1">
                <a:latin typeface="Vrinda" panose="020B0502040204020203" pitchFamily="34" charset="0"/>
                <a:cs typeface="Vrinda" panose="020B0502040204020203" pitchFamily="34" charset="0"/>
              </a:rPr>
              <a:t>red',title:'Daily</a:t>
            </a:r>
            <a:r>
              <a:rPr lang="en-IN" sz="1600" dirty="0">
                <a:latin typeface="Vrinda" panose="020B0502040204020203" pitchFamily="34" charset="0"/>
                <a:cs typeface="Vrinda" panose="020B0502040204020203" pitchFamily="34" charset="0"/>
              </a:rPr>
              <a:t> Driver'});</a:t>
            </a:r>
          </a:p>
        </p:txBody>
      </p:sp>
    </p:spTree>
    <p:extLst>
      <p:ext uri="{BB962C8B-B14F-4D97-AF65-F5344CB8AC3E}">
        <p14:creationId xmlns:p14="http://schemas.microsoft.com/office/powerpoint/2010/main" val="147554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48679"/>
            <a:ext cx="7581900" cy="866775"/>
          </a:xfrm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Generators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Vrinda" panose="020B0502040204020203" pitchFamily="34" charset="0"/>
                <a:cs typeface="Vrinda" panose="020B0502040204020203" pitchFamily="34" charset="0"/>
              </a:rPr>
              <a:t> </a:t>
            </a:r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3867150" y="3343275"/>
            <a:ext cx="192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8801100" y="3645635"/>
            <a:ext cx="32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491E-5C67-4E08-8FEC-AD12A1388DDA}"/>
              </a:ext>
            </a:extLst>
          </p:cNvPr>
          <p:cNvSpPr txBox="1"/>
          <p:nvPr/>
        </p:nvSpPr>
        <p:spPr>
          <a:xfrm>
            <a:off x="533399" y="1074509"/>
            <a:ext cx="10982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Generators are functions that can pause execution midway through and then continue from where they stopped.</a:t>
            </a:r>
          </a:p>
          <a:p>
            <a:endParaRPr lang="en-US" sz="1600" dirty="0">
              <a:solidFill>
                <a:srgbClr val="000000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A standard function in JavaScript runs until it ​returns or executes its last line of code. Invoking the function again causes it to begin execution from the start. In contrast, a Generator can stop midway and yield a return value. Invoking the Generator again resumes the execution from where it last left off.</a:t>
            </a:r>
          </a:p>
          <a:p>
            <a:endParaRPr lang="en-US" sz="1600" dirty="0">
              <a:solidFill>
                <a:srgbClr val="000000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Value       : actual value</a:t>
            </a:r>
            <a:endParaRPr lang="en-US" sz="1600" dirty="0">
              <a:solidFill>
                <a:srgbClr val="000000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Done       : </a:t>
            </a:r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property  </a:t>
            </a:r>
            <a:r>
              <a:rPr lang="en-US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becomes true once the generator has yielded all of its values</a:t>
            </a:r>
          </a:p>
          <a:p>
            <a:endParaRPr lang="en-US" sz="1600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3AE0C-223D-4D45-96DF-5D903F19FA03}"/>
              </a:ext>
            </a:extLst>
          </p:cNvPr>
          <p:cNvSpPr txBox="1"/>
          <p:nvPr/>
        </p:nvSpPr>
        <p:spPr>
          <a:xfrm>
            <a:off x="7119938" y="889843"/>
            <a:ext cx="4691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11010-6E1D-4E74-863F-88E89A29655F}"/>
              </a:ext>
            </a:extLst>
          </p:cNvPr>
          <p:cNvSpPr txBox="1"/>
          <p:nvPr/>
        </p:nvSpPr>
        <p:spPr>
          <a:xfrm>
            <a:off x="533399" y="3475168"/>
            <a:ext cx="81438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Example: </a:t>
            </a:r>
          </a:p>
          <a:p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function * generator() {</a:t>
            </a:r>
          </a:p>
          <a:p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  yield 5;</a:t>
            </a:r>
          </a:p>
          <a:p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}</a:t>
            </a:r>
          </a:p>
          <a:p>
            <a:b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const</a:t>
            </a:r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 gen = generator();</a:t>
            </a:r>
          </a:p>
          <a:p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console.log(</a:t>
            </a:r>
            <a:r>
              <a:rPr lang="en-IN" sz="1600" dirty="0" err="1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gen.next</a:t>
            </a:r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());</a:t>
            </a:r>
          </a:p>
          <a:p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console.log(</a:t>
            </a:r>
            <a:r>
              <a:rPr lang="en-IN" sz="1600" dirty="0" err="1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gen.next</a:t>
            </a:r>
            <a:r>
              <a:rPr lang="en-IN" sz="1600" dirty="0">
                <a:solidFill>
                  <a:srgbClr val="000000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()); </a:t>
            </a:r>
          </a:p>
        </p:txBody>
      </p:sp>
    </p:spTree>
    <p:extLst>
      <p:ext uri="{BB962C8B-B14F-4D97-AF65-F5344CB8AC3E}">
        <p14:creationId xmlns:p14="http://schemas.microsoft.com/office/powerpoint/2010/main" val="234241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786B-7A10-4CC0-AC12-45667017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00050"/>
            <a:ext cx="7581900" cy="86677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Promise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342FF-BF7A-4EA7-85A8-B08B8B4070F9}"/>
              </a:ext>
            </a:extLst>
          </p:cNvPr>
          <p:cNvSpPr txBox="1"/>
          <p:nvPr/>
        </p:nvSpPr>
        <p:spPr>
          <a:xfrm>
            <a:off x="3867150" y="334327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306BD-97CB-4E35-A54F-3E004BE76EE4}"/>
              </a:ext>
            </a:extLst>
          </p:cNvPr>
          <p:cNvSpPr txBox="1"/>
          <p:nvPr/>
        </p:nvSpPr>
        <p:spPr>
          <a:xfrm>
            <a:off x="8801100" y="3645635"/>
            <a:ext cx="32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491E-5C67-4E08-8FEC-AD12A1388DDA}"/>
              </a:ext>
            </a:extLst>
          </p:cNvPr>
          <p:cNvSpPr txBox="1"/>
          <p:nvPr/>
        </p:nvSpPr>
        <p:spPr>
          <a:xfrm>
            <a:off x="781050" y="1007209"/>
            <a:ext cx="10629899" cy="1719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A promise represents an operation that has not yet completed. It is an object that gives us the result of a failed or successful asynchronous operation. Think of this as an object that says, “Look, whether your operation fails or succeeds, I will let you know.”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A promise object has one of three states: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pending: is the initial state.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fulfilled: indicates that the promised operation was successful.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rejected: indicates that the promised operation was unsuccessful.​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3AE0C-223D-4D45-96DF-5D903F19FA03}"/>
              </a:ext>
            </a:extLst>
          </p:cNvPr>
          <p:cNvSpPr txBox="1"/>
          <p:nvPr/>
        </p:nvSpPr>
        <p:spPr>
          <a:xfrm>
            <a:off x="7119938" y="889843"/>
            <a:ext cx="46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11010-6E1D-4E74-863F-88E89A29655F}"/>
              </a:ext>
            </a:extLst>
          </p:cNvPr>
          <p:cNvSpPr txBox="1"/>
          <p:nvPr/>
        </p:nvSpPr>
        <p:spPr>
          <a:xfrm>
            <a:off x="578643" y="3077826"/>
            <a:ext cx="888682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let promise = new Promise((resolve, reject) =&gt; { 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    // Code to perform the promised task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    let 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task_performed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= true;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    if(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task_performed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) { 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     resolve('The promised task was performed successfully.'); 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    } else { 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      reject('The promised task was not performed.'); 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    } 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});  </a:t>
            </a:r>
          </a:p>
          <a:p>
            <a:endParaRPr lang="en-IN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promise.then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((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fromRes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) =&gt; console.log(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fromRes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)). </a:t>
            </a: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  catch((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fromRej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) =&gt; console.log(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fromRej</a:t>
            </a:r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33F5E-8E86-41CA-83AE-695004B84802}"/>
              </a:ext>
            </a:extLst>
          </p:cNvPr>
          <p:cNvSpPr txBox="1"/>
          <p:nvPr/>
        </p:nvSpPr>
        <p:spPr>
          <a:xfrm>
            <a:off x="6648450" y="2401907"/>
            <a:ext cx="5543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function </a:t>
            </a:r>
            <a:r>
              <a:rPr lang="en-US" dirty="0" err="1"/>
              <a:t>myFunc</a:t>
            </a:r>
            <a:r>
              <a:rPr lang="en-US" dirty="0"/>
              <a:t>(){</a:t>
            </a:r>
          </a:p>
          <a:p>
            <a:r>
              <a:rPr lang="en-US" dirty="0"/>
              <a:t>// await fetch service e call</a:t>
            </a:r>
          </a:p>
          <a:p>
            <a:r>
              <a:rPr lang="en-US" dirty="0"/>
              <a:t>Try{</a:t>
            </a:r>
          </a:p>
          <a:p>
            <a:r>
              <a:rPr lang="en-US" dirty="0"/>
              <a:t> </a:t>
            </a:r>
            <a:r>
              <a:rPr lang="en-US" dirty="0" err="1"/>
              <a:t>retun</a:t>
            </a:r>
            <a:r>
              <a:rPr lang="en-US" dirty="0"/>
              <a:t> await 'hi’;</a:t>
            </a:r>
          </a:p>
          <a:p>
            <a:r>
              <a:rPr lang="en-US" dirty="0"/>
              <a:t>} catch(){</a:t>
            </a:r>
          </a:p>
          <a:p>
            <a:r>
              <a:rPr lang="en-US" dirty="0"/>
              <a:t> console.log(‘</a:t>
            </a:r>
            <a:r>
              <a:rPr lang="en-US" dirty="0" err="1"/>
              <a:t>erro</a:t>
            </a:r>
            <a:r>
              <a:rPr lang="en-US" dirty="0"/>
              <a:t>’);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myFunc</a:t>
            </a:r>
            <a:r>
              <a:rPr lang="en-US" dirty="0"/>
              <a:t>().then(value =&gt; </a:t>
            </a:r>
          </a:p>
          <a:p>
            <a:r>
              <a:rPr lang="en-US" dirty="0"/>
              <a:t>   console.log('load')</a:t>
            </a:r>
          </a:p>
          <a:p>
            <a:r>
              <a:rPr lang="en-US" dirty="0"/>
              <a:t>).catch(error=&gt;</a:t>
            </a:r>
          </a:p>
          <a:p>
            <a:r>
              <a:rPr lang="en-US" dirty="0"/>
              <a:t>  console.log('reject')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81341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0</TotalTime>
  <Words>1438</Words>
  <Application>Microsoft Office PowerPoint</Application>
  <PresentationFormat>Widescreen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Segoe UI</vt:lpstr>
      <vt:lpstr>Verdana</vt:lpstr>
      <vt:lpstr>Vrinda</vt:lpstr>
      <vt:lpstr>1_RetrospectVTI</vt:lpstr>
      <vt:lpstr>      React</vt:lpstr>
      <vt:lpstr>Variable</vt:lpstr>
      <vt:lpstr>operator</vt:lpstr>
      <vt:lpstr>Functions</vt:lpstr>
      <vt:lpstr>Arrow function</vt:lpstr>
      <vt:lpstr>Class</vt:lpstr>
      <vt:lpstr>Inheritance</vt:lpstr>
      <vt:lpstr>Generators </vt:lpstr>
      <vt:lpstr>Promise </vt:lpstr>
      <vt:lpstr>Promise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bharathi</dc:creator>
  <cp:lastModifiedBy>bharathi</cp:lastModifiedBy>
  <cp:revision>3</cp:revision>
  <dcterms:created xsi:type="dcterms:W3CDTF">2021-10-06T08:03:39Z</dcterms:created>
  <dcterms:modified xsi:type="dcterms:W3CDTF">2021-10-06T08:04:37Z</dcterms:modified>
</cp:coreProperties>
</file>