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e9r29xq4XEivd2RNjULwHwTY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bec9c6625_8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bec9c6625_8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3bec9c6625_8_2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bec9c6625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bec9c6625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3bec9c6625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bec9c6625_8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bec9c6625_8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3bec9c6625_8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bec9c6625_8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bec9c6625_8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3bec9c6625_8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bec9c6625_8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bec9c6625_8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3bec9c6625_8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bec9c6625_8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bec9c6625_8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3bec9c6625_8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bec9c6625_8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bec9c6625_8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3bec9c6625_8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bec9c6625_8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bec9c6625_8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3bec9c6625_8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bec9c662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bec9c662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3bec9c6625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bab6724e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3bab6724e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13bab6724e9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ec9c662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ec9c662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3bec9c662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bec9c6625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3bec9c6625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3bec9c6625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bec9c6625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3bec9c6625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3bec9c6625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bec9c6625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bec9c6625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3bec9c6625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bec9c6625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bec9c6625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3bec9c6625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bec9c6625_8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bec9c6625_8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3bec9c6625_8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bec9c6625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bec9c662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3bec9c6625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/>
        </p:nvSpPr>
        <p:spPr>
          <a:xfrm>
            <a:off x="1143" y="1799970"/>
            <a:ext cx="6205981" cy="5058029"/>
          </a:xfrm>
          <a:custGeom>
            <a:rect b="b" l="l" r="r" t="t"/>
            <a:pathLst>
              <a:path extrusionOk="0" h="5058029" w="6205981">
                <a:moveTo>
                  <a:pt x="0" y="0"/>
                </a:moveTo>
                <a:lnTo>
                  <a:pt x="0" y="5058029"/>
                </a:lnTo>
                <a:lnTo>
                  <a:pt x="4364990" y="5058029"/>
                </a:lnTo>
                <a:lnTo>
                  <a:pt x="6205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4"/>
          <p:cNvSpPr/>
          <p:nvPr>
            <p:ph idx="2" type="pic"/>
          </p:nvPr>
        </p:nvSpPr>
        <p:spPr>
          <a:xfrm>
            <a:off x="4440810" y="1796935"/>
            <a:ext cx="7751190" cy="5061064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4"/>
          <p:cNvSpPr txBox="1"/>
          <p:nvPr>
            <p:ph type="ctrTitle"/>
          </p:nvPr>
        </p:nvSpPr>
        <p:spPr>
          <a:xfrm>
            <a:off x="561872" y="1988840"/>
            <a:ext cx="4814048" cy="13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subTitle"/>
          </p:nvPr>
        </p:nvSpPr>
        <p:spPr>
          <a:xfrm>
            <a:off x="551384" y="3645024"/>
            <a:ext cx="41764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lv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lvl="1" algn="ctr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/>
            </a:lvl2pPr>
            <a:lvl3pPr lvl="2" algn="ctr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551384" y="5661248"/>
            <a:ext cx="194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3" type="body"/>
          </p:nvPr>
        </p:nvSpPr>
        <p:spPr>
          <a:xfrm>
            <a:off x="551384" y="5373216"/>
            <a:ext cx="273526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uni-siegen.de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4000" wrap="square" tIns="72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www.uni-siegen.de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368" y="410981"/>
            <a:ext cx="2070000" cy="82624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4"/>
          <p:cNvSpPr/>
          <p:nvPr/>
        </p:nvSpPr>
        <p:spPr>
          <a:xfrm>
            <a:off x="2545556" y="410982"/>
            <a:ext cx="339180" cy="826248"/>
          </a:xfrm>
          <a:prstGeom prst="parallelogram">
            <a:avLst>
              <a:gd fmla="val 887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924" y="410400"/>
            <a:ext cx="2753170" cy="8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1617">
          <p15:clr>
            <a:srgbClr val="FBAE40"/>
          </p15:clr>
        </p15:guide>
        <p15:guide id="3" orient="horz" pos="114">
          <p15:clr>
            <a:srgbClr val="FBAE40"/>
          </p15:clr>
        </p15:guide>
        <p15:guide id="4" pos="15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551384" y="620792"/>
            <a:ext cx="1108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551384" y="2060848"/>
            <a:ext cx="6552728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sz="20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>
                <a:solidFill>
                  <a:schemeClr val="dk2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>
                <a:solidFill>
                  <a:schemeClr val="dk2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>
                <a:solidFill>
                  <a:schemeClr val="dk2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5" name="Google Shape;115;p29"/>
          <p:cNvSpPr txBox="1"/>
          <p:nvPr>
            <p:ph idx="2" type="body"/>
          </p:nvPr>
        </p:nvSpPr>
        <p:spPr>
          <a:xfrm>
            <a:off x="552152" y="980728"/>
            <a:ext cx="799212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None/>
              <a:defRPr b="0" i="0" sz="2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i="0" sz="28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i="0" sz="28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i="0" sz="28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6" name="Google Shape;116;p29"/>
          <p:cNvGrpSpPr/>
          <p:nvPr/>
        </p:nvGrpSpPr>
        <p:grpSpPr>
          <a:xfrm>
            <a:off x="-9655" y="1293878"/>
            <a:ext cx="12205142" cy="4886176"/>
            <a:chOff x="-9655" y="1293878"/>
            <a:chExt cx="12205142" cy="4886176"/>
          </a:xfrm>
        </p:grpSpPr>
        <p:sp>
          <p:nvSpPr>
            <p:cNvPr id="117" name="Google Shape;117;p29"/>
            <p:cNvSpPr/>
            <p:nvPr/>
          </p:nvSpPr>
          <p:spPr>
            <a:xfrm>
              <a:off x="-9655" y="1801742"/>
              <a:ext cx="8900148" cy="4378312"/>
            </a:xfrm>
            <a:custGeom>
              <a:rect b="b" l="l" r="r" t="t"/>
              <a:pathLst>
                <a:path extrusionOk="0" h="4378312" w="8900148">
                  <a:moveTo>
                    <a:pt x="0" y="0"/>
                  </a:moveTo>
                  <a:lnTo>
                    <a:pt x="0" y="4378313"/>
                  </a:lnTo>
                  <a:lnTo>
                    <a:pt x="7306510" y="4378313"/>
                  </a:lnTo>
                  <a:lnTo>
                    <a:pt x="8900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>
              <a:off x="7558476" y="1293878"/>
              <a:ext cx="4637011" cy="4378439"/>
            </a:xfrm>
            <a:custGeom>
              <a:rect b="b" l="l" r="r" t="t"/>
              <a:pathLst>
                <a:path extrusionOk="0" h="4378439" w="4637011">
                  <a:moveTo>
                    <a:pt x="4637012" y="0"/>
                  </a:moveTo>
                  <a:lnTo>
                    <a:pt x="1593640" y="0"/>
                  </a:lnTo>
                  <a:lnTo>
                    <a:pt x="0" y="4378440"/>
                  </a:lnTo>
                  <a:lnTo>
                    <a:pt x="4635868" y="4378440"/>
                  </a:lnTo>
                  <a:lnTo>
                    <a:pt x="4637012" y="4375388"/>
                  </a:lnTo>
                  <a:lnTo>
                    <a:pt x="4637012" y="0"/>
                  </a:lnTo>
                  <a:close/>
                </a:path>
              </a:pathLst>
            </a:custGeom>
            <a:solidFill>
              <a:srgbClr val="A78E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showMasterSp="0" type="secHead">
  <p:cSld name="SECTION_HEADER">
    <p:bg>
      <p:bgPr>
        <a:solidFill>
          <a:srgbClr val="A78EC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551384" y="658800"/>
            <a:ext cx="4104000" cy="5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indent="-228600" lvl="0" marL="4572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0"/>
              <a:buNone/>
              <a:defRPr b="1" sz="48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rgbClr val="888E9B"/>
              </a:buClr>
              <a:buSzPts val="2000"/>
              <a:buNone/>
              <a:defRPr sz="2000">
                <a:solidFill>
                  <a:srgbClr val="888E9B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E9B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E9B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E9B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E9B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888E9B"/>
              </a:buClr>
              <a:buSzPts val="1600"/>
              <a:buNone/>
              <a:defRPr sz="1600">
                <a:solidFill>
                  <a:srgbClr val="888E9B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888E9B"/>
              </a:buClr>
              <a:buSzPts val="1600"/>
              <a:buNone/>
              <a:defRPr sz="1600">
                <a:solidFill>
                  <a:srgbClr val="888E9B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888E9B"/>
              </a:buClr>
              <a:buSzPts val="1600"/>
              <a:buNone/>
              <a:defRPr sz="1600">
                <a:solidFill>
                  <a:srgbClr val="888E9B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type="title"/>
          </p:nvPr>
        </p:nvSpPr>
        <p:spPr>
          <a:xfrm>
            <a:off x="2365872" y="0"/>
            <a:ext cx="9826128" cy="6858000"/>
          </a:xfrm>
          <a:prstGeom prst="rect">
            <a:avLst/>
          </a:prstGeom>
          <a:solidFill>
            <a:srgbClr val="5F5B93"/>
          </a:solidFill>
          <a:ln>
            <a:noFill/>
          </a:ln>
        </p:spPr>
        <p:txBody>
          <a:bodyPr anchorCtr="0" anchor="b" bIns="1152000" lIns="162000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Layout 2" showMasterSp="0">
  <p:cSld name="Kapitel Layout 2">
    <p:bg>
      <p:bgPr>
        <a:solidFill>
          <a:schemeClr val="accen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551384" y="1556792"/>
            <a:ext cx="5040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/>
          <p:nvPr/>
        </p:nvSpPr>
        <p:spPr>
          <a:xfrm>
            <a:off x="5917438" y="0"/>
            <a:ext cx="6276847" cy="6858000"/>
          </a:xfrm>
          <a:custGeom>
            <a:rect b="b" l="l" r="r" t="t"/>
            <a:pathLst>
              <a:path extrusionOk="0" h="6858000" w="6276847">
                <a:moveTo>
                  <a:pt x="6276848" y="0"/>
                </a:moveTo>
                <a:lnTo>
                  <a:pt x="2496058" y="0"/>
                </a:lnTo>
                <a:lnTo>
                  <a:pt x="0" y="6858000"/>
                </a:lnTo>
                <a:lnTo>
                  <a:pt x="6276086" y="6858000"/>
                </a:lnTo>
                <a:lnTo>
                  <a:pt x="6276848" y="6855841"/>
                </a:lnTo>
                <a:lnTo>
                  <a:pt x="62768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Layout 3" showMasterSp="0">
  <p:cSld name="Kapitel Layout 3">
    <p:bg>
      <p:bgPr>
        <a:solidFill>
          <a:srgbClr val="A78EC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0" y="1268760"/>
            <a:ext cx="6838718" cy="2592000"/>
          </a:xfrm>
          <a:prstGeom prst="rect">
            <a:avLst/>
          </a:prstGeom>
          <a:solidFill>
            <a:srgbClr val="5F5B93"/>
          </a:solidFill>
          <a:ln>
            <a:noFill/>
          </a:ln>
        </p:spPr>
        <p:txBody>
          <a:bodyPr anchorCtr="0" anchor="t" bIns="0" lIns="547200" spcFirstLastPara="1" rIns="648000" wrap="square" tIns="324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Layout 4" showMasterSp="0">
  <p:cSld name="Kapitel Layout 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3"/>
          <p:cNvSpPr txBox="1"/>
          <p:nvPr>
            <p:ph type="title"/>
          </p:nvPr>
        </p:nvSpPr>
        <p:spPr>
          <a:xfrm>
            <a:off x="0" y="1268760"/>
            <a:ext cx="6838718" cy="25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547200" spcFirstLastPara="1" rIns="648000" wrap="square" tIns="324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ild und Inhalt">
  <p:cSld name="1 Bild und Inhal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" type="body"/>
          </p:nvPr>
        </p:nvSpPr>
        <p:spPr>
          <a:xfrm>
            <a:off x="6312024" y="1701304"/>
            <a:ext cx="5328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2pPr>
            <a:lvl3pPr indent="-342900" lvl="2" marL="13716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3pPr>
            <a:lvl4pPr indent="-3429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6" name="Google Shape;136;p36"/>
          <p:cNvSpPr/>
          <p:nvPr>
            <p:ph idx="2" type="pic"/>
          </p:nvPr>
        </p:nvSpPr>
        <p:spPr>
          <a:xfrm>
            <a:off x="551384" y="1845304"/>
            <a:ext cx="5328000" cy="43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6"/>
          <p:cNvSpPr txBox="1"/>
          <p:nvPr>
            <p:ph idx="3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sng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lder">
  <p:cSld name="3 Bil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3" name="Google Shape;143;p37"/>
          <p:cNvSpPr/>
          <p:nvPr>
            <p:ph idx="2" type="pic"/>
          </p:nvPr>
        </p:nvSpPr>
        <p:spPr>
          <a:xfrm>
            <a:off x="551384" y="1845144"/>
            <a:ext cx="3457575" cy="28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551384" y="4797152"/>
            <a:ext cx="3457575" cy="1368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b="0" sz="1400"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5pPr>
            <a:lvl6pPr indent="-3429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37"/>
          <p:cNvSpPr/>
          <p:nvPr>
            <p:ph idx="3" type="pic"/>
          </p:nvPr>
        </p:nvSpPr>
        <p:spPr>
          <a:xfrm>
            <a:off x="4366617" y="1845144"/>
            <a:ext cx="3457575" cy="28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7"/>
          <p:cNvSpPr txBox="1"/>
          <p:nvPr>
            <p:ph idx="4" type="body"/>
          </p:nvPr>
        </p:nvSpPr>
        <p:spPr>
          <a:xfrm>
            <a:off x="4367808" y="4797152"/>
            <a:ext cx="3457575" cy="1368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b="0" sz="1400"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5pPr>
            <a:lvl6pPr indent="-3429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7" name="Google Shape;147;p37"/>
          <p:cNvSpPr/>
          <p:nvPr>
            <p:ph idx="5" type="pic"/>
          </p:nvPr>
        </p:nvSpPr>
        <p:spPr>
          <a:xfrm>
            <a:off x="8183041" y="1845144"/>
            <a:ext cx="3457575" cy="28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7"/>
          <p:cNvSpPr txBox="1"/>
          <p:nvPr>
            <p:ph idx="6" type="body"/>
          </p:nvPr>
        </p:nvSpPr>
        <p:spPr>
          <a:xfrm>
            <a:off x="8184232" y="4797152"/>
            <a:ext cx="3457575" cy="1368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b="0" sz="1400"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>
                <a:solidFill>
                  <a:schemeClr val="accent4"/>
                </a:solidFill>
              </a:defRPr>
            </a:lvl5pPr>
            <a:lvl6pPr indent="-3429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7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sng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lder Hervorhebung">
  <p:cSld name="3 Bilder Hervorhebung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5" name="Google Shape;155;p38"/>
          <p:cNvSpPr/>
          <p:nvPr>
            <p:ph idx="2" type="pic"/>
          </p:nvPr>
        </p:nvSpPr>
        <p:spPr>
          <a:xfrm>
            <a:off x="551384" y="1845088"/>
            <a:ext cx="3457575" cy="23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551384" y="4221088"/>
            <a:ext cx="3457575" cy="19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72000" lIns="169200" spcFirstLastPara="1" rIns="162000" wrap="square" tIns="108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  <a:defRPr b="0" sz="1400"/>
            </a:lvl3pPr>
            <a:lvl4pPr indent="-3175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/>
            </a:lvl4pPr>
            <a:lvl5pPr indent="-3175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/>
            </a:lvl5pPr>
            <a:lvl6pPr indent="-3175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38"/>
          <p:cNvSpPr/>
          <p:nvPr>
            <p:ph idx="3" type="pic"/>
          </p:nvPr>
        </p:nvSpPr>
        <p:spPr>
          <a:xfrm>
            <a:off x="4367212" y="1845088"/>
            <a:ext cx="3457575" cy="23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8"/>
          <p:cNvSpPr txBox="1"/>
          <p:nvPr>
            <p:ph idx="4" type="body"/>
          </p:nvPr>
        </p:nvSpPr>
        <p:spPr>
          <a:xfrm>
            <a:off x="4367212" y="4221088"/>
            <a:ext cx="3457575" cy="19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72000" lIns="169200" spcFirstLastPara="1" rIns="162000" wrap="square" tIns="108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  <a:defRPr b="0" sz="1400"/>
            </a:lvl3pPr>
            <a:lvl4pPr indent="-3175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/>
            </a:lvl4pPr>
            <a:lvl5pPr indent="-3175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/>
            </a:lvl5pPr>
            <a:lvl6pPr indent="-3175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159" name="Google Shape;159;p38"/>
          <p:cNvSpPr/>
          <p:nvPr>
            <p:ph idx="5" type="pic"/>
          </p:nvPr>
        </p:nvSpPr>
        <p:spPr>
          <a:xfrm>
            <a:off x="8183040" y="1845087"/>
            <a:ext cx="3457575" cy="23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8"/>
          <p:cNvSpPr txBox="1"/>
          <p:nvPr>
            <p:ph idx="6" type="body"/>
          </p:nvPr>
        </p:nvSpPr>
        <p:spPr>
          <a:xfrm>
            <a:off x="8184232" y="4221088"/>
            <a:ext cx="3457575" cy="19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72000" lIns="169200" spcFirstLastPara="1" rIns="162000" wrap="square" tIns="108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  <a:defRPr b="0" sz="1400"/>
            </a:lvl3pPr>
            <a:lvl4pPr indent="-3175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/>
            </a:lvl4pPr>
            <a:lvl5pPr indent="-3175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/>
            </a:lvl5pPr>
            <a:lvl6pPr indent="-3175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161" name="Google Shape;161;p38"/>
          <p:cNvSpPr txBox="1"/>
          <p:nvPr>
            <p:ph idx="7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sng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">
  <p:cSld name="Zita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551384" y="1628800"/>
            <a:ext cx="7345362" cy="32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Font typeface="Calibri"/>
              <a:buNone/>
              <a:defRPr b="1" sz="40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8832304" y="4221088"/>
            <a:ext cx="3167063" cy="1656184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68" name="Google Shape;168;p39"/>
          <p:cNvGrpSpPr/>
          <p:nvPr/>
        </p:nvGrpSpPr>
        <p:grpSpPr>
          <a:xfrm>
            <a:off x="-9655" y="1395705"/>
            <a:ext cx="12205142" cy="4784349"/>
            <a:chOff x="-9655" y="1395705"/>
            <a:chExt cx="12205142" cy="4784349"/>
          </a:xfrm>
        </p:grpSpPr>
        <p:sp>
          <p:nvSpPr>
            <p:cNvPr id="169" name="Google Shape;169;p39"/>
            <p:cNvSpPr/>
            <p:nvPr/>
          </p:nvSpPr>
          <p:spPr>
            <a:xfrm>
              <a:off x="-9655" y="1395705"/>
              <a:ext cx="9377121" cy="3961596"/>
            </a:xfrm>
            <a:custGeom>
              <a:rect b="b" l="l" r="r" t="t"/>
              <a:pathLst>
                <a:path extrusionOk="0" h="3961596" w="9377121">
                  <a:moveTo>
                    <a:pt x="0" y="0"/>
                  </a:moveTo>
                  <a:lnTo>
                    <a:pt x="0" y="3961597"/>
                  </a:lnTo>
                  <a:lnTo>
                    <a:pt x="7935270" y="3961597"/>
                  </a:lnTo>
                  <a:lnTo>
                    <a:pt x="9377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9"/>
            <p:cNvSpPr/>
            <p:nvPr/>
          </p:nvSpPr>
          <p:spPr>
            <a:xfrm>
              <a:off x="7703907" y="4054016"/>
              <a:ext cx="4491580" cy="2126038"/>
            </a:xfrm>
            <a:custGeom>
              <a:rect b="b" l="l" r="r" t="t"/>
              <a:pathLst>
                <a:path extrusionOk="0" h="2126038" w="4491580">
                  <a:moveTo>
                    <a:pt x="4491581" y="0"/>
                  </a:moveTo>
                  <a:lnTo>
                    <a:pt x="773810" y="0"/>
                  </a:lnTo>
                  <a:lnTo>
                    <a:pt x="0" y="2126039"/>
                  </a:lnTo>
                  <a:lnTo>
                    <a:pt x="4490437" y="2126039"/>
                  </a:lnTo>
                  <a:lnTo>
                    <a:pt x="4491581" y="2123115"/>
                  </a:lnTo>
                  <a:lnTo>
                    <a:pt x="4491581" y="0"/>
                  </a:lnTo>
                  <a:close/>
                </a:path>
              </a:pathLst>
            </a:custGeom>
            <a:solidFill>
              <a:srgbClr val="A78E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und Hervorhebung">
  <p:cSld name="Bild und Hervorhebung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/>
          <p:nvPr/>
        </p:nvSpPr>
        <p:spPr>
          <a:xfrm>
            <a:off x="4826761" y="1799970"/>
            <a:ext cx="7367523" cy="3630675"/>
          </a:xfrm>
          <a:custGeom>
            <a:rect b="b" l="l" r="r" t="t"/>
            <a:pathLst>
              <a:path extrusionOk="0" h="3630675" w="7367523">
                <a:moveTo>
                  <a:pt x="7367524" y="0"/>
                </a:moveTo>
                <a:lnTo>
                  <a:pt x="1321435" y="0"/>
                </a:lnTo>
                <a:lnTo>
                  <a:pt x="0" y="3630676"/>
                </a:lnTo>
                <a:lnTo>
                  <a:pt x="7367524" y="3630676"/>
                </a:lnTo>
                <a:lnTo>
                  <a:pt x="7367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0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0"/>
          <p:cNvSpPr txBox="1"/>
          <p:nvPr>
            <p:ph idx="1" type="body"/>
          </p:nvPr>
        </p:nvSpPr>
        <p:spPr>
          <a:xfrm>
            <a:off x="6312024" y="2060848"/>
            <a:ext cx="5472608" cy="29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40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0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0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8" name="Google Shape;178;p40"/>
          <p:cNvSpPr/>
          <p:nvPr>
            <p:ph idx="2" type="pic"/>
          </p:nvPr>
        </p:nvSpPr>
        <p:spPr>
          <a:xfrm>
            <a:off x="1" y="2492896"/>
            <a:ext cx="5814000" cy="3674789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40"/>
          <p:cNvSpPr txBox="1"/>
          <p:nvPr>
            <p:ph idx="3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sng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551384" y="1701296"/>
            <a:ext cx="11088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2pPr>
            <a:lvl3pPr indent="-342900" lvl="2" marL="13716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3pPr>
            <a:lvl4pPr indent="-3429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" name="Google Shape;37;p34"/>
          <p:cNvSpPr txBox="1"/>
          <p:nvPr>
            <p:ph idx="2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sng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e und Text">
  <p:cSld name="Tabelle und 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1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1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sng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41"/>
          <p:cNvSpPr txBox="1"/>
          <p:nvPr>
            <p:ph idx="2" type="body"/>
          </p:nvPr>
        </p:nvSpPr>
        <p:spPr>
          <a:xfrm>
            <a:off x="8184232" y="1701254"/>
            <a:ext cx="3455318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2pPr>
            <a:lvl3pPr indent="-342900" lvl="2" marL="13716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3pPr>
            <a:lvl4pPr indent="-3429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bschluss 1">
  <p:cSld name="1_Abschluss 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type="title"/>
          </p:nvPr>
        </p:nvSpPr>
        <p:spPr>
          <a:xfrm>
            <a:off x="551384" y="620792"/>
            <a:ext cx="9433048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3"/>
          <p:cNvSpPr txBox="1"/>
          <p:nvPr>
            <p:ph idx="1" type="body"/>
          </p:nvPr>
        </p:nvSpPr>
        <p:spPr>
          <a:xfrm>
            <a:off x="551384" y="2853352"/>
            <a:ext cx="3744416" cy="3023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libri"/>
              <a:buNone/>
              <a:defRPr b="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43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3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3" name="Google Shape;193;p43"/>
          <p:cNvSpPr/>
          <p:nvPr>
            <p:ph idx="2" type="pic"/>
          </p:nvPr>
        </p:nvSpPr>
        <p:spPr>
          <a:xfrm>
            <a:off x="4583832" y="0"/>
            <a:ext cx="7608168" cy="5651821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43"/>
          <p:cNvSpPr/>
          <p:nvPr/>
        </p:nvSpPr>
        <p:spPr>
          <a:xfrm>
            <a:off x="1143" y="2528951"/>
            <a:ext cx="5632196" cy="3645027"/>
          </a:xfrm>
          <a:custGeom>
            <a:rect b="b" l="l" r="r" t="t"/>
            <a:pathLst>
              <a:path extrusionOk="0" h="3645027" w="5632196">
                <a:moveTo>
                  <a:pt x="0" y="0"/>
                </a:moveTo>
                <a:lnTo>
                  <a:pt x="0" y="3645027"/>
                </a:lnTo>
                <a:lnTo>
                  <a:pt x="4305554" y="3645027"/>
                </a:lnTo>
                <a:lnTo>
                  <a:pt x="563219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4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4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4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0" name="Google Shape;200;p44"/>
          <p:cNvSpPr txBox="1"/>
          <p:nvPr>
            <p:ph idx="1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sng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5" showMasterSp="0">
  <p:cSld name="Titelfolie 5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ctrTitle"/>
          </p:nvPr>
        </p:nvSpPr>
        <p:spPr>
          <a:xfrm>
            <a:off x="561872" y="1988840"/>
            <a:ext cx="5832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" type="subTitle"/>
          </p:nvPr>
        </p:nvSpPr>
        <p:spPr>
          <a:xfrm>
            <a:off x="551384" y="3645024"/>
            <a:ext cx="55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lv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lvl="1" algn="ctr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/>
            </a:lvl2pPr>
            <a:lvl3pPr lvl="2" algn="ctr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551384" y="6021312"/>
            <a:ext cx="194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2" type="body"/>
          </p:nvPr>
        </p:nvSpPr>
        <p:spPr>
          <a:xfrm>
            <a:off x="551384" y="5733280"/>
            <a:ext cx="273526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8"/>
          <p:cNvSpPr txBox="1"/>
          <p:nvPr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4000" wrap="square" tIns="72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www.uni-siegen.de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368" y="410981"/>
            <a:ext cx="2070000" cy="826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28"/>
          <p:cNvGrpSpPr/>
          <p:nvPr/>
        </p:nvGrpSpPr>
        <p:grpSpPr>
          <a:xfrm>
            <a:off x="-16854" y="-1"/>
            <a:ext cx="12219544" cy="6872849"/>
            <a:chOff x="-16854" y="-1"/>
            <a:chExt cx="12219544" cy="6872849"/>
          </a:xfrm>
        </p:grpSpPr>
        <p:sp>
          <p:nvSpPr>
            <p:cNvPr id="46" name="Google Shape;46;p28"/>
            <p:cNvSpPr/>
            <p:nvPr/>
          </p:nvSpPr>
          <p:spPr>
            <a:xfrm>
              <a:off x="-16854" y="1803867"/>
              <a:ext cx="7783756" cy="5068981"/>
            </a:xfrm>
            <a:custGeom>
              <a:rect b="b" l="l" r="r" t="t"/>
              <a:pathLst>
                <a:path extrusionOk="0" h="5068981" w="7783756">
                  <a:moveTo>
                    <a:pt x="0" y="0"/>
                  </a:moveTo>
                  <a:lnTo>
                    <a:pt x="0" y="5068982"/>
                  </a:lnTo>
                  <a:lnTo>
                    <a:pt x="5938779" y="5068982"/>
                  </a:lnTo>
                  <a:lnTo>
                    <a:pt x="7783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6552063" y="-1"/>
              <a:ext cx="5650627" cy="5353950"/>
            </a:xfrm>
            <a:custGeom>
              <a:rect b="b" l="l" r="r" t="t"/>
              <a:pathLst>
                <a:path extrusionOk="0" h="5353950" w="5650627">
                  <a:moveTo>
                    <a:pt x="5650628" y="0"/>
                  </a:moveTo>
                  <a:lnTo>
                    <a:pt x="1948707" y="0"/>
                  </a:lnTo>
                  <a:lnTo>
                    <a:pt x="0" y="5353950"/>
                  </a:lnTo>
                  <a:lnTo>
                    <a:pt x="5649610" y="5353950"/>
                  </a:lnTo>
                  <a:lnTo>
                    <a:pt x="5650628" y="5351150"/>
                  </a:lnTo>
                  <a:lnTo>
                    <a:pt x="56506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p28"/>
          <p:cNvSpPr/>
          <p:nvPr/>
        </p:nvSpPr>
        <p:spPr>
          <a:xfrm>
            <a:off x="2545556" y="410982"/>
            <a:ext cx="339180" cy="826248"/>
          </a:xfrm>
          <a:prstGeom prst="parallelogram">
            <a:avLst>
              <a:gd fmla="val 887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924" y="410400"/>
            <a:ext cx="2753170" cy="8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551384" y="1700808"/>
            <a:ext cx="5328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2pPr>
            <a:lvl3pPr indent="-342900" lvl="2" marL="13716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3pPr>
            <a:lvl4pPr indent="-3429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6312608" y="1700808"/>
            <a:ext cx="5328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2pPr>
            <a:lvl3pPr indent="-342900" lvl="2" marL="13716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3pPr>
            <a:lvl4pPr indent="-3429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1" name="Google Shape;61;p35"/>
          <p:cNvSpPr txBox="1"/>
          <p:nvPr>
            <p:ph idx="3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sng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sz="1400" u="non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 1">
  <p:cSld name="Abschluss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type="title"/>
          </p:nvPr>
        </p:nvSpPr>
        <p:spPr>
          <a:xfrm>
            <a:off x="551384" y="620792"/>
            <a:ext cx="9433048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551384" y="2060848"/>
            <a:ext cx="792088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libri"/>
              <a:buNone/>
              <a:defRPr b="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68" name="Google Shape;68;p42"/>
          <p:cNvGrpSpPr/>
          <p:nvPr/>
        </p:nvGrpSpPr>
        <p:grpSpPr>
          <a:xfrm>
            <a:off x="-9655" y="1293878"/>
            <a:ext cx="12205142" cy="4886176"/>
            <a:chOff x="-9655" y="1293878"/>
            <a:chExt cx="12205142" cy="4886176"/>
          </a:xfrm>
        </p:grpSpPr>
        <p:sp>
          <p:nvSpPr>
            <p:cNvPr id="69" name="Google Shape;69;p42"/>
            <p:cNvSpPr/>
            <p:nvPr/>
          </p:nvSpPr>
          <p:spPr>
            <a:xfrm>
              <a:off x="-9655" y="1801742"/>
              <a:ext cx="10164787" cy="4378312"/>
            </a:xfrm>
            <a:custGeom>
              <a:rect b="b" l="l" r="r" t="t"/>
              <a:pathLst>
                <a:path extrusionOk="0" h="4378312" w="10164787">
                  <a:moveTo>
                    <a:pt x="127" y="0"/>
                  </a:moveTo>
                  <a:lnTo>
                    <a:pt x="0" y="636"/>
                  </a:lnTo>
                  <a:lnTo>
                    <a:pt x="0" y="4378313"/>
                  </a:lnTo>
                  <a:lnTo>
                    <a:pt x="8571276" y="4378313"/>
                  </a:lnTo>
                  <a:lnTo>
                    <a:pt x="10164788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5F5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2"/>
            <p:cNvSpPr/>
            <p:nvPr/>
          </p:nvSpPr>
          <p:spPr>
            <a:xfrm>
              <a:off x="8824260" y="1293878"/>
              <a:ext cx="3371227" cy="4377168"/>
            </a:xfrm>
            <a:custGeom>
              <a:rect b="b" l="l" r="r" t="t"/>
              <a:pathLst>
                <a:path extrusionOk="0" h="4377168" w="3371227">
                  <a:moveTo>
                    <a:pt x="3371228" y="0"/>
                  </a:moveTo>
                  <a:lnTo>
                    <a:pt x="1593131" y="0"/>
                  </a:lnTo>
                  <a:lnTo>
                    <a:pt x="0" y="4377168"/>
                  </a:lnTo>
                  <a:lnTo>
                    <a:pt x="3370338" y="4377168"/>
                  </a:lnTo>
                  <a:lnTo>
                    <a:pt x="3371228" y="4374753"/>
                  </a:lnTo>
                  <a:lnTo>
                    <a:pt x="3371228" y="0"/>
                  </a:lnTo>
                  <a:close/>
                </a:path>
              </a:pathLst>
            </a:custGeom>
            <a:solidFill>
              <a:srgbClr val="A78E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2" showMasterSp="0">
  <p:cSld name="Titelfolie 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/>
          <p:nvPr/>
        </p:nvSpPr>
        <p:spPr>
          <a:xfrm>
            <a:off x="1143" y="1799970"/>
            <a:ext cx="6204077" cy="5058029"/>
          </a:xfrm>
          <a:custGeom>
            <a:rect b="b" l="l" r="r" t="t"/>
            <a:pathLst>
              <a:path extrusionOk="0" h="5058029" w="6204077">
                <a:moveTo>
                  <a:pt x="0" y="0"/>
                </a:moveTo>
                <a:lnTo>
                  <a:pt x="0" y="5058029"/>
                </a:lnTo>
                <a:lnTo>
                  <a:pt x="4363212" y="5058029"/>
                </a:lnTo>
                <a:lnTo>
                  <a:pt x="620407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5"/>
          <p:cNvSpPr txBox="1"/>
          <p:nvPr>
            <p:ph type="ctrTitle"/>
          </p:nvPr>
        </p:nvSpPr>
        <p:spPr>
          <a:xfrm>
            <a:off x="561872" y="1988840"/>
            <a:ext cx="4814048" cy="13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subTitle"/>
          </p:nvPr>
        </p:nvSpPr>
        <p:spPr>
          <a:xfrm>
            <a:off x="551384" y="3645024"/>
            <a:ext cx="41764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lv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lvl="1" algn="ctr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/>
            </a:lvl2pPr>
            <a:lvl3pPr lvl="2" algn="ctr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551384" y="5661248"/>
            <a:ext cx="194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2" type="body"/>
          </p:nvPr>
        </p:nvSpPr>
        <p:spPr>
          <a:xfrm>
            <a:off x="551384" y="5373216"/>
            <a:ext cx="273526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25"/>
          <p:cNvSpPr txBox="1"/>
          <p:nvPr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uni-siegen.de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5"/>
          <p:cNvSpPr txBox="1"/>
          <p:nvPr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4000" wrap="square" tIns="72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www.uni-siegen.de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368" y="410981"/>
            <a:ext cx="2070000" cy="82624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5"/>
          <p:cNvSpPr/>
          <p:nvPr>
            <p:ph idx="3" type="pic"/>
          </p:nvPr>
        </p:nvSpPr>
        <p:spPr>
          <a:xfrm>
            <a:off x="4440810" y="-1"/>
            <a:ext cx="775119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5"/>
          <p:cNvSpPr/>
          <p:nvPr/>
        </p:nvSpPr>
        <p:spPr>
          <a:xfrm>
            <a:off x="2545556" y="410982"/>
            <a:ext cx="339180" cy="826248"/>
          </a:xfrm>
          <a:prstGeom prst="parallelogram">
            <a:avLst>
              <a:gd fmla="val 887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924" y="410400"/>
            <a:ext cx="2753170" cy="8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3" showMasterSp="0">
  <p:cSld name="Titelfolie 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/>
          <p:nvPr/>
        </p:nvSpPr>
        <p:spPr>
          <a:xfrm>
            <a:off x="1143" y="1799970"/>
            <a:ext cx="7772146" cy="5058029"/>
          </a:xfrm>
          <a:custGeom>
            <a:rect b="b" l="l" r="r" t="t"/>
            <a:pathLst>
              <a:path extrusionOk="0" h="5058029" w="7772146">
                <a:moveTo>
                  <a:pt x="0" y="0"/>
                </a:moveTo>
                <a:lnTo>
                  <a:pt x="0" y="5058029"/>
                </a:lnTo>
                <a:lnTo>
                  <a:pt x="5931281" y="5058029"/>
                </a:lnTo>
                <a:lnTo>
                  <a:pt x="7772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6"/>
          <p:cNvSpPr txBox="1"/>
          <p:nvPr>
            <p:ph type="ctrTitle"/>
          </p:nvPr>
        </p:nvSpPr>
        <p:spPr>
          <a:xfrm>
            <a:off x="561872" y="1988840"/>
            <a:ext cx="5832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" type="subTitle"/>
          </p:nvPr>
        </p:nvSpPr>
        <p:spPr>
          <a:xfrm>
            <a:off x="551384" y="3645024"/>
            <a:ext cx="55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lv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lvl="1" algn="ctr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/>
            </a:lvl2pPr>
            <a:lvl3pPr lvl="2" algn="ctr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551384" y="5661248"/>
            <a:ext cx="194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/>
          <p:nvPr>
            <p:ph idx="2" type="pic"/>
          </p:nvPr>
        </p:nvSpPr>
        <p:spPr>
          <a:xfrm>
            <a:off x="6565988" y="0"/>
            <a:ext cx="5634802" cy="533605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6"/>
          <p:cNvSpPr txBox="1"/>
          <p:nvPr>
            <p:ph idx="3" type="body"/>
          </p:nvPr>
        </p:nvSpPr>
        <p:spPr>
          <a:xfrm>
            <a:off x="551384" y="5373216"/>
            <a:ext cx="273526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6"/>
          <p:cNvSpPr txBox="1"/>
          <p:nvPr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uni-siegen.de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6"/>
          <p:cNvSpPr txBox="1"/>
          <p:nvPr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4000" wrap="square" tIns="72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www.uni-siegen.de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368" y="410981"/>
            <a:ext cx="2070000" cy="82624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6"/>
          <p:cNvSpPr/>
          <p:nvPr/>
        </p:nvSpPr>
        <p:spPr>
          <a:xfrm>
            <a:off x="2545556" y="410982"/>
            <a:ext cx="339180" cy="826248"/>
          </a:xfrm>
          <a:prstGeom prst="parallelogram">
            <a:avLst>
              <a:gd fmla="val 887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924" y="410400"/>
            <a:ext cx="2753170" cy="8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4" showMasterSp="0">
  <p:cSld name="Titelfolie 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/>
          <p:nvPr>
            <p:ph idx="2" type="pic"/>
          </p:nvPr>
        </p:nvSpPr>
        <p:spPr>
          <a:xfrm>
            <a:off x="0" y="3525624"/>
            <a:ext cx="12200790" cy="3332375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7"/>
          <p:cNvGrpSpPr/>
          <p:nvPr/>
        </p:nvGrpSpPr>
        <p:grpSpPr>
          <a:xfrm>
            <a:off x="1143" y="1799970"/>
            <a:ext cx="12193142" cy="2988056"/>
            <a:chOff x="1143" y="1799970"/>
            <a:chExt cx="12193142" cy="2988056"/>
          </a:xfrm>
        </p:grpSpPr>
        <p:sp>
          <p:nvSpPr>
            <p:cNvPr id="98" name="Google Shape;98;p27"/>
            <p:cNvSpPr/>
            <p:nvPr/>
          </p:nvSpPr>
          <p:spPr>
            <a:xfrm>
              <a:off x="1143" y="1799970"/>
              <a:ext cx="8394064" cy="1656080"/>
            </a:xfrm>
            <a:custGeom>
              <a:rect b="b" l="l" r="r" t="t"/>
              <a:pathLst>
                <a:path extrusionOk="0" h="1656080" w="8394064">
                  <a:moveTo>
                    <a:pt x="7791323" y="0"/>
                  </a:moveTo>
                  <a:lnTo>
                    <a:pt x="0" y="0"/>
                  </a:lnTo>
                  <a:lnTo>
                    <a:pt x="0" y="1655064"/>
                  </a:lnTo>
                  <a:lnTo>
                    <a:pt x="254" y="1656080"/>
                  </a:lnTo>
                  <a:lnTo>
                    <a:pt x="8394065" y="1656080"/>
                  </a:lnTo>
                  <a:lnTo>
                    <a:pt x="7791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1143" y="3528059"/>
              <a:ext cx="4962778" cy="1259967"/>
            </a:xfrm>
            <a:custGeom>
              <a:rect b="b" l="l" r="r" t="t"/>
              <a:pathLst>
                <a:path extrusionOk="0" h="1259967" w="4962778">
                  <a:moveTo>
                    <a:pt x="0" y="0"/>
                  </a:moveTo>
                  <a:lnTo>
                    <a:pt x="0" y="254"/>
                  </a:lnTo>
                  <a:lnTo>
                    <a:pt x="0" y="1259967"/>
                  </a:lnTo>
                  <a:lnTo>
                    <a:pt x="4504182" y="1259967"/>
                  </a:lnTo>
                  <a:lnTo>
                    <a:pt x="4962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8196326" y="2700020"/>
              <a:ext cx="3997959" cy="756030"/>
            </a:xfrm>
            <a:custGeom>
              <a:rect b="b" l="l" r="r" t="t"/>
              <a:pathLst>
                <a:path extrusionOk="0" h="756030" w="3997959">
                  <a:moveTo>
                    <a:pt x="3997960" y="0"/>
                  </a:moveTo>
                  <a:lnTo>
                    <a:pt x="0" y="0"/>
                  </a:lnTo>
                  <a:lnTo>
                    <a:pt x="275209" y="756031"/>
                  </a:lnTo>
                  <a:lnTo>
                    <a:pt x="3997960" y="756031"/>
                  </a:lnTo>
                  <a:lnTo>
                    <a:pt x="39979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7"/>
          <p:cNvSpPr txBox="1"/>
          <p:nvPr>
            <p:ph type="ctrTitle"/>
          </p:nvPr>
        </p:nvSpPr>
        <p:spPr>
          <a:xfrm>
            <a:off x="561872" y="2061000"/>
            <a:ext cx="5832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0" type="dt"/>
          </p:nvPr>
        </p:nvSpPr>
        <p:spPr>
          <a:xfrm>
            <a:off x="551384" y="4149080"/>
            <a:ext cx="2592288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551704" y="3860224"/>
            <a:ext cx="28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7"/>
          <p:cNvSpPr txBox="1"/>
          <p:nvPr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uni-siegen.de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368" y="410981"/>
            <a:ext cx="2070000" cy="82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7"/>
          <p:cNvSpPr txBox="1"/>
          <p:nvPr/>
        </p:nvSpPr>
        <p:spPr>
          <a:xfrm>
            <a:off x="8832304" y="2924976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400" spcFirstLastPara="1" rIns="0" wrap="square" tIns="1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uni-siegen.de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7"/>
          <p:cNvSpPr/>
          <p:nvPr/>
        </p:nvSpPr>
        <p:spPr>
          <a:xfrm>
            <a:off x="2545556" y="410982"/>
            <a:ext cx="339180" cy="826248"/>
          </a:xfrm>
          <a:prstGeom prst="parallelogram">
            <a:avLst>
              <a:gd fmla="val 887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924" y="410400"/>
            <a:ext cx="2753170" cy="8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3.jpg"/><Relationship Id="rId3" Type="http://schemas.openxmlformats.org/officeDocument/2006/relationships/image" Target="../media/image2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551384" y="1701296"/>
            <a:ext cx="11088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>
            <a:lvl1pPr indent="-228600" lvl="0" marL="4572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7000"/>
              </a:lnSpc>
              <a:spcBef>
                <a:spcPts val="1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AutoNum type="arabicPeriod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E9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5" name="Google Shape;15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5635" y="6277045"/>
            <a:ext cx="383407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3"/>
          <p:cNvSpPr/>
          <p:nvPr/>
        </p:nvSpPr>
        <p:spPr>
          <a:xfrm>
            <a:off x="883443" y="6267450"/>
            <a:ext cx="171451" cy="404813"/>
          </a:xfrm>
          <a:prstGeom prst="parallelogram">
            <a:avLst>
              <a:gd fmla="val 86333" name="adj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6278400"/>
            <a:ext cx="40439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200" y="6278400"/>
            <a:ext cx="225286" cy="39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 txBox="1"/>
          <p:nvPr>
            <p:ph type="ctrTitle"/>
          </p:nvPr>
        </p:nvSpPr>
        <p:spPr>
          <a:xfrm>
            <a:off x="385550" y="2036400"/>
            <a:ext cx="48141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lang="de-DE" sz="3160"/>
              <a:t>Feature Selection for Recommender Systems</a:t>
            </a:r>
            <a:endParaRPr sz="31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lang="de-DE" sz="3160"/>
              <a:t>(Explicit Feedback)</a:t>
            </a:r>
            <a:endParaRPr sz="3160"/>
          </a:p>
        </p:txBody>
      </p:sp>
      <p:sp>
        <p:nvSpPr>
          <p:cNvPr id="206" name="Google Shape;206;p1"/>
          <p:cNvSpPr txBox="1"/>
          <p:nvPr>
            <p:ph idx="1" type="subTitle"/>
          </p:nvPr>
        </p:nvSpPr>
        <p:spPr>
          <a:xfrm>
            <a:off x="551384" y="4224424"/>
            <a:ext cx="4176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de-DE"/>
              <a:t>Bharathikannan N</a:t>
            </a:r>
            <a:endParaRPr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de-DE"/>
              <a:t>Cam Van Tran Thi</a:t>
            </a:r>
            <a:endParaRPr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de-DE"/>
              <a:t>Fadi Ghanem</a:t>
            </a:r>
            <a:endParaRPr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de-DE"/>
              <a:t>Chee Sue Sien</a:t>
            </a:r>
            <a:endParaRPr/>
          </a:p>
        </p:txBody>
      </p:sp>
      <p:sp>
        <p:nvSpPr>
          <p:cNvPr id="207" name="Google Shape;207;p1"/>
          <p:cNvSpPr txBox="1"/>
          <p:nvPr>
            <p:ph idx="10" type="dt"/>
          </p:nvPr>
        </p:nvSpPr>
        <p:spPr>
          <a:xfrm>
            <a:off x="551384" y="6402312"/>
            <a:ext cx="194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11 July 2022</a:t>
            </a:r>
            <a:endParaRPr/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3">
            <a:alphaModFix/>
          </a:blip>
          <a:srcRect b="6200" l="0" r="0" t="0"/>
          <a:stretch/>
        </p:blipFill>
        <p:spPr>
          <a:xfrm>
            <a:off x="6532291" y="1706275"/>
            <a:ext cx="5218134" cy="41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bec9c6625_8_291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Our Goal</a:t>
            </a:r>
            <a:endParaRPr/>
          </a:p>
        </p:txBody>
      </p:sp>
      <p:sp>
        <p:nvSpPr>
          <p:cNvPr id="289" name="Google Shape;289;g13bec9c6625_8_291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90" name="Google Shape;290;g13bec9c6625_8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275" y="1484801"/>
            <a:ext cx="8979450" cy="44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bec9c6625_3_0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Baseline Model</a:t>
            </a:r>
            <a:endParaRPr/>
          </a:p>
        </p:txBody>
      </p:sp>
      <p:sp>
        <p:nvSpPr>
          <p:cNvPr id="297" name="Google Shape;297;g13bec9c6625_3_0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98" name="Google Shape;298;g13bec9c6625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50" y="1037092"/>
            <a:ext cx="9699628" cy="506840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3bec9c6625_3_0"/>
          <p:cNvSpPr txBox="1"/>
          <p:nvPr/>
        </p:nvSpPr>
        <p:spPr>
          <a:xfrm>
            <a:off x="8364125" y="5645675"/>
            <a:ext cx="4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522</a:t>
            </a:r>
            <a:endParaRPr sz="800"/>
          </a:p>
        </p:txBody>
      </p:sp>
      <p:pic>
        <p:nvPicPr>
          <p:cNvPr id="300" name="Google Shape;300;g13bec9c6625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50" y="1047199"/>
            <a:ext cx="9699625" cy="50683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g13bec9c6625_3_0"/>
          <p:cNvCxnSpPr/>
          <p:nvPr/>
        </p:nvCxnSpPr>
        <p:spPr>
          <a:xfrm rot="10800000">
            <a:off x="1980525" y="2704675"/>
            <a:ext cx="6316800" cy="423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g13bec9c6625_3_0"/>
          <p:cNvCxnSpPr/>
          <p:nvPr/>
        </p:nvCxnSpPr>
        <p:spPr>
          <a:xfrm flipH="1">
            <a:off x="8466550" y="2974625"/>
            <a:ext cx="11400" cy="25098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3" name="Google Shape;303;g13bec9c6625_3_0"/>
          <p:cNvSpPr txBox="1"/>
          <p:nvPr/>
        </p:nvSpPr>
        <p:spPr>
          <a:xfrm>
            <a:off x="6969450" y="2365975"/>
            <a:ext cx="166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RMSE:0.8928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13bec9c6625_3_0"/>
          <p:cNvSpPr txBox="1"/>
          <p:nvPr/>
        </p:nvSpPr>
        <p:spPr>
          <a:xfrm rot="5400000">
            <a:off x="8354825" y="3115625"/>
            <a:ext cx="50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522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g13bec9c6625_3_0"/>
          <p:cNvCxnSpPr/>
          <p:nvPr/>
        </p:nvCxnSpPr>
        <p:spPr>
          <a:xfrm rot="10800000">
            <a:off x="2004525" y="1652650"/>
            <a:ext cx="342600" cy="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dash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06" name="Google Shape;306;g13bec9c6625_3_0"/>
          <p:cNvSpPr txBox="1"/>
          <p:nvPr/>
        </p:nvSpPr>
        <p:spPr>
          <a:xfrm>
            <a:off x="1879425" y="1298650"/>
            <a:ext cx="166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RMSE:0.8978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g13bec9c6625_3_0"/>
          <p:cNvCxnSpPr/>
          <p:nvPr/>
        </p:nvCxnSpPr>
        <p:spPr>
          <a:xfrm flipH="1">
            <a:off x="2466475" y="1751750"/>
            <a:ext cx="21000" cy="39144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8" name="Google Shape;308;g13bec9c6625_3_0"/>
          <p:cNvSpPr txBox="1"/>
          <p:nvPr/>
        </p:nvSpPr>
        <p:spPr>
          <a:xfrm>
            <a:off x="8364125" y="5645675"/>
            <a:ext cx="4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522</a:t>
            </a:r>
            <a:endParaRPr sz="800"/>
          </a:p>
        </p:txBody>
      </p:sp>
      <p:sp>
        <p:nvSpPr>
          <p:cNvPr id="309" name="Google Shape;309;g13bec9c6625_3_0"/>
          <p:cNvSpPr/>
          <p:nvPr/>
        </p:nvSpPr>
        <p:spPr>
          <a:xfrm>
            <a:off x="8059100" y="1842850"/>
            <a:ext cx="1393500" cy="652800"/>
          </a:xfrm>
          <a:prstGeom prst="wedgeRectCallout">
            <a:avLst>
              <a:gd fmla="val -20105" name="adj1"/>
              <a:gd fmla="val 7365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Model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3bec9c6625_3_0"/>
          <p:cNvSpPr/>
          <p:nvPr/>
        </p:nvSpPr>
        <p:spPr>
          <a:xfrm>
            <a:off x="2783850" y="1484800"/>
            <a:ext cx="1341900" cy="652800"/>
          </a:xfrm>
          <a:prstGeom prst="wedgeRectCallout">
            <a:avLst>
              <a:gd fmla="val -56405" name="adj1"/>
              <a:gd fmla="val -21844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only user_id, movie_id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bec9c6625_8_216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Filter Method (Chi-2)</a:t>
            </a:r>
            <a:endParaRPr/>
          </a:p>
        </p:txBody>
      </p:sp>
      <p:sp>
        <p:nvSpPr>
          <p:cNvPr id="317" name="Google Shape;317;g13bec9c6625_8_216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8" name="Google Shape;318;g13bec9c6625_8_216"/>
          <p:cNvSpPr txBox="1"/>
          <p:nvPr>
            <p:ph idx="2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</p:spPr>
        <p:txBody>
          <a:bodyPr anchorCtr="0" anchor="b" bIns="72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g13bec9c6625_8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13" y="1047192"/>
            <a:ext cx="9699628" cy="506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3bec9c6625_8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63" y="1047192"/>
            <a:ext cx="9699628" cy="506840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3bec9c6625_8_216"/>
          <p:cNvSpPr txBox="1"/>
          <p:nvPr/>
        </p:nvSpPr>
        <p:spPr>
          <a:xfrm>
            <a:off x="8364125" y="5645675"/>
            <a:ext cx="4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522</a:t>
            </a:r>
            <a:endParaRPr sz="800"/>
          </a:p>
        </p:txBody>
      </p:sp>
      <p:grpSp>
        <p:nvGrpSpPr>
          <p:cNvPr id="322" name="Google Shape;322;g13bec9c6625_8_216"/>
          <p:cNvGrpSpPr/>
          <p:nvPr/>
        </p:nvGrpSpPr>
        <p:grpSpPr>
          <a:xfrm>
            <a:off x="3040450" y="2020325"/>
            <a:ext cx="4620900" cy="2659900"/>
            <a:chOff x="3034750" y="2072075"/>
            <a:chExt cx="4620900" cy="2659900"/>
          </a:xfrm>
        </p:grpSpPr>
        <p:cxnSp>
          <p:nvCxnSpPr>
            <p:cNvPr id="323" name="Google Shape;323;g13bec9c6625_8_216"/>
            <p:cNvCxnSpPr/>
            <p:nvPr/>
          </p:nvCxnSpPr>
          <p:spPr>
            <a:xfrm>
              <a:off x="3034750" y="2072075"/>
              <a:ext cx="18300" cy="191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g13bec9c6625_8_216"/>
            <p:cNvCxnSpPr/>
            <p:nvPr/>
          </p:nvCxnSpPr>
          <p:spPr>
            <a:xfrm>
              <a:off x="3621525" y="2319625"/>
              <a:ext cx="18300" cy="191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g13bec9c6625_8_216"/>
            <p:cNvCxnSpPr/>
            <p:nvPr/>
          </p:nvCxnSpPr>
          <p:spPr>
            <a:xfrm>
              <a:off x="4208300" y="2420500"/>
              <a:ext cx="18300" cy="191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g13bec9c6625_8_216"/>
            <p:cNvCxnSpPr/>
            <p:nvPr/>
          </p:nvCxnSpPr>
          <p:spPr>
            <a:xfrm>
              <a:off x="4795075" y="2470950"/>
              <a:ext cx="18300" cy="191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g13bec9c6625_8_216"/>
            <p:cNvCxnSpPr/>
            <p:nvPr/>
          </p:nvCxnSpPr>
          <p:spPr>
            <a:xfrm>
              <a:off x="5336025" y="2553450"/>
              <a:ext cx="18300" cy="191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g13bec9c6625_8_216"/>
            <p:cNvCxnSpPr/>
            <p:nvPr/>
          </p:nvCxnSpPr>
          <p:spPr>
            <a:xfrm>
              <a:off x="5922813" y="2623350"/>
              <a:ext cx="18300" cy="191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g13bec9c6625_8_216"/>
            <p:cNvCxnSpPr/>
            <p:nvPr/>
          </p:nvCxnSpPr>
          <p:spPr>
            <a:xfrm>
              <a:off x="6509600" y="2733375"/>
              <a:ext cx="18300" cy="191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g13bec9c6625_8_216"/>
            <p:cNvCxnSpPr/>
            <p:nvPr/>
          </p:nvCxnSpPr>
          <p:spPr>
            <a:xfrm>
              <a:off x="7050575" y="2733375"/>
              <a:ext cx="18300" cy="191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g13bec9c6625_8_216"/>
            <p:cNvCxnSpPr/>
            <p:nvPr/>
          </p:nvCxnSpPr>
          <p:spPr>
            <a:xfrm>
              <a:off x="7637350" y="2815875"/>
              <a:ext cx="18300" cy="191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pic>
        <p:nvPicPr>
          <p:cNvPr id="332" name="Google Shape;332;g13bec9c6625_8_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813" y="1047199"/>
            <a:ext cx="9699631" cy="506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3bec9c6625_8_216"/>
          <p:cNvPicPr preferRelativeResize="0"/>
          <p:nvPr/>
        </p:nvPicPr>
        <p:blipFill rotWithShape="1">
          <a:blip r:embed="rId5">
            <a:alphaModFix/>
          </a:blip>
          <a:srcRect b="10315" l="7100" r="22670" t="3216"/>
          <a:stretch/>
        </p:blipFill>
        <p:spPr>
          <a:xfrm>
            <a:off x="1934550" y="1210225"/>
            <a:ext cx="6812151" cy="438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g13bec9c6625_8_216"/>
          <p:cNvGrpSpPr/>
          <p:nvPr/>
        </p:nvGrpSpPr>
        <p:grpSpPr>
          <a:xfrm>
            <a:off x="3040450" y="2020325"/>
            <a:ext cx="4620900" cy="2659900"/>
            <a:chOff x="3034750" y="2072075"/>
            <a:chExt cx="4620900" cy="2659900"/>
          </a:xfrm>
        </p:grpSpPr>
        <p:cxnSp>
          <p:nvCxnSpPr>
            <p:cNvPr id="335" name="Google Shape;335;g13bec9c6625_8_216"/>
            <p:cNvCxnSpPr/>
            <p:nvPr/>
          </p:nvCxnSpPr>
          <p:spPr>
            <a:xfrm>
              <a:off x="3034750" y="2072075"/>
              <a:ext cx="18300" cy="19161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g13bec9c6625_8_216"/>
            <p:cNvCxnSpPr/>
            <p:nvPr/>
          </p:nvCxnSpPr>
          <p:spPr>
            <a:xfrm>
              <a:off x="3621525" y="2319625"/>
              <a:ext cx="18300" cy="19161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g13bec9c6625_8_216"/>
            <p:cNvCxnSpPr/>
            <p:nvPr/>
          </p:nvCxnSpPr>
          <p:spPr>
            <a:xfrm>
              <a:off x="4208300" y="2420500"/>
              <a:ext cx="18300" cy="19161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g13bec9c6625_8_216"/>
            <p:cNvCxnSpPr/>
            <p:nvPr/>
          </p:nvCxnSpPr>
          <p:spPr>
            <a:xfrm>
              <a:off x="4795075" y="2470950"/>
              <a:ext cx="18300" cy="19161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g13bec9c6625_8_216"/>
            <p:cNvCxnSpPr/>
            <p:nvPr/>
          </p:nvCxnSpPr>
          <p:spPr>
            <a:xfrm>
              <a:off x="5336025" y="2553450"/>
              <a:ext cx="18300" cy="19161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g13bec9c6625_8_216"/>
            <p:cNvCxnSpPr/>
            <p:nvPr/>
          </p:nvCxnSpPr>
          <p:spPr>
            <a:xfrm>
              <a:off x="5922813" y="2623350"/>
              <a:ext cx="18300" cy="19161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g13bec9c6625_8_216"/>
            <p:cNvCxnSpPr/>
            <p:nvPr/>
          </p:nvCxnSpPr>
          <p:spPr>
            <a:xfrm>
              <a:off x="6509600" y="2733375"/>
              <a:ext cx="18300" cy="19161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g13bec9c6625_8_216"/>
            <p:cNvCxnSpPr/>
            <p:nvPr/>
          </p:nvCxnSpPr>
          <p:spPr>
            <a:xfrm>
              <a:off x="7050575" y="2733375"/>
              <a:ext cx="18300" cy="19161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g13bec9c6625_8_216"/>
            <p:cNvCxnSpPr/>
            <p:nvPr/>
          </p:nvCxnSpPr>
          <p:spPr>
            <a:xfrm>
              <a:off x="7637350" y="2815875"/>
              <a:ext cx="18300" cy="19161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44" name="Google Shape;344;g13bec9c6625_8_216"/>
          <p:cNvSpPr/>
          <p:nvPr/>
        </p:nvSpPr>
        <p:spPr>
          <a:xfrm>
            <a:off x="2765525" y="1484800"/>
            <a:ext cx="1341900" cy="652800"/>
          </a:xfrm>
          <a:prstGeom prst="wedgeRectCallout">
            <a:avLst>
              <a:gd fmla="val -56405" name="adj1"/>
              <a:gd fmla="val -2184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Model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only user_id, movie_id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13bec9c6625_8_216"/>
          <p:cNvSpPr/>
          <p:nvPr/>
        </p:nvSpPr>
        <p:spPr>
          <a:xfrm>
            <a:off x="8059100" y="1842850"/>
            <a:ext cx="1393500" cy="652800"/>
          </a:xfrm>
          <a:prstGeom prst="wedgeRectCallout">
            <a:avLst>
              <a:gd fmla="val -20105" name="adj1"/>
              <a:gd fmla="val 7365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Model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13bec9c6625_8_216"/>
          <p:cNvSpPr txBox="1"/>
          <p:nvPr/>
        </p:nvSpPr>
        <p:spPr>
          <a:xfrm rot="-5400000">
            <a:off x="2263925" y="3180925"/>
            <a:ext cx="13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13bec9c6625_8_216"/>
          <p:cNvSpPr txBox="1"/>
          <p:nvPr/>
        </p:nvSpPr>
        <p:spPr>
          <a:xfrm rot="-5400000">
            <a:off x="2820550" y="3333325"/>
            <a:ext cx="13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13bec9c6625_8_216"/>
          <p:cNvSpPr txBox="1"/>
          <p:nvPr/>
        </p:nvSpPr>
        <p:spPr>
          <a:xfrm rot="-5400000">
            <a:off x="3459700" y="3333325"/>
            <a:ext cx="13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150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3bec9c6625_8_216"/>
          <p:cNvSpPr txBox="1"/>
          <p:nvPr/>
        </p:nvSpPr>
        <p:spPr>
          <a:xfrm rot="-5400000">
            <a:off x="4037300" y="3333325"/>
            <a:ext cx="13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200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13bec9c6625_8_216"/>
          <p:cNvSpPr txBox="1"/>
          <p:nvPr/>
        </p:nvSpPr>
        <p:spPr>
          <a:xfrm rot="-5400000">
            <a:off x="4532400" y="3333325"/>
            <a:ext cx="13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250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13bec9c6625_8_216"/>
          <p:cNvSpPr txBox="1"/>
          <p:nvPr/>
        </p:nvSpPr>
        <p:spPr>
          <a:xfrm rot="-5400000">
            <a:off x="5155850" y="3333325"/>
            <a:ext cx="13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3bec9c6625_8_216"/>
          <p:cNvSpPr txBox="1"/>
          <p:nvPr/>
        </p:nvSpPr>
        <p:spPr>
          <a:xfrm rot="-5400000">
            <a:off x="5795800" y="3640625"/>
            <a:ext cx="13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350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3bec9c6625_8_216"/>
          <p:cNvSpPr txBox="1"/>
          <p:nvPr/>
        </p:nvSpPr>
        <p:spPr>
          <a:xfrm rot="-5400000">
            <a:off x="6327575" y="3716850"/>
            <a:ext cx="13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400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13bec9c6625_8_216"/>
          <p:cNvSpPr txBox="1"/>
          <p:nvPr/>
        </p:nvSpPr>
        <p:spPr>
          <a:xfrm rot="-5400000">
            <a:off x="6935550" y="3640650"/>
            <a:ext cx="13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450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g13bec9c6625_8_216"/>
          <p:cNvCxnSpPr/>
          <p:nvPr/>
        </p:nvCxnSpPr>
        <p:spPr>
          <a:xfrm>
            <a:off x="8229825" y="2764125"/>
            <a:ext cx="18300" cy="1916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6" name="Google Shape;356;g13bec9c6625_8_216"/>
          <p:cNvSpPr txBox="1"/>
          <p:nvPr/>
        </p:nvSpPr>
        <p:spPr>
          <a:xfrm rot="-5400000">
            <a:off x="7482800" y="3564450"/>
            <a:ext cx="13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 500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bec9c6625_8_184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Filter Methods</a:t>
            </a:r>
            <a:endParaRPr/>
          </a:p>
        </p:txBody>
      </p:sp>
      <p:sp>
        <p:nvSpPr>
          <p:cNvPr id="363" name="Google Shape;363;g13bec9c6625_8_184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4" name="Google Shape;364;g13bec9c6625_8_184"/>
          <p:cNvSpPr txBox="1"/>
          <p:nvPr>
            <p:ph idx="2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</p:spPr>
        <p:txBody>
          <a:bodyPr anchorCtr="0" anchor="b" bIns="72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g13bec9c6625_8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13" y="1047192"/>
            <a:ext cx="9699628" cy="506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3bec9c6625_8_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63" y="1047192"/>
            <a:ext cx="9699628" cy="506840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3bec9c6625_8_184"/>
          <p:cNvSpPr txBox="1"/>
          <p:nvPr/>
        </p:nvSpPr>
        <p:spPr>
          <a:xfrm>
            <a:off x="8364125" y="5645675"/>
            <a:ext cx="4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522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bec9c6625_8_33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Wrapper Methods</a:t>
            </a:r>
            <a:endParaRPr/>
          </a:p>
        </p:txBody>
      </p:sp>
      <p:sp>
        <p:nvSpPr>
          <p:cNvPr id="374" name="Google Shape;374;g13bec9c6625_8_33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5" name="Google Shape;375;g13bec9c6625_8_33"/>
          <p:cNvSpPr txBox="1"/>
          <p:nvPr>
            <p:ph idx="2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</p:spPr>
        <p:txBody>
          <a:bodyPr anchorCtr="0" anchor="b" bIns="72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g13bec9c6625_8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13" y="1047192"/>
            <a:ext cx="9699628" cy="506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3bec9c6625_8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825" y="1047199"/>
            <a:ext cx="9699631" cy="506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3bec9c6625_8_33"/>
          <p:cNvPicPr preferRelativeResize="0"/>
          <p:nvPr/>
        </p:nvPicPr>
        <p:blipFill rotWithShape="1">
          <a:blip r:embed="rId5">
            <a:alphaModFix amt="10000"/>
          </a:blip>
          <a:srcRect b="0" l="0" r="20375" t="0"/>
          <a:stretch/>
        </p:blipFill>
        <p:spPr>
          <a:xfrm>
            <a:off x="1245572" y="1047200"/>
            <a:ext cx="7723499" cy="50684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3bec9c6625_8_33"/>
          <p:cNvSpPr txBox="1"/>
          <p:nvPr/>
        </p:nvSpPr>
        <p:spPr>
          <a:xfrm>
            <a:off x="8364125" y="5645675"/>
            <a:ext cx="4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522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13bec9c6625_8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63" y="1047199"/>
            <a:ext cx="9699625" cy="506839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3bec9c6625_8_43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Embedded Methods</a:t>
            </a:r>
            <a:endParaRPr/>
          </a:p>
        </p:txBody>
      </p:sp>
      <p:sp>
        <p:nvSpPr>
          <p:cNvPr id="387" name="Google Shape;387;g13bec9c6625_8_43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8" name="Google Shape;388;g13bec9c6625_8_43"/>
          <p:cNvSpPr txBox="1"/>
          <p:nvPr>
            <p:ph idx="2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</p:spPr>
        <p:txBody>
          <a:bodyPr anchorCtr="0" anchor="b" bIns="72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g13bec9c6625_8_43"/>
          <p:cNvPicPr preferRelativeResize="0"/>
          <p:nvPr/>
        </p:nvPicPr>
        <p:blipFill rotWithShape="1">
          <a:blip r:embed="rId4">
            <a:alphaModFix amt="15000"/>
          </a:blip>
          <a:srcRect b="0" l="0" r="20375" t="0"/>
          <a:stretch/>
        </p:blipFill>
        <p:spPr>
          <a:xfrm>
            <a:off x="1245572" y="1062150"/>
            <a:ext cx="7723499" cy="506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13bec9c6625_8_43"/>
          <p:cNvPicPr preferRelativeResize="0"/>
          <p:nvPr/>
        </p:nvPicPr>
        <p:blipFill rotWithShape="1">
          <a:blip r:embed="rId5">
            <a:alphaModFix amt="10000"/>
          </a:blip>
          <a:srcRect b="0" l="0" r="20375" t="0"/>
          <a:stretch/>
        </p:blipFill>
        <p:spPr>
          <a:xfrm>
            <a:off x="1246800" y="1047200"/>
            <a:ext cx="7723499" cy="506840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3bec9c6625_8_43"/>
          <p:cNvSpPr txBox="1"/>
          <p:nvPr/>
        </p:nvSpPr>
        <p:spPr>
          <a:xfrm>
            <a:off x="8364125" y="5645675"/>
            <a:ext cx="4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522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g13bec9c6625_8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63" y="1047199"/>
            <a:ext cx="9699625" cy="506839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3bec9c6625_8_55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Final Results</a:t>
            </a:r>
            <a:endParaRPr/>
          </a:p>
        </p:txBody>
      </p:sp>
      <p:sp>
        <p:nvSpPr>
          <p:cNvPr id="399" name="Google Shape;399;g13bec9c6625_8_55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0" name="Google Shape;400;g13bec9c6625_8_55"/>
          <p:cNvSpPr txBox="1"/>
          <p:nvPr>
            <p:ph idx="2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</p:spPr>
        <p:txBody>
          <a:bodyPr anchorCtr="0" anchor="b" bIns="72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g13bec9c6625_8_55"/>
          <p:cNvPicPr preferRelativeResize="0"/>
          <p:nvPr/>
        </p:nvPicPr>
        <p:blipFill rotWithShape="1">
          <a:blip r:embed="rId4">
            <a:alphaModFix amt="15000"/>
          </a:blip>
          <a:srcRect b="0" l="0" r="20375" t="0"/>
          <a:stretch/>
        </p:blipFill>
        <p:spPr>
          <a:xfrm>
            <a:off x="1245572" y="1062150"/>
            <a:ext cx="7723499" cy="506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3bec9c6625_8_55"/>
          <p:cNvPicPr preferRelativeResize="0"/>
          <p:nvPr/>
        </p:nvPicPr>
        <p:blipFill>
          <a:blip r:embed="rId5">
            <a:alphaModFix amt="15000"/>
          </a:blip>
          <a:stretch>
            <a:fillRect/>
          </a:stretch>
        </p:blipFill>
        <p:spPr>
          <a:xfrm>
            <a:off x="1246800" y="1047199"/>
            <a:ext cx="9699631" cy="506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13bec9c6625_8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563" y="1047199"/>
            <a:ext cx="9699625" cy="506839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3bec9c6625_8_55"/>
          <p:cNvSpPr txBox="1"/>
          <p:nvPr/>
        </p:nvSpPr>
        <p:spPr>
          <a:xfrm>
            <a:off x="8364125" y="5645675"/>
            <a:ext cx="4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522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bec9c6625_8_1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Final Results</a:t>
            </a:r>
            <a:endParaRPr/>
          </a:p>
        </p:txBody>
      </p:sp>
      <p:sp>
        <p:nvSpPr>
          <p:cNvPr id="411" name="Google Shape;411;g13bec9c6625_8_1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2" name="Google Shape;412;g13bec9c6625_8_1"/>
          <p:cNvSpPr txBox="1"/>
          <p:nvPr>
            <p:ph idx="2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</p:spPr>
        <p:txBody>
          <a:bodyPr anchorCtr="0" anchor="b" bIns="72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bec9c6625_0_28"/>
          <p:cNvSpPr txBox="1"/>
          <p:nvPr>
            <p:ph idx="1" type="body"/>
          </p:nvPr>
        </p:nvSpPr>
        <p:spPr>
          <a:xfrm>
            <a:off x="551384" y="658800"/>
            <a:ext cx="4104000" cy="5760000"/>
          </a:xfrm>
          <a:prstGeom prst="rect">
            <a:avLst/>
          </a:prstGeom>
        </p:spPr>
        <p:txBody>
          <a:bodyPr anchorCtr="0" anchor="t" bIns="0" lIns="0" spcFirstLastPara="1" rIns="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</a:t>
            </a:r>
            <a:endParaRPr/>
          </a:p>
        </p:txBody>
      </p:sp>
      <p:sp>
        <p:nvSpPr>
          <p:cNvPr id="419" name="Google Shape;419;g13bec9c6625_0_28"/>
          <p:cNvSpPr txBox="1"/>
          <p:nvPr>
            <p:ph type="title"/>
          </p:nvPr>
        </p:nvSpPr>
        <p:spPr>
          <a:xfrm>
            <a:off x="2365872" y="0"/>
            <a:ext cx="9826200" cy="6858000"/>
          </a:xfrm>
          <a:prstGeom prst="rect">
            <a:avLst/>
          </a:prstGeom>
        </p:spPr>
        <p:txBody>
          <a:bodyPr anchorCtr="0" anchor="b" bIns="1152000" lIns="162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Future Research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bab6724e9_0_2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Outlook and Future Research</a:t>
            </a:r>
            <a:endParaRPr/>
          </a:p>
        </p:txBody>
      </p:sp>
      <p:sp>
        <p:nvSpPr>
          <p:cNvPr id="426" name="Google Shape;426;g13bab6724e9_0_2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7" name="Google Shape;427;g13bab6724e9_0_2"/>
          <p:cNvSpPr txBox="1"/>
          <p:nvPr/>
        </p:nvSpPr>
        <p:spPr>
          <a:xfrm>
            <a:off x="1084670" y="1556961"/>
            <a:ext cx="9048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methods help to </a:t>
            </a:r>
            <a:r>
              <a:rPr b="1"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dimensionality, </a:t>
            </a:r>
            <a:r>
              <a:rPr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b="1"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lead to the loss of </a:t>
            </a:r>
            <a:r>
              <a:rPr b="1"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r>
              <a:rPr b="1"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quality.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</a:t>
            </a:r>
            <a:r>
              <a:rPr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 </a:t>
            </a:r>
            <a:r>
              <a:rPr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takes a </a:t>
            </a:r>
            <a:r>
              <a:rPr b="1"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 of time to train</a:t>
            </a:r>
            <a:r>
              <a:rPr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FS methods will be very useful here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different baseline models (e.g. DeepFM, Wide and Deep..,)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different evaluation </a:t>
            </a:r>
            <a:r>
              <a:rPr lang="de-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ctrTitle"/>
          </p:nvPr>
        </p:nvSpPr>
        <p:spPr>
          <a:xfrm>
            <a:off x="535673" y="3750914"/>
            <a:ext cx="3415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de-DE"/>
              <a:t>CONTENT</a:t>
            </a:r>
            <a:endParaRPr/>
          </a:p>
        </p:txBody>
      </p:sp>
      <p:pic>
        <p:nvPicPr>
          <p:cNvPr id="214" name="Google Shape;2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3000" y="1799725"/>
            <a:ext cx="8519000" cy="50582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2"/>
          <p:cNvSpPr txBox="1"/>
          <p:nvPr/>
        </p:nvSpPr>
        <p:spPr>
          <a:xfrm>
            <a:off x="4047843" y="2263886"/>
            <a:ext cx="5181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Calibri"/>
              <a:buAutoNum type="arabicPeriod"/>
            </a:pPr>
            <a:r>
              <a:rPr lang="de-DE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9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Calibri"/>
              <a:buAutoNum type="arabicPeriod"/>
            </a:pPr>
            <a:r>
              <a:rPr lang="de-DE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Final results</a:t>
            </a:r>
            <a:endParaRPr sz="29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Calibri"/>
              <a:buAutoNum type="arabicPeriod"/>
            </a:pPr>
            <a:r>
              <a:rPr lang="de-DE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Future research</a:t>
            </a:r>
            <a:endParaRPr sz="29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"/>
          <p:cNvSpPr txBox="1"/>
          <p:nvPr>
            <p:ph type="title"/>
          </p:nvPr>
        </p:nvSpPr>
        <p:spPr>
          <a:xfrm>
            <a:off x="551384" y="620792"/>
            <a:ext cx="9432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DE"/>
              <a:t>Thank you!</a:t>
            </a:r>
            <a:endParaRPr/>
          </a:p>
        </p:txBody>
      </p:sp>
      <p:sp>
        <p:nvSpPr>
          <p:cNvPr id="433" name="Google Shape;433;p21"/>
          <p:cNvSpPr txBox="1"/>
          <p:nvPr>
            <p:ph idx="1" type="body"/>
          </p:nvPr>
        </p:nvSpPr>
        <p:spPr>
          <a:xfrm>
            <a:off x="551384" y="2060848"/>
            <a:ext cx="79209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de-DE"/>
              <a:t>Bharathikannan Nithyanantham</a:t>
            </a:r>
            <a:endParaRPr b="1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de-DE"/>
              <a:t>Cam Van Tran Thi</a:t>
            </a:r>
            <a:endParaRPr b="1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de-DE"/>
              <a:t>Fadi Ghanem</a:t>
            </a:r>
            <a:endParaRPr b="1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de-DE"/>
              <a:t>Chee Sue Sien</a:t>
            </a:r>
            <a:endParaRPr b="1"/>
          </a:p>
        </p:txBody>
      </p:sp>
      <p:sp>
        <p:nvSpPr>
          <p:cNvPr id="434" name="Google Shape;434;p21"/>
          <p:cNvSpPr txBox="1"/>
          <p:nvPr>
            <p:ph idx="10" type="dt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11 July2022</a:t>
            </a:r>
            <a:endParaRPr/>
          </a:p>
        </p:txBody>
      </p:sp>
      <p:sp>
        <p:nvSpPr>
          <p:cNvPr id="435" name="Google Shape;435;p21"/>
          <p:cNvSpPr txBox="1"/>
          <p:nvPr>
            <p:ph idx="11" type="ftr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" wrap="square" tIns="43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Feature selection for Recommender Systems</a:t>
            </a:r>
            <a:endParaRPr/>
          </a:p>
        </p:txBody>
      </p:sp>
      <p:sp>
        <p:nvSpPr>
          <p:cNvPr id="436" name="Google Shape;436;p21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bec9c6625_0_16"/>
          <p:cNvSpPr txBox="1"/>
          <p:nvPr>
            <p:ph idx="1" type="body"/>
          </p:nvPr>
        </p:nvSpPr>
        <p:spPr>
          <a:xfrm>
            <a:off x="551384" y="658800"/>
            <a:ext cx="4104000" cy="5760000"/>
          </a:xfrm>
          <a:prstGeom prst="rect">
            <a:avLst/>
          </a:prstGeom>
        </p:spPr>
        <p:txBody>
          <a:bodyPr anchorCtr="0" anchor="t" bIns="0" lIns="0" spcFirstLastPara="1" rIns="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</a:t>
            </a:r>
            <a:endParaRPr/>
          </a:p>
        </p:txBody>
      </p:sp>
      <p:sp>
        <p:nvSpPr>
          <p:cNvPr id="222" name="Google Shape;222;g13bec9c6625_0_16"/>
          <p:cNvSpPr txBox="1"/>
          <p:nvPr>
            <p:ph type="title"/>
          </p:nvPr>
        </p:nvSpPr>
        <p:spPr>
          <a:xfrm>
            <a:off x="2365872" y="0"/>
            <a:ext cx="9826200" cy="6858000"/>
          </a:xfrm>
          <a:prstGeom prst="rect">
            <a:avLst/>
          </a:prstGeom>
        </p:spPr>
        <p:txBody>
          <a:bodyPr anchorCtr="0" anchor="b" bIns="1152000" lIns="162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bec9c6625_0_154"/>
          <p:cNvSpPr txBox="1"/>
          <p:nvPr>
            <p:ph type="title"/>
          </p:nvPr>
        </p:nvSpPr>
        <p:spPr>
          <a:xfrm>
            <a:off x="551375" y="620797"/>
            <a:ext cx="11088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Summary of Mid Term results</a:t>
            </a:r>
            <a:endParaRPr/>
          </a:p>
        </p:txBody>
      </p:sp>
      <p:sp>
        <p:nvSpPr>
          <p:cNvPr id="229" name="Google Shape;229;g13bec9c6625_0_154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0" name="Google Shape;230;g13bec9c6625_0_154"/>
          <p:cNvSpPr txBox="1"/>
          <p:nvPr>
            <p:ph idx="2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" lIns="0" spcFirstLastPara="1" rIns="0" wrap="square" tIns="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3bec9c6625_0_154"/>
          <p:cNvSpPr txBox="1"/>
          <p:nvPr/>
        </p:nvSpPr>
        <p:spPr>
          <a:xfrm>
            <a:off x="729650" y="2275025"/>
            <a:ext cx="3702300" cy="357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"movie_id": 1681,     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"user_id": 943,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"timestamp": 214,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"release_date": 240,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"genre": 19,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"sex": 1,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"zip_code": 19,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"age": 8,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"occupation": 21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3bec9c6625_0_154"/>
          <p:cNvSpPr txBox="1"/>
          <p:nvPr/>
        </p:nvSpPr>
        <p:spPr>
          <a:xfrm>
            <a:off x="729650" y="1805875"/>
            <a:ext cx="431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-D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obtained from the dataset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3bec9c6625_0_154"/>
          <p:cNvSpPr txBox="1"/>
          <p:nvPr>
            <p:ph idx="1" type="body"/>
          </p:nvPr>
        </p:nvSpPr>
        <p:spPr>
          <a:xfrm>
            <a:off x="5421575" y="2038450"/>
            <a:ext cx="62178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100"/>
              <a:t>Recommender System algorithm used:</a:t>
            </a:r>
            <a:endParaRPr b="1" sz="2100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Factorization Machines</a:t>
            </a:r>
            <a:endParaRPr sz="2100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100"/>
              <a:t>Result of the algorithm with all features:</a:t>
            </a:r>
            <a:endParaRPr b="1" sz="2100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RMSE = 0.892</a:t>
            </a:r>
            <a:r>
              <a:rPr lang="de-DE" sz="2100"/>
              <a:t>8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bec9c6625_0_55"/>
          <p:cNvSpPr txBox="1"/>
          <p:nvPr>
            <p:ph type="title"/>
          </p:nvPr>
        </p:nvSpPr>
        <p:spPr>
          <a:xfrm>
            <a:off x="551375" y="620797"/>
            <a:ext cx="11088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Summary of Mid Term results</a:t>
            </a:r>
            <a:endParaRPr/>
          </a:p>
        </p:txBody>
      </p:sp>
      <p:sp>
        <p:nvSpPr>
          <p:cNvPr id="240" name="Google Shape;240;g13bec9c6625_0_55"/>
          <p:cNvSpPr txBox="1"/>
          <p:nvPr>
            <p:ph idx="1" type="body"/>
          </p:nvPr>
        </p:nvSpPr>
        <p:spPr>
          <a:xfrm>
            <a:off x="5311400" y="2381425"/>
            <a:ext cx="6328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Total features: 522!</a:t>
            </a:r>
            <a:endParaRPr sz="2400"/>
          </a:p>
        </p:txBody>
      </p:sp>
      <p:sp>
        <p:nvSpPr>
          <p:cNvPr id="241" name="Google Shape;241;g13bec9c6625_0_55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2" name="Google Shape;242;g13bec9c6625_0_55"/>
          <p:cNvSpPr txBox="1"/>
          <p:nvPr>
            <p:ph idx="2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" lIns="0" spcFirstLastPara="1" rIns="0" wrap="square" tIns="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3bec9c6625_0_55"/>
          <p:cNvSpPr txBox="1"/>
          <p:nvPr/>
        </p:nvSpPr>
        <p:spPr>
          <a:xfrm>
            <a:off x="729650" y="2275025"/>
            <a:ext cx="3702300" cy="357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"movie_id": 1681,     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"user_id": 943,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"timestamp": 214,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"release_date": 240,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"genre": 19,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"sex": 1,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"zip_code": 19,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"age": 8,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"occupation": 21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3bec9c6625_0_55"/>
          <p:cNvSpPr txBox="1"/>
          <p:nvPr/>
        </p:nvSpPr>
        <p:spPr>
          <a:xfrm>
            <a:off x="729650" y="1805875"/>
            <a:ext cx="431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-D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obtained from the dataset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g13bec9c6625_0_55"/>
          <p:cNvCxnSpPr/>
          <p:nvPr/>
        </p:nvCxnSpPr>
        <p:spPr>
          <a:xfrm>
            <a:off x="1479300" y="2869025"/>
            <a:ext cx="2040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g13bec9c6625_0_55"/>
          <p:cNvCxnSpPr/>
          <p:nvPr/>
        </p:nvCxnSpPr>
        <p:spPr>
          <a:xfrm>
            <a:off x="1479300" y="3167725"/>
            <a:ext cx="2040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g13bec9c6625_0_55"/>
          <p:cNvSpPr txBox="1"/>
          <p:nvPr>
            <p:ph idx="1" type="body"/>
          </p:nvPr>
        </p:nvSpPr>
        <p:spPr>
          <a:xfrm>
            <a:off x="5311400" y="3764375"/>
            <a:ext cx="6328200" cy="20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Run feature selection method for different values of k,</a:t>
            </a:r>
            <a:endParaRPr sz="2100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where k is the number of selected features, </a:t>
            </a:r>
            <a:endParaRPr sz="2100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and k is an element of [0, 50, 100, … 500, 522]</a:t>
            </a:r>
            <a:endParaRPr sz="2100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bec9c6625_0_67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Feature Selection Methods</a:t>
            </a:r>
            <a:endParaRPr/>
          </a:p>
        </p:txBody>
      </p:sp>
      <p:sp>
        <p:nvSpPr>
          <p:cNvPr id="254" name="Google Shape;254;g13bec9c6625_0_67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5" name="Google Shape;255;g13bec9c6625_0_67"/>
          <p:cNvSpPr txBox="1"/>
          <p:nvPr>
            <p:ph idx="1" type="body"/>
          </p:nvPr>
        </p:nvSpPr>
        <p:spPr>
          <a:xfrm>
            <a:off x="551375" y="1382668"/>
            <a:ext cx="3457500" cy="4782300"/>
          </a:xfrm>
          <a:prstGeom prst="rect">
            <a:avLst/>
          </a:prstGeom>
        </p:spPr>
        <p:txBody>
          <a:bodyPr anchorCtr="0" anchor="t" bIns="72000" lIns="169200" spcFirstLastPara="1" rIns="162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Filter methods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_________________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Give each feature a score through a ranking criterion, then use a threshold for the selection.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_________________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Chi square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F-Regression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F-Classification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R-Regression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Variance Threshold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Mutual Information</a:t>
            </a:r>
            <a:endParaRPr b="0" sz="1800"/>
          </a:p>
        </p:txBody>
      </p:sp>
      <p:sp>
        <p:nvSpPr>
          <p:cNvPr id="256" name="Google Shape;256;g13bec9c6625_0_67"/>
          <p:cNvSpPr txBox="1"/>
          <p:nvPr>
            <p:ph idx="4" type="body"/>
          </p:nvPr>
        </p:nvSpPr>
        <p:spPr>
          <a:xfrm>
            <a:off x="4367204" y="1382668"/>
            <a:ext cx="3457500" cy="4782300"/>
          </a:xfrm>
          <a:prstGeom prst="rect">
            <a:avLst/>
          </a:prstGeom>
        </p:spPr>
        <p:txBody>
          <a:bodyPr anchorCtr="0" anchor="t" bIns="72000" lIns="169200" spcFirstLastPara="1" rIns="162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Wrapper methods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_________________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Chooses a different subset of features at a time and relies on the performance of the learning model in selecting the best one.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_________________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Forward Elimination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Backward Elimination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Recursive Feature Elimination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Permutation Importance</a:t>
            </a:r>
            <a:endParaRPr b="0" sz="1800"/>
          </a:p>
        </p:txBody>
      </p:sp>
      <p:sp>
        <p:nvSpPr>
          <p:cNvPr id="257" name="Google Shape;257;g13bec9c6625_0_67"/>
          <p:cNvSpPr txBox="1"/>
          <p:nvPr>
            <p:ph idx="6" type="body"/>
          </p:nvPr>
        </p:nvSpPr>
        <p:spPr>
          <a:xfrm>
            <a:off x="8184224" y="1382668"/>
            <a:ext cx="3457500" cy="4782300"/>
          </a:xfrm>
          <a:prstGeom prst="rect">
            <a:avLst/>
          </a:prstGeom>
        </p:spPr>
        <p:txBody>
          <a:bodyPr anchorCtr="0" anchor="t" bIns="72000" lIns="169200" spcFirstLastPara="1" rIns="162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Embedded methods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_________________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Feature selection process is an integral part of the classification/regression model.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_________________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Random Forest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Extra Tree Classifier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/>
              <a:t>Logistic Regression (Select from Model)</a:t>
            </a:r>
            <a:endParaRPr b="0" sz="1800"/>
          </a:p>
        </p:txBody>
      </p:sp>
      <p:sp>
        <p:nvSpPr>
          <p:cNvPr id="258" name="Google Shape;258;g13bec9c6625_0_67"/>
          <p:cNvSpPr txBox="1"/>
          <p:nvPr>
            <p:ph idx="7" type="body"/>
          </p:nvPr>
        </p:nvSpPr>
        <p:spPr>
          <a:xfrm>
            <a:off x="552616" y="260648"/>
            <a:ext cx="11088000" cy="288000"/>
          </a:xfrm>
          <a:prstGeom prst="rect">
            <a:avLst/>
          </a:prstGeom>
        </p:spPr>
        <p:txBody>
          <a:bodyPr anchorCtr="0" anchor="b" bIns="72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bec9c6625_0_134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Libraries used</a:t>
            </a:r>
            <a:endParaRPr/>
          </a:p>
        </p:txBody>
      </p:sp>
      <p:sp>
        <p:nvSpPr>
          <p:cNvPr id="265" name="Google Shape;265;g13bec9c6625_0_134"/>
          <p:cNvSpPr txBox="1"/>
          <p:nvPr>
            <p:ph idx="1" type="body"/>
          </p:nvPr>
        </p:nvSpPr>
        <p:spPr>
          <a:xfrm>
            <a:off x="551375" y="1700800"/>
            <a:ext cx="5591100" cy="2821200"/>
          </a:xfrm>
          <a:prstGeom prst="rect">
            <a:avLst/>
          </a:prstGeom>
        </p:spPr>
        <p:txBody>
          <a:bodyPr anchorCtr="0" anchor="t" bIns="0" lIns="0" spcFirstLastPara="1" rIns="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de-DE"/>
              <a:t>Filter methods: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de-DE"/>
              <a:t>sklearn.feature_selection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de-DE"/>
              <a:t>Wrapper methods: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de-DE"/>
              <a:t>sklearn.inspection.permutation_importance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de-DE"/>
              <a:t>sklearn.feature_selection.RFE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de-DE"/>
              <a:t>sklearn.feature_selection.SequentialFeatureSelector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3bec9c6625_0_134"/>
          <p:cNvSpPr txBox="1"/>
          <p:nvPr>
            <p:ph idx="2" type="body"/>
          </p:nvPr>
        </p:nvSpPr>
        <p:spPr>
          <a:xfrm>
            <a:off x="6846000" y="1700803"/>
            <a:ext cx="5328000" cy="2821200"/>
          </a:xfrm>
          <a:prstGeom prst="rect">
            <a:avLst/>
          </a:prstGeom>
        </p:spPr>
        <p:txBody>
          <a:bodyPr anchorCtr="0" anchor="t" bIns="0" lIns="0" spcFirstLastPara="1" rIns="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de-DE"/>
              <a:t>Embedded methods: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de-DE"/>
              <a:t>sklearn.ensemble.RandomForestClassifier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de-DE"/>
              <a:t>sklearn.ensemble.ExtraTreesClassifier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de-DE"/>
              <a:t>sklearn.linear_model.LogisticRegression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de-DE"/>
              <a:t>sklearn.feature_selection.SelectFromModel</a:t>
            </a:r>
            <a:endParaRPr/>
          </a:p>
        </p:txBody>
      </p:sp>
      <p:sp>
        <p:nvSpPr>
          <p:cNvPr id="267" name="Google Shape;267;g13bec9c6625_0_134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bec9c6625_8_73"/>
          <p:cNvSpPr txBox="1"/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</a:t>
            </a:r>
            <a:endParaRPr/>
          </a:p>
        </p:txBody>
      </p:sp>
      <p:sp>
        <p:nvSpPr>
          <p:cNvPr id="274" name="Google Shape;274;g13bec9c6625_8_73"/>
          <p:cNvSpPr txBox="1"/>
          <p:nvPr>
            <p:ph idx="12" type="sldNum"/>
          </p:nvPr>
        </p:nvSpPr>
        <p:spPr>
          <a:xfrm>
            <a:off x="11352584" y="6453336"/>
            <a:ext cx="289200" cy="144000"/>
          </a:xfrm>
          <a:prstGeom prst="rect">
            <a:avLst/>
          </a:prstGeom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75" name="Google Shape;275;g13bec9c6625_8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223" y="1484799"/>
            <a:ext cx="7775550" cy="42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c9c6625_0_22"/>
          <p:cNvSpPr txBox="1"/>
          <p:nvPr>
            <p:ph idx="1" type="body"/>
          </p:nvPr>
        </p:nvSpPr>
        <p:spPr>
          <a:xfrm>
            <a:off x="551384" y="658800"/>
            <a:ext cx="4104000" cy="5760000"/>
          </a:xfrm>
          <a:prstGeom prst="rect">
            <a:avLst/>
          </a:prstGeom>
        </p:spPr>
        <p:txBody>
          <a:bodyPr anchorCtr="0" anchor="t" bIns="0" lIns="0" spcFirstLastPara="1" rIns="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</a:t>
            </a:r>
            <a:endParaRPr/>
          </a:p>
        </p:txBody>
      </p:sp>
      <p:sp>
        <p:nvSpPr>
          <p:cNvPr id="282" name="Google Shape;282;g13bec9c6625_0_22"/>
          <p:cNvSpPr txBox="1"/>
          <p:nvPr>
            <p:ph type="title"/>
          </p:nvPr>
        </p:nvSpPr>
        <p:spPr>
          <a:xfrm>
            <a:off x="2365872" y="0"/>
            <a:ext cx="9826200" cy="6858000"/>
          </a:xfrm>
          <a:prstGeom prst="rect">
            <a:avLst/>
          </a:prstGeom>
        </p:spPr>
        <p:txBody>
          <a:bodyPr anchorCtr="0" anchor="b" bIns="1152000" lIns="162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Final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Fakultät_IV">
      <a:dk1>
        <a:srgbClr val="00385F"/>
      </a:dk1>
      <a:lt1>
        <a:srgbClr val="FFFFFF"/>
      </a:lt1>
      <a:dk2>
        <a:srgbClr val="FFFFFF"/>
      </a:dk2>
      <a:lt2>
        <a:srgbClr val="E7E6E6"/>
      </a:lt2>
      <a:accent1>
        <a:srgbClr val="00385F"/>
      </a:accent1>
      <a:accent2>
        <a:srgbClr val="5F5B93"/>
      </a:accent2>
      <a:accent3>
        <a:srgbClr val="A78EC2"/>
      </a:accent3>
      <a:accent4>
        <a:srgbClr val="657280"/>
      </a:accent4>
      <a:accent5>
        <a:srgbClr val="5F5B93"/>
      </a:accent5>
      <a:accent6>
        <a:srgbClr val="65728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2020-11-06T15:07:01Z</dcterms:created>
  <dc:creator>Sarah Kühn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1.1.0</vt:lpwstr>
  </property>
  <property fmtid="{D5CDD505-2E9C-101B-9397-08002B2CF9AE}" pid="3" name="Build">
    <vt:lpwstr>002-000-002</vt:lpwstr>
  </property>
  <property fmtid="{D5CDD505-2E9C-101B-9397-08002B2CF9AE}" pid="4" name="Erstellt von">
    <vt:lpwstr>morfeld-softwareentwicklung</vt:lpwstr>
  </property>
  <property fmtid="{D5CDD505-2E9C-101B-9397-08002B2CF9AE}" pid="5" name="Autor">
    <vt:lpwstr>clemens morfeld</vt:lpwstr>
  </property>
  <property fmtid="{D5CDD505-2E9C-101B-9397-08002B2CF9AE}" pid="6" name="Erstellt am">
    <vt:lpwstr>29.10.2020</vt:lpwstr>
  </property>
  <property fmtid="{D5CDD505-2E9C-101B-9397-08002B2CF9AE}" pid="7" name="Stand">
    <vt:lpwstr>29.10.2020</vt:lpwstr>
  </property>
</Properties>
</file>