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26"/>
  </p:notesMasterIdLst>
  <p:sldIdLst>
    <p:sldId id="256" r:id="rId3"/>
    <p:sldId id="276" r:id="rId4"/>
    <p:sldId id="257" r:id="rId5"/>
    <p:sldId id="258" r:id="rId6"/>
    <p:sldId id="259" r:id="rId7"/>
    <p:sldId id="260" r:id="rId8"/>
    <p:sldId id="261" r:id="rId9"/>
    <p:sldId id="277" r:id="rId10"/>
    <p:sldId id="262" r:id="rId11"/>
    <p:sldId id="278" r:id="rId12"/>
    <p:sldId id="279" r:id="rId13"/>
    <p:sldId id="264" r:id="rId14"/>
    <p:sldId id="263" r:id="rId15"/>
    <p:sldId id="265" r:id="rId16"/>
    <p:sldId id="280" r:id="rId17"/>
    <p:sldId id="281" r:id="rId18"/>
    <p:sldId id="275" r:id="rId19"/>
    <p:sldId id="274" r:id="rId20"/>
    <p:sldId id="269" r:id="rId21"/>
    <p:sldId id="270" r:id="rId22"/>
    <p:sldId id="271" r:id="rId23"/>
    <p:sldId id="272" r:id="rId24"/>
    <p:sldId id="273" r:id="rId25"/>
  </p:sldIdLst>
  <p:sldSz cx="9144000" cy="6858000" type="screen4x3"/>
  <p:notesSz cx="6858000" cy="9144000"/>
  <p:embeddedFontLst>
    <p:embeddedFont>
      <p:font typeface="Arial Black" panose="020B0A04020102020204" pitchFamily="34" charset="0"/>
      <p:bold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49D8E4D-8E96-47C9-B091-5772D9AEEEEC}">
  <a:tblStyle styleId="{349D8E4D-8E96-47C9-B091-5772D9AEEE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45DB28C-6D03-41B6-B92C-F29AF0E3832B}"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7" y="5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170" name="Google Shape;170;p1:notes"/>
          <p:cNvSpPr>
            <a:spLocks noGrp="1" noRot="1" noChangeAspect="1"/>
          </p:cNvSpPr>
          <p:nvPr>
            <p:ph type="sldImg" idx="2"/>
          </p:nvPr>
        </p:nvSpPr>
        <p:spPr>
          <a:xfrm>
            <a:off x="1168400" y="708025"/>
            <a:ext cx="4535488" cy="34020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1" name="Google Shape;171;p1:notes"/>
          <p:cNvSpPr txBox="1">
            <a:spLocks noGrp="1"/>
          </p:cNvSpPr>
          <p:nvPr>
            <p:ph type="body" idx="1"/>
          </p:nvPr>
        </p:nvSpPr>
        <p:spPr>
          <a:xfrm>
            <a:off x="915294" y="4343703"/>
            <a:ext cx="5027414" cy="4098773"/>
          </a:xfrm>
          <a:prstGeom prst="rect">
            <a:avLst/>
          </a:prstGeom>
          <a:noFill/>
          <a:ln>
            <a:noFill/>
          </a:ln>
        </p:spPr>
        <p:txBody>
          <a:bodyPr spcFirstLastPara="1" wrap="square" lIns="89675" tIns="44825" rIns="89675" bIns="44825"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e6c4faaa9f_0_2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g2e6c4faaa9f_0_2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e6c4faaa9f_0_2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g2e6c4faaa9f_0_2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e6c4faaa9f_0_2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g2e6c4faaa9f_0_2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e6c4faaa9f_0_2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g2e6c4faaa9f_0_2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e6c4faaa9f_0_2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g2e6c4faaa9f_0_2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e6c4faaa9f_0_2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g2e6c4faaa9f_0_2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e6c4faaa9f_0_1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2e6c4faaa9f_0_1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e6c4faaa9f_0_19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g2e6c4faaa9f_0_1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e6c4faaa9f_0_19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g2e6c4faaa9f_0_1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e6c4faaa9f_0_2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g2e6c4faaa9f_0_2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e6c4faaa9f_0_20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g2e6c4faaa9f_0_2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e6c4faaa9f_0_2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2e6c4faaa9f_0_2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e6c4faaa9f_0_2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g2e6c4faaa9f_0_2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e6c4faaa9f_0_2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g2e6c4faaa9f_0_2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15"/>
        <p:cNvGrpSpPr/>
        <p:nvPr/>
      </p:nvGrpSpPr>
      <p:grpSpPr>
        <a:xfrm>
          <a:off x="0" y="0"/>
          <a:ext cx="0" cy="0"/>
          <a:chOff x="0" y="0"/>
          <a:chExt cx="0" cy="0"/>
        </a:xfrm>
      </p:grpSpPr>
      <p:sp>
        <p:nvSpPr>
          <p:cNvPr id="16" name="Google Shape;16;p2"/>
          <p:cNvSpPr txBox="1"/>
          <p:nvPr/>
        </p:nvSpPr>
        <p:spPr>
          <a:xfrm>
            <a:off x="1371600" y="6687979"/>
            <a:ext cx="5984875"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000"/>
              <a:buFont typeface="Calibri"/>
              <a:buNone/>
            </a:pPr>
            <a:r>
              <a:rPr lang="en-US" sz="1000" b="0" i="0" u="none" strike="noStrike" cap="none">
                <a:solidFill>
                  <a:schemeClr val="dk1"/>
                </a:solidFill>
                <a:latin typeface="Calibri"/>
                <a:ea typeface="Calibri"/>
                <a:cs typeface="Calibri"/>
                <a:sym typeface="Calibri"/>
              </a:rPr>
              <a:t>SEC-  DEPARTMENT OF </a:t>
            </a:r>
            <a:r>
              <a:rPr lang="en-US" sz="1000">
                <a:solidFill>
                  <a:schemeClr val="dk1"/>
                </a:solidFill>
                <a:latin typeface="Calibri"/>
                <a:ea typeface="Calibri"/>
                <a:cs typeface="Calibri"/>
                <a:sym typeface="Calibri"/>
              </a:rPr>
              <a:t>CSE</a:t>
            </a:r>
            <a:r>
              <a:rPr lang="en-US" sz="1000" b="0" i="0" u="none" strike="noStrike" cap="none">
                <a:solidFill>
                  <a:schemeClr val="dk1"/>
                </a:solidFill>
                <a:latin typeface="Calibri"/>
                <a:ea typeface="Calibri"/>
                <a:cs typeface="Calibri"/>
                <a:sym typeface="Calibri"/>
              </a:rPr>
              <a:t> –  </a:t>
            </a:r>
            <a:r>
              <a:rPr lang="en-US" sz="1000">
                <a:solidFill>
                  <a:schemeClr val="dk1"/>
                </a:solidFill>
                <a:latin typeface="Calibri"/>
                <a:ea typeface="Calibri"/>
                <a:cs typeface="Calibri"/>
                <a:sym typeface="Calibri"/>
              </a:rPr>
              <a:t>4</a:t>
            </a:r>
            <a:r>
              <a:rPr lang="en-US" sz="1000" b="0" i="0" u="none" strike="noStrike" cap="none">
                <a:solidFill>
                  <a:schemeClr val="dk1"/>
                </a:solidFill>
                <a:latin typeface="Calibri"/>
                <a:ea typeface="Calibri"/>
                <a:cs typeface="Calibri"/>
                <a:sym typeface="Calibri"/>
              </a:rPr>
              <a:t>- </a:t>
            </a:r>
            <a:r>
              <a:rPr lang="en-US" sz="1000">
                <a:solidFill>
                  <a:schemeClr val="dk1"/>
                </a:solidFill>
                <a:latin typeface="Calibri"/>
                <a:ea typeface="Calibri"/>
                <a:cs typeface="Calibri"/>
                <a:sym typeface="Calibri"/>
              </a:rPr>
              <a:t>1</a:t>
            </a:r>
            <a:r>
              <a:rPr lang="en-US" sz="1000" b="0" i="0" u="none" strike="noStrike" cap="none">
                <a:solidFill>
                  <a:schemeClr val="dk1"/>
                </a:solidFill>
                <a:latin typeface="Calibri"/>
                <a:ea typeface="Calibri"/>
                <a:cs typeface="Calibri"/>
                <a:sym typeface="Calibri"/>
              </a:rPr>
              <a:t> –</a:t>
            </a:r>
            <a:r>
              <a:rPr lang="en-US" sz="1000">
                <a:solidFill>
                  <a:schemeClr val="dk1"/>
                </a:solidFill>
                <a:latin typeface="Calibri"/>
                <a:ea typeface="Calibri"/>
                <a:cs typeface="Calibri"/>
                <a:sym typeface="Calibri"/>
              </a:rPr>
              <a:t>PROJECTWORK1</a:t>
            </a:r>
            <a:r>
              <a:rPr lang="en-US" sz="1000" b="0" i="0" u="none" strike="noStrike" cap="none">
                <a:solidFill>
                  <a:schemeClr val="dk1"/>
                </a:solidFill>
                <a:latin typeface="Calibri"/>
                <a:ea typeface="Calibri"/>
                <a:cs typeface="Calibri"/>
                <a:sym typeface="Calibri"/>
              </a:rPr>
              <a:t>– slide# -</a:t>
            </a:r>
            <a:fld id="{00000000-1234-1234-1234-123412341234}" type="slidenum">
              <a:rPr lang="en-US" sz="1000" b="0" i="0" u="none" strike="noStrike" cap="none">
                <a:solidFill>
                  <a:schemeClr val="dk1"/>
                </a:solidFill>
                <a:latin typeface="Calibri"/>
                <a:ea typeface="Calibri"/>
                <a:cs typeface="Calibri"/>
                <a:sym typeface="Calibri"/>
              </a:rPr>
              <a:t>‹#›</a:t>
            </a:fld>
            <a:endParaRPr sz="1000" b="0" i="0" u="none" strike="noStrike" cap="none">
              <a:solidFill>
                <a:schemeClr val="dk1"/>
              </a:solidFill>
              <a:latin typeface="Calibri"/>
              <a:ea typeface="Calibri"/>
              <a:cs typeface="Calibri"/>
              <a:sym typeface="Calibri"/>
            </a:endParaRPr>
          </a:p>
        </p:txBody>
      </p:sp>
      <p:sp>
        <p:nvSpPr>
          <p:cNvPr id="17" name="Google Shape;17;p2"/>
          <p:cNvSpPr txBox="1"/>
          <p:nvPr/>
        </p:nvSpPr>
        <p:spPr>
          <a:xfrm>
            <a:off x="457200" y="274638"/>
            <a:ext cx="8229600" cy="584200"/>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8" name="Google Shape;18;p2"/>
          <p:cNvSpPr txBox="1"/>
          <p:nvPr/>
        </p:nvSpPr>
        <p:spPr>
          <a:xfrm>
            <a:off x="457200" y="1027113"/>
            <a:ext cx="8229600" cy="5402262"/>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1"/>
          <p:cNvSpPr>
            <a:spLocks noGrp="1"/>
          </p:cNvSpPr>
          <p:nvPr>
            <p:ph type="pic" idx="2"/>
          </p:nvPr>
        </p:nvSpPr>
        <p:spPr>
          <a:xfrm>
            <a:off x="1792288" y="612775"/>
            <a:ext cx="5486400" cy="4114800"/>
          </a:xfrm>
          <a:prstGeom prst="rect">
            <a:avLst/>
          </a:prstGeom>
          <a:noFill/>
          <a:ln>
            <a:noFill/>
          </a:ln>
        </p:spPr>
      </p:sp>
      <p:sp>
        <p:nvSpPr>
          <p:cNvPr id="72" name="Google Shape;72;p1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3" name="Google Shape;73;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 name="Google Shape;8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94"/>
        <p:cNvGrpSpPr/>
        <p:nvPr/>
      </p:nvGrpSpPr>
      <p:grpSpPr>
        <a:xfrm>
          <a:off x="0" y="0"/>
          <a:ext cx="0" cy="0"/>
          <a:chOff x="0" y="0"/>
          <a:chExt cx="0" cy="0"/>
        </a:xfrm>
      </p:grpSpPr>
      <p:sp>
        <p:nvSpPr>
          <p:cNvPr id="95" name="Google Shape;95;p15"/>
          <p:cNvSpPr txBox="1"/>
          <p:nvPr/>
        </p:nvSpPr>
        <p:spPr>
          <a:xfrm>
            <a:off x="1371600" y="6687979"/>
            <a:ext cx="5985000" cy="246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000"/>
              <a:buFont typeface="Calibri"/>
              <a:buNone/>
            </a:pPr>
            <a:r>
              <a:rPr lang="en-US" sz="1000" b="0" i="0" u="none" strike="noStrike" cap="none">
                <a:solidFill>
                  <a:schemeClr val="dk1"/>
                </a:solidFill>
                <a:latin typeface="Calibri"/>
                <a:ea typeface="Calibri"/>
                <a:cs typeface="Calibri"/>
                <a:sym typeface="Calibri"/>
              </a:rPr>
              <a:t>SEC-  DEPARTMENT OF </a:t>
            </a:r>
            <a:r>
              <a:rPr lang="en-US" sz="1000">
                <a:solidFill>
                  <a:schemeClr val="dk1"/>
                </a:solidFill>
                <a:latin typeface="Calibri"/>
                <a:ea typeface="Calibri"/>
                <a:cs typeface="Calibri"/>
                <a:sym typeface="Calibri"/>
              </a:rPr>
              <a:t>CSE</a:t>
            </a:r>
            <a:r>
              <a:rPr lang="en-US" sz="1000" b="0" i="0" u="none" strike="noStrike" cap="none">
                <a:solidFill>
                  <a:schemeClr val="dk1"/>
                </a:solidFill>
                <a:latin typeface="Calibri"/>
                <a:ea typeface="Calibri"/>
                <a:cs typeface="Calibri"/>
                <a:sym typeface="Calibri"/>
              </a:rPr>
              <a:t>–  </a:t>
            </a:r>
            <a:r>
              <a:rPr lang="en-US" sz="1000">
                <a:solidFill>
                  <a:schemeClr val="dk1"/>
                </a:solidFill>
                <a:latin typeface="Calibri"/>
                <a:ea typeface="Calibri"/>
                <a:cs typeface="Calibri"/>
                <a:sym typeface="Calibri"/>
              </a:rPr>
              <a:t>4</a:t>
            </a:r>
            <a:r>
              <a:rPr lang="en-US" sz="1000" b="0" i="0" u="none" strike="noStrike" cap="none">
                <a:solidFill>
                  <a:schemeClr val="dk1"/>
                </a:solidFill>
                <a:latin typeface="Calibri"/>
                <a:ea typeface="Calibri"/>
                <a:cs typeface="Calibri"/>
                <a:sym typeface="Calibri"/>
              </a:rPr>
              <a:t>- </a:t>
            </a:r>
            <a:r>
              <a:rPr lang="en-US" sz="1000">
                <a:solidFill>
                  <a:schemeClr val="dk1"/>
                </a:solidFill>
                <a:latin typeface="Calibri"/>
                <a:ea typeface="Calibri"/>
                <a:cs typeface="Calibri"/>
                <a:sym typeface="Calibri"/>
              </a:rPr>
              <a:t>1</a:t>
            </a:r>
            <a:r>
              <a:rPr lang="en-US" sz="1000" b="0" i="0" u="none" strike="noStrike" cap="none">
                <a:solidFill>
                  <a:schemeClr val="dk1"/>
                </a:solidFill>
                <a:latin typeface="Calibri"/>
                <a:ea typeface="Calibri"/>
                <a:cs typeface="Calibri"/>
                <a:sym typeface="Calibri"/>
              </a:rPr>
              <a:t> – </a:t>
            </a:r>
            <a:r>
              <a:rPr lang="en-US" sz="1000">
                <a:solidFill>
                  <a:schemeClr val="dk1"/>
                </a:solidFill>
                <a:latin typeface="Calibri"/>
                <a:ea typeface="Calibri"/>
                <a:cs typeface="Calibri"/>
                <a:sym typeface="Calibri"/>
              </a:rPr>
              <a:t>PROJECT WORK PHASE-I</a:t>
            </a:r>
            <a:r>
              <a:rPr lang="en-US" sz="1000" b="0" i="0" u="none" strike="noStrike" cap="none">
                <a:solidFill>
                  <a:schemeClr val="dk1"/>
                </a:solidFill>
                <a:latin typeface="Calibri"/>
                <a:ea typeface="Calibri"/>
                <a:cs typeface="Calibri"/>
                <a:sym typeface="Calibri"/>
              </a:rPr>
              <a:t>– slide# -</a:t>
            </a:r>
            <a:fld id="{00000000-1234-1234-1234-123412341234}" type="slidenum">
              <a:rPr lang="en-US" sz="1000" b="0" i="0" u="none" strike="noStrike" cap="none">
                <a:solidFill>
                  <a:schemeClr val="dk1"/>
                </a:solidFill>
                <a:latin typeface="Calibri"/>
                <a:ea typeface="Calibri"/>
                <a:cs typeface="Calibri"/>
                <a:sym typeface="Calibri"/>
              </a:rPr>
              <a:t>‹#›</a:t>
            </a:fld>
            <a:endParaRPr sz="1000" b="0" i="0" u="none" strike="noStrike" cap="none">
              <a:solidFill>
                <a:schemeClr val="dk1"/>
              </a:solidFill>
              <a:latin typeface="Calibri"/>
              <a:ea typeface="Calibri"/>
              <a:cs typeface="Calibri"/>
              <a:sym typeface="Calibri"/>
            </a:endParaRPr>
          </a:p>
        </p:txBody>
      </p:sp>
      <p:sp>
        <p:nvSpPr>
          <p:cNvPr id="96" name="Google Shape;96;p15"/>
          <p:cNvSpPr txBox="1"/>
          <p:nvPr/>
        </p:nvSpPr>
        <p:spPr>
          <a:xfrm>
            <a:off x="457200" y="274638"/>
            <a:ext cx="8229600" cy="584100"/>
          </a:xfrm>
          <a:prstGeom prst="rect">
            <a:avLst/>
          </a:prstGeom>
          <a:gradFill>
            <a:gsLst>
              <a:gs pos="0">
                <a:srgbClr val="FBEAC7"/>
              </a:gs>
              <a:gs pos="18000">
                <a:srgbClr val="FEE7F2"/>
              </a:gs>
              <a:gs pos="36000">
                <a:srgbClr val="FAC77D"/>
              </a:gs>
              <a:gs pos="61000">
                <a:srgbClr val="FBA97D"/>
              </a:gs>
              <a:gs pos="82000">
                <a:srgbClr val="FBD49C"/>
              </a:gs>
              <a:gs pos="100000">
                <a:srgbClr val="FEE7F2"/>
              </a:gs>
            </a:gsLst>
            <a:lin ang="5400012" scaled="0"/>
          </a:gra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97" name="Google Shape;97;p15"/>
          <p:cNvSpPr txBox="1"/>
          <p:nvPr/>
        </p:nvSpPr>
        <p:spPr>
          <a:xfrm>
            <a:off x="457200" y="1027113"/>
            <a:ext cx="8229600" cy="54024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98" name="Google Shape;98;p15" descr="C:\Users\ELCOT\Desktop\Saveetha Logo.png"/>
          <p:cNvPicPr preferRelativeResize="0"/>
          <p:nvPr/>
        </p:nvPicPr>
        <p:blipFill rotWithShape="1">
          <a:blip r:embed="rId2">
            <a:alphaModFix/>
          </a:blip>
          <a:srcRect r="26621" b="28150"/>
          <a:stretch/>
        </p:blipFill>
        <p:spPr>
          <a:xfrm>
            <a:off x="6588225" y="2899"/>
            <a:ext cx="2570075" cy="2717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99"/>
        <p:cNvGrpSpPr/>
        <p:nvPr/>
      </p:nvGrpSpPr>
      <p:grpSpPr>
        <a:xfrm>
          <a:off x="0" y="0"/>
          <a:ext cx="0" cy="0"/>
          <a:chOff x="0" y="0"/>
          <a:chExt cx="0" cy="0"/>
        </a:xfrm>
      </p:grpSpPr>
      <p:sp>
        <p:nvSpPr>
          <p:cNvPr id="100" name="Google Shape;100;p16"/>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1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02" name="Google Shape;102;p1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3" name="Google Shape;103;p1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1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3" name="Google Shape;113;p18"/>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114" name="Google Shape;114;p1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5" name="Google Shape;115;p1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6" name="Google Shape;116;p1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7"/>
        <p:cNvGrpSpPr/>
        <p:nvPr/>
      </p:nvGrpSpPr>
      <p:grpSpPr>
        <a:xfrm>
          <a:off x="0" y="0"/>
          <a:ext cx="0" cy="0"/>
          <a:chOff x="0" y="0"/>
          <a:chExt cx="0" cy="0"/>
        </a:xfrm>
      </p:grpSpPr>
      <p:sp>
        <p:nvSpPr>
          <p:cNvPr id="118" name="Google Shape;118;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9" name="Google Shape;119;p19"/>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120" name="Google Shape;120;p19"/>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121" name="Google Shape;121;p1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2" name="Google Shape;122;p1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1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6" name="Google Shape;126;p20"/>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127" name="Google Shape;127;p20"/>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128" name="Google Shape;128;p20"/>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129" name="Google Shape;129;p20"/>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130" name="Google Shape;130;p2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1" name="Google Shape;131;p2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2" name="Google Shape;132;p2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5" name="Google Shape;135;p2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6" name="Google Shape;136;p2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7" name="Google Shape;137;p2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8"/>
        <p:cNvGrpSpPr/>
        <p:nvPr/>
      </p:nvGrpSpPr>
      <p:grpSpPr>
        <a:xfrm>
          <a:off x="0" y="0"/>
          <a:ext cx="0" cy="0"/>
          <a:chOff x="0" y="0"/>
          <a:chExt cx="0" cy="0"/>
        </a:xfrm>
      </p:grpSpPr>
      <p:sp>
        <p:nvSpPr>
          <p:cNvPr id="139" name="Google Shape;139;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0" name="Google Shape;140;p2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1" name="Google Shape;141;p2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2" name="Google Shape;22;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2"/>
        <p:cNvGrpSpPr/>
        <p:nvPr/>
      </p:nvGrpSpPr>
      <p:grpSpPr>
        <a:xfrm>
          <a:off x="0" y="0"/>
          <a:ext cx="0" cy="0"/>
          <a:chOff x="0" y="0"/>
          <a:chExt cx="0" cy="0"/>
        </a:xfrm>
      </p:grpSpPr>
      <p:sp>
        <p:nvSpPr>
          <p:cNvPr id="143" name="Google Shape;143;p23"/>
          <p:cNvSpPr txBox="1">
            <a:spLocks noGrp="1"/>
          </p:cNvSpPr>
          <p:nvPr>
            <p:ph type="title"/>
          </p:nvPr>
        </p:nvSpPr>
        <p:spPr>
          <a:xfrm>
            <a:off x="457200" y="273050"/>
            <a:ext cx="3008400" cy="11622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4" name="Google Shape;144;p23"/>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45" name="Google Shape;145;p23"/>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46" name="Google Shape;146;p2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7" name="Google Shape;147;p2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8" name="Google Shape;148;p2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1" name="Google Shape;151;p24"/>
          <p:cNvSpPr>
            <a:spLocks noGrp="1"/>
          </p:cNvSpPr>
          <p:nvPr>
            <p:ph type="pic" idx="2"/>
          </p:nvPr>
        </p:nvSpPr>
        <p:spPr>
          <a:xfrm>
            <a:off x="1792288" y="612775"/>
            <a:ext cx="5486400" cy="4114800"/>
          </a:xfrm>
          <a:prstGeom prst="rect">
            <a:avLst/>
          </a:prstGeom>
          <a:noFill/>
          <a:ln>
            <a:noFill/>
          </a:ln>
        </p:spPr>
      </p:sp>
      <p:sp>
        <p:nvSpPr>
          <p:cNvPr id="152" name="Google Shape;152;p24"/>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53" name="Google Shape;153;p2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4" name="Google Shape;154;p2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5" name="Google Shape;155;p2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8" name="Google Shape;158;p25"/>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59" name="Google Shape;159;p2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0" name="Google Shape;160;p2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1" name="Google Shape;161;p2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4" name="Google Shape;164;p26"/>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65" name="Google Shape;165;p2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6" name="Google Shape;166;p2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7" name="Google Shape;167;p2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5" name="Google Shape;65;p1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6" name="Google Shape;66;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90" name="Google Shape;90;p1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1" name="Google Shape;91;p1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2" name="Google Shape;92;p1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3" name="Google Shape;93;p1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p:nvPr/>
        </p:nvSpPr>
        <p:spPr>
          <a:xfrm>
            <a:off x="457200" y="274638"/>
            <a:ext cx="8229600" cy="639900"/>
          </a:xfrm>
          <a:prstGeom prst="rect">
            <a:avLst/>
          </a:prstGeom>
          <a:noFill/>
          <a:ln>
            <a:noFill/>
          </a:ln>
        </p:spPr>
        <p:txBody>
          <a:bodyPr spcFirstLastPara="1" wrap="square" lIns="91425" tIns="45700" rIns="91425" bIns="45700" anchor="ctr" anchorCtr="0">
            <a:normAutofit fontScale="92500" lnSpcReduction="20000"/>
          </a:bodyPr>
          <a:lstStyle/>
          <a:p>
            <a:pPr marL="0" marR="0" lvl="0" indent="0" algn="ctr" rtl="0">
              <a:spcBef>
                <a:spcPts val="0"/>
              </a:spcBef>
              <a:spcAft>
                <a:spcPts val="0"/>
              </a:spcAft>
              <a:buNone/>
            </a:pPr>
            <a:r>
              <a:rPr lang="en-US" sz="4400" dirty="0">
                <a:solidFill>
                  <a:schemeClr val="dk1"/>
                </a:solidFill>
                <a:latin typeface="Calibri"/>
                <a:ea typeface="Calibri"/>
                <a:cs typeface="Calibri"/>
                <a:sym typeface="Calibri"/>
              </a:rPr>
              <a:t>ProjectWork1</a:t>
            </a:r>
            <a:r>
              <a:rPr lang="en-US" sz="4400" b="0" i="0" u="none" strike="noStrike" cap="none" dirty="0">
                <a:solidFill>
                  <a:schemeClr val="dk1"/>
                </a:solidFill>
                <a:latin typeface="Calibri"/>
                <a:ea typeface="Calibri"/>
                <a:cs typeface="Calibri"/>
                <a:sym typeface="Calibri"/>
              </a:rPr>
              <a:t>(19</a:t>
            </a:r>
            <a:r>
              <a:rPr lang="en-US" sz="4400" dirty="0">
                <a:solidFill>
                  <a:schemeClr val="dk1"/>
                </a:solidFill>
                <a:latin typeface="Calibri"/>
                <a:ea typeface="Calibri"/>
                <a:cs typeface="Calibri"/>
                <a:sym typeface="Calibri"/>
              </a:rPr>
              <a:t>CS</a:t>
            </a:r>
            <a:r>
              <a:rPr lang="en-US" sz="4400" b="0" i="0" u="none" strike="noStrike" cap="none" dirty="0">
                <a:solidFill>
                  <a:schemeClr val="dk1"/>
                </a:solidFill>
                <a:latin typeface="Calibri"/>
                <a:ea typeface="Calibri"/>
                <a:cs typeface="Calibri"/>
                <a:sym typeface="Calibri"/>
              </a:rPr>
              <a:t>70</a:t>
            </a:r>
            <a:r>
              <a:rPr lang="en-US" sz="4400" dirty="0">
                <a:solidFill>
                  <a:schemeClr val="dk1"/>
                </a:solidFill>
                <a:latin typeface="Calibri"/>
                <a:ea typeface="Calibri"/>
                <a:cs typeface="Calibri"/>
                <a:sym typeface="Calibri"/>
              </a:rPr>
              <a:t>2</a:t>
            </a:r>
            <a:r>
              <a:rPr lang="en-US" sz="4400" b="0" i="0" u="none" strike="noStrike" cap="none" dirty="0">
                <a:solidFill>
                  <a:schemeClr val="dk1"/>
                </a:solidFill>
                <a:latin typeface="Calibri"/>
                <a:ea typeface="Calibri"/>
                <a:cs typeface="Calibri"/>
                <a:sym typeface="Calibri"/>
              </a:rPr>
              <a:t>) – Review </a:t>
            </a:r>
            <a:r>
              <a:rPr lang="en-US" sz="4400" dirty="0">
                <a:solidFill>
                  <a:schemeClr val="dk1"/>
                </a:solidFill>
                <a:latin typeface="Calibri"/>
                <a:ea typeface="Calibri"/>
                <a:cs typeface="Calibri"/>
                <a:sym typeface="Calibri"/>
              </a:rPr>
              <a:t>1</a:t>
            </a:r>
            <a:endParaRPr sz="4400" b="0" i="0" u="none" strike="noStrike" cap="none" dirty="0">
              <a:solidFill>
                <a:schemeClr val="dk1"/>
              </a:solidFill>
              <a:latin typeface="Calibri"/>
              <a:ea typeface="Calibri"/>
              <a:cs typeface="Calibri"/>
              <a:sym typeface="Calibri"/>
            </a:endParaRPr>
          </a:p>
        </p:txBody>
      </p:sp>
      <p:sp>
        <p:nvSpPr>
          <p:cNvPr id="174" name="Google Shape;174;p27"/>
          <p:cNvSpPr txBox="1"/>
          <p:nvPr/>
        </p:nvSpPr>
        <p:spPr>
          <a:xfrm>
            <a:off x="-342900" y="5562600"/>
            <a:ext cx="9829800" cy="1295400"/>
          </a:xfrm>
          <a:prstGeom prst="rect">
            <a:avLst/>
          </a:prstGeom>
          <a:noFill/>
          <a:ln>
            <a:noFill/>
          </a:ln>
        </p:spPr>
        <p:txBody>
          <a:bodyPr spcFirstLastPara="1" wrap="square" lIns="91425" tIns="45700" rIns="91425" bIns="45700" anchor="t" anchorCtr="0">
            <a:normAutofit fontScale="32500" lnSpcReduction="20000"/>
          </a:bodyPr>
          <a:lstStyle/>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dirty="0"/>
          </a:p>
          <a:p>
            <a:pPr marL="0" marR="0" lvl="0" indent="0" algn="ctr" rtl="0">
              <a:spcBef>
                <a:spcPts val="0"/>
              </a:spcBef>
              <a:spcAft>
                <a:spcPts val="0"/>
              </a:spcAft>
              <a:buNone/>
            </a:pPr>
            <a:r>
              <a:rPr lang="en-US" sz="2400" b="1" cap="none" dirty="0">
                <a:solidFill>
                  <a:schemeClr val="dk1"/>
                </a:solidFill>
                <a:latin typeface="Calibri"/>
                <a:ea typeface="Calibri"/>
                <a:cs typeface="Calibri"/>
                <a:sym typeface="Calibri"/>
              </a:rPr>
              <a:t>  </a:t>
            </a:r>
            <a:r>
              <a:rPr lang="en-US" sz="5023" b="1" cap="none" dirty="0">
                <a:solidFill>
                  <a:schemeClr val="dk1"/>
                </a:solidFill>
                <a:latin typeface="Calibri"/>
                <a:ea typeface="Calibri"/>
                <a:cs typeface="Calibri"/>
                <a:sym typeface="Calibri"/>
              </a:rPr>
              <a:t>DEPARTMENT OF </a:t>
            </a:r>
            <a:r>
              <a:rPr lang="en-US" sz="5023" b="1" dirty="0">
                <a:solidFill>
                  <a:schemeClr val="dk1"/>
                </a:solidFill>
                <a:latin typeface="Calibri"/>
                <a:ea typeface="Calibri"/>
                <a:cs typeface="Calibri"/>
                <a:sym typeface="Calibri"/>
              </a:rPr>
              <a:t>COMPUTER SCIENCE AND ENGINEERING</a:t>
            </a:r>
            <a:endParaRPr sz="5023"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2400" b="1" dirty="0">
                <a:solidFill>
                  <a:schemeClr val="dk1"/>
                </a:solidFill>
                <a:latin typeface="Calibri"/>
                <a:ea typeface="Calibri"/>
                <a:cs typeface="Calibri"/>
                <a:sym typeface="Calibri"/>
              </a:rPr>
              <a:t>  </a:t>
            </a:r>
            <a:r>
              <a:rPr lang="en-US" sz="7350" b="1" dirty="0">
                <a:solidFill>
                  <a:schemeClr val="dk1"/>
                </a:solidFill>
                <a:latin typeface="Calibri"/>
                <a:ea typeface="Calibri"/>
                <a:cs typeface="Calibri"/>
                <a:sym typeface="Calibri"/>
              </a:rPr>
              <a:t>SAVEETHA ENGINEERING COLLEGE</a:t>
            </a:r>
            <a:r>
              <a:rPr lang="en-US" sz="5100" b="1" dirty="0">
                <a:solidFill>
                  <a:schemeClr val="dk1"/>
                </a:solidFill>
                <a:latin typeface="Calibri"/>
                <a:ea typeface="Calibri"/>
                <a:cs typeface="Calibri"/>
                <a:sym typeface="Calibri"/>
              </a:rPr>
              <a:t> </a:t>
            </a:r>
            <a:endParaRPr dirty="0"/>
          </a:p>
          <a:p>
            <a:pPr marL="0" marR="0" lvl="0" indent="0" algn="ctr" rtl="0">
              <a:spcBef>
                <a:spcPts val="0"/>
              </a:spcBef>
              <a:spcAft>
                <a:spcPts val="0"/>
              </a:spcAft>
              <a:buNone/>
            </a:pPr>
            <a:r>
              <a:rPr lang="en-US" sz="2400" b="1" dirty="0">
                <a:solidFill>
                  <a:schemeClr val="dk1"/>
                </a:solidFill>
                <a:latin typeface="Calibri"/>
                <a:ea typeface="Calibri"/>
                <a:cs typeface="Calibri"/>
                <a:sym typeface="Calibri"/>
              </a:rPr>
              <a:t>(Autonomous Institution – UGC, Govt. of India)</a:t>
            </a:r>
            <a:endParaRPr sz="2400"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2400" dirty="0">
                <a:solidFill>
                  <a:schemeClr val="dk1"/>
                </a:solidFill>
                <a:latin typeface="Calibri"/>
                <a:ea typeface="Calibri"/>
                <a:cs typeface="Calibri"/>
                <a:sym typeface="Calibri"/>
              </a:rPr>
              <a:t> (Affiliated to Anna University, Approved by AICTE - Accredited by NBA &amp; NAAC – ‘A’ Grade - ISO 9001:2015 Certified)</a:t>
            </a:r>
            <a:endParaRPr dirty="0"/>
          </a:p>
          <a:p>
            <a:pPr marL="0" marR="0" lvl="0" indent="0" algn="ctr" rtl="0">
              <a:spcBef>
                <a:spcPts val="0"/>
              </a:spcBef>
              <a:spcAft>
                <a:spcPts val="0"/>
              </a:spcAft>
              <a:buNone/>
            </a:pPr>
            <a:r>
              <a:rPr lang="en-US" sz="2400" dirty="0" err="1">
                <a:solidFill>
                  <a:schemeClr val="dk1"/>
                </a:solidFill>
                <a:latin typeface="Calibri"/>
                <a:ea typeface="Calibri"/>
                <a:cs typeface="Calibri"/>
                <a:sym typeface="Calibri"/>
              </a:rPr>
              <a:t>Saveetha</a:t>
            </a:r>
            <a:r>
              <a:rPr lang="en-US" sz="2400" dirty="0">
                <a:solidFill>
                  <a:schemeClr val="dk1"/>
                </a:solidFill>
                <a:latin typeface="Calibri"/>
                <a:ea typeface="Calibri"/>
                <a:cs typeface="Calibri"/>
                <a:sym typeface="Calibri"/>
              </a:rPr>
              <a:t> Nagar, </a:t>
            </a:r>
            <a:r>
              <a:rPr lang="en-US" sz="2400" dirty="0" err="1">
                <a:solidFill>
                  <a:schemeClr val="dk1"/>
                </a:solidFill>
                <a:latin typeface="Calibri"/>
                <a:ea typeface="Calibri"/>
                <a:cs typeface="Calibri"/>
                <a:sym typeface="Calibri"/>
              </a:rPr>
              <a:t>Thandalam</a:t>
            </a:r>
            <a:r>
              <a:rPr lang="en-US" sz="2400" dirty="0">
                <a:solidFill>
                  <a:schemeClr val="dk1"/>
                </a:solidFill>
                <a:latin typeface="Calibri"/>
                <a:ea typeface="Calibri"/>
                <a:cs typeface="Calibri"/>
                <a:sym typeface="Calibri"/>
              </a:rPr>
              <a:t>, Chennai-602 105, </a:t>
            </a:r>
            <a:r>
              <a:rPr lang="en-US" sz="2400" dirty="0" err="1">
                <a:solidFill>
                  <a:schemeClr val="dk1"/>
                </a:solidFill>
                <a:latin typeface="Calibri"/>
                <a:ea typeface="Calibri"/>
                <a:cs typeface="Calibri"/>
                <a:sym typeface="Calibri"/>
              </a:rPr>
              <a:t>TamilNadu</a:t>
            </a:r>
            <a:r>
              <a:rPr lang="en-US" sz="2400" dirty="0">
                <a:solidFill>
                  <a:schemeClr val="dk1"/>
                </a:solidFill>
                <a:latin typeface="Calibri"/>
                <a:ea typeface="Calibri"/>
                <a:cs typeface="Calibri"/>
                <a:sym typeface="Calibri"/>
              </a:rPr>
              <a:t>, INDIA.</a:t>
            </a:r>
            <a:endParaRPr sz="2800" dirty="0">
              <a:solidFill>
                <a:schemeClr val="dk1"/>
              </a:solidFill>
              <a:latin typeface="Calibri"/>
              <a:ea typeface="Calibri"/>
              <a:cs typeface="Calibri"/>
              <a:sym typeface="Calibri"/>
            </a:endParaRPr>
          </a:p>
          <a:p>
            <a:pPr marL="742950" marR="0" lvl="1" indent="-201294" algn="l" rtl="0">
              <a:lnSpc>
                <a:spcPct val="100000"/>
              </a:lnSpc>
              <a:spcBef>
                <a:spcPts val="266"/>
              </a:spcBef>
              <a:spcAft>
                <a:spcPts val="0"/>
              </a:spcAft>
              <a:buClr>
                <a:schemeClr val="dk1"/>
              </a:buClr>
              <a:buSzPct val="100000"/>
              <a:buFont typeface="Arial"/>
              <a:buNone/>
            </a:pPr>
            <a:endParaRPr sz="2800" b="0" i="0" u="none" strike="noStrike" cap="none" dirty="0">
              <a:solidFill>
                <a:schemeClr val="dk1"/>
              </a:solidFill>
              <a:latin typeface="Calibri"/>
              <a:ea typeface="Calibri"/>
              <a:cs typeface="Calibri"/>
              <a:sym typeface="Calibri"/>
            </a:endParaRPr>
          </a:p>
        </p:txBody>
      </p:sp>
      <p:pic>
        <p:nvPicPr>
          <p:cNvPr id="175" name="Google Shape;175;p27"/>
          <p:cNvPicPr preferRelativeResize="0"/>
          <p:nvPr/>
        </p:nvPicPr>
        <p:blipFill rotWithShape="1">
          <a:blip r:embed="rId3">
            <a:alphaModFix/>
          </a:blip>
          <a:srcRect/>
          <a:stretch/>
        </p:blipFill>
        <p:spPr>
          <a:xfrm>
            <a:off x="4191000" y="5002200"/>
            <a:ext cx="685800" cy="666750"/>
          </a:xfrm>
          <a:prstGeom prst="rect">
            <a:avLst/>
          </a:prstGeom>
          <a:noFill/>
          <a:ln>
            <a:noFill/>
          </a:ln>
        </p:spPr>
      </p:pic>
      <p:sp>
        <p:nvSpPr>
          <p:cNvPr id="176" name="Google Shape;176;p27"/>
          <p:cNvSpPr txBox="1"/>
          <p:nvPr/>
        </p:nvSpPr>
        <p:spPr>
          <a:xfrm>
            <a:off x="228599" y="990599"/>
            <a:ext cx="8649929" cy="4011601"/>
          </a:xfrm>
          <a:prstGeom prst="rect">
            <a:avLst/>
          </a:prstGeom>
          <a:noFill/>
          <a:ln>
            <a:noFill/>
          </a:ln>
        </p:spPr>
        <p:txBody>
          <a:bodyPr spcFirstLastPara="1" wrap="square" lIns="91425" tIns="45700" rIns="91425" bIns="45700" anchor="t" anchorCtr="0">
            <a:normAutofit fontScale="77500" lnSpcReduction="20000"/>
          </a:bodyPr>
          <a:lstStyle/>
          <a:p>
            <a:pPr algn="ctr"/>
            <a:r>
              <a:rPr lang="en-US" sz="3400" b="1" dirty="0">
                <a:effectLst/>
                <a:latin typeface="Times New Roman" panose="02020603050405020304" pitchFamily="18" charset="0"/>
                <a:ea typeface="Times New Roman" panose="02020603050405020304" pitchFamily="18" charset="0"/>
              </a:rPr>
              <a:t>Security Posture Evaluation and Threat Intelligence Analysis using Python</a:t>
            </a:r>
            <a:endParaRPr lang="en-US" sz="2800" b="1" dirty="0">
              <a:latin typeface="Calibri"/>
              <a:ea typeface="Calibri"/>
              <a:cs typeface="Calibri"/>
              <a:sym typeface="Calibri"/>
            </a:endParaRPr>
          </a:p>
          <a:p>
            <a:pPr marL="0" marR="0" lvl="0" indent="0" algn="ctr" rtl="0">
              <a:spcBef>
                <a:spcPts val="0"/>
              </a:spcBef>
              <a:spcAft>
                <a:spcPts val="0"/>
              </a:spcAft>
              <a:buNone/>
            </a:pPr>
            <a:r>
              <a:rPr lang="en-US" sz="2800" b="1" i="0" u="none" strike="noStrike" cap="none" dirty="0">
                <a:solidFill>
                  <a:srgbClr val="000000"/>
                </a:solidFill>
                <a:latin typeface="Calibri"/>
                <a:ea typeface="Calibri"/>
                <a:cs typeface="Calibri"/>
                <a:sym typeface="Calibri"/>
              </a:rPr>
              <a:t>Submitted by:</a:t>
            </a:r>
            <a:endParaRPr sz="2800" b="0" i="0" u="none" strike="noStrike" cap="none" dirty="0">
              <a:solidFill>
                <a:srgbClr val="000000"/>
              </a:solidFill>
              <a:latin typeface="Calibri"/>
              <a:ea typeface="Calibri"/>
              <a:cs typeface="Calibri"/>
              <a:sym typeface="Calibri"/>
            </a:endParaRPr>
          </a:p>
          <a:p>
            <a:pPr marL="0" marR="0" lvl="0" indent="0" algn="ctr" rtl="0">
              <a:spcBef>
                <a:spcPts val="0"/>
              </a:spcBef>
              <a:spcAft>
                <a:spcPts val="0"/>
              </a:spcAft>
              <a:buNone/>
            </a:pPr>
            <a:r>
              <a:rPr lang="en-US" sz="2800" b="1" dirty="0">
                <a:latin typeface="Calibri" panose="020F0502020204030204" pitchFamily="34" charset="0"/>
                <a:ea typeface="Calibri" panose="020F0502020204030204" pitchFamily="34" charset="0"/>
                <a:cs typeface="Calibri" panose="020F0502020204030204" pitchFamily="34" charset="0"/>
                <a:sym typeface="Calibri"/>
              </a:rPr>
              <a:t>Akash A                   (212221040010)</a:t>
            </a:r>
            <a:endParaRPr b="1" dirty="0">
              <a:latin typeface="Calibri" panose="020F0502020204030204" pitchFamily="34" charset="0"/>
              <a:ea typeface="Calibri" panose="020F0502020204030204" pitchFamily="34" charset="0"/>
              <a:cs typeface="Calibri" panose="020F0502020204030204" pitchFamily="34" charset="0"/>
            </a:endParaRPr>
          </a:p>
          <a:p>
            <a:pPr marL="0" marR="0" lvl="0" indent="0" algn="ctr" rtl="0">
              <a:spcBef>
                <a:spcPts val="0"/>
              </a:spcBef>
              <a:spcAft>
                <a:spcPts val="0"/>
              </a:spcAft>
              <a:buNone/>
            </a:pPr>
            <a:r>
              <a:rPr lang="en-US" sz="2800" b="1" dirty="0">
                <a:latin typeface="Calibri"/>
                <a:ea typeface="Calibri"/>
                <a:cs typeface="Calibri"/>
                <a:sym typeface="Calibri"/>
              </a:rPr>
              <a:t>Bharathi </a:t>
            </a:r>
            <a:r>
              <a:rPr lang="en-US" sz="2800" b="1" dirty="0" err="1">
                <a:latin typeface="Calibri"/>
                <a:ea typeface="Calibri"/>
                <a:cs typeface="Calibri"/>
                <a:sym typeface="Calibri"/>
              </a:rPr>
              <a:t>priyan</a:t>
            </a:r>
            <a:r>
              <a:rPr lang="en-US" sz="2800" b="1" dirty="0">
                <a:latin typeface="Calibri"/>
                <a:ea typeface="Calibri"/>
                <a:cs typeface="Calibri"/>
                <a:sym typeface="Calibri"/>
              </a:rPr>
              <a:t> T   (212221040028)</a:t>
            </a:r>
          </a:p>
          <a:p>
            <a:pPr marL="0" marR="0" lvl="0" indent="0" algn="ctr" rtl="0">
              <a:spcBef>
                <a:spcPts val="0"/>
              </a:spcBef>
              <a:spcAft>
                <a:spcPts val="0"/>
              </a:spcAft>
              <a:buNone/>
            </a:pPr>
            <a:r>
              <a:rPr lang="en-US" sz="2800" b="1" dirty="0" err="1">
                <a:latin typeface="Calibri"/>
                <a:ea typeface="Calibri"/>
                <a:cs typeface="Calibri"/>
                <a:sym typeface="Calibri"/>
              </a:rPr>
              <a:t>Dhinesh</a:t>
            </a:r>
            <a:r>
              <a:rPr lang="en-US" sz="2800" b="1" dirty="0">
                <a:latin typeface="Calibri"/>
                <a:ea typeface="Calibri"/>
                <a:cs typeface="Calibri"/>
                <a:sym typeface="Calibri"/>
              </a:rPr>
              <a:t> Kumar T</a:t>
            </a:r>
            <a:r>
              <a:rPr lang="en-US" sz="2800" b="1" i="0" u="none" strike="noStrike" cap="none" dirty="0">
                <a:solidFill>
                  <a:srgbClr val="000000"/>
                </a:solidFill>
                <a:latin typeface="Calibri"/>
                <a:ea typeface="Calibri"/>
                <a:cs typeface="Calibri"/>
                <a:sym typeface="Calibri"/>
              </a:rPr>
              <a:t>   (212221040041)</a:t>
            </a:r>
            <a:endParaRPr sz="2800" b="1" i="0" u="none" strike="noStrike" cap="none" dirty="0">
              <a:solidFill>
                <a:srgbClr val="000000"/>
              </a:solidFill>
              <a:latin typeface="Calibri"/>
              <a:ea typeface="Calibri"/>
              <a:cs typeface="Calibri"/>
              <a:sym typeface="Calibri"/>
            </a:endParaRPr>
          </a:p>
          <a:p>
            <a:pPr marL="0" marR="0" lvl="0" indent="0" algn="ctr" rtl="0">
              <a:spcBef>
                <a:spcPts val="0"/>
              </a:spcBef>
              <a:spcAft>
                <a:spcPts val="0"/>
              </a:spcAft>
              <a:buNone/>
            </a:pPr>
            <a:endParaRPr sz="2800" b="0" i="0" u="none" strike="noStrike" cap="none" dirty="0">
              <a:solidFill>
                <a:srgbClr val="000000"/>
              </a:solidFill>
              <a:latin typeface="Calibri"/>
              <a:ea typeface="Calibri"/>
              <a:cs typeface="Calibri"/>
              <a:sym typeface="Calibri"/>
            </a:endParaRPr>
          </a:p>
          <a:p>
            <a:pPr marL="0" marR="0" lvl="0" indent="0" algn="ctr" rtl="0">
              <a:spcBef>
                <a:spcPts val="0"/>
              </a:spcBef>
              <a:spcAft>
                <a:spcPts val="0"/>
              </a:spcAft>
              <a:buNone/>
            </a:pPr>
            <a:r>
              <a:rPr lang="en-US" sz="2800" b="0" i="0" u="none" strike="noStrike" cap="none" dirty="0">
                <a:solidFill>
                  <a:srgbClr val="000000"/>
                </a:solidFill>
                <a:latin typeface="Calibri"/>
                <a:ea typeface="Calibri"/>
                <a:cs typeface="Calibri"/>
                <a:sym typeface="Calibri"/>
              </a:rPr>
              <a:t>2021-2025 Batch</a:t>
            </a:r>
            <a:endParaRPr sz="2800" b="0" i="0" u="none" strike="noStrike" cap="none" dirty="0">
              <a:solidFill>
                <a:srgbClr val="000000"/>
              </a:solidFill>
              <a:latin typeface="Calibri"/>
              <a:ea typeface="Calibri"/>
              <a:cs typeface="Calibri"/>
              <a:sym typeface="Calibri"/>
            </a:endParaRPr>
          </a:p>
          <a:p>
            <a:pPr marL="0" marR="0" lvl="0" indent="0" algn="ctr" rtl="0">
              <a:spcBef>
                <a:spcPts val="0"/>
              </a:spcBef>
              <a:spcAft>
                <a:spcPts val="0"/>
              </a:spcAft>
              <a:buNone/>
            </a:pPr>
            <a:r>
              <a:rPr lang="en-US" sz="2800" b="0" i="0" u="none" strike="noStrike" cap="none" dirty="0">
                <a:solidFill>
                  <a:srgbClr val="000000"/>
                </a:solidFill>
                <a:latin typeface="Calibri"/>
                <a:ea typeface="Calibri"/>
                <a:cs typeface="Calibri"/>
                <a:sym typeface="Calibri"/>
              </a:rPr>
              <a:t> TEAM NO:137</a:t>
            </a:r>
            <a:endParaRPr dirty="0"/>
          </a:p>
          <a:p>
            <a:pPr marL="0" marR="0" lvl="0" indent="0" algn="ctr" rtl="0">
              <a:spcBef>
                <a:spcPts val="0"/>
              </a:spcBef>
              <a:spcAft>
                <a:spcPts val="0"/>
              </a:spcAft>
              <a:buNone/>
            </a:pPr>
            <a:r>
              <a:rPr lang="en-US" sz="2800" b="1" i="0" u="none" strike="noStrike" cap="none" dirty="0">
                <a:solidFill>
                  <a:srgbClr val="000000"/>
                </a:solidFill>
                <a:latin typeface="Calibri"/>
                <a:ea typeface="Calibri"/>
                <a:cs typeface="Calibri"/>
                <a:sym typeface="Calibri"/>
              </a:rPr>
              <a:t>Under the guidance of:</a:t>
            </a:r>
            <a:endParaRPr sz="2800" b="0" i="0" u="none" strike="noStrike" cap="none" dirty="0">
              <a:solidFill>
                <a:srgbClr val="000000"/>
              </a:solidFill>
              <a:latin typeface="Calibri"/>
              <a:ea typeface="Calibri"/>
              <a:cs typeface="Calibri"/>
              <a:sym typeface="Calibri"/>
            </a:endParaRPr>
          </a:p>
          <a:p>
            <a:pPr marL="0" marR="0" lvl="0" indent="0" algn="ctr" rtl="0">
              <a:spcBef>
                <a:spcPts val="0"/>
              </a:spcBef>
              <a:spcAft>
                <a:spcPts val="0"/>
              </a:spcAft>
              <a:buNone/>
            </a:pPr>
            <a:r>
              <a:rPr lang="en-US" sz="2800" dirty="0" err="1">
                <a:latin typeface="Calibri"/>
                <a:ea typeface="Calibri"/>
                <a:cs typeface="Calibri"/>
                <a:sym typeface="Calibri"/>
              </a:rPr>
              <a:t>Thilagavathy</a:t>
            </a:r>
            <a:r>
              <a:rPr lang="en-US" sz="2800" dirty="0">
                <a:latin typeface="Calibri"/>
                <a:ea typeface="Calibri"/>
                <a:cs typeface="Calibri"/>
                <a:sym typeface="Calibri"/>
              </a:rPr>
              <a:t> S</a:t>
            </a:r>
            <a:endParaRPr lang="en-US" dirty="0"/>
          </a:p>
          <a:p>
            <a:pPr marL="0" marR="0" lvl="0" indent="0" algn="ctr" rtl="0">
              <a:spcBef>
                <a:spcPts val="0"/>
              </a:spcBef>
              <a:spcAft>
                <a:spcPts val="0"/>
              </a:spcAft>
              <a:buNone/>
            </a:pPr>
            <a:r>
              <a:rPr lang="en-US" sz="2800" b="1" dirty="0">
                <a:latin typeface="Calibri"/>
                <a:ea typeface="Calibri"/>
                <a:cs typeface="Calibri"/>
                <a:sym typeface="Calibri"/>
              </a:rPr>
              <a:t>Associate Professor,</a:t>
            </a:r>
          </a:p>
          <a:p>
            <a:pPr marL="0" marR="0" lvl="0" indent="0" algn="ctr" rtl="0">
              <a:spcBef>
                <a:spcPts val="0"/>
              </a:spcBef>
              <a:spcAft>
                <a:spcPts val="0"/>
              </a:spcAft>
              <a:buNone/>
            </a:pPr>
            <a:r>
              <a:rPr lang="en-US" sz="2800" b="0" i="0" u="none" strike="noStrike" cap="none" dirty="0">
                <a:solidFill>
                  <a:srgbClr val="000000"/>
                </a:solidFill>
                <a:latin typeface="Calibri"/>
                <a:ea typeface="Calibri"/>
                <a:cs typeface="Calibri"/>
                <a:sym typeface="Calibri"/>
              </a:rPr>
              <a:t>Department of </a:t>
            </a:r>
            <a:r>
              <a:rPr lang="en-US" sz="2800" dirty="0">
                <a:latin typeface="Calibri"/>
                <a:ea typeface="Calibri"/>
                <a:cs typeface="Calibri"/>
                <a:sym typeface="Calibri"/>
              </a:rPr>
              <a:t>CSE</a:t>
            </a:r>
            <a:endParaRPr sz="2800" b="0" i="0" u="none" strike="noStrike" cap="none" dirty="0">
              <a:solidFill>
                <a:srgbClr val="000000"/>
              </a:solidFill>
              <a:latin typeface="Calibri"/>
              <a:ea typeface="Calibri"/>
              <a:cs typeface="Calibri"/>
              <a:sym typeface="Calibri"/>
            </a:endParaRPr>
          </a:p>
          <a:p>
            <a:pPr marL="742950" marR="0" lvl="1" indent="-134619" algn="l" rtl="0">
              <a:lnSpc>
                <a:spcPct val="100000"/>
              </a:lnSpc>
              <a:spcBef>
                <a:spcPts val="476"/>
              </a:spcBef>
              <a:spcAft>
                <a:spcPts val="0"/>
              </a:spcAft>
              <a:buClr>
                <a:srgbClr val="000000"/>
              </a:buClr>
              <a:buSzPct val="100000"/>
              <a:buFont typeface="Arial"/>
              <a:buNone/>
            </a:pPr>
            <a:endParaRPr sz="2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6C2CF6-5A12-4352-FB03-FA38B8706A70}"/>
              </a:ext>
            </a:extLst>
          </p:cNvPr>
          <p:cNvSpPr txBox="1"/>
          <p:nvPr/>
        </p:nvSpPr>
        <p:spPr>
          <a:xfrm>
            <a:off x="447367" y="255639"/>
            <a:ext cx="8249266" cy="646331"/>
          </a:xfrm>
          <a:prstGeom prst="rect">
            <a:avLst/>
          </a:prstGeom>
          <a:noFill/>
        </p:spPr>
        <p:txBody>
          <a:bodyPr wrap="square">
            <a:spAutoFit/>
          </a:bodyPr>
          <a:lstStyle/>
          <a:p>
            <a:r>
              <a:rPr lang="en-US" sz="3600" b="1" dirty="0"/>
              <a:t>Literature Review-Reference Paper 1</a:t>
            </a:r>
            <a:endParaRPr lang="en-IN" sz="3600" b="1" dirty="0"/>
          </a:p>
        </p:txBody>
      </p:sp>
      <p:sp>
        <p:nvSpPr>
          <p:cNvPr id="6" name="TextBox 5">
            <a:extLst>
              <a:ext uri="{FF2B5EF4-FFF2-40B4-BE49-F238E27FC236}">
                <a16:creationId xmlns:a16="http://schemas.microsoft.com/office/drawing/2014/main" id="{91A83633-9F53-8612-37C0-8FAC889984F5}"/>
              </a:ext>
            </a:extLst>
          </p:cNvPr>
          <p:cNvSpPr txBox="1"/>
          <p:nvPr/>
        </p:nvSpPr>
        <p:spPr>
          <a:xfrm>
            <a:off x="226142" y="1071716"/>
            <a:ext cx="8770374" cy="3970318"/>
          </a:xfrm>
          <a:prstGeom prst="rect">
            <a:avLst/>
          </a:prstGeom>
          <a:noFill/>
        </p:spPr>
        <p:txBody>
          <a:bodyPr wrap="square" rtlCol="0">
            <a:spAutoFit/>
          </a:bodyPr>
          <a:lstStyle/>
          <a:p>
            <a:r>
              <a:rPr lang="en-US" sz="1800" b="1" i="0" u="sng" dirty="0">
                <a:solidFill>
                  <a:srgbClr val="333333"/>
                </a:solidFill>
                <a:effectLst/>
                <a:latin typeface="Times New Roman" panose="02020603050405020304" pitchFamily="18" charset="0"/>
                <a:cs typeface="Times New Roman" panose="02020603050405020304" pitchFamily="18" charset="0"/>
              </a:rPr>
              <a:t>Stouffer, K., Falco, J., &amp; </a:t>
            </a:r>
            <a:r>
              <a:rPr lang="en-US" sz="1800" b="1" i="0" u="sng" dirty="0" err="1">
                <a:solidFill>
                  <a:srgbClr val="333333"/>
                </a:solidFill>
                <a:effectLst/>
                <a:latin typeface="Times New Roman" panose="02020603050405020304" pitchFamily="18" charset="0"/>
                <a:cs typeface="Times New Roman" panose="02020603050405020304" pitchFamily="18" charset="0"/>
              </a:rPr>
              <a:t>Scarfone</a:t>
            </a:r>
            <a:r>
              <a:rPr lang="en-US" sz="1800" b="1" i="0" u="sng" dirty="0">
                <a:solidFill>
                  <a:srgbClr val="333333"/>
                </a:solidFill>
                <a:effectLst/>
                <a:latin typeface="Times New Roman" panose="02020603050405020304" pitchFamily="18" charset="0"/>
                <a:cs typeface="Times New Roman" panose="02020603050405020304" pitchFamily="18" charset="0"/>
              </a:rPr>
              <a:t>, K. (2011). Guide to Industrial Control Systems (ICS) Security. National Institute of Standards and Technology (NIST).</a:t>
            </a:r>
            <a:r>
              <a:rPr lang="en-IN" dirty="0"/>
              <a:t>	</a:t>
            </a:r>
          </a:p>
          <a:p>
            <a:r>
              <a:rPr lang="en-IN" sz="1800" b="0" i="0" dirty="0">
                <a:solidFill>
                  <a:srgbClr val="333333"/>
                </a:solidFill>
                <a:effectLst/>
                <a:latin typeface="Times New Roman" panose="02020603050405020304" pitchFamily="18" charset="0"/>
                <a:cs typeface="Times New Roman" panose="02020603050405020304" pitchFamily="18" charset="0"/>
              </a:rPr>
              <a:t>	</a:t>
            </a:r>
            <a:r>
              <a:rPr lang="en-US" sz="1800" b="0" i="0" dirty="0">
                <a:solidFill>
                  <a:srgbClr val="333333"/>
                </a:solidFill>
                <a:effectLst/>
                <a:latin typeface="Times New Roman" panose="02020603050405020304" pitchFamily="18" charset="0"/>
                <a:cs typeface="Times New Roman" panose="02020603050405020304" pitchFamily="18" charset="0"/>
              </a:rPr>
              <a:t>This NIST guide provides a detailed framework for securing Industrial Control Systems (ICS), which are integral to critical infrastructure sectors like energy, water, and manufacturing. The document emphasizes the need for a layered defense approach, often referred to as "defense in depth." It covers essential strategies like network segmentation, which limits the exposure of sensitive components, and the implementation of robust access control mechanisms to prevent unauthorized access. Incident detection and response are highlighted as key components of maintaining system security, especially in environments where real-time operations are critical. The guide also addresses the growing challenge of integrating legacy systems with modern IT infrastructure, stressing the importance of security posture evaluation in such complex systems. By following the guidelines set forth in this paper, organizations can better manage risks associated with ICS vulnerabilities, protecting both physical and cyber assets from sophisticated cyber-attacks.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6060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586E30-BDB5-0096-BE1F-175BDD6FE9CA}"/>
              </a:ext>
            </a:extLst>
          </p:cNvPr>
          <p:cNvPicPr>
            <a:picLocks noChangeAspect="1"/>
          </p:cNvPicPr>
          <p:nvPr/>
        </p:nvPicPr>
        <p:blipFill>
          <a:blip r:embed="rId2"/>
          <a:stretch>
            <a:fillRect/>
          </a:stretch>
        </p:blipFill>
        <p:spPr>
          <a:xfrm>
            <a:off x="373761" y="73696"/>
            <a:ext cx="8199831" cy="1066892"/>
          </a:xfrm>
          <a:prstGeom prst="rect">
            <a:avLst/>
          </a:prstGeom>
        </p:spPr>
      </p:pic>
      <p:sp>
        <p:nvSpPr>
          <p:cNvPr id="5" name="TextBox 4">
            <a:extLst>
              <a:ext uri="{FF2B5EF4-FFF2-40B4-BE49-F238E27FC236}">
                <a16:creationId xmlns:a16="http://schemas.microsoft.com/office/drawing/2014/main" id="{EC2312FE-1751-D6FA-1551-027FAE12C793}"/>
              </a:ext>
            </a:extLst>
          </p:cNvPr>
          <p:cNvSpPr txBox="1"/>
          <p:nvPr/>
        </p:nvSpPr>
        <p:spPr>
          <a:xfrm>
            <a:off x="147484" y="1042219"/>
            <a:ext cx="8878529" cy="6310638"/>
          </a:xfrm>
          <a:prstGeom prst="rect">
            <a:avLst/>
          </a:prstGeom>
          <a:noFill/>
        </p:spPr>
        <p:txBody>
          <a:bodyPr wrap="square" rtlCol="0">
            <a:spAutoFit/>
          </a:bodyPr>
          <a:lstStyle/>
          <a:p>
            <a:pPr algn="just">
              <a:lnSpc>
                <a:spcPct val="150000"/>
              </a:lnSpc>
              <a:spcAft>
                <a:spcPts val="1000"/>
              </a:spcAft>
            </a:pPr>
            <a:r>
              <a:rPr lang="en-US" sz="1600" b="1" u="sng" dirty="0">
                <a:effectLst/>
                <a:latin typeface="Times New Roman" panose="02020603050405020304" pitchFamily="18" charset="0"/>
                <a:ea typeface="Times New Roman" panose="02020603050405020304" pitchFamily="18" charset="0"/>
                <a:cs typeface="Times New Roman" panose="02020603050405020304" pitchFamily="18" charset="0"/>
              </a:rPr>
              <a:t>Feng, H., Qiu, M., Hu, X., &amp; Khan, I. (2020). A Comprehensive Study on Cyber Threat Intelligence in Cybersecurity. IEEE Access, 8, 29839-29850.</a:t>
            </a:r>
          </a:p>
          <a:p>
            <a:pPr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paper offers a comprehensive overview of the role that Cyber Threat Intelligence (CTI) plays in modern cybersecurity efforts. The authors discuss the evolution of CTI, noting that it has become increasingly vital as cyber threats have grown more advanced and persistent. The paper categorizes CTI into several types: strategic intelligence, which focuses on long-term trends and attacker motives; operational intelligence, which addresses current threat actors and their tactics; and tactical intelligence, which provides detailed information on specific vulnerabilities and exploits. The study also explores the integration of CTI with security information and event management (SIEM) systems to provide real-time alerts on potential threats. The use of machine learning and data analytics is examined, showing how these technologies can enhance the ability to correlate CTI with network behavior, thus improving the detection of zero-day vulnerabilities and advanced persistent threats (APTs). This paper is significant for organizations seeking to improve their threat intelligence capabilities and strengthen their security posture by adopting proactive, intelligence-driven defenses.</a:t>
            </a:r>
            <a:endParaRPr lang="en-IN" sz="1800" dirty="0"/>
          </a:p>
        </p:txBody>
      </p:sp>
    </p:spTree>
    <p:extLst>
      <p:ext uri="{BB962C8B-B14F-4D97-AF65-F5344CB8AC3E}">
        <p14:creationId xmlns:p14="http://schemas.microsoft.com/office/powerpoint/2010/main" val="2710741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5"/>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Literature Review-Reference Paper 3</a:t>
            </a:r>
            <a:endParaRPr dirty="0"/>
          </a:p>
        </p:txBody>
      </p:sp>
      <p:sp>
        <p:nvSpPr>
          <p:cNvPr id="224" name="Google Shape;224;p35"/>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fontScale="77500" lnSpcReduction="20000"/>
          </a:bodyPr>
          <a:lstStyle/>
          <a:p>
            <a:pPr marL="25400" indent="0" algn="just">
              <a:lnSpc>
                <a:spcPct val="150000"/>
              </a:lnSpc>
              <a:spcAft>
                <a:spcPts val="1000"/>
              </a:spcAft>
              <a:buNone/>
            </a:pPr>
            <a:r>
              <a:rPr lang="en-US" sz="1800" b="1" u="sng" dirty="0">
                <a:effectLst/>
                <a:latin typeface="Times New Roman" panose="02020603050405020304" pitchFamily="18" charset="0"/>
                <a:ea typeface="Times New Roman" panose="02020603050405020304" pitchFamily="18" charset="0"/>
              </a:rPr>
              <a:t> Sommer, R., &amp; Paxson, V. (2010). Outside the Closed World: On Using Machine Learning for Network Intrusion Detection. IEEE Symposium on Security and Privacy.</a:t>
            </a:r>
          </a:p>
          <a:p>
            <a:pPr marL="25400" indent="0" algn="just">
              <a:lnSpc>
                <a:spcPct val="150000"/>
              </a:lnSpc>
              <a:spcAft>
                <a:spcPts val="1000"/>
              </a:spcAft>
              <a:buNone/>
            </a:pPr>
            <a:r>
              <a:rPr lang="en-US" sz="2100" dirty="0">
                <a:effectLst/>
                <a:latin typeface="Times New Roman" panose="02020603050405020304" pitchFamily="18" charset="0"/>
                <a:ea typeface="Times New Roman" panose="02020603050405020304" pitchFamily="18" charset="0"/>
              </a:rPr>
              <a:t>This seminal paper investigates the use of machine learning (ML) in network intrusion detection systems (NIDS). Traditional NIDS rely on signature-based detection, which matches network traffic against known attack patterns. However, this approach often fails to detect new or previously unseen attacks. The authors propose using ML techniques to identify anomalies in network traffic that may indicate malicious activity. By training ML models on normal network behavior, the system can learn to flag deviations as potentially harmful. A key contribution of the paper is its focus on the practical challenges of using ML in real-world environments. The authors point out that while ML-based systems have the potential to detect zero-day attacks, they are prone to high false-positive rates, which can overwhelm security teams with irrelevant alerts. The paper also emphasizes the importance of high-quality training data, noting that poorly curated datasets can lead to ineffective models. This work is crucial for understanding how advanced algorithms can be applied to enhance network security and highlights the need for continual model training and refinement to maintain an effective defense.</a:t>
            </a:r>
            <a:endParaRPr lang="en-US" sz="21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4"/>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Literature Review-Reference Paper 4</a:t>
            </a:r>
            <a:endParaRPr dirty="0"/>
          </a:p>
        </p:txBody>
      </p:sp>
      <p:sp>
        <p:nvSpPr>
          <p:cNvPr id="218" name="Google Shape;218;p34"/>
          <p:cNvSpPr txBox="1">
            <a:spLocks noGrp="1"/>
          </p:cNvSpPr>
          <p:nvPr>
            <p:ph type="body" idx="4294967295"/>
          </p:nvPr>
        </p:nvSpPr>
        <p:spPr>
          <a:xfrm>
            <a:off x="0" y="914538"/>
            <a:ext cx="9144000" cy="5943462"/>
          </a:xfrm>
          <a:prstGeom prst="rect">
            <a:avLst/>
          </a:prstGeom>
          <a:noFill/>
          <a:ln>
            <a:noFill/>
          </a:ln>
        </p:spPr>
        <p:txBody>
          <a:bodyPr spcFirstLastPara="1" wrap="square" lIns="91425" tIns="45700" rIns="91425" bIns="45700" anchor="t" anchorCtr="0">
            <a:normAutofit fontScale="25000" lnSpcReduction="20000"/>
          </a:bodyPr>
          <a:lstStyle/>
          <a:p>
            <a:pPr marL="25400" indent="0" algn="just">
              <a:lnSpc>
                <a:spcPct val="150000"/>
              </a:lnSpc>
              <a:spcAft>
                <a:spcPts val="1000"/>
              </a:spcAft>
              <a:buNone/>
            </a:pPr>
            <a:r>
              <a:rPr lang="en-US" sz="5600" b="1" u="sng" dirty="0">
                <a:effectLst/>
                <a:latin typeface="Arial Black" panose="020B0A04020102020204" pitchFamily="34" charset="0"/>
                <a:ea typeface="Times New Roman" panose="02020603050405020304" pitchFamily="18" charset="0"/>
              </a:rPr>
              <a:t>Shackleford, D. (2016). The Critical Role of Threat Intelligence in Cyber Defense. SANS Institute.</a:t>
            </a:r>
          </a:p>
          <a:p>
            <a:pPr marL="25400" indent="0" algn="just">
              <a:lnSpc>
                <a:spcPct val="150000"/>
              </a:lnSpc>
              <a:spcAft>
                <a:spcPts val="1000"/>
              </a:spcAft>
              <a:buNone/>
            </a:pPr>
            <a:r>
              <a:rPr lang="en-US" dirty="0">
                <a:effectLst/>
                <a:latin typeface="+mn-lt"/>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This report by the SANS Institute underscores the growing importance of threat intelligence (TI) in modern cyber defense strategies. Shackleford highlights how TI can transform security operations by providing context to security incidents, enabling faster and more informed responses to threats. The paper outlines the various stages of the threat intelligence lifecycle, which include data collection, processing, analysis, and dissemination. It also differentiates between different types of threat intelligence—strategic, operational, and tactical—and explains how each type plays a role in defending against cyber attacks. Case studies in the report demonstrate how organizations that integrate TI into their security operations are able to detect threats earlier, often before they can cause significant damage. The paper also emphasizes the need for organizations to continually update and enrich their threat intelligence databases with new information about emerging threats. One key takeaway is that effective TI not only improves threat detection but also enhances an organization's overall security posture by enabling proactive defense measures. Organizations that leverage TI are better equipped to anticipate and mitigate potential attacks, thus reducing their exposure to both known and unknown threats.</a:t>
            </a:r>
            <a:endParaRPr lang="en-US" sz="7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6"/>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Literature Review-Reference Paper 5</a:t>
            </a:r>
            <a:endParaRPr dirty="0"/>
          </a:p>
        </p:txBody>
      </p:sp>
      <p:sp>
        <p:nvSpPr>
          <p:cNvPr id="230" name="Google Shape;230;p36"/>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fontScale="77500" lnSpcReduction="20000"/>
          </a:bodyPr>
          <a:lstStyle/>
          <a:p>
            <a:pPr marL="25400" indent="0" algn="just">
              <a:lnSpc>
                <a:spcPct val="150000"/>
              </a:lnSpc>
              <a:spcAft>
                <a:spcPts val="1000"/>
              </a:spcAft>
              <a:buNone/>
            </a:pPr>
            <a:r>
              <a:rPr lang="en-US" sz="1800" b="1" u="sng" dirty="0">
                <a:effectLst/>
                <a:latin typeface="Times New Roman" panose="02020603050405020304" pitchFamily="18" charset="0"/>
                <a:ea typeface="Times New Roman" panose="02020603050405020304" pitchFamily="18" charset="0"/>
              </a:rPr>
              <a:t> Sadeghi, A. R., </a:t>
            </a:r>
            <a:r>
              <a:rPr lang="en-US" sz="1800" b="1" u="sng" dirty="0" err="1">
                <a:effectLst/>
                <a:latin typeface="Times New Roman" panose="02020603050405020304" pitchFamily="18" charset="0"/>
                <a:ea typeface="Times New Roman" panose="02020603050405020304" pitchFamily="18" charset="0"/>
              </a:rPr>
              <a:t>Wachsmann</a:t>
            </a:r>
            <a:r>
              <a:rPr lang="en-US" sz="1800" b="1" u="sng" dirty="0">
                <a:effectLst/>
                <a:latin typeface="Times New Roman" panose="02020603050405020304" pitchFamily="18" charset="0"/>
                <a:ea typeface="Times New Roman" panose="02020603050405020304" pitchFamily="18" charset="0"/>
              </a:rPr>
              <a:t>, C., &amp; </a:t>
            </a:r>
            <a:r>
              <a:rPr lang="en-US" sz="1800" b="1" u="sng" dirty="0" err="1">
                <a:effectLst/>
                <a:latin typeface="Times New Roman" panose="02020603050405020304" pitchFamily="18" charset="0"/>
                <a:ea typeface="Times New Roman" panose="02020603050405020304" pitchFamily="18" charset="0"/>
              </a:rPr>
              <a:t>Waidner</a:t>
            </a:r>
            <a:r>
              <a:rPr lang="en-US" sz="1800" b="1" u="sng" dirty="0">
                <a:effectLst/>
                <a:latin typeface="Times New Roman" panose="02020603050405020304" pitchFamily="18" charset="0"/>
                <a:ea typeface="Times New Roman" panose="02020603050405020304" pitchFamily="18" charset="0"/>
              </a:rPr>
              <a:t>, M. (2015). Security and Privacy Challenges in Industrial Internet of Things. ACM International Conference on Design Automation (DAC).</a:t>
            </a:r>
            <a:endParaRPr lang="en-IN" sz="1800" dirty="0">
              <a:effectLst/>
              <a:latin typeface="Calibri" panose="020F0502020204030204" pitchFamily="34" charset="0"/>
              <a:ea typeface="Calibri" panose="020F0502020204030204" pitchFamily="34" charset="0"/>
            </a:endParaRPr>
          </a:p>
          <a:p>
            <a:pPr marL="25400" indent="0" algn="just">
              <a:lnSpc>
                <a:spcPct val="150000"/>
              </a:lnSpc>
              <a:spcAft>
                <a:spcPts val="1000"/>
              </a:spcAft>
              <a:buNone/>
            </a:pPr>
            <a:r>
              <a:rPr lang="en-US" sz="2100" dirty="0">
                <a:effectLst/>
                <a:latin typeface="Times New Roman" panose="02020603050405020304" pitchFamily="18" charset="0"/>
                <a:ea typeface="Times New Roman" panose="02020603050405020304" pitchFamily="18" charset="0"/>
              </a:rPr>
              <a:t>This paper explores the security and privacy challenges posed by the Industrial Internet of Things (</a:t>
            </a:r>
            <a:r>
              <a:rPr lang="en-US" sz="2100" dirty="0" err="1">
                <a:effectLst/>
                <a:latin typeface="Times New Roman" panose="02020603050405020304" pitchFamily="18" charset="0"/>
                <a:ea typeface="Times New Roman" panose="02020603050405020304" pitchFamily="18" charset="0"/>
              </a:rPr>
              <a:t>IIoT</a:t>
            </a:r>
            <a:r>
              <a:rPr lang="en-US" sz="2100" dirty="0">
                <a:effectLst/>
                <a:latin typeface="Times New Roman" panose="02020603050405020304" pitchFamily="18" charset="0"/>
                <a:ea typeface="Times New Roman" panose="02020603050405020304" pitchFamily="18" charset="0"/>
              </a:rPr>
              <a:t>), a growing area where traditional industrial systems are being integrated with advanced sensors, connectivity, and data analytics. The authors discuss how </a:t>
            </a:r>
            <a:r>
              <a:rPr lang="en-US" sz="2100" dirty="0" err="1">
                <a:effectLst/>
                <a:latin typeface="Times New Roman" panose="02020603050405020304" pitchFamily="18" charset="0"/>
                <a:ea typeface="Times New Roman" panose="02020603050405020304" pitchFamily="18" charset="0"/>
              </a:rPr>
              <a:t>IIoT</a:t>
            </a:r>
            <a:r>
              <a:rPr lang="en-US" sz="2100" dirty="0">
                <a:effectLst/>
                <a:latin typeface="Times New Roman" panose="02020603050405020304" pitchFamily="18" charset="0"/>
                <a:ea typeface="Times New Roman" panose="02020603050405020304" pitchFamily="18" charset="0"/>
              </a:rPr>
              <a:t> introduces new attack surfaces due to the interconnected nature of devices, many of which were not originally designed with cybersecurity in mind. The paper highlights specific vulnerabilities in </a:t>
            </a:r>
            <a:r>
              <a:rPr lang="en-US" sz="2100" dirty="0" err="1">
                <a:effectLst/>
                <a:latin typeface="Times New Roman" panose="02020603050405020304" pitchFamily="18" charset="0"/>
                <a:ea typeface="Times New Roman" panose="02020603050405020304" pitchFamily="18" charset="0"/>
              </a:rPr>
              <a:t>IIoT</a:t>
            </a:r>
            <a:r>
              <a:rPr lang="en-US" sz="2100" dirty="0">
                <a:effectLst/>
                <a:latin typeface="Times New Roman" panose="02020603050405020304" pitchFamily="18" charset="0"/>
                <a:ea typeface="Times New Roman" panose="02020603050405020304" pitchFamily="18" charset="0"/>
              </a:rPr>
              <a:t> environments, such as insecure communication protocols, weak authentication mechanisms, and a lack of encryption in data transmissions. These vulnerabilities can lead to significant </a:t>
            </a:r>
            <a:r>
              <a:rPr lang="en-US" sz="2300" dirty="0">
                <a:effectLst/>
                <a:latin typeface="Times New Roman" panose="02020603050405020304" pitchFamily="18" charset="0"/>
                <a:ea typeface="Times New Roman" panose="02020603050405020304" pitchFamily="18" charset="0"/>
              </a:rPr>
              <a:t>risks</a:t>
            </a:r>
            <a:r>
              <a:rPr lang="en-US" sz="2100" dirty="0">
                <a:effectLst/>
                <a:latin typeface="Times New Roman" panose="02020603050405020304" pitchFamily="18" charset="0"/>
                <a:ea typeface="Times New Roman" panose="02020603050405020304" pitchFamily="18" charset="0"/>
              </a:rPr>
              <a:t>, including data breaches, industrial sabotage, and disruption of critical services. To address these challenges, the authors propose a multi-layered security framework that includes strong access controls, secure firmware updates, and anomaly detection systems tailored to industrial environments. They also discuss the need for privacy-preserving techniques, given the large amount of sensitive operational data that </a:t>
            </a:r>
            <a:r>
              <a:rPr lang="en-US" sz="2100" dirty="0" err="1">
                <a:effectLst/>
                <a:latin typeface="Times New Roman" panose="02020603050405020304" pitchFamily="18" charset="0"/>
                <a:ea typeface="Times New Roman" panose="02020603050405020304" pitchFamily="18" charset="0"/>
              </a:rPr>
              <a:t>IIoT</a:t>
            </a:r>
            <a:r>
              <a:rPr lang="en-US" sz="2100" dirty="0">
                <a:effectLst/>
                <a:latin typeface="Times New Roman" panose="02020603050405020304" pitchFamily="18" charset="0"/>
                <a:ea typeface="Times New Roman" panose="02020603050405020304" pitchFamily="18" charset="0"/>
              </a:rPr>
              <a:t> devices often generate.</a:t>
            </a:r>
            <a:endParaRPr lang="en-IN" sz="2100" dirty="0">
              <a:effectLst/>
              <a:latin typeface="Calibri" panose="020F0502020204030204" pitchFamily="34" charset="0"/>
              <a:ea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23;p35">
            <a:extLst>
              <a:ext uri="{FF2B5EF4-FFF2-40B4-BE49-F238E27FC236}">
                <a16:creationId xmlns:a16="http://schemas.microsoft.com/office/drawing/2014/main" id="{C67D5C85-4D2F-1079-C1D5-CE64ADC0D38D}"/>
              </a:ext>
            </a:extLst>
          </p:cNvPr>
          <p:cNvSpPr txBox="1">
            <a:spLocks/>
          </p:cNvSpPr>
          <p:nvPr/>
        </p:nvSpPr>
        <p:spPr>
          <a:xfrm>
            <a:off x="457200" y="274638"/>
            <a:ext cx="8229600" cy="639900"/>
          </a:xfrm>
          <a:prstGeom prst="rect">
            <a:avLst/>
          </a:prstGeom>
          <a:noFill/>
          <a:ln>
            <a:noFill/>
          </a:ln>
        </p:spPr>
        <p:txBody>
          <a:bodyPr spcFirstLastPara="1" wrap="square" lIns="91425" tIns="45700" rIns="91425" bIns="45700" anchor="ctr" anchorCtr="0">
            <a:normAutofit fontScale="900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ct val="100000"/>
            </a:pPr>
            <a:r>
              <a:rPr lang="en-US" dirty="0"/>
              <a:t>Literature Review- Summary</a:t>
            </a:r>
          </a:p>
        </p:txBody>
      </p:sp>
      <p:sp>
        <p:nvSpPr>
          <p:cNvPr id="4" name="TextBox 3">
            <a:extLst>
              <a:ext uri="{FF2B5EF4-FFF2-40B4-BE49-F238E27FC236}">
                <a16:creationId xmlns:a16="http://schemas.microsoft.com/office/drawing/2014/main" id="{ED0FF6A4-9182-A5E5-D4E8-6652A9A5706B}"/>
              </a:ext>
            </a:extLst>
          </p:cNvPr>
          <p:cNvSpPr txBox="1"/>
          <p:nvPr/>
        </p:nvSpPr>
        <p:spPr>
          <a:xfrm>
            <a:off x="186813" y="1002890"/>
            <a:ext cx="8809703" cy="4801314"/>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Title: "Guide to Industrial Control Systems (ICS) Security“</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Authors</a:t>
            </a:r>
            <a:r>
              <a:rPr lang="en-US" sz="1800" dirty="0">
                <a:latin typeface="Times New Roman" panose="02020603050405020304" pitchFamily="18" charset="0"/>
                <a:cs typeface="Times New Roman" panose="02020603050405020304" pitchFamily="18" charset="0"/>
              </a:rPr>
              <a:t>: Stouffer, K., Falco, J., &amp; </a:t>
            </a:r>
            <a:r>
              <a:rPr lang="en-US" sz="1800" dirty="0" err="1">
                <a:latin typeface="Times New Roman" panose="02020603050405020304" pitchFamily="18" charset="0"/>
                <a:cs typeface="Times New Roman" panose="02020603050405020304" pitchFamily="18" charset="0"/>
              </a:rPr>
              <a:t>Scarfone</a:t>
            </a:r>
            <a:r>
              <a:rPr lang="en-US" sz="1800" dirty="0">
                <a:latin typeface="Times New Roman" panose="02020603050405020304" pitchFamily="18" charset="0"/>
                <a:cs typeface="Times New Roman" panose="02020603050405020304" pitchFamily="18" charset="0"/>
              </a:rPr>
              <a:t>, K.</a:t>
            </a:r>
          </a:p>
          <a:p>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Published</a:t>
            </a:r>
            <a:r>
              <a:rPr lang="en-US" sz="1800" dirty="0">
                <a:latin typeface="Times New Roman" panose="02020603050405020304" pitchFamily="18" charset="0"/>
                <a:cs typeface="Times New Roman" panose="02020603050405020304" pitchFamily="18" charset="0"/>
              </a:rPr>
              <a:t>: National Institute of Standards and Technology (NIST), 2011</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Summary</a:t>
            </a:r>
            <a:r>
              <a:rPr lang="en-US" sz="1800" dirty="0">
                <a:latin typeface="Times New Roman" panose="02020603050405020304" pitchFamily="18" charset="0"/>
                <a:cs typeface="Times New Roman" panose="02020603050405020304" pitchFamily="18" charset="0"/>
              </a:rPr>
              <a:t>: This comprehensive guide outlines best practices for securing Industrial Control Systems (ICS), which are vital for critical infrastructures like power grids and water treatment facilities. The document emphasizes a multi-layered security approach, integrating strategies like network segmentation, access controls, and incident response plans. It provides insights on risk management in ICS environments, balancing legacy systems with modern cybersecurity needs.</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Outcome</a:t>
            </a:r>
            <a:r>
              <a:rPr lang="en-US" sz="1800" dirty="0">
                <a:latin typeface="Times New Roman" panose="02020603050405020304" pitchFamily="18" charset="0"/>
                <a:cs typeface="Times New Roman" panose="02020603050405020304" pitchFamily="18" charset="0"/>
              </a:rPr>
              <a:t>: The guide underscores the need for regular security posture evaluation and proactive risk mitigation to prevent cyber-attacks on critical infrastructure. However, it identifies challenges such as the complexity of ICS environments and the difficulty in securing legacy systems without compromising operational efficiency.</a:t>
            </a:r>
          </a:p>
        </p:txBody>
      </p:sp>
    </p:spTree>
    <p:extLst>
      <p:ext uri="{BB962C8B-B14F-4D97-AF65-F5344CB8AC3E}">
        <p14:creationId xmlns:p14="http://schemas.microsoft.com/office/powerpoint/2010/main" val="1528634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23;p35">
            <a:extLst>
              <a:ext uri="{FF2B5EF4-FFF2-40B4-BE49-F238E27FC236}">
                <a16:creationId xmlns:a16="http://schemas.microsoft.com/office/drawing/2014/main" id="{D7F4A7A3-A771-30FF-F16D-57386A9578A3}"/>
              </a:ext>
            </a:extLst>
          </p:cNvPr>
          <p:cNvSpPr txBox="1">
            <a:spLocks/>
          </p:cNvSpPr>
          <p:nvPr/>
        </p:nvSpPr>
        <p:spPr>
          <a:xfrm>
            <a:off x="457200" y="274638"/>
            <a:ext cx="8229600" cy="639900"/>
          </a:xfrm>
          <a:prstGeom prst="rect">
            <a:avLst/>
          </a:prstGeom>
          <a:noFill/>
          <a:ln>
            <a:noFill/>
          </a:ln>
        </p:spPr>
        <p:txBody>
          <a:bodyPr spcFirstLastPara="1" wrap="square" lIns="91425" tIns="45700" rIns="91425" bIns="45700" anchor="ctr" anchorCtr="0">
            <a:normAutofit fontScale="900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ct val="100000"/>
            </a:pPr>
            <a:r>
              <a:rPr lang="en-US" dirty="0"/>
              <a:t>Literature Review- Summary</a:t>
            </a:r>
          </a:p>
        </p:txBody>
      </p:sp>
      <p:sp>
        <p:nvSpPr>
          <p:cNvPr id="3" name="TextBox 2">
            <a:extLst>
              <a:ext uri="{FF2B5EF4-FFF2-40B4-BE49-F238E27FC236}">
                <a16:creationId xmlns:a16="http://schemas.microsoft.com/office/drawing/2014/main" id="{DED6F89B-7B0F-34B1-3295-F20FA11428F3}"/>
              </a:ext>
            </a:extLst>
          </p:cNvPr>
          <p:cNvSpPr txBox="1"/>
          <p:nvPr/>
        </p:nvSpPr>
        <p:spPr>
          <a:xfrm>
            <a:off x="329380" y="914538"/>
            <a:ext cx="8509819" cy="4801314"/>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Title: "A Comprehensive Study on Cyber Threat Intelligence in Cybersecurity“</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Authors</a:t>
            </a:r>
            <a:r>
              <a:rPr lang="en-US" sz="1800" dirty="0">
                <a:latin typeface="Times New Roman" panose="02020603050405020304" pitchFamily="18" charset="0"/>
                <a:cs typeface="Times New Roman" panose="02020603050405020304" pitchFamily="18" charset="0"/>
              </a:rPr>
              <a:t>: Feng, H., Qiu, M., Hu, X., &amp; Khan, I.</a:t>
            </a:r>
          </a:p>
          <a:p>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Published</a:t>
            </a:r>
            <a:r>
              <a:rPr lang="en-US" sz="1800" dirty="0">
                <a:latin typeface="Times New Roman" panose="02020603050405020304" pitchFamily="18" charset="0"/>
                <a:cs typeface="Times New Roman" panose="02020603050405020304" pitchFamily="18" charset="0"/>
              </a:rPr>
              <a:t>: IEEE Access, 2020</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Summary</a:t>
            </a:r>
            <a:r>
              <a:rPr lang="en-US" sz="1800" dirty="0">
                <a:latin typeface="Times New Roman" panose="02020603050405020304" pitchFamily="18" charset="0"/>
                <a:cs typeface="Times New Roman" panose="02020603050405020304" pitchFamily="18" charset="0"/>
              </a:rPr>
              <a:t>: This paper explores the growing significance of Cyber Threat Intelligence (CTI) in enhancing cybersecurity strategies. The authors analyze various CTI sources, ranging from open-source data to proprietary threat feeds, and discuss their integration into systems for real-time monitoring. The paper also reviews the role of machine learning and data analytics in identifying and preventing sophisticated cyber-attacks, focusing on the detection of anomalies in network traffic.</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Outcome</a:t>
            </a:r>
            <a:r>
              <a:rPr lang="en-US" sz="1800" dirty="0">
                <a:latin typeface="Times New Roman" panose="02020603050405020304" pitchFamily="18" charset="0"/>
                <a:cs typeface="Times New Roman" panose="02020603050405020304" pitchFamily="18" charset="0"/>
              </a:rPr>
              <a:t>: The study demonstrates how the integration of CTI with real-time analytics can strengthen threat detection capabilities, enabling faster responses to cyber-attacks. However, the authors also highlight challenges such as ensuring the accuracy of threat intelligence data and the high resource requirements for effective CTI deployment.</a:t>
            </a:r>
          </a:p>
        </p:txBody>
      </p:sp>
    </p:spTree>
    <p:extLst>
      <p:ext uri="{BB962C8B-B14F-4D97-AF65-F5344CB8AC3E}">
        <p14:creationId xmlns:p14="http://schemas.microsoft.com/office/powerpoint/2010/main" val="3783714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23;p35">
            <a:extLst>
              <a:ext uri="{FF2B5EF4-FFF2-40B4-BE49-F238E27FC236}">
                <a16:creationId xmlns:a16="http://schemas.microsoft.com/office/drawing/2014/main" id="{34B2C406-12E3-A839-6790-A3FF7C3F7CFB}"/>
              </a:ext>
            </a:extLst>
          </p:cNvPr>
          <p:cNvSpPr txBox="1">
            <a:spLocks/>
          </p:cNvSpPr>
          <p:nvPr/>
        </p:nvSpPr>
        <p:spPr>
          <a:xfrm>
            <a:off x="457200" y="274638"/>
            <a:ext cx="8229600" cy="639900"/>
          </a:xfrm>
          <a:prstGeom prst="rect">
            <a:avLst/>
          </a:prstGeom>
          <a:noFill/>
          <a:ln>
            <a:noFill/>
          </a:ln>
        </p:spPr>
        <p:txBody>
          <a:bodyPr spcFirstLastPara="1" wrap="square" lIns="91425" tIns="45700" rIns="91425" bIns="45700" anchor="ctr" anchorCtr="0">
            <a:normAutofit fontScale="900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ct val="100000"/>
            </a:pPr>
            <a:r>
              <a:rPr lang="en-US" dirty="0"/>
              <a:t>Literature Review- Summary</a:t>
            </a:r>
          </a:p>
        </p:txBody>
      </p:sp>
      <p:sp>
        <p:nvSpPr>
          <p:cNvPr id="4" name="Google Shape;254;p40">
            <a:extLst>
              <a:ext uri="{FF2B5EF4-FFF2-40B4-BE49-F238E27FC236}">
                <a16:creationId xmlns:a16="http://schemas.microsoft.com/office/drawing/2014/main" id="{51B4B492-F74A-ED98-BA26-19A808E5EDB6}"/>
              </a:ext>
            </a:extLst>
          </p:cNvPr>
          <p:cNvSpPr txBox="1">
            <a:spLocks/>
          </p:cNvSpPr>
          <p:nvPr/>
        </p:nvSpPr>
        <p:spPr>
          <a:xfrm>
            <a:off x="228600" y="990600"/>
            <a:ext cx="8610600" cy="570516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25400" indent="0">
              <a:buNone/>
            </a:pPr>
            <a:r>
              <a:rPr lang="en-US" sz="1800" b="1" dirty="0">
                <a:latin typeface="Times New Roman" panose="02020603050405020304" pitchFamily="18" charset="0"/>
                <a:cs typeface="Times New Roman" panose="02020603050405020304" pitchFamily="18" charset="0"/>
              </a:rPr>
              <a:t>Title: "Outside the Closed World: On Using Machine Learning for Network Intrusion Detection“</a:t>
            </a:r>
          </a:p>
          <a:p>
            <a:pPr marL="25400" indent="0">
              <a:buNone/>
            </a:pPr>
            <a:endParaRPr lang="en-US" sz="1800" b="1" dirty="0">
              <a:latin typeface="Times New Roman" panose="02020603050405020304" pitchFamily="18" charset="0"/>
              <a:cs typeface="Times New Roman" panose="02020603050405020304" pitchFamily="18" charset="0"/>
            </a:endParaRPr>
          </a:p>
          <a:p>
            <a:pPr marL="25400" indent="0">
              <a:buNone/>
            </a:pPr>
            <a:r>
              <a:rPr lang="en-US" sz="1800" b="1" dirty="0">
                <a:latin typeface="Times New Roman" panose="02020603050405020304" pitchFamily="18" charset="0"/>
                <a:cs typeface="Times New Roman" panose="02020603050405020304" pitchFamily="18" charset="0"/>
              </a:rPr>
              <a:t>Authors</a:t>
            </a:r>
            <a:r>
              <a:rPr lang="en-US" sz="1800" dirty="0">
                <a:latin typeface="Times New Roman" panose="02020603050405020304" pitchFamily="18" charset="0"/>
                <a:cs typeface="Times New Roman" panose="02020603050405020304" pitchFamily="18" charset="0"/>
              </a:rPr>
              <a:t>: Sommer, R., &amp; Paxson, V.</a:t>
            </a:r>
          </a:p>
          <a:p>
            <a:pPr marL="25400" indent="0">
              <a:buNone/>
            </a:pP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Published</a:t>
            </a:r>
            <a:r>
              <a:rPr lang="en-US" sz="1800" dirty="0">
                <a:latin typeface="Times New Roman" panose="02020603050405020304" pitchFamily="18" charset="0"/>
                <a:cs typeface="Times New Roman" panose="02020603050405020304" pitchFamily="18" charset="0"/>
              </a:rPr>
              <a:t>: IEEE Symposium on Security and Privacy, 2010</a:t>
            </a:r>
          </a:p>
          <a:p>
            <a:pPr marL="25400" indent="0">
              <a:buNone/>
            </a:pPr>
            <a:endParaRPr lang="en-US" sz="1800" dirty="0">
              <a:latin typeface="Times New Roman" panose="02020603050405020304" pitchFamily="18" charset="0"/>
              <a:cs typeface="Times New Roman" panose="02020603050405020304" pitchFamily="18" charset="0"/>
            </a:endParaRPr>
          </a:p>
          <a:p>
            <a:pPr marL="25400" indent="0">
              <a:buNone/>
            </a:pPr>
            <a:r>
              <a:rPr lang="en-US" sz="1800" b="1" dirty="0">
                <a:latin typeface="Times New Roman" panose="02020603050405020304" pitchFamily="18" charset="0"/>
                <a:cs typeface="Times New Roman" panose="02020603050405020304" pitchFamily="18" charset="0"/>
              </a:rPr>
              <a:t>Summary</a:t>
            </a:r>
            <a:r>
              <a:rPr lang="en-US" sz="1800" dirty="0">
                <a:latin typeface="Times New Roman" panose="02020603050405020304" pitchFamily="18" charset="0"/>
                <a:cs typeface="Times New Roman" panose="02020603050405020304" pitchFamily="18" charset="0"/>
              </a:rPr>
              <a:t>: This paper evaluates the application of machine learning techniques for network intrusion detection. It focuses on the limitations of traditional signature-based detection systems and proposes the use of machine learning models to detect anomalies in network traffic. The authors emphasize the importance of high-quality data for training models and the challenges of managing false positives in real-world applications.</a:t>
            </a:r>
          </a:p>
          <a:p>
            <a:pPr marL="25400" indent="0">
              <a:buNone/>
            </a:pPr>
            <a:endParaRPr lang="en-US" sz="1800" dirty="0">
              <a:latin typeface="Times New Roman" panose="02020603050405020304" pitchFamily="18" charset="0"/>
              <a:cs typeface="Times New Roman" panose="02020603050405020304" pitchFamily="18" charset="0"/>
            </a:endParaRPr>
          </a:p>
          <a:p>
            <a:pPr marL="25400" indent="0">
              <a:buNone/>
            </a:pPr>
            <a:r>
              <a:rPr lang="en-US" sz="1800" b="1" dirty="0">
                <a:latin typeface="Times New Roman" panose="02020603050405020304" pitchFamily="18" charset="0"/>
                <a:cs typeface="Times New Roman" panose="02020603050405020304" pitchFamily="18" charset="0"/>
              </a:rPr>
              <a:t>Outcome</a:t>
            </a:r>
            <a:r>
              <a:rPr lang="en-US" sz="1800" dirty="0">
                <a:latin typeface="Times New Roman" panose="02020603050405020304" pitchFamily="18" charset="0"/>
                <a:cs typeface="Times New Roman" panose="02020603050405020304" pitchFamily="18" charset="0"/>
              </a:rPr>
              <a:t>: The study illustrates the potential of machine learning to detect zero-day threats, improving the overall security posture of organizations. However, it also discusses the limitations, such as high false-positive rates and the need for continuous model updates to stay effective against evolving threats.</a:t>
            </a:r>
          </a:p>
        </p:txBody>
      </p:sp>
    </p:spTree>
    <p:extLst>
      <p:ext uri="{BB962C8B-B14F-4D97-AF65-F5344CB8AC3E}">
        <p14:creationId xmlns:p14="http://schemas.microsoft.com/office/powerpoint/2010/main" val="3630344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CBD2B3-6239-39C6-D09E-B6C99E6F35DD}"/>
              </a:ext>
            </a:extLst>
          </p:cNvPr>
          <p:cNvSpPr txBox="1"/>
          <p:nvPr/>
        </p:nvSpPr>
        <p:spPr>
          <a:xfrm>
            <a:off x="98323" y="1042219"/>
            <a:ext cx="8957187" cy="4524315"/>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Title: "The Critical Role of Threat Intelligence in Cyber Defense“</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Author</a:t>
            </a:r>
            <a:r>
              <a:rPr lang="en-US" sz="1800" dirty="0">
                <a:latin typeface="Times New Roman" panose="02020603050405020304" pitchFamily="18" charset="0"/>
                <a:cs typeface="Times New Roman" panose="02020603050405020304" pitchFamily="18" charset="0"/>
              </a:rPr>
              <a:t>: Shackleford, D.</a:t>
            </a:r>
          </a:p>
          <a:p>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Published</a:t>
            </a:r>
            <a:r>
              <a:rPr lang="en-US" sz="1800" dirty="0">
                <a:latin typeface="Times New Roman" panose="02020603050405020304" pitchFamily="18" charset="0"/>
                <a:cs typeface="Times New Roman" panose="02020603050405020304" pitchFamily="18" charset="0"/>
              </a:rPr>
              <a:t>: SANS Institute, 2016</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Summary</a:t>
            </a:r>
            <a:r>
              <a:rPr lang="en-US" sz="1800" dirty="0">
                <a:latin typeface="Times New Roman" panose="02020603050405020304" pitchFamily="18" charset="0"/>
                <a:cs typeface="Times New Roman" panose="02020603050405020304" pitchFamily="18" charset="0"/>
              </a:rPr>
              <a:t>: This report explores how integrating threat intelligence (TI) into cybersecurity operations can enhance an organization's ability to detect and respond to cyber threats. It describes various types of TI, such as tactical, operational, and strategic, and provides case studies demonstrating how organizations have successfully leveraged TI to anticipate and mitigate attacks before they occur.</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Outcome</a:t>
            </a:r>
            <a:r>
              <a:rPr lang="en-US" sz="1800" dirty="0">
                <a:latin typeface="Times New Roman" panose="02020603050405020304" pitchFamily="18" charset="0"/>
                <a:cs typeface="Times New Roman" panose="02020603050405020304" pitchFamily="18" charset="0"/>
              </a:rPr>
              <a:t>: The paper concludes that using TI significantly improves an organization's defensive capabilities, allowing for proactive threat detection and response. However, it identifies barriers such as the need for continuous intelligence updates and the integration of TI into existing security infrastructures.</a:t>
            </a:r>
          </a:p>
        </p:txBody>
      </p:sp>
      <p:sp>
        <p:nvSpPr>
          <p:cNvPr id="4" name="Google Shape;223;p35">
            <a:extLst>
              <a:ext uri="{FF2B5EF4-FFF2-40B4-BE49-F238E27FC236}">
                <a16:creationId xmlns:a16="http://schemas.microsoft.com/office/drawing/2014/main" id="{F9250DC2-204A-13A7-2AAF-CD41A3DE85A0}"/>
              </a:ext>
            </a:extLst>
          </p:cNvPr>
          <p:cNvSpPr txBox="1">
            <a:spLocks/>
          </p:cNvSpPr>
          <p:nvPr/>
        </p:nvSpPr>
        <p:spPr>
          <a:xfrm>
            <a:off x="457200" y="274638"/>
            <a:ext cx="8229600" cy="639900"/>
          </a:xfrm>
          <a:prstGeom prst="rect">
            <a:avLst/>
          </a:prstGeom>
          <a:noFill/>
          <a:ln>
            <a:noFill/>
          </a:ln>
        </p:spPr>
        <p:txBody>
          <a:bodyPr spcFirstLastPara="1" wrap="square" lIns="91425" tIns="45700" rIns="91425" bIns="45700" anchor="ctr" anchorCtr="0">
            <a:normAutofit fontScale="900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ct val="100000"/>
            </a:pPr>
            <a:r>
              <a:rPr lang="en-US" dirty="0"/>
              <a:t>Literature Review - Summary</a:t>
            </a:r>
          </a:p>
        </p:txBody>
      </p:sp>
    </p:spTree>
    <p:extLst>
      <p:ext uri="{BB962C8B-B14F-4D97-AF65-F5344CB8AC3E}">
        <p14:creationId xmlns:p14="http://schemas.microsoft.com/office/powerpoint/2010/main" val="205712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0"/>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60"/>
              <a:buFont typeface="Calibri"/>
              <a:buNone/>
            </a:pPr>
            <a:r>
              <a:rPr lang="en-US" sz="3759" dirty="0"/>
              <a:t>Outcome of the LR - Scope of the project</a:t>
            </a:r>
            <a:endParaRPr sz="3759" dirty="0"/>
          </a:p>
        </p:txBody>
      </p:sp>
      <p:sp>
        <p:nvSpPr>
          <p:cNvPr id="254" name="Google Shape;254;p40"/>
          <p:cNvSpPr txBox="1">
            <a:spLocks noGrp="1"/>
          </p:cNvSpPr>
          <p:nvPr>
            <p:ph type="body" idx="4294967295"/>
          </p:nvPr>
        </p:nvSpPr>
        <p:spPr>
          <a:xfrm>
            <a:off x="228600" y="990600"/>
            <a:ext cx="8610600" cy="5705168"/>
          </a:xfrm>
          <a:prstGeom prst="rect">
            <a:avLst/>
          </a:prstGeom>
          <a:noFill/>
          <a:ln>
            <a:noFill/>
          </a:ln>
        </p:spPr>
        <p:txBody>
          <a:bodyPr spcFirstLastPara="1" wrap="square" lIns="91425" tIns="45700" rIns="91425" bIns="45700" anchor="t" anchorCtr="0">
            <a:normAutofit fontScale="47500" lnSpcReduction="20000"/>
          </a:bodyPr>
          <a:lstStyle/>
          <a:p>
            <a:pPr marL="0" lvl="0" indent="0" algn="l" rtl="0">
              <a:spcBef>
                <a:spcPts val="0"/>
              </a:spcBef>
              <a:spcAft>
                <a:spcPts val="0"/>
              </a:spcAft>
              <a:buClr>
                <a:schemeClr val="dk1"/>
              </a:buClr>
              <a:buSzPct val="100000"/>
              <a:buNone/>
            </a:pPr>
            <a:endParaRPr lang="en-US" dirty="0"/>
          </a:p>
          <a:p>
            <a:pPr marL="0" lvl="0" indent="0" algn="l" rtl="0">
              <a:spcBef>
                <a:spcPts val="0"/>
              </a:spcBef>
              <a:spcAft>
                <a:spcPts val="0"/>
              </a:spcAft>
              <a:buClr>
                <a:schemeClr val="dk1"/>
              </a:buClr>
              <a:buSzPct val="100000"/>
              <a:buNone/>
            </a:pPr>
            <a:r>
              <a:rPr lang="en-US" sz="3400" dirty="0"/>
              <a:t>The literature survey reveals several key findings and insights relevant to the development of an intelligent accident detection system:</a:t>
            </a:r>
          </a:p>
          <a:p>
            <a:pPr marL="0" lvl="0" indent="0" algn="l" rtl="0">
              <a:spcBef>
                <a:spcPts val="0"/>
              </a:spcBef>
              <a:spcAft>
                <a:spcPts val="0"/>
              </a:spcAft>
              <a:buClr>
                <a:schemeClr val="dk1"/>
              </a:buClr>
              <a:buSzPct val="100000"/>
              <a:buNone/>
            </a:pPr>
            <a:endParaRPr lang="en-US" sz="3400" dirty="0"/>
          </a:p>
          <a:p>
            <a:pPr marL="0" lvl="0" indent="0" algn="l" rtl="0">
              <a:spcBef>
                <a:spcPts val="0"/>
              </a:spcBef>
              <a:spcAft>
                <a:spcPts val="0"/>
              </a:spcAft>
              <a:buClr>
                <a:schemeClr val="dk1"/>
              </a:buClr>
              <a:buSzPct val="100000"/>
              <a:buNone/>
            </a:pPr>
            <a:r>
              <a:rPr lang="en-US" sz="3400" dirty="0"/>
              <a:t>1. </a:t>
            </a:r>
            <a:r>
              <a:rPr lang="en-US" sz="3800" b="1" i="1" dirty="0"/>
              <a:t>Real-Time Alerts: </a:t>
            </a:r>
            <a:r>
              <a:rPr lang="en-US" sz="3400" dirty="0"/>
              <a:t>Implement a system to notify administrators in real-time when suspicious activities are detected. This would enable quicker responses to potential threats.</a:t>
            </a:r>
          </a:p>
          <a:p>
            <a:pPr marL="0" lvl="0" indent="0" algn="l" rtl="0">
              <a:spcBef>
                <a:spcPts val="0"/>
              </a:spcBef>
              <a:spcAft>
                <a:spcPts val="0"/>
              </a:spcAft>
              <a:buClr>
                <a:schemeClr val="dk1"/>
              </a:buClr>
              <a:buSzPct val="100000"/>
              <a:buNone/>
            </a:pPr>
            <a:endParaRPr lang="en-US" sz="3400" dirty="0"/>
          </a:p>
          <a:p>
            <a:pPr marL="0" lvl="0" indent="0" algn="l" rtl="0">
              <a:spcBef>
                <a:spcPts val="0"/>
              </a:spcBef>
              <a:spcAft>
                <a:spcPts val="0"/>
              </a:spcAft>
              <a:buClr>
                <a:schemeClr val="dk1"/>
              </a:buClr>
              <a:buSzPct val="100000"/>
              <a:buNone/>
            </a:pPr>
            <a:r>
              <a:rPr lang="en-US" sz="3400" dirty="0"/>
              <a:t>2. </a:t>
            </a:r>
            <a:r>
              <a:rPr lang="en-US" sz="3800" b="1" i="1" dirty="0"/>
              <a:t>Enhanced Detection Criteria: </a:t>
            </a:r>
            <a:r>
              <a:rPr lang="en-US" sz="3800" dirty="0"/>
              <a:t>Develop more sophisticated criteria for detecting</a:t>
            </a:r>
          </a:p>
          <a:p>
            <a:pPr marL="0" lvl="0" indent="0" algn="l" rtl="0">
              <a:spcBef>
                <a:spcPts val="0"/>
              </a:spcBef>
              <a:spcAft>
                <a:spcPts val="0"/>
              </a:spcAft>
              <a:buClr>
                <a:schemeClr val="dk1"/>
              </a:buClr>
              <a:buSzPct val="100000"/>
              <a:buNone/>
            </a:pPr>
            <a:r>
              <a:rPr lang="en-US" sz="3800" dirty="0"/>
              <a:t>suspicious processes based on behavioral analysis. This could include monitoring for unusual system resource usage, unexpected file modifications, or irregular process</a:t>
            </a:r>
          </a:p>
          <a:p>
            <a:pPr marL="0" lvl="0" indent="0" algn="l" rtl="0">
              <a:spcBef>
                <a:spcPts val="0"/>
              </a:spcBef>
              <a:spcAft>
                <a:spcPts val="0"/>
              </a:spcAft>
              <a:buClr>
                <a:schemeClr val="dk1"/>
              </a:buClr>
              <a:buSzPct val="100000"/>
              <a:buNone/>
            </a:pPr>
            <a:r>
              <a:rPr lang="en-US" sz="3800" dirty="0"/>
              <a:t>interactions.</a:t>
            </a:r>
            <a:endParaRPr lang="en-US" sz="3400" dirty="0"/>
          </a:p>
          <a:p>
            <a:pPr marL="0" lvl="0" indent="0" algn="l" rtl="0">
              <a:spcBef>
                <a:spcPts val="0"/>
              </a:spcBef>
              <a:spcAft>
                <a:spcPts val="0"/>
              </a:spcAft>
              <a:buClr>
                <a:schemeClr val="dk1"/>
              </a:buClr>
              <a:buSzPct val="100000"/>
              <a:buNone/>
            </a:pPr>
            <a:r>
              <a:rPr lang="en-US" sz="3400" dirty="0"/>
              <a:t>3. </a:t>
            </a:r>
            <a:r>
              <a:rPr lang="en-US" sz="3800" b="1" i="1" dirty="0"/>
              <a:t>Comprehensive System Monitoring:  </a:t>
            </a:r>
            <a:r>
              <a:rPr lang="en-US" sz="3400" dirty="0"/>
              <a:t>Expand the project to cover additional aspects of system security, such as file system changes, registry modifications, and other indicators of compromise.</a:t>
            </a:r>
          </a:p>
          <a:p>
            <a:pPr marL="0" lvl="0" indent="0" algn="l" rtl="0">
              <a:spcBef>
                <a:spcPts val="0"/>
              </a:spcBef>
              <a:spcAft>
                <a:spcPts val="0"/>
              </a:spcAft>
              <a:buClr>
                <a:schemeClr val="dk1"/>
              </a:buClr>
              <a:buSzPct val="100000"/>
              <a:buNone/>
            </a:pPr>
            <a:endParaRPr lang="en-US" sz="3400" dirty="0"/>
          </a:p>
          <a:p>
            <a:pPr marL="0" lvl="0" indent="0" algn="l" rtl="0">
              <a:spcBef>
                <a:spcPts val="0"/>
              </a:spcBef>
              <a:spcAft>
                <a:spcPts val="0"/>
              </a:spcAft>
              <a:buClr>
                <a:schemeClr val="dk1"/>
              </a:buClr>
              <a:buSzPct val="100000"/>
              <a:buNone/>
            </a:pPr>
            <a:r>
              <a:rPr lang="en-US" sz="3400" dirty="0"/>
              <a:t>4. </a:t>
            </a:r>
            <a:r>
              <a:rPr lang="en-US" sz="3800" b="1" i="1" dirty="0"/>
              <a:t>Automated Responses: </a:t>
            </a:r>
            <a:r>
              <a:rPr lang="en-US" sz="3400" dirty="0"/>
              <a:t>Introduce automated actions in response to detected threats, such as blocking malicious IP addresses, terminating suspicious processes, or quarantining affected files.</a:t>
            </a:r>
          </a:p>
          <a:p>
            <a:pPr marL="0" lvl="0" indent="0" algn="l" rtl="0">
              <a:spcBef>
                <a:spcPts val="0"/>
              </a:spcBef>
              <a:spcAft>
                <a:spcPts val="0"/>
              </a:spcAft>
              <a:buClr>
                <a:schemeClr val="dk1"/>
              </a:buClr>
              <a:buSzPct val="100000"/>
              <a:buNone/>
            </a:pPr>
            <a:endParaRPr lang="en-US" sz="3400" dirty="0"/>
          </a:p>
          <a:p>
            <a:pPr marL="0" lvl="0" indent="0" algn="l" rtl="0">
              <a:spcBef>
                <a:spcPts val="0"/>
              </a:spcBef>
              <a:spcAft>
                <a:spcPts val="0"/>
              </a:spcAft>
              <a:buClr>
                <a:schemeClr val="dk1"/>
              </a:buClr>
              <a:buSzPct val="100000"/>
              <a:buNone/>
            </a:pPr>
            <a:r>
              <a:rPr lang="en-US" sz="3400" dirty="0"/>
              <a:t>Overall, By implementing these improvements and future enhancements, the project can provide more robust protection against potential security threats and contribute to a more comprehensive security posture.</a:t>
            </a:r>
          </a:p>
          <a:p>
            <a:pPr marL="0" lvl="0" indent="0" algn="l" rtl="0">
              <a:spcBef>
                <a:spcPts val="0"/>
              </a:spcBef>
              <a:spcAft>
                <a:spcPts val="0"/>
              </a:spcAft>
              <a:buClr>
                <a:schemeClr val="dk1"/>
              </a:buClr>
              <a:buSzPct val="100000"/>
              <a:buNone/>
            </a:pPr>
            <a:endParaRPr sz="3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49C8F9-AA27-9A8F-9105-3DFE9B2EB1DC}"/>
              </a:ext>
            </a:extLst>
          </p:cNvPr>
          <p:cNvSpPr txBox="1"/>
          <p:nvPr/>
        </p:nvSpPr>
        <p:spPr>
          <a:xfrm>
            <a:off x="2286000" y="298396"/>
            <a:ext cx="4572000" cy="646331"/>
          </a:xfrm>
          <a:prstGeom prst="rect">
            <a:avLst/>
          </a:prstGeom>
          <a:noFill/>
        </p:spPr>
        <p:txBody>
          <a:bodyPr wrap="square">
            <a:spAutoFit/>
          </a:bodyPr>
          <a:lstStyle/>
          <a:p>
            <a:pPr algn="ctr"/>
            <a:r>
              <a:rPr lang="en-IN" sz="3600" b="1" dirty="0"/>
              <a:t>Abstract</a:t>
            </a:r>
          </a:p>
        </p:txBody>
      </p:sp>
      <p:sp>
        <p:nvSpPr>
          <p:cNvPr id="8" name="TextBox 7">
            <a:extLst>
              <a:ext uri="{FF2B5EF4-FFF2-40B4-BE49-F238E27FC236}">
                <a16:creationId xmlns:a16="http://schemas.microsoft.com/office/drawing/2014/main" id="{1E18B80D-C9C3-5B74-45D4-D754A8F70B4B}"/>
              </a:ext>
            </a:extLst>
          </p:cNvPr>
          <p:cNvSpPr txBox="1"/>
          <p:nvPr/>
        </p:nvSpPr>
        <p:spPr>
          <a:xfrm>
            <a:off x="226142" y="944727"/>
            <a:ext cx="8790039" cy="6001643"/>
          </a:xfrm>
          <a:prstGeom prst="rect">
            <a:avLst/>
          </a:prstGeom>
          <a:noFill/>
        </p:spPr>
        <p:txBody>
          <a:bodyPr wrap="square" rtlCol="0">
            <a:spAutoFit/>
          </a:bodyPr>
          <a:lstStyle/>
          <a:p>
            <a:pPr algn="just"/>
            <a:r>
              <a:rPr lang="en-US" sz="2400" dirty="0"/>
              <a:t>In the contemporary digital environment, protecting sensitive information from unauthorized access and data breaches is crucial. As cyber threats become increasingly sophisticated, the demand for effective monitoring and analysis of system behavior intensifies. This project seeks to develop a comprehensive solution for the detection and analysis of suspicious files and processes within computer systems, focusing on identifying potential data transmissions to unauthorized entities. Ultimately, this initiative seeks not only to mitigate risks associated with data breaches but also to empower users with the tools needed to maintain the integrity and confidentiality of their sensitive information in an increasingly complex cyber threat landscape. Through rigorous analysis and proactive detection capabilities, the proposed solution will contribute significantly to safeguarding critical data against evolving cyber threats.</a:t>
            </a:r>
            <a:endParaRPr lang="en-IN" dirty="0"/>
          </a:p>
        </p:txBody>
      </p:sp>
    </p:spTree>
    <p:extLst>
      <p:ext uri="{BB962C8B-B14F-4D97-AF65-F5344CB8AC3E}">
        <p14:creationId xmlns:p14="http://schemas.microsoft.com/office/powerpoint/2010/main" val="634276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1"/>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Project Plan</a:t>
            </a:r>
            <a:endParaRPr/>
          </a:p>
        </p:txBody>
      </p:sp>
      <p:graphicFrame>
        <p:nvGraphicFramePr>
          <p:cNvPr id="260" name="Google Shape;260;p41"/>
          <p:cNvGraphicFramePr/>
          <p:nvPr>
            <p:extLst>
              <p:ext uri="{D42A27DB-BD31-4B8C-83A1-F6EECF244321}">
                <p14:modId xmlns:p14="http://schemas.microsoft.com/office/powerpoint/2010/main" val="97614745"/>
              </p:ext>
            </p:extLst>
          </p:nvPr>
        </p:nvGraphicFramePr>
        <p:xfrm>
          <a:off x="948075" y="1092370"/>
          <a:ext cx="7409345" cy="5500822"/>
        </p:xfrm>
        <a:graphic>
          <a:graphicData uri="http://schemas.openxmlformats.org/drawingml/2006/table">
            <a:tbl>
              <a:tblPr>
                <a:noFill/>
                <a:tableStyleId>{945DB28C-6D03-41B6-B92C-F29AF0E3832B}</a:tableStyleId>
              </a:tblPr>
              <a:tblGrid>
                <a:gridCol w="1481869">
                  <a:extLst>
                    <a:ext uri="{9D8B030D-6E8A-4147-A177-3AD203B41FA5}">
                      <a16:colId xmlns:a16="http://schemas.microsoft.com/office/drawing/2014/main" val="20000"/>
                    </a:ext>
                  </a:extLst>
                </a:gridCol>
                <a:gridCol w="1481869">
                  <a:extLst>
                    <a:ext uri="{9D8B030D-6E8A-4147-A177-3AD203B41FA5}">
                      <a16:colId xmlns:a16="http://schemas.microsoft.com/office/drawing/2014/main" val="20001"/>
                    </a:ext>
                  </a:extLst>
                </a:gridCol>
                <a:gridCol w="1481869">
                  <a:extLst>
                    <a:ext uri="{9D8B030D-6E8A-4147-A177-3AD203B41FA5}">
                      <a16:colId xmlns:a16="http://schemas.microsoft.com/office/drawing/2014/main" val="20002"/>
                    </a:ext>
                  </a:extLst>
                </a:gridCol>
                <a:gridCol w="1481869">
                  <a:extLst>
                    <a:ext uri="{9D8B030D-6E8A-4147-A177-3AD203B41FA5}">
                      <a16:colId xmlns:a16="http://schemas.microsoft.com/office/drawing/2014/main" val="20003"/>
                    </a:ext>
                  </a:extLst>
                </a:gridCol>
                <a:gridCol w="1481869">
                  <a:extLst>
                    <a:ext uri="{9D8B030D-6E8A-4147-A177-3AD203B41FA5}">
                      <a16:colId xmlns:a16="http://schemas.microsoft.com/office/drawing/2014/main" val="20004"/>
                    </a:ext>
                  </a:extLst>
                </a:gridCol>
              </a:tblGrid>
              <a:tr h="27312">
                <a:tc rowSpan="3">
                  <a:txBody>
                    <a:bodyPr/>
                    <a:lstStyle/>
                    <a:p>
                      <a:pPr marL="0" lvl="0" indent="0" algn="ctr" rtl="0">
                        <a:lnSpc>
                          <a:spcPct val="115000"/>
                        </a:lnSpc>
                        <a:spcBef>
                          <a:spcPts val="0"/>
                        </a:spcBef>
                        <a:spcAft>
                          <a:spcPts val="0"/>
                        </a:spcAft>
                        <a:buNone/>
                      </a:pPr>
                      <a:r>
                        <a:rPr lang="en-US" sz="1300" b="1">
                          <a:latin typeface="Roboto"/>
                          <a:ea typeface="Roboto"/>
                          <a:cs typeface="Roboto"/>
                          <a:sym typeface="Roboto"/>
                        </a:rPr>
                        <a:t>WBS NUMBER</a:t>
                      </a:r>
                      <a:endParaRPr sz="1300" b="1">
                        <a:latin typeface="Roboto"/>
                        <a:ea typeface="Roboto"/>
                        <a:cs typeface="Roboto"/>
                        <a:sym typeface="Roboto"/>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rowSpan="3">
                  <a:txBody>
                    <a:bodyPr/>
                    <a:lstStyle/>
                    <a:p>
                      <a:pPr marL="0" lvl="0" indent="0" algn="ctr" rtl="0">
                        <a:lnSpc>
                          <a:spcPct val="115000"/>
                        </a:lnSpc>
                        <a:spcBef>
                          <a:spcPts val="0"/>
                        </a:spcBef>
                        <a:spcAft>
                          <a:spcPts val="0"/>
                        </a:spcAft>
                        <a:buNone/>
                      </a:pPr>
                      <a:r>
                        <a:rPr lang="en-US" sz="1300" b="1">
                          <a:latin typeface="Roboto"/>
                          <a:ea typeface="Roboto"/>
                          <a:cs typeface="Roboto"/>
                          <a:sym typeface="Roboto"/>
                        </a:rPr>
                        <a:t>TASK TITLE</a:t>
                      </a:r>
                      <a:endParaRPr sz="1300" b="1">
                        <a:latin typeface="Roboto"/>
                        <a:ea typeface="Roboto"/>
                        <a:cs typeface="Roboto"/>
                        <a:sym typeface="Roboto"/>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rowSpan="3">
                  <a:txBody>
                    <a:bodyPr/>
                    <a:lstStyle/>
                    <a:p>
                      <a:pPr marL="0" lvl="0" indent="0" algn="ctr" rtl="0">
                        <a:lnSpc>
                          <a:spcPct val="115000"/>
                        </a:lnSpc>
                        <a:spcBef>
                          <a:spcPts val="0"/>
                        </a:spcBef>
                        <a:spcAft>
                          <a:spcPts val="0"/>
                        </a:spcAft>
                        <a:buNone/>
                      </a:pPr>
                      <a:r>
                        <a:rPr lang="en-US" sz="1300" b="1">
                          <a:latin typeface="Roboto"/>
                          <a:ea typeface="Roboto"/>
                          <a:cs typeface="Roboto"/>
                          <a:sym typeface="Roboto"/>
                        </a:rPr>
                        <a:t>TASK OWNER</a:t>
                      </a:r>
                      <a:endParaRPr sz="1300" b="1">
                        <a:latin typeface="Roboto"/>
                        <a:ea typeface="Roboto"/>
                        <a:cs typeface="Roboto"/>
                        <a:sym typeface="Roboto"/>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rowSpan="3">
                  <a:txBody>
                    <a:bodyPr/>
                    <a:lstStyle/>
                    <a:p>
                      <a:pPr marL="0" lvl="0" indent="0" algn="ctr" rtl="0">
                        <a:lnSpc>
                          <a:spcPct val="115000"/>
                        </a:lnSpc>
                        <a:spcBef>
                          <a:spcPts val="0"/>
                        </a:spcBef>
                        <a:spcAft>
                          <a:spcPts val="0"/>
                        </a:spcAft>
                        <a:buNone/>
                      </a:pPr>
                      <a:r>
                        <a:rPr lang="en-US" sz="1300" b="1">
                          <a:latin typeface="Roboto"/>
                          <a:ea typeface="Roboto"/>
                          <a:cs typeface="Roboto"/>
                          <a:sym typeface="Roboto"/>
                        </a:rPr>
                        <a:t>START DATE</a:t>
                      </a:r>
                      <a:endParaRPr sz="1300" b="1">
                        <a:latin typeface="Roboto"/>
                        <a:ea typeface="Roboto"/>
                        <a:cs typeface="Roboto"/>
                        <a:sym typeface="Roboto"/>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rowSpan="3">
                  <a:txBody>
                    <a:bodyPr/>
                    <a:lstStyle/>
                    <a:p>
                      <a:pPr marL="0" lvl="0" indent="0" algn="ctr" rtl="0">
                        <a:lnSpc>
                          <a:spcPct val="115000"/>
                        </a:lnSpc>
                        <a:spcBef>
                          <a:spcPts val="0"/>
                        </a:spcBef>
                        <a:spcAft>
                          <a:spcPts val="0"/>
                        </a:spcAft>
                        <a:buNone/>
                      </a:pPr>
                      <a:r>
                        <a:rPr lang="en-US" sz="1300" b="1" dirty="0">
                          <a:latin typeface="Roboto"/>
                          <a:ea typeface="Roboto"/>
                          <a:cs typeface="Roboto"/>
                          <a:sym typeface="Roboto"/>
                        </a:rPr>
                        <a:t>DUE DATE</a:t>
                      </a:r>
                      <a:endParaRPr sz="1300" b="1" dirty="0">
                        <a:latin typeface="Roboto"/>
                        <a:ea typeface="Roboto"/>
                        <a:cs typeface="Roboto"/>
                        <a:sym typeface="Roboto"/>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2731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25270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1229342">
                <a:tc>
                  <a:txBody>
                    <a:bodyPr/>
                    <a:lstStyle/>
                    <a:p>
                      <a:pPr marL="0" lvl="0" indent="0" algn="l" rtl="0">
                        <a:lnSpc>
                          <a:spcPct val="115000"/>
                        </a:lnSpc>
                        <a:spcBef>
                          <a:spcPts val="0"/>
                        </a:spcBef>
                        <a:spcAft>
                          <a:spcPts val="0"/>
                        </a:spcAft>
                        <a:buNone/>
                      </a:pPr>
                      <a:r>
                        <a:rPr lang="en-US" sz="1600" b="1">
                          <a:latin typeface="Roboto"/>
                          <a:ea typeface="Roboto"/>
                          <a:cs typeface="Roboto"/>
                          <a:sym typeface="Roboto"/>
                        </a:rPr>
                        <a:t>1</a:t>
                      </a:r>
                      <a:endParaRPr sz="1500"/>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r>
                        <a:rPr lang="en-US" sz="1600" b="1">
                          <a:latin typeface="Roboto"/>
                          <a:ea typeface="Roboto"/>
                          <a:cs typeface="Roboto"/>
                          <a:sym typeface="Roboto"/>
                        </a:rPr>
                        <a:t>Project Conception and Initiation</a:t>
                      </a:r>
                      <a:endParaRPr sz="1600" b="1">
                        <a:latin typeface="Roboto"/>
                        <a:ea typeface="Roboto"/>
                        <a:cs typeface="Roboto"/>
                        <a:sym typeface="Roboto"/>
                      </a:endParaRPr>
                    </a:p>
                  </a:txBody>
                  <a:tcPr marL="0" marR="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endParaRPr sz="1500" dirty="0"/>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endParaRPr sz="1500"/>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endParaRPr sz="1500"/>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extLst>
                  <a:ext uri="{0D108BD9-81ED-4DB2-BD59-A6C34878D82A}">
                    <a16:rowId xmlns:a16="http://schemas.microsoft.com/office/drawing/2014/main" val="10003"/>
                  </a:ext>
                </a:extLst>
              </a:tr>
              <a:tr h="368795">
                <a:tc>
                  <a:txBody>
                    <a:bodyPr/>
                    <a:lstStyle/>
                    <a:p>
                      <a:pPr marL="0" lvl="0" indent="0" algn="l" rtl="0">
                        <a:lnSpc>
                          <a:spcPct val="115000"/>
                        </a:lnSpc>
                        <a:spcBef>
                          <a:spcPts val="0"/>
                        </a:spcBef>
                        <a:spcAft>
                          <a:spcPts val="0"/>
                        </a:spcAft>
                        <a:buNone/>
                      </a:pPr>
                      <a:r>
                        <a:rPr lang="en-US" sz="1500">
                          <a:solidFill>
                            <a:srgbClr val="434343"/>
                          </a:solidFill>
                          <a:latin typeface="Roboto"/>
                          <a:ea typeface="Roboto"/>
                          <a:cs typeface="Roboto"/>
                          <a:sym typeface="Roboto"/>
                        </a:rPr>
                        <a:t>1.1</a:t>
                      </a:r>
                      <a:endParaRPr sz="1500"/>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500">
                          <a:solidFill>
                            <a:srgbClr val="434343"/>
                          </a:solidFill>
                          <a:latin typeface="Roboto"/>
                          <a:ea typeface="Roboto"/>
                          <a:cs typeface="Roboto"/>
                          <a:sym typeface="Roboto"/>
                        </a:rPr>
                        <a:t>Project Charter</a:t>
                      </a:r>
                      <a:endParaRPr sz="1500"/>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1500" dirty="0"/>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500" dirty="0">
                          <a:solidFill>
                            <a:srgbClr val="434343"/>
                          </a:solidFill>
                          <a:latin typeface="Roboto"/>
                          <a:ea typeface="Roboto"/>
                          <a:cs typeface="Roboto"/>
                          <a:sym typeface="Roboto"/>
                        </a:rPr>
                        <a:t>02/09/24</a:t>
                      </a:r>
                      <a:endParaRPr sz="1500" dirty="0"/>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500" dirty="0">
                          <a:solidFill>
                            <a:srgbClr val="434343"/>
                          </a:solidFill>
                          <a:latin typeface="Roboto"/>
                          <a:ea typeface="Roboto"/>
                          <a:cs typeface="Roboto"/>
                          <a:sym typeface="Roboto"/>
                        </a:rPr>
                        <a:t>02/09/24</a:t>
                      </a:r>
                      <a:endParaRPr sz="1500" dirty="0"/>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737615">
                <a:tc>
                  <a:txBody>
                    <a:bodyPr/>
                    <a:lstStyle/>
                    <a:p>
                      <a:pPr marL="0" lvl="0" indent="0" algn="l" rtl="0">
                        <a:lnSpc>
                          <a:spcPct val="115000"/>
                        </a:lnSpc>
                        <a:spcBef>
                          <a:spcPts val="0"/>
                        </a:spcBef>
                        <a:spcAft>
                          <a:spcPts val="0"/>
                        </a:spcAft>
                        <a:buNone/>
                      </a:pPr>
                      <a:r>
                        <a:rPr lang="en-US" sz="1500">
                          <a:solidFill>
                            <a:srgbClr val="434343"/>
                          </a:solidFill>
                          <a:latin typeface="Roboto"/>
                          <a:ea typeface="Roboto"/>
                          <a:cs typeface="Roboto"/>
                          <a:sym typeface="Roboto"/>
                        </a:rPr>
                        <a:t>1.1.1</a:t>
                      </a:r>
                      <a:endParaRPr sz="1500"/>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500">
                          <a:solidFill>
                            <a:srgbClr val="434343"/>
                          </a:solidFill>
                          <a:latin typeface="Roboto"/>
                          <a:ea typeface="Roboto"/>
                          <a:cs typeface="Roboto"/>
                          <a:sym typeface="Roboto"/>
                        </a:rPr>
                        <a:t>Project Charter Revisions</a:t>
                      </a:r>
                      <a:endParaRPr sz="1500"/>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1500" dirty="0"/>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500" dirty="0">
                          <a:solidFill>
                            <a:srgbClr val="434343"/>
                          </a:solidFill>
                          <a:latin typeface="Roboto"/>
                          <a:ea typeface="Roboto"/>
                          <a:cs typeface="Roboto"/>
                          <a:sym typeface="Roboto"/>
                        </a:rPr>
                        <a:t>03/09/24</a:t>
                      </a:r>
                      <a:endParaRPr sz="1500" dirty="0">
                        <a:solidFill>
                          <a:srgbClr val="434343"/>
                        </a:solidFill>
                        <a:latin typeface="Roboto"/>
                        <a:ea typeface="Roboto"/>
                        <a:cs typeface="Roboto"/>
                        <a:sym typeface="Roboto"/>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500" dirty="0">
                          <a:solidFill>
                            <a:srgbClr val="434343"/>
                          </a:solidFill>
                          <a:latin typeface="Roboto"/>
                          <a:ea typeface="Roboto"/>
                          <a:cs typeface="Roboto"/>
                          <a:sym typeface="Roboto"/>
                        </a:rPr>
                        <a:t>03/09/24</a:t>
                      </a:r>
                      <a:endParaRPr sz="1500" dirty="0">
                        <a:solidFill>
                          <a:srgbClr val="434343"/>
                        </a:solidFill>
                        <a:latin typeface="Roboto"/>
                        <a:ea typeface="Roboto"/>
                        <a:cs typeface="Roboto"/>
                        <a:sym typeface="Roboto"/>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855208">
                <a:tc>
                  <a:txBody>
                    <a:bodyPr/>
                    <a:lstStyle/>
                    <a:p>
                      <a:pPr marL="0" lvl="0" indent="0" algn="l" rtl="0">
                        <a:lnSpc>
                          <a:spcPct val="115000"/>
                        </a:lnSpc>
                        <a:spcBef>
                          <a:spcPts val="0"/>
                        </a:spcBef>
                        <a:spcAft>
                          <a:spcPts val="0"/>
                        </a:spcAft>
                        <a:buNone/>
                      </a:pPr>
                      <a:r>
                        <a:rPr lang="en-US" sz="1600" b="1">
                          <a:latin typeface="Roboto"/>
                          <a:ea typeface="Roboto"/>
                          <a:cs typeface="Roboto"/>
                          <a:sym typeface="Roboto"/>
                        </a:rPr>
                        <a:t>2</a:t>
                      </a:r>
                      <a:endParaRPr sz="1500"/>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r>
                        <a:rPr lang="en-US" sz="1600" b="1" dirty="0">
                          <a:latin typeface="Roboto"/>
                          <a:ea typeface="Roboto"/>
                          <a:cs typeface="Roboto"/>
                          <a:sym typeface="Roboto"/>
                        </a:rPr>
                        <a:t>Project Definition and Planning</a:t>
                      </a:r>
                      <a:endParaRPr sz="1600" b="1" dirty="0">
                        <a:latin typeface="Roboto"/>
                        <a:ea typeface="Roboto"/>
                        <a:cs typeface="Roboto"/>
                        <a:sym typeface="Roboto"/>
                      </a:endParaRPr>
                    </a:p>
                  </a:txBody>
                  <a:tcPr marL="0" marR="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endParaRPr sz="1500"/>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endParaRPr sz="1500"/>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endParaRPr sz="1500"/>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extLst>
                  <a:ext uri="{0D108BD9-81ED-4DB2-BD59-A6C34878D82A}">
                    <a16:rowId xmlns:a16="http://schemas.microsoft.com/office/drawing/2014/main" val="10006"/>
                  </a:ext>
                </a:extLst>
              </a:tr>
              <a:tr h="737615">
                <a:tc>
                  <a:txBody>
                    <a:bodyPr/>
                    <a:lstStyle/>
                    <a:p>
                      <a:pPr marL="0" lvl="0" indent="0" algn="l" rtl="0">
                        <a:lnSpc>
                          <a:spcPct val="115000"/>
                        </a:lnSpc>
                        <a:spcBef>
                          <a:spcPts val="0"/>
                        </a:spcBef>
                        <a:spcAft>
                          <a:spcPts val="0"/>
                        </a:spcAft>
                        <a:buNone/>
                      </a:pPr>
                      <a:r>
                        <a:rPr lang="en-US" sz="1500">
                          <a:solidFill>
                            <a:srgbClr val="434343"/>
                          </a:solidFill>
                          <a:latin typeface="Roboto"/>
                          <a:ea typeface="Roboto"/>
                          <a:cs typeface="Roboto"/>
                          <a:sym typeface="Roboto"/>
                        </a:rPr>
                        <a:t>2.1</a:t>
                      </a:r>
                      <a:endParaRPr sz="1500"/>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500">
                          <a:solidFill>
                            <a:srgbClr val="434343"/>
                          </a:solidFill>
                          <a:latin typeface="Roboto"/>
                          <a:ea typeface="Roboto"/>
                          <a:cs typeface="Roboto"/>
                          <a:sym typeface="Roboto"/>
                        </a:rPr>
                        <a:t>Scope and Goal Setting</a:t>
                      </a:r>
                      <a:endParaRPr sz="1500"/>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1500" dirty="0"/>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500" dirty="0">
                          <a:solidFill>
                            <a:srgbClr val="434343"/>
                          </a:solidFill>
                          <a:latin typeface="Roboto"/>
                          <a:ea typeface="Roboto"/>
                          <a:cs typeface="Roboto"/>
                          <a:sym typeface="Roboto"/>
                        </a:rPr>
                        <a:t>04/09/24</a:t>
                      </a:r>
                      <a:endParaRPr sz="1500" dirty="0">
                        <a:solidFill>
                          <a:srgbClr val="434343"/>
                        </a:solidFill>
                        <a:latin typeface="Roboto"/>
                        <a:ea typeface="Roboto"/>
                        <a:cs typeface="Roboto"/>
                        <a:sym typeface="Roboto"/>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500" dirty="0">
                          <a:solidFill>
                            <a:srgbClr val="434343"/>
                          </a:solidFill>
                          <a:latin typeface="Roboto"/>
                          <a:ea typeface="Roboto"/>
                          <a:cs typeface="Roboto"/>
                          <a:sym typeface="Roboto"/>
                        </a:rPr>
                        <a:t>04/09/24</a:t>
                      </a:r>
                      <a:endParaRPr sz="1500" dirty="0">
                        <a:solidFill>
                          <a:srgbClr val="434343"/>
                        </a:solidFill>
                        <a:latin typeface="Roboto"/>
                        <a:ea typeface="Roboto"/>
                        <a:cs typeface="Roboto"/>
                        <a:sym typeface="Roboto"/>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r h="527304">
                <a:tc>
                  <a:txBody>
                    <a:bodyPr/>
                    <a:lstStyle/>
                    <a:p>
                      <a:pPr marL="0" lvl="0" indent="0" algn="l" rtl="0">
                        <a:lnSpc>
                          <a:spcPct val="115000"/>
                        </a:lnSpc>
                        <a:spcBef>
                          <a:spcPts val="0"/>
                        </a:spcBef>
                        <a:spcAft>
                          <a:spcPts val="0"/>
                        </a:spcAft>
                        <a:buNone/>
                      </a:pPr>
                      <a:r>
                        <a:rPr lang="en-US" sz="1500">
                          <a:solidFill>
                            <a:srgbClr val="434343"/>
                          </a:solidFill>
                          <a:latin typeface="Roboto"/>
                          <a:ea typeface="Roboto"/>
                          <a:cs typeface="Roboto"/>
                          <a:sym typeface="Roboto"/>
                        </a:rPr>
                        <a:t>2.2</a:t>
                      </a:r>
                      <a:endParaRPr sz="1500"/>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500">
                          <a:solidFill>
                            <a:srgbClr val="434343"/>
                          </a:solidFill>
                          <a:latin typeface="Roboto"/>
                          <a:ea typeface="Roboto"/>
                          <a:cs typeface="Roboto"/>
                          <a:sym typeface="Roboto"/>
                        </a:rPr>
                        <a:t>Literature Review</a:t>
                      </a:r>
                      <a:endParaRPr sz="1500"/>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1500" dirty="0"/>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500" dirty="0">
                          <a:solidFill>
                            <a:srgbClr val="434343"/>
                          </a:solidFill>
                          <a:latin typeface="Roboto"/>
                          <a:ea typeface="Roboto"/>
                          <a:cs typeface="Roboto"/>
                          <a:sym typeface="Roboto"/>
                        </a:rPr>
                        <a:t>04/09/24</a:t>
                      </a:r>
                      <a:endParaRPr sz="1500" dirty="0">
                        <a:solidFill>
                          <a:srgbClr val="434343"/>
                        </a:solidFill>
                        <a:latin typeface="Roboto"/>
                        <a:ea typeface="Roboto"/>
                        <a:cs typeface="Roboto"/>
                        <a:sym typeface="Roboto"/>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500" dirty="0">
                          <a:solidFill>
                            <a:srgbClr val="434343"/>
                          </a:solidFill>
                          <a:latin typeface="Roboto"/>
                          <a:ea typeface="Roboto"/>
                          <a:cs typeface="Roboto"/>
                          <a:sym typeface="Roboto"/>
                        </a:rPr>
                        <a:t>04/09/24</a:t>
                      </a:r>
                      <a:endParaRPr sz="1500" dirty="0">
                        <a:solidFill>
                          <a:srgbClr val="434343"/>
                        </a:solidFill>
                        <a:latin typeface="Roboto"/>
                        <a:ea typeface="Roboto"/>
                        <a:cs typeface="Roboto"/>
                        <a:sym typeface="Roboto"/>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8"/>
                  </a:ext>
                </a:extLst>
              </a:tr>
              <a:tr h="737615">
                <a:tc>
                  <a:txBody>
                    <a:bodyPr/>
                    <a:lstStyle/>
                    <a:p>
                      <a:pPr marL="0" lvl="0" indent="0" algn="l" rtl="0">
                        <a:lnSpc>
                          <a:spcPct val="115000"/>
                        </a:lnSpc>
                        <a:spcBef>
                          <a:spcPts val="0"/>
                        </a:spcBef>
                        <a:spcAft>
                          <a:spcPts val="0"/>
                        </a:spcAft>
                        <a:buNone/>
                      </a:pPr>
                      <a:r>
                        <a:rPr lang="en-US" sz="1500">
                          <a:solidFill>
                            <a:srgbClr val="434343"/>
                          </a:solidFill>
                          <a:latin typeface="Roboto"/>
                          <a:ea typeface="Roboto"/>
                          <a:cs typeface="Roboto"/>
                          <a:sym typeface="Roboto"/>
                        </a:rPr>
                        <a:t>2.3</a:t>
                      </a:r>
                      <a:endParaRPr sz="1500"/>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500">
                          <a:solidFill>
                            <a:srgbClr val="434343"/>
                          </a:solidFill>
                          <a:latin typeface="Roboto"/>
                          <a:ea typeface="Roboto"/>
                          <a:cs typeface="Roboto"/>
                          <a:sym typeface="Roboto"/>
                        </a:rPr>
                        <a:t>Gant Chart Preparation</a:t>
                      </a:r>
                      <a:endParaRPr sz="1500"/>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1500" dirty="0"/>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500" dirty="0">
                          <a:solidFill>
                            <a:srgbClr val="434343"/>
                          </a:solidFill>
                          <a:latin typeface="Roboto"/>
                          <a:ea typeface="Roboto"/>
                          <a:cs typeface="Roboto"/>
                          <a:sym typeface="Roboto"/>
                        </a:rPr>
                        <a:t>04/09/24</a:t>
                      </a:r>
                      <a:endParaRPr sz="1500" dirty="0">
                        <a:solidFill>
                          <a:srgbClr val="434343"/>
                        </a:solidFill>
                        <a:latin typeface="Roboto"/>
                        <a:ea typeface="Roboto"/>
                        <a:cs typeface="Roboto"/>
                        <a:sym typeface="Roboto"/>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500" dirty="0">
                          <a:solidFill>
                            <a:srgbClr val="434343"/>
                          </a:solidFill>
                          <a:latin typeface="Roboto"/>
                          <a:ea typeface="Roboto"/>
                          <a:cs typeface="Roboto"/>
                          <a:sym typeface="Roboto"/>
                        </a:rPr>
                        <a:t>04/09/24</a:t>
                      </a:r>
                      <a:endParaRPr sz="1500" dirty="0">
                        <a:solidFill>
                          <a:srgbClr val="434343"/>
                        </a:solidFill>
                        <a:latin typeface="Roboto"/>
                        <a:ea typeface="Roboto"/>
                        <a:cs typeface="Roboto"/>
                        <a:sym typeface="Roboto"/>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2"/>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Project Plan</a:t>
            </a:r>
            <a:endParaRPr/>
          </a:p>
        </p:txBody>
      </p:sp>
      <p:graphicFrame>
        <p:nvGraphicFramePr>
          <p:cNvPr id="266" name="Google Shape;266;p42"/>
          <p:cNvGraphicFramePr/>
          <p:nvPr>
            <p:extLst>
              <p:ext uri="{D42A27DB-BD31-4B8C-83A1-F6EECF244321}">
                <p14:modId xmlns:p14="http://schemas.microsoft.com/office/powerpoint/2010/main" val="1206051535"/>
              </p:ext>
            </p:extLst>
          </p:nvPr>
        </p:nvGraphicFramePr>
        <p:xfrm>
          <a:off x="1241750" y="1133475"/>
          <a:ext cx="7445000" cy="4013840"/>
        </p:xfrm>
        <a:graphic>
          <a:graphicData uri="http://schemas.openxmlformats.org/drawingml/2006/table">
            <a:tbl>
              <a:tblPr>
                <a:noFill/>
                <a:tableStyleId>{945DB28C-6D03-41B6-B92C-F29AF0E3832B}</a:tableStyleId>
              </a:tblPr>
              <a:tblGrid>
                <a:gridCol w="1489000">
                  <a:extLst>
                    <a:ext uri="{9D8B030D-6E8A-4147-A177-3AD203B41FA5}">
                      <a16:colId xmlns:a16="http://schemas.microsoft.com/office/drawing/2014/main" val="20000"/>
                    </a:ext>
                  </a:extLst>
                </a:gridCol>
                <a:gridCol w="1489000">
                  <a:extLst>
                    <a:ext uri="{9D8B030D-6E8A-4147-A177-3AD203B41FA5}">
                      <a16:colId xmlns:a16="http://schemas.microsoft.com/office/drawing/2014/main" val="20001"/>
                    </a:ext>
                  </a:extLst>
                </a:gridCol>
                <a:gridCol w="1489000">
                  <a:extLst>
                    <a:ext uri="{9D8B030D-6E8A-4147-A177-3AD203B41FA5}">
                      <a16:colId xmlns:a16="http://schemas.microsoft.com/office/drawing/2014/main" val="20002"/>
                    </a:ext>
                  </a:extLst>
                </a:gridCol>
                <a:gridCol w="1489000">
                  <a:extLst>
                    <a:ext uri="{9D8B030D-6E8A-4147-A177-3AD203B41FA5}">
                      <a16:colId xmlns:a16="http://schemas.microsoft.com/office/drawing/2014/main" val="20003"/>
                    </a:ext>
                  </a:extLst>
                </a:gridCol>
                <a:gridCol w="1489000">
                  <a:extLst>
                    <a:ext uri="{9D8B030D-6E8A-4147-A177-3AD203B41FA5}">
                      <a16:colId xmlns:a16="http://schemas.microsoft.com/office/drawing/2014/main" val="20004"/>
                    </a:ext>
                  </a:extLst>
                </a:gridCol>
              </a:tblGrid>
              <a:tr h="0">
                <a:tc rowSpan="3">
                  <a:txBody>
                    <a:bodyPr/>
                    <a:lstStyle/>
                    <a:p>
                      <a:pPr marL="0" lvl="0" indent="0" algn="ctr" rtl="0">
                        <a:lnSpc>
                          <a:spcPct val="115000"/>
                        </a:lnSpc>
                        <a:spcBef>
                          <a:spcPts val="0"/>
                        </a:spcBef>
                        <a:spcAft>
                          <a:spcPts val="0"/>
                        </a:spcAft>
                        <a:buNone/>
                      </a:pPr>
                      <a:r>
                        <a:rPr lang="en-US" sz="1200" b="1">
                          <a:latin typeface="Roboto"/>
                          <a:ea typeface="Roboto"/>
                          <a:cs typeface="Roboto"/>
                          <a:sym typeface="Roboto"/>
                        </a:rPr>
                        <a:t>WBS NUMBER</a:t>
                      </a:r>
                      <a:endParaRPr sz="1200" b="1">
                        <a:latin typeface="Roboto"/>
                        <a:ea typeface="Roboto"/>
                        <a:cs typeface="Roboto"/>
                        <a:sym typeface="Roboto"/>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rowSpan="3">
                  <a:txBody>
                    <a:bodyPr/>
                    <a:lstStyle/>
                    <a:p>
                      <a:pPr marL="0" lvl="0" indent="0" algn="ctr" rtl="0">
                        <a:lnSpc>
                          <a:spcPct val="115000"/>
                        </a:lnSpc>
                        <a:spcBef>
                          <a:spcPts val="0"/>
                        </a:spcBef>
                        <a:spcAft>
                          <a:spcPts val="0"/>
                        </a:spcAft>
                        <a:buNone/>
                      </a:pPr>
                      <a:r>
                        <a:rPr lang="en-US" sz="1200" b="1">
                          <a:latin typeface="Roboto"/>
                          <a:ea typeface="Roboto"/>
                          <a:cs typeface="Roboto"/>
                          <a:sym typeface="Roboto"/>
                        </a:rPr>
                        <a:t>TASK TITLE</a:t>
                      </a:r>
                      <a:endParaRPr sz="1200" b="1">
                        <a:latin typeface="Roboto"/>
                        <a:ea typeface="Roboto"/>
                        <a:cs typeface="Roboto"/>
                        <a:sym typeface="Roboto"/>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rowSpan="3">
                  <a:txBody>
                    <a:bodyPr/>
                    <a:lstStyle/>
                    <a:p>
                      <a:pPr marL="0" lvl="0" indent="0" algn="ctr" rtl="0">
                        <a:lnSpc>
                          <a:spcPct val="115000"/>
                        </a:lnSpc>
                        <a:spcBef>
                          <a:spcPts val="0"/>
                        </a:spcBef>
                        <a:spcAft>
                          <a:spcPts val="0"/>
                        </a:spcAft>
                        <a:buNone/>
                      </a:pPr>
                      <a:r>
                        <a:rPr lang="en-US" sz="1200" b="1">
                          <a:latin typeface="Roboto"/>
                          <a:ea typeface="Roboto"/>
                          <a:cs typeface="Roboto"/>
                          <a:sym typeface="Roboto"/>
                        </a:rPr>
                        <a:t>TASK OWNER</a:t>
                      </a:r>
                      <a:endParaRPr sz="1200" b="1">
                        <a:latin typeface="Roboto"/>
                        <a:ea typeface="Roboto"/>
                        <a:cs typeface="Roboto"/>
                        <a:sym typeface="Roboto"/>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rowSpan="3">
                  <a:txBody>
                    <a:bodyPr/>
                    <a:lstStyle/>
                    <a:p>
                      <a:pPr marL="0" lvl="0" indent="0" algn="ctr" rtl="0">
                        <a:lnSpc>
                          <a:spcPct val="115000"/>
                        </a:lnSpc>
                        <a:spcBef>
                          <a:spcPts val="0"/>
                        </a:spcBef>
                        <a:spcAft>
                          <a:spcPts val="0"/>
                        </a:spcAft>
                        <a:buNone/>
                      </a:pPr>
                      <a:r>
                        <a:rPr lang="en-US" sz="1200" b="1">
                          <a:latin typeface="Roboto"/>
                          <a:ea typeface="Roboto"/>
                          <a:cs typeface="Roboto"/>
                          <a:sym typeface="Roboto"/>
                        </a:rPr>
                        <a:t>START DATE</a:t>
                      </a:r>
                      <a:endParaRPr sz="1200" b="1">
                        <a:latin typeface="Roboto"/>
                        <a:ea typeface="Roboto"/>
                        <a:cs typeface="Roboto"/>
                        <a:sym typeface="Roboto"/>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rowSpan="3">
                  <a:txBody>
                    <a:bodyPr/>
                    <a:lstStyle/>
                    <a:p>
                      <a:pPr marL="0" lvl="0" indent="0" algn="ctr" rtl="0">
                        <a:lnSpc>
                          <a:spcPct val="115000"/>
                        </a:lnSpc>
                        <a:spcBef>
                          <a:spcPts val="0"/>
                        </a:spcBef>
                        <a:spcAft>
                          <a:spcPts val="0"/>
                        </a:spcAft>
                        <a:buNone/>
                      </a:pPr>
                      <a:r>
                        <a:rPr lang="en-US" sz="1200" b="1">
                          <a:latin typeface="Roboto"/>
                          <a:ea typeface="Roboto"/>
                          <a:cs typeface="Roboto"/>
                          <a:sym typeface="Roboto"/>
                        </a:rPr>
                        <a:t>DUE DATE</a:t>
                      </a:r>
                      <a:endParaRPr sz="1200" b="1">
                        <a:latin typeface="Roboto"/>
                        <a:ea typeface="Roboto"/>
                        <a:cs typeface="Roboto"/>
                        <a:sym typeface="Roboto"/>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0">
                <a:tc>
                  <a:txBody>
                    <a:bodyPr/>
                    <a:lstStyle/>
                    <a:p>
                      <a:pPr marL="0" lvl="0" indent="0" algn="l" rtl="0">
                        <a:lnSpc>
                          <a:spcPct val="115000"/>
                        </a:lnSpc>
                        <a:spcBef>
                          <a:spcPts val="0"/>
                        </a:spcBef>
                        <a:spcAft>
                          <a:spcPts val="0"/>
                        </a:spcAft>
                        <a:buNone/>
                      </a:pPr>
                      <a:r>
                        <a:rPr lang="en-US" sz="1500" b="1">
                          <a:latin typeface="Roboto"/>
                          <a:ea typeface="Roboto"/>
                          <a:cs typeface="Roboto"/>
                          <a:sym typeface="Roboto"/>
                        </a:rPr>
                        <a:t>3</a:t>
                      </a: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r>
                        <a:rPr lang="en-US" sz="1500" b="1">
                          <a:latin typeface="Roboto"/>
                          <a:ea typeface="Roboto"/>
                          <a:cs typeface="Roboto"/>
                          <a:sym typeface="Roboto"/>
                        </a:rPr>
                        <a:t>Project Conception and Executoin</a:t>
                      </a:r>
                      <a:endParaRPr sz="1500" b="1">
                        <a:latin typeface="Roboto"/>
                        <a:ea typeface="Roboto"/>
                        <a:cs typeface="Roboto"/>
                        <a:sym typeface="Roboto"/>
                      </a:endParaRPr>
                    </a:p>
                  </a:txBody>
                  <a:tcPr marL="0" marR="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extLst>
                  <a:ext uri="{0D108BD9-81ED-4DB2-BD59-A6C34878D82A}">
                    <a16:rowId xmlns:a16="http://schemas.microsoft.com/office/drawing/2014/main" val="10003"/>
                  </a:ext>
                </a:extLst>
              </a:tr>
              <a:tr h="0">
                <a:tc>
                  <a:txBody>
                    <a:bodyPr/>
                    <a:lstStyle/>
                    <a:p>
                      <a:pPr marL="0" lvl="0" indent="0" algn="l" rtl="0">
                        <a:lnSpc>
                          <a:spcPct val="115000"/>
                        </a:lnSpc>
                        <a:spcBef>
                          <a:spcPts val="0"/>
                        </a:spcBef>
                        <a:spcAft>
                          <a:spcPts val="0"/>
                        </a:spcAft>
                        <a:buNone/>
                      </a:pPr>
                      <a:r>
                        <a:rPr lang="en-US">
                          <a:solidFill>
                            <a:srgbClr val="434343"/>
                          </a:solidFill>
                          <a:latin typeface="Roboto"/>
                          <a:ea typeface="Roboto"/>
                          <a:cs typeface="Roboto"/>
                          <a:sym typeface="Roboto"/>
                        </a:rPr>
                        <a:t>3.1</a:t>
                      </a: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a:solidFill>
                            <a:srgbClr val="434343"/>
                          </a:solidFill>
                          <a:latin typeface="Roboto"/>
                          <a:ea typeface="Roboto"/>
                          <a:cs typeface="Roboto"/>
                          <a:sym typeface="Roboto"/>
                        </a:rPr>
                        <a:t>Project design</a:t>
                      </a: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dirty="0"/>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l" rtl="0">
                        <a:lnSpc>
                          <a:spcPct val="115000"/>
                        </a:lnSpc>
                        <a:spcBef>
                          <a:spcPts val="0"/>
                        </a:spcBef>
                        <a:spcAft>
                          <a:spcPts val="0"/>
                        </a:spcAft>
                        <a:buNone/>
                      </a:pPr>
                      <a:r>
                        <a:rPr lang="en-US">
                          <a:solidFill>
                            <a:srgbClr val="434343"/>
                          </a:solidFill>
                          <a:latin typeface="Roboto"/>
                          <a:ea typeface="Roboto"/>
                          <a:cs typeface="Roboto"/>
                          <a:sym typeface="Roboto"/>
                        </a:rPr>
                        <a:t>3.2</a:t>
                      </a: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a:solidFill>
                            <a:srgbClr val="434343"/>
                          </a:solidFill>
                          <a:latin typeface="Roboto"/>
                          <a:ea typeface="Roboto"/>
                          <a:cs typeface="Roboto"/>
                          <a:sym typeface="Roboto"/>
                        </a:rPr>
                        <a:t>Collection of Data</a:t>
                      </a: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l" rtl="0">
                        <a:lnSpc>
                          <a:spcPct val="115000"/>
                        </a:lnSpc>
                        <a:spcBef>
                          <a:spcPts val="0"/>
                        </a:spcBef>
                        <a:spcAft>
                          <a:spcPts val="0"/>
                        </a:spcAft>
                        <a:buNone/>
                      </a:pPr>
                      <a:r>
                        <a:rPr lang="en-US">
                          <a:solidFill>
                            <a:srgbClr val="434343"/>
                          </a:solidFill>
                          <a:latin typeface="Roboto"/>
                          <a:ea typeface="Roboto"/>
                          <a:cs typeface="Roboto"/>
                          <a:sym typeface="Roboto"/>
                        </a:rPr>
                        <a:t>3.2.1</a:t>
                      </a: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a:solidFill>
                            <a:srgbClr val="434343"/>
                          </a:solidFill>
                          <a:latin typeface="Roboto"/>
                          <a:ea typeface="Roboto"/>
                          <a:cs typeface="Roboto"/>
                          <a:sym typeface="Roboto"/>
                        </a:rPr>
                        <a:t>Project Coding module1</a:t>
                      </a: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lvl="0" indent="0" algn="l" rtl="0">
                        <a:lnSpc>
                          <a:spcPct val="115000"/>
                        </a:lnSpc>
                        <a:spcBef>
                          <a:spcPts val="0"/>
                        </a:spcBef>
                        <a:spcAft>
                          <a:spcPts val="0"/>
                        </a:spcAft>
                        <a:buNone/>
                      </a:pPr>
                      <a:r>
                        <a:rPr lang="en-US">
                          <a:solidFill>
                            <a:srgbClr val="434343"/>
                          </a:solidFill>
                          <a:latin typeface="Roboto"/>
                          <a:ea typeface="Roboto"/>
                          <a:cs typeface="Roboto"/>
                          <a:sym typeface="Roboto"/>
                        </a:rPr>
                        <a:t>3.2.2</a:t>
                      </a: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a:solidFill>
                            <a:srgbClr val="434343"/>
                          </a:solidFill>
                          <a:latin typeface="Roboto"/>
                          <a:ea typeface="Roboto"/>
                          <a:cs typeface="Roboto"/>
                          <a:sym typeface="Roboto"/>
                        </a:rPr>
                        <a:t>Project Coding module2</a:t>
                      </a: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r h="0">
                <a:tc>
                  <a:txBody>
                    <a:bodyPr/>
                    <a:lstStyle/>
                    <a:p>
                      <a:pPr marL="0" lvl="0" indent="0" algn="l" rtl="0">
                        <a:lnSpc>
                          <a:spcPct val="115000"/>
                        </a:lnSpc>
                        <a:spcBef>
                          <a:spcPts val="0"/>
                        </a:spcBef>
                        <a:spcAft>
                          <a:spcPts val="0"/>
                        </a:spcAft>
                        <a:buNone/>
                      </a:pPr>
                      <a:r>
                        <a:rPr lang="en-US">
                          <a:solidFill>
                            <a:srgbClr val="434343"/>
                          </a:solidFill>
                          <a:latin typeface="Roboto"/>
                          <a:ea typeface="Roboto"/>
                          <a:cs typeface="Roboto"/>
                          <a:sym typeface="Roboto"/>
                        </a:rPr>
                        <a:t>3.2.3</a:t>
                      </a: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a:solidFill>
                            <a:srgbClr val="434343"/>
                          </a:solidFill>
                          <a:latin typeface="Roboto"/>
                          <a:ea typeface="Roboto"/>
                          <a:cs typeface="Roboto"/>
                          <a:sym typeface="Roboto"/>
                        </a:rPr>
                        <a:t>Project Integration</a:t>
                      </a: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8"/>
                  </a:ext>
                </a:extLst>
              </a:tr>
              <a:tr h="0">
                <a:tc>
                  <a:txBody>
                    <a:bodyPr/>
                    <a:lstStyle/>
                    <a:p>
                      <a:pPr marL="0" lvl="0" indent="0" algn="l" rtl="0">
                        <a:lnSpc>
                          <a:spcPct val="115000"/>
                        </a:lnSpc>
                        <a:spcBef>
                          <a:spcPts val="0"/>
                        </a:spcBef>
                        <a:spcAft>
                          <a:spcPts val="0"/>
                        </a:spcAft>
                        <a:buNone/>
                      </a:pPr>
                      <a:r>
                        <a:rPr lang="en-US">
                          <a:solidFill>
                            <a:srgbClr val="434343"/>
                          </a:solidFill>
                          <a:latin typeface="Roboto"/>
                          <a:ea typeface="Roboto"/>
                          <a:cs typeface="Roboto"/>
                          <a:sym typeface="Roboto"/>
                        </a:rPr>
                        <a:t>3.2.4</a:t>
                      </a: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a:solidFill>
                            <a:srgbClr val="434343"/>
                          </a:solidFill>
                          <a:latin typeface="Roboto"/>
                          <a:ea typeface="Roboto"/>
                          <a:cs typeface="Roboto"/>
                          <a:sym typeface="Roboto"/>
                        </a:rPr>
                        <a:t>Project Build and Execution</a:t>
                      </a: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9"/>
                  </a:ext>
                </a:extLst>
              </a:tr>
              <a:tr h="0">
                <a:tc>
                  <a:txBody>
                    <a:bodyPr/>
                    <a:lstStyle/>
                    <a:p>
                      <a:pPr marL="0" lvl="0" indent="0" algn="l" rtl="0">
                        <a:lnSpc>
                          <a:spcPct val="115000"/>
                        </a:lnSpc>
                        <a:spcBef>
                          <a:spcPts val="0"/>
                        </a:spcBef>
                        <a:spcAft>
                          <a:spcPts val="0"/>
                        </a:spcAft>
                        <a:buNone/>
                      </a:pPr>
                      <a:r>
                        <a:rPr lang="en-US" sz="1500" b="1">
                          <a:latin typeface="Roboto"/>
                          <a:ea typeface="Roboto"/>
                          <a:cs typeface="Roboto"/>
                          <a:sym typeface="Roboto"/>
                        </a:rPr>
                        <a:t>4</a:t>
                      </a: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r>
                        <a:rPr lang="en-US" sz="1500" b="1">
                          <a:latin typeface="Roboto"/>
                          <a:ea typeface="Roboto"/>
                          <a:cs typeface="Roboto"/>
                          <a:sym typeface="Roboto"/>
                        </a:rPr>
                        <a:t>Project Testing</a:t>
                      </a:r>
                      <a:endParaRPr sz="1500" b="1">
                        <a:latin typeface="Roboto"/>
                        <a:ea typeface="Roboto"/>
                        <a:cs typeface="Roboto"/>
                        <a:sym typeface="Roboto"/>
                      </a:endParaRPr>
                    </a:p>
                  </a:txBody>
                  <a:tcPr marL="0" marR="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extLst>
                  <a:ext uri="{0D108BD9-81ED-4DB2-BD59-A6C34878D82A}">
                    <a16:rowId xmlns:a16="http://schemas.microsoft.com/office/drawing/2014/main" val="10010"/>
                  </a:ext>
                </a:extLst>
              </a:tr>
              <a:tr h="0">
                <a:tc>
                  <a:txBody>
                    <a:bodyPr/>
                    <a:lstStyle/>
                    <a:p>
                      <a:pPr marL="0" lvl="0" indent="0" algn="l" rtl="0">
                        <a:lnSpc>
                          <a:spcPct val="115000"/>
                        </a:lnSpc>
                        <a:spcBef>
                          <a:spcPts val="0"/>
                        </a:spcBef>
                        <a:spcAft>
                          <a:spcPts val="0"/>
                        </a:spcAft>
                        <a:buNone/>
                      </a:pPr>
                      <a:r>
                        <a:rPr lang="en-US">
                          <a:solidFill>
                            <a:srgbClr val="434343"/>
                          </a:solidFill>
                          <a:latin typeface="Roboto"/>
                          <a:ea typeface="Roboto"/>
                          <a:cs typeface="Roboto"/>
                          <a:sym typeface="Roboto"/>
                        </a:rPr>
                        <a:t>4.1</a:t>
                      </a: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a:solidFill>
                            <a:srgbClr val="434343"/>
                          </a:solidFill>
                          <a:latin typeface="Roboto"/>
                          <a:ea typeface="Roboto"/>
                          <a:cs typeface="Roboto"/>
                          <a:sym typeface="Roboto"/>
                        </a:rPr>
                        <a:t>Project Testing</a:t>
                      </a: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dirty="0"/>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1"/>
                  </a:ext>
                </a:extLst>
              </a:tr>
              <a:tr h="0">
                <a:tc>
                  <a:txBody>
                    <a:bodyPr/>
                    <a:lstStyle/>
                    <a:p>
                      <a:pPr marL="0" lvl="0" indent="0" algn="l" rtl="0">
                        <a:lnSpc>
                          <a:spcPct val="115000"/>
                        </a:lnSpc>
                        <a:spcBef>
                          <a:spcPts val="0"/>
                        </a:spcBef>
                        <a:spcAft>
                          <a:spcPts val="0"/>
                        </a:spcAft>
                        <a:buNone/>
                      </a:pPr>
                      <a:r>
                        <a:rPr lang="en-US">
                          <a:solidFill>
                            <a:srgbClr val="434343"/>
                          </a:solidFill>
                          <a:latin typeface="Roboto"/>
                          <a:ea typeface="Roboto"/>
                          <a:cs typeface="Roboto"/>
                          <a:sym typeface="Roboto"/>
                        </a:rPr>
                        <a:t>4.2</a:t>
                      </a: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a:solidFill>
                            <a:srgbClr val="434343"/>
                          </a:solidFill>
                          <a:latin typeface="Roboto"/>
                          <a:ea typeface="Roboto"/>
                          <a:cs typeface="Roboto"/>
                          <a:sym typeface="Roboto"/>
                        </a:rPr>
                        <a:t>Project Delivery</a:t>
                      </a: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dirty="0"/>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3"/>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Conclusion</a:t>
            </a:r>
            <a:endParaRPr/>
          </a:p>
        </p:txBody>
      </p:sp>
      <p:sp>
        <p:nvSpPr>
          <p:cNvPr id="272" name="Google Shape;272;p43"/>
          <p:cNvSpPr txBox="1">
            <a:spLocks noGrp="1"/>
          </p:cNvSpPr>
          <p:nvPr>
            <p:ph type="body" idx="4294967295"/>
          </p:nvPr>
        </p:nvSpPr>
        <p:spPr>
          <a:xfrm>
            <a:off x="228600" y="990599"/>
            <a:ext cx="8610600" cy="5665839"/>
          </a:xfrm>
          <a:prstGeom prst="rect">
            <a:avLst/>
          </a:prstGeom>
          <a:noFill/>
          <a:ln>
            <a:noFill/>
          </a:ln>
        </p:spPr>
        <p:txBody>
          <a:bodyPr spcFirstLastPara="1" wrap="square" lIns="91425" tIns="45700" rIns="91425" bIns="45700" anchor="t" anchorCtr="0">
            <a:normAutofit lnSpcReduction="10000"/>
          </a:bodyPr>
          <a:lstStyle/>
          <a:p>
            <a:pPr marL="342900" lvl="0" indent="-317500" algn="l" rtl="0">
              <a:spcBef>
                <a:spcPts val="518"/>
              </a:spcBef>
              <a:spcAft>
                <a:spcPts val="0"/>
              </a:spcAft>
              <a:buClr>
                <a:schemeClr val="dk1"/>
              </a:buClr>
              <a:buSzPts val="2800"/>
              <a:buChar char="•"/>
            </a:pPr>
            <a:r>
              <a:rPr lang="en-US" sz="1600" dirty="0"/>
              <a:t>Key conclusions from the project are:</a:t>
            </a:r>
          </a:p>
          <a:p>
            <a:pPr marL="342900" lvl="0" indent="-317500" algn="l" rtl="0">
              <a:spcBef>
                <a:spcPts val="518"/>
              </a:spcBef>
              <a:spcAft>
                <a:spcPts val="0"/>
              </a:spcAft>
              <a:buClr>
                <a:schemeClr val="dk1"/>
              </a:buClr>
              <a:buSzPts val="2800"/>
              <a:buChar char="•"/>
            </a:pPr>
            <a:endParaRPr lang="en-US" sz="1600" dirty="0"/>
          </a:p>
          <a:p>
            <a:pPr marL="342900" lvl="0" indent="-317500" algn="l" rtl="0">
              <a:spcBef>
                <a:spcPts val="518"/>
              </a:spcBef>
              <a:spcAft>
                <a:spcPts val="0"/>
              </a:spcAft>
              <a:buClr>
                <a:schemeClr val="dk1"/>
              </a:buClr>
              <a:buSzPts val="2800"/>
              <a:buChar char="•"/>
            </a:pPr>
            <a:r>
              <a:rPr lang="en-US" sz="1600" dirty="0"/>
              <a:t>1. Real-Time Accident Detection: Leveraging advanced computer vision and deep learning technologies enables the accurate and timely identification of traffic accidents as they occur. This real-time detection is essential for initiating swift emergency responses and mitigating the impact of accidents.</a:t>
            </a:r>
          </a:p>
          <a:p>
            <a:pPr marL="342900" lvl="0" indent="-317500" algn="l" rtl="0">
              <a:spcBef>
                <a:spcPts val="518"/>
              </a:spcBef>
              <a:spcAft>
                <a:spcPts val="0"/>
              </a:spcAft>
              <a:buClr>
                <a:schemeClr val="dk1"/>
              </a:buClr>
              <a:buSzPts val="2800"/>
              <a:buChar char="•"/>
            </a:pPr>
            <a:endParaRPr lang="en-US" sz="1600" dirty="0"/>
          </a:p>
          <a:p>
            <a:pPr marL="342900" lvl="0" indent="-317500" algn="l" rtl="0">
              <a:spcBef>
                <a:spcPts val="518"/>
              </a:spcBef>
              <a:spcAft>
                <a:spcPts val="0"/>
              </a:spcAft>
              <a:buClr>
                <a:schemeClr val="dk1"/>
              </a:buClr>
              <a:buSzPts val="2800"/>
              <a:buChar char="•"/>
            </a:pPr>
            <a:r>
              <a:rPr lang="en-US" sz="1600" dirty="0"/>
              <a:t>2. Enhanced Emergency Response: The automated notification system ensures that emergency services receive immediate alerts with detailed information about the accident's severity and location. This capability is crucial for reducing response times, allowing for quicker medical intervention and potentially saving lives.</a:t>
            </a:r>
          </a:p>
          <a:p>
            <a:pPr marL="342900" lvl="0" indent="-317500" algn="l" rtl="0">
              <a:spcBef>
                <a:spcPts val="518"/>
              </a:spcBef>
              <a:spcAft>
                <a:spcPts val="0"/>
              </a:spcAft>
              <a:buClr>
                <a:schemeClr val="dk1"/>
              </a:buClr>
              <a:buSzPts val="2800"/>
              <a:buChar char="•"/>
            </a:pPr>
            <a:endParaRPr lang="en-US" sz="1600" dirty="0"/>
          </a:p>
          <a:p>
            <a:pPr marL="342900" lvl="0" indent="-317500" algn="l" rtl="0">
              <a:spcBef>
                <a:spcPts val="518"/>
              </a:spcBef>
              <a:spcAft>
                <a:spcPts val="0"/>
              </a:spcAft>
              <a:buClr>
                <a:schemeClr val="dk1"/>
              </a:buClr>
              <a:buSzPts val="2800"/>
              <a:buChar char="•"/>
            </a:pPr>
            <a:r>
              <a:rPr lang="en-US" sz="1600" dirty="0"/>
              <a:t>3. Integration and Accuracy: The project emphasizes the importance of integrating the accident detection system with existing emergency response frameworks. Ensuring high accuracy in detection and seamless communication between systems is vital for the overall effectiveness of the emergency response process.</a:t>
            </a:r>
          </a:p>
          <a:p>
            <a:pPr marL="342900" lvl="0" indent="-317500" algn="l" rtl="0">
              <a:spcBef>
                <a:spcPts val="518"/>
              </a:spcBef>
              <a:spcAft>
                <a:spcPts val="0"/>
              </a:spcAft>
              <a:buClr>
                <a:schemeClr val="dk1"/>
              </a:buClr>
              <a:buSzPts val="2800"/>
              <a:buChar char="•"/>
            </a:pPr>
            <a:endParaRPr lang="en-US" sz="1600" dirty="0"/>
          </a:p>
          <a:p>
            <a:pPr marL="342900" lvl="0" indent="-317500" algn="l" rtl="0">
              <a:spcBef>
                <a:spcPts val="518"/>
              </a:spcBef>
              <a:spcAft>
                <a:spcPts val="0"/>
              </a:spcAft>
              <a:buClr>
                <a:schemeClr val="dk1"/>
              </a:buClr>
              <a:buSzPts val="2800"/>
              <a:buChar char="•"/>
            </a:pPr>
            <a:r>
              <a:rPr lang="en-US" sz="1600" dirty="0"/>
              <a:t>4. Impact on Road Safety: By improving the speed and efficiency of accident detection and response, the system has the potential to significantly enhance road safety. Reduced response times can lead to better outcomes for accident victims, thereby lowering the rate of fatalities and severe injuries.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4"/>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References</a:t>
            </a:r>
            <a:endParaRPr/>
          </a:p>
        </p:txBody>
      </p:sp>
      <p:sp>
        <p:nvSpPr>
          <p:cNvPr id="278" name="Google Shape;278;p44"/>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30480" lvl="0" indent="0" algn="l" rtl="0">
              <a:spcBef>
                <a:spcPts val="640"/>
              </a:spcBef>
              <a:spcAft>
                <a:spcPts val="0"/>
              </a:spcAft>
              <a:buClr>
                <a:schemeClr val="dk1"/>
              </a:buClr>
              <a:buSzPct val="100000"/>
              <a:buNone/>
            </a:pPr>
            <a:endParaRPr dirty="0"/>
          </a:p>
          <a:p>
            <a:pPr marL="342900" lvl="0" indent="-312420" algn="l" rtl="0">
              <a:spcBef>
                <a:spcPts val="640"/>
              </a:spcBef>
              <a:spcAft>
                <a:spcPts val="0"/>
              </a:spcAft>
              <a:buClr>
                <a:schemeClr val="dk1"/>
              </a:buClr>
              <a:buSzPct val="100000"/>
              <a:buChar char="•"/>
            </a:pPr>
            <a:endParaRPr b="1" u="sng" dirty="0"/>
          </a:p>
        </p:txBody>
      </p:sp>
      <p:pic>
        <p:nvPicPr>
          <p:cNvPr id="3" name="Picture 2">
            <a:extLst>
              <a:ext uri="{FF2B5EF4-FFF2-40B4-BE49-F238E27FC236}">
                <a16:creationId xmlns:a16="http://schemas.microsoft.com/office/drawing/2014/main" id="{F18E2A81-7401-261A-BC7B-6A2513FA83B2}"/>
              </a:ext>
            </a:extLst>
          </p:cNvPr>
          <p:cNvPicPr>
            <a:picLocks noChangeAspect="1"/>
          </p:cNvPicPr>
          <p:nvPr/>
        </p:nvPicPr>
        <p:blipFill>
          <a:blip r:embed="rId3"/>
          <a:stretch>
            <a:fillRect/>
          </a:stretch>
        </p:blipFill>
        <p:spPr>
          <a:xfrm>
            <a:off x="457199" y="914537"/>
            <a:ext cx="8096865" cy="685294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Agenda</a:t>
            </a:r>
            <a:endParaRPr dirty="0"/>
          </a:p>
        </p:txBody>
      </p:sp>
      <p:sp>
        <p:nvSpPr>
          <p:cNvPr id="182" name="Google Shape;182;p28"/>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fontScale="92500" lnSpcReduction="10000"/>
          </a:bodyPr>
          <a:lstStyle/>
          <a:p>
            <a:pPr marL="514350" lvl="0" indent="-468630" algn="l" rtl="0">
              <a:spcBef>
                <a:spcPts val="0"/>
              </a:spcBef>
              <a:spcAft>
                <a:spcPts val="0"/>
              </a:spcAft>
              <a:buClr>
                <a:schemeClr val="dk1"/>
              </a:buClr>
              <a:buSzPct val="100000"/>
              <a:buFont typeface="Calibri"/>
              <a:buAutoNum type="arabicPeriod"/>
            </a:pPr>
            <a:r>
              <a:rPr lang="en-US" dirty="0"/>
              <a:t>Introduction</a:t>
            </a:r>
            <a:endParaRPr dirty="0"/>
          </a:p>
          <a:p>
            <a:pPr marL="514350" lvl="0" indent="-468630" algn="l" rtl="0">
              <a:spcBef>
                <a:spcPts val="640"/>
              </a:spcBef>
              <a:spcAft>
                <a:spcPts val="0"/>
              </a:spcAft>
              <a:buClr>
                <a:schemeClr val="dk1"/>
              </a:buClr>
              <a:buSzPct val="100000"/>
              <a:buFont typeface="Calibri"/>
              <a:buAutoNum type="arabicPeriod"/>
            </a:pPr>
            <a:r>
              <a:rPr lang="en-US" dirty="0"/>
              <a:t>Statement of the Problem</a:t>
            </a:r>
            <a:endParaRPr dirty="0"/>
          </a:p>
          <a:p>
            <a:pPr marL="514350" lvl="0" indent="-468630" algn="l" rtl="0">
              <a:spcBef>
                <a:spcPts val="640"/>
              </a:spcBef>
              <a:spcAft>
                <a:spcPts val="0"/>
              </a:spcAft>
              <a:buClr>
                <a:schemeClr val="dk1"/>
              </a:buClr>
              <a:buSzPct val="100000"/>
              <a:buFont typeface="Calibri"/>
              <a:buAutoNum type="arabicPeriod"/>
            </a:pPr>
            <a:r>
              <a:rPr lang="en-US" dirty="0"/>
              <a:t>Purpose of your project</a:t>
            </a:r>
          </a:p>
          <a:p>
            <a:pPr marL="628650" lvl="0" indent="-525780" algn="l" rtl="0">
              <a:spcBef>
                <a:spcPts val="640"/>
              </a:spcBef>
              <a:spcAft>
                <a:spcPts val="0"/>
              </a:spcAft>
              <a:buClr>
                <a:schemeClr val="dk1"/>
              </a:buClr>
              <a:buSzPct val="100000"/>
              <a:buFont typeface="Calibri"/>
              <a:buAutoNum type="arabicPeriod"/>
            </a:pPr>
            <a:r>
              <a:rPr lang="en-US" dirty="0"/>
              <a:t>Proposed Methodology </a:t>
            </a:r>
          </a:p>
          <a:p>
            <a:pPr marL="628650" lvl="0" indent="-525780" algn="l" rtl="0">
              <a:spcBef>
                <a:spcPts val="640"/>
              </a:spcBef>
              <a:spcAft>
                <a:spcPts val="0"/>
              </a:spcAft>
              <a:buClr>
                <a:schemeClr val="dk1"/>
              </a:buClr>
              <a:buSzPct val="100000"/>
              <a:buFont typeface="Calibri"/>
              <a:buAutoNum type="arabicPeriod"/>
            </a:pPr>
            <a:r>
              <a:rPr lang="en-US" dirty="0"/>
              <a:t>Expected results and its Implications</a:t>
            </a:r>
            <a:endParaRPr dirty="0"/>
          </a:p>
          <a:p>
            <a:pPr marL="628650" lvl="0" indent="-525780" algn="l" rtl="0">
              <a:spcBef>
                <a:spcPts val="640"/>
              </a:spcBef>
              <a:spcAft>
                <a:spcPts val="0"/>
              </a:spcAft>
              <a:buSzPct val="100000"/>
              <a:buAutoNum type="arabicPeriod"/>
            </a:pPr>
            <a:r>
              <a:rPr lang="en-US" dirty="0"/>
              <a:t>Literature review</a:t>
            </a:r>
            <a:endParaRPr dirty="0"/>
          </a:p>
          <a:p>
            <a:pPr marL="742950" lvl="1" indent="-245744" algn="l" rtl="0">
              <a:spcBef>
                <a:spcPts val="640"/>
              </a:spcBef>
              <a:spcAft>
                <a:spcPts val="0"/>
              </a:spcAft>
              <a:buSzPct val="100000"/>
              <a:buAutoNum type="romanLcPeriod"/>
            </a:pPr>
            <a:r>
              <a:rPr lang="en-US" dirty="0"/>
              <a:t>Summary and Outcome</a:t>
            </a:r>
            <a:endParaRPr dirty="0"/>
          </a:p>
          <a:p>
            <a:pPr marL="342900" lvl="0" indent="-297180" algn="l" rtl="0">
              <a:spcBef>
                <a:spcPts val="640"/>
              </a:spcBef>
              <a:spcAft>
                <a:spcPts val="0"/>
              </a:spcAft>
              <a:buSzPct val="100000"/>
              <a:buAutoNum type="arabicPeriod"/>
            </a:pPr>
            <a:r>
              <a:rPr lang="en-US" dirty="0"/>
              <a:t>Project Plan</a:t>
            </a:r>
            <a:endParaRPr dirty="0"/>
          </a:p>
          <a:p>
            <a:pPr marL="342900" lvl="0" indent="-297180" algn="l" rtl="0">
              <a:spcBef>
                <a:spcPts val="640"/>
              </a:spcBef>
              <a:spcAft>
                <a:spcPts val="0"/>
              </a:spcAft>
              <a:buSzPct val="100000"/>
              <a:buAutoNum type="arabicPeriod"/>
            </a:pPr>
            <a:r>
              <a:rPr lang="en-US" dirty="0"/>
              <a:t>Conclusion</a:t>
            </a:r>
            <a:endParaRPr dirty="0"/>
          </a:p>
          <a:p>
            <a:pPr marL="514350" lvl="0" indent="-468630" algn="l" rtl="0">
              <a:spcBef>
                <a:spcPts val="640"/>
              </a:spcBef>
              <a:spcAft>
                <a:spcPts val="0"/>
              </a:spcAft>
              <a:buClr>
                <a:schemeClr val="dk1"/>
              </a:buClr>
              <a:buSzPct val="100000"/>
              <a:buFont typeface="Calibri"/>
              <a:buAutoNum type="arabicPeriod"/>
            </a:pPr>
            <a:r>
              <a:rPr lang="en-US" dirty="0"/>
              <a:t>References</a:t>
            </a:r>
            <a:endParaRPr dirty="0"/>
          </a:p>
          <a:p>
            <a:pPr marL="342900" lvl="0" indent="-342900" algn="l" rtl="0">
              <a:spcBef>
                <a:spcPts val="640"/>
              </a:spcBef>
              <a:spcAft>
                <a:spcPts val="0"/>
              </a:spcAft>
              <a:buClr>
                <a:schemeClr val="dk1"/>
              </a:buClr>
              <a:buSzPct val="1000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Introduction</a:t>
            </a:r>
            <a:endParaRPr/>
          </a:p>
        </p:txBody>
      </p:sp>
      <p:sp>
        <p:nvSpPr>
          <p:cNvPr id="188" name="Google Shape;188;p29"/>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fontScale="92500"/>
          </a:bodyPr>
          <a:lstStyle/>
          <a:p>
            <a:pPr algn="just">
              <a:lnSpc>
                <a:spcPct val="150000"/>
              </a:lnSpc>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In today’s digital landscape, the safeguarding of sensitive information is of utmost importance as individuals and organizations face an ever-increasing array of cyber threats. With the rise of sophisticated hacking techniques, traditional security measures often prove inadequate in preventing unauthorized access and data breaches. These incidents can have severe repercussions, including financial loss and damage to reputation, highlighting the urgent need for enhanced security protocols.</a:t>
            </a:r>
          </a:p>
          <a:p>
            <a:pPr algn="just">
              <a:lnSpc>
                <a:spcPct val="150000"/>
              </a:lnSpc>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This project aims to address these challenges by developing a comprehensive solution for detecting and analyzing suspicious files and processes on computer systems. By employing advanced behavioral analysis and anomaly detection techniques, the solution will identify potential data transmissions to unauthorized entities. Ultimately, this initiative seeks to empower users and organizations to better protect their sensitive information and strengthen their defenses against the evolving landscape of cyber threats.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Statement of the Problem</a:t>
            </a:r>
            <a:endParaRPr/>
          </a:p>
        </p:txBody>
      </p:sp>
      <p:sp>
        <p:nvSpPr>
          <p:cNvPr id="194" name="Google Shape;194;p30"/>
          <p:cNvSpPr txBox="1">
            <a:spLocks noGrp="1"/>
          </p:cNvSpPr>
          <p:nvPr>
            <p:ph type="body" idx="4294967295"/>
          </p:nvPr>
        </p:nvSpPr>
        <p:spPr>
          <a:xfrm>
            <a:off x="0" y="914538"/>
            <a:ext cx="9144000" cy="5840223"/>
          </a:xfrm>
          <a:prstGeom prst="rect">
            <a:avLst/>
          </a:prstGeom>
          <a:noFill/>
          <a:ln>
            <a:noFill/>
          </a:ln>
        </p:spPr>
        <p:txBody>
          <a:bodyPr spcFirstLastPara="1" wrap="square" lIns="91425" tIns="45700" rIns="91425" bIns="45700" anchor="t" anchorCtr="0">
            <a:normAutofit fontScale="70000" lnSpcReduction="20000"/>
          </a:bodyPr>
          <a:lstStyle/>
          <a:p>
            <a:pPr marL="25400" indent="0">
              <a:buNone/>
            </a:pPr>
            <a:r>
              <a:rPr lang="en-US" dirty="0"/>
              <a:t>	The growing complexity and sophistication of cyber threats pose a significant risk to sensitive information, making unauthorized access and data breaches increasingly common. Traditional security measures often fail to adequately monitor and analyze system behavior, leaving organizations vulnerable to data theft and loss. This problem necessitates the development of advanced solutions capable of detecting and analyzing suspicious files and processes that may indicate unauthorized data transmissions, ensuring robust protection against evolving cyber threats.</a:t>
            </a:r>
          </a:p>
          <a:p>
            <a:r>
              <a:rPr lang="en-US" b="1" dirty="0"/>
              <a:t>Real-Time Threat Detection:</a:t>
            </a:r>
            <a:r>
              <a:rPr lang="en-US" dirty="0"/>
              <a:t> Employing advanced machine learning algorithms to monitor system behavior and identify suspicious files and processes as they emerge.</a:t>
            </a:r>
          </a:p>
          <a:p>
            <a:r>
              <a:rPr lang="en-US" b="1" dirty="0"/>
              <a:t>Automated Alerts:</a:t>
            </a:r>
            <a:r>
              <a:rPr lang="en-US" dirty="0"/>
              <a:t> Automatically generating notifications for cybersecurity teams when potential threats are detected, providing critical information such as threat type and affected system components.</a:t>
            </a:r>
          </a:p>
          <a:p>
            <a:r>
              <a:rPr lang="en-US" b="1" dirty="0"/>
              <a:t>Integration and Precision:</a:t>
            </a:r>
            <a:r>
              <a:rPr lang="en-US" dirty="0"/>
              <a:t> Ensuring high accuracy in threat identification while seamlessly integrating with existing cybersecurity frameworks to enhance overall system security.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1"/>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Purpose of the project</a:t>
            </a:r>
            <a:endParaRPr dirty="0"/>
          </a:p>
        </p:txBody>
      </p:sp>
      <p:sp>
        <p:nvSpPr>
          <p:cNvPr id="7" name="TextBox 6">
            <a:extLst>
              <a:ext uri="{FF2B5EF4-FFF2-40B4-BE49-F238E27FC236}">
                <a16:creationId xmlns:a16="http://schemas.microsoft.com/office/drawing/2014/main" id="{A93ACD28-2153-3159-6EFE-B567211D035A}"/>
              </a:ext>
            </a:extLst>
          </p:cNvPr>
          <p:cNvSpPr txBox="1"/>
          <p:nvPr/>
        </p:nvSpPr>
        <p:spPr>
          <a:xfrm>
            <a:off x="0" y="1042219"/>
            <a:ext cx="9144000" cy="4524315"/>
          </a:xfrm>
          <a:prstGeom prst="rect">
            <a:avLst/>
          </a:prstGeom>
          <a:noFill/>
        </p:spPr>
        <p:txBody>
          <a:bodyPr wrap="square" rtlCol="0">
            <a:spAutoFit/>
          </a:bodyPr>
          <a:lstStyle/>
          <a:p>
            <a:r>
              <a:rPr lang="en-US" sz="1800" dirty="0"/>
              <a:t>1. Platform Specificity: Target Operating System: The project is focused on Windows systems, leveraging Windows-specific libraries and tools to gather and analyze process and network data. </a:t>
            </a:r>
          </a:p>
          <a:p>
            <a:r>
              <a:rPr lang="en-US" sz="1800" dirty="0"/>
              <a:t>This includes using libraries like </a:t>
            </a:r>
            <a:r>
              <a:rPr lang="en-US" sz="1800" dirty="0" err="1"/>
              <a:t>psutil</a:t>
            </a:r>
            <a:r>
              <a:rPr lang="en-US" sz="1800" dirty="0"/>
              <a:t> for process monitoring and network details, and integrating with Windows Management Instrumentation (WMI) for process information.</a:t>
            </a:r>
          </a:p>
          <a:p>
            <a:r>
              <a:rPr lang="en-US" sz="1800" dirty="0"/>
              <a:t>2. Technological Stack: Programming Language: Python is used for scripting and </a:t>
            </a:r>
          </a:p>
          <a:p>
            <a:r>
              <a:rPr lang="en-US" sz="1800" dirty="0"/>
              <a:t>implementing the various components of the project. The choice of Python enables flexibility and ease of integration with external APIs and libraries.</a:t>
            </a:r>
          </a:p>
          <a:p>
            <a:r>
              <a:rPr lang="en-US" sz="1800" dirty="0"/>
              <a:t>3 .Data Collection and </a:t>
            </a:r>
            <a:r>
              <a:rPr lang="en-US" sz="1800" dirty="0" err="1"/>
              <a:t>Analysis:Data</a:t>
            </a:r>
            <a:r>
              <a:rPr lang="en-US" sz="1800" dirty="0"/>
              <a:t> Sources: The project collects data from system processes and network connections. This involves querying the system for active processes and their associated network activities.</a:t>
            </a:r>
          </a:p>
          <a:p>
            <a:endParaRPr lang="en-US" sz="1800" dirty="0"/>
          </a:p>
          <a:p>
            <a:r>
              <a:rPr lang="en-US" sz="1800" dirty="0"/>
              <a:t>4. Verification </a:t>
            </a:r>
            <a:r>
              <a:rPr lang="en-US" sz="1800" dirty="0" err="1"/>
              <a:t>Mechanism:Threat</a:t>
            </a:r>
            <a:r>
              <a:rPr lang="en-US" sz="1800" dirty="0"/>
              <a:t> Intelligence APIs: The project integrates with </a:t>
            </a:r>
            <a:r>
              <a:rPr lang="en-US" sz="1800" dirty="0" err="1"/>
              <a:t>VirusTotal</a:t>
            </a:r>
            <a:r>
              <a:rPr lang="en-US" sz="1800" dirty="0"/>
              <a:t> and </a:t>
            </a:r>
            <a:r>
              <a:rPr lang="en-US" sz="1800" dirty="0" err="1"/>
              <a:t>AbuseIPDB</a:t>
            </a:r>
            <a:r>
              <a:rPr lang="en-US" sz="1800" dirty="0"/>
              <a:t> to verify the reputation of suspicious IP addresses. This external verification helps in assessing the credibility of the detected threats and </a:t>
            </a:r>
          </a:p>
          <a:p>
            <a:r>
              <a:rPr lang="en-US" sz="1800" dirty="0"/>
              <a:t>provides additional context for decision-making.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Proposed Methodology</a:t>
            </a:r>
            <a:endParaRPr/>
          </a:p>
        </p:txBody>
      </p:sp>
      <p:sp>
        <p:nvSpPr>
          <p:cNvPr id="206" name="Google Shape;206;p32"/>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518"/>
              </a:spcBef>
              <a:spcAft>
                <a:spcPts val="0"/>
              </a:spcAft>
              <a:buSzPts val="3200"/>
              <a:buChar char="•"/>
            </a:pPr>
            <a:r>
              <a:rPr lang="en-US" sz="2800" dirty="0"/>
              <a:t>Methodology for - Evaluation and Threat Intelligence Analysis</a:t>
            </a:r>
            <a:endParaRPr dirty="0"/>
          </a:p>
          <a:p>
            <a:pPr marL="742950" lvl="1" indent="-285750" algn="l" rtl="0">
              <a:spcBef>
                <a:spcPts val="518"/>
              </a:spcBef>
              <a:spcAft>
                <a:spcPts val="0"/>
              </a:spcAft>
              <a:buSzPts val="2800"/>
              <a:buChar char="–"/>
            </a:pPr>
            <a:r>
              <a:rPr lang="en-US" dirty="0"/>
              <a:t>1.</a:t>
            </a:r>
            <a:r>
              <a:rPr lang="en-IN" dirty="0"/>
              <a:t> Setting Up the Environment</a:t>
            </a:r>
            <a:endParaRPr dirty="0"/>
          </a:p>
          <a:p>
            <a:pPr marL="742950" lvl="1" indent="-285750" algn="l" rtl="0">
              <a:spcBef>
                <a:spcPts val="518"/>
              </a:spcBef>
              <a:spcAft>
                <a:spcPts val="0"/>
              </a:spcAft>
              <a:buSzPts val="2800"/>
              <a:buChar char="–"/>
            </a:pPr>
            <a:r>
              <a:rPr lang="en-US" dirty="0"/>
              <a:t>2. </a:t>
            </a:r>
            <a:r>
              <a:rPr lang="en-IN" dirty="0"/>
              <a:t>Running the Scripts</a:t>
            </a:r>
            <a:endParaRPr dirty="0"/>
          </a:p>
          <a:p>
            <a:pPr marL="742950" lvl="1" indent="-285750" algn="l" rtl="0">
              <a:spcBef>
                <a:spcPts val="518"/>
              </a:spcBef>
              <a:spcAft>
                <a:spcPts val="0"/>
              </a:spcAft>
              <a:buSzPts val="2800"/>
              <a:buChar char="–"/>
            </a:pPr>
            <a:r>
              <a:rPr lang="en-US" dirty="0"/>
              <a:t>3. </a:t>
            </a:r>
            <a:r>
              <a:rPr lang="en-IN" dirty="0"/>
              <a:t>Interpreting the Output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A916EC-8A29-192E-4BA9-818FF47DB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963" y="1003382"/>
            <a:ext cx="6030073" cy="5595908"/>
          </a:xfrm>
          <a:prstGeom prst="rect">
            <a:avLst/>
          </a:prstGeom>
        </p:spPr>
      </p:pic>
      <p:sp>
        <p:nvSpPr>
          <p:cNvPr id="3" name="TextBox 2">
            <a:extLst>
              <a:ext uri="{FF2B5EF4-FFF2-40B4-BE49-F238E27FC236}">
                <a16:creationId xmlns:a16="http://schemas.microsoft.com/office/drawing/2014/main" id="{C526D8AA-F4C0-A70E-541D-750AA275CAEC}"/>
              </a:ext>
            </a:extLst>
          </p:cNvPr>
          <p:cNvSpPr txBox="1"/>
          <p:nvPr/>
        </p:nvSpPr>
        <p:spPr>
          <a:xfrm>
            <a:off x="771832" y="258710"/>
            <a:ext cx="7600335" cy="584775"/>
          </a:xfrm>
          <a:prstGeom prst="rect">
            <a:avLst/>
          </a:prstGeom>
          <a:noFill/>
        </p:spPr>
        <p:txBody>
          <a:bodyPr wrap="square" rtlCol="0">
            <a:spAutoFit/>
          </a:bodyPr>
          <a:lstStyle/>
          <a:p>
            <a:pPr algn="ctr"/>
            <a:r>
              <a:rPr lang="en-IN" sz="3200" b="1" dirty="0"/>
              <a:t>Architecture</a:t>
            </a:r>
          </a:p>
        </p:txBody>
      </p:sp>
    </p:spTree>
    <p:extLst>
      <p:ext uri="{BB962C8B-B14F-4D97-AF65-F5344CB8AC3E}">
        <p14:creationId xmlns:p14="http://schemas.microsoft.com/office/powerpoint/2010/main" val="2599277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Expected Results and Implications</a:t>
            </a:r>
            <a:endParaRPr/>
          </a:p>
        </p:txBody>
      </p:sp>
      <p:sp>
        <p:nvSpPr>
          <p:cNvPr id="212" name="Google Shape;212;p33"/>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342900" lvl="0" indent="-358140" algn="l" rtl="0">
              <a:spcBef>
                <a:spcPts val="0"/>
              </a:spcBef>
              <a:spcAft>
                <a:spcPts val="0"/>
              </a:spcAft>
              <a:buClr>
                <a:schemeClr val="dk1"/>
              </a:buClr>
              <a:buSzPts val="3200"/>
              <a:buChar char="•"/>
            </a:pPr>
            <a:r>
              <a:rPr lang="en-US" dirty="0"/>
              <a:t>What can be accomplished?</a:t>
            </a:r>
            <a:endParaRPr dirty="0"/>
          </a:p>
          <a:p>
            <a:pPr marL="742950" lvl="1" indent="-285750" algn="l" rtl="0">
              <a:spcBef>
                <a:spcPts val="518"/>
              </a:spcBef>
              <a:spcAft>
                <a:spcPts val="0"/>
              </a:spcAft>
              <a:buSzPts val="2800"/>
              <a:buChar char="–"/>
            </a:pPr>
            <a:r>
              <a:rPr lang="en-IN" dirty="0"/>
              <a:t>Data Collected</a:t>
            </a:r>
            <a:r>
              <a:rPr lang="en-US" dirty="0"/>
              <a:t>.</a:t>
            </a:r>
            <a:endParaRPr dirty="0"/>
          </a:p>
          <a:p>
            <a:pPr marL="742950" lvl="1" indent="-285750" algn="l" rtl="0">
              <a:spcBef>
                <a:spcPts val="518"/>
              </a:spcBef>
              <a:spcAft>
                <a:spcPts val="0"/>
              </a:spcAft>
              <a:buSzPts val="2800"/>
              <a:buChar char="–"/>
            </a:pPr>
            <a:r>
              <a:rPr lang="en-IN" dirty="0"/>
              <a:t>Interpretation of Network Activity</a:t>
            </a:r>
          </a:p>
          <a:p>
            <a:pPr marL="742950" lvl="1" indent="-285750" algn="l" rtl="0">
              <a:spcBef>
                <a:spcPts val="518"/>
              </a:spcBef>
              <a:spcAft>
                <a:spcPts val="0"/>
              </a:spcAft>
              <a:buSzPts val="2800"/>
              <a:buChar char="–"/>
            </a:pPr>
            <a:r>
              <a:rPr lang="en-US" dirty="0"/>
              <a:t>Identified Suspicious Processes and File.</a:t>
            </a: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TotalTime>
  <Words>3011</Words>
  <Application>Microsoft Office PowerPoint</Application>
  <PresentationFormat>On-screen Show (4:3)</PresentationFormat>
  <Paragraphs>193</Paragraphs>
  <Slides>23</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Roboto</vt:lpstr>
      <vt:lpstr>Times New Roman</vt:lpstr>
      <vt:lpstr>Arial Black</vt:lpstr>
      <vt:lpstr>Arial</vt:lpstr>
      <vt:lpstr>Calibri</vt:lpstr>
      <vt:lpstr>Office Theme</vt:lpstr>
      <vt:lpstr>Office Theme</vt:lpstr>
      <vt:lpstr>PowerPoint Presentation</vt:lpstr>
      <vt:lpstr>PowerPoint Presentation</vt:lpstr>
      <vt:lpstr>Agenda</vt:lpstr>
      <vt:lpstr>Introduction</vt:lpstr>
      <vt:lpstr>Statement of the Problem</vt:lpstr>
      <vt:lpstr>Purpose of the project</vt:lpstr>
      <vt:lpstr>Proposed Methodology</vt:lpstr>
      <vt:lpstr>PowerPoint Presentation</vt:lpstr>
      <vt:lpstr>Expected Results and Implications</vt:lpstr>
      <vt:lpstr>PowerPoint Presentation</vt:lpstr>
      <vt:lpstr>PowerPoint Presentation</vt:lpstr>
      <vt:lpstr>Literature Review-Reference Paper 3</vt:lpstr>
      <vt:lpstr>Literature Review-Reference Paper 4</vt:lpstr>
      <vt:lpstr>Literature Review-Reference Paper 5</vt:lpstr>
      <vt:lpstr>PowerPoint Presentation</vt:lpstr>
      <vt:lpstr>PowerPoint Presentation</vt:lpstr>
      <vt:lpstr>PowerPoint Presentation</vt:lpstr>
      <vt:lpstr>PowerPoint Presentation</vt:lpstr>
      <vt:lpstr>Outcome of the LR - Scope of the project</vt:lpstr>
      <vt:lpstr>Project Plan</vt:lpstr>
      <vt:lpstr>Project Plan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Madhan Kumar</cp:lastModifiedBy>
  <cp:revision>11</cp:revision>
  <dcterms:modified xsi:type="dcterms:W3CDTF">2024-10-09T08:49:34Z</dcterms:modified>
</cp:coreProperties>
</file>