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8" r:id="rId4"/>
  </p:sldMasterIdLst>
  <p:notesMasterIdLst>
    <p:notesMasterId r:id="rId11"/>
  </p:notesMasterIdLst>
  <p:handoutMasterIdLst>
    <p:handoutMasterId r:id="rId12"/>
  </p:handoutMasterIdLst>
  <p:sldIdLst>
    <p:sldId id="256" r:id="rId5"/>
    <p:sldId id="257" r:id="rId6"/>
    <p:sldId id="258" r:id="rId7"/>
    <p:sldId id="259" r:id="rId8"/>
    <p:sldId id="260" r:id="rId9"/>
    <p:sldId id="261" r:id="rId10"/>
  </p:sldIdLst>
  <p:sldSz cx="12192000" cy="6858000"/>
  <p:notesSz cx="6858000" cy="9144000"/>
  <p:defaultTextStyle>
    <a:defPPr rtl="0">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E6BBE0-8A7D-4627-9C3C-D792FA263618}" v="963" dt="2022-04-07T03:03:37.668"/>
    <p1510:client id="{DE240467-EBB5-4CFA-ACF5-FB4E8E3D7A3A}" v="111" dt="2022-04-29T23:49:28.4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autoAdjust="0"/>
  </p:normalViewPr>
  <p:slideViewPr>
    <p:cSldViewPr snapToGrid="0">
      <p:cViewPr>
        <p:scale>
          <a:sx n="67" d="100"/>
          <a:sy n="67" d="100"/>
        </p:scale>
        <p:origin x="85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0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D1D7FAE-1E06-4F8C-8B13-AE83947D37CA}" type="datetime1">
              <a:rPr lang="en-GB" smtClean="0"/>
              <a:t>04/05/2022</a:t>
            </a:fld>
            <a:endParaRPr lang="en-GB"/>
          </a:p>
        </p:txBody>
      </p:sp>
      <p:sp>
        <p:nvSpPr>
          <p:cNvPr id="4" name="Footer Placeholder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775EF03-110B-4710-A708-FEF1927612B9}" type="slidenum">
              <a:rPr lang="en-GB" smtClean="0"/>
              <a:t>‹#›</a:t>
            </a:fld>
            <a:endParaRPr lang="en-GB"/>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FDDEDF6-FF44-4638-BB07-B63DE698F164}" type="datetime1">
              <a:rPr lang="en-GB" noProof="0" smtClean="0"/>
              <a:t>04/05/2022</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Quarter level</a:t>
            </a:r>
          </a:p>
          <a:p>
            <a:pPr lvl="4" rtl="0"/>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18CCA95-4F40-4CDD-BF1E-B8C9EB86EE73}" type="slidenum">
              <a:rPr lang="en-US" noProof="0" smtClean="0"/>
              <a:t>‹#›</a:t>
            </a:fld>
            <a:endParaRPr lang="en-US" noProof="0"/>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918CCA95-4F40-4CDD-BF1E-B8C9EB86EE73}" type="slidenum">
              <a:rPr lang="en-GB" smtClean="0"/>
              <a:t>1</a:t>
            </a:fld>
            <a:endParaRPr lang="en-GB"/>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5/4/2022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841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2754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5/4/2022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621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5/4/2022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41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5/4/2022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1510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8534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232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625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1546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5/4/2022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66523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3411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5/4/2022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9711288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88000">
              <a:schemeClr val="bg1">
                <a:shade val="94000"/>
                <a:satMod val="110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C565D-A991-4381-AC37-76A58A4A12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4449960" y="1507414"/>
            <a:ext cx="7295507" cy="3703320"/>
          </a:xfrm>
        </p:spPr>
        <p:txBody>
          <a:bodyPr rtlCol="0" anchor="ctr">
            <a:normAutofit/>
          </a:bodyPr>
          <a:lstStyle/>
          <a:p>
            <a:pPr algn="ctr"/>
            <a:r>
              <a:rPr lang="en-GB" sz="4800" dirty="0"/>
              <a:t>SUM IT UP Game</a:t>
            </a:r>
            <a:br>
              <a:rPr lang="en-GB" sz="4800" dirty="0"/>
            </a:br>
            <a:r>
              <a:rPr lang="en-GB" sz="2400" dirty="0"/>
              <a:t>using AI</a:t>
            </a:r>
            <a:br>
              <a:rPr lang="en-GB" sz="2400" dirty="0"/>
            </a:br>
            <a:r>
              <a:rPr lang="en-GB" sz="2400" dirty="0"/>
              <a:t/>
            </a:r>
            <a:br>
              <a:rPr lang="en-GB" sz="2400" dirty="0"/>
            </a:br>
            <a:r>
              <a:rPr lang="en-GB" sz="2400" dirty="0">
                <a:solidFill>
                  <a:schemeClr val="accent1"/>
                </a:solidFill>
              </a:rPr>
              <a:t>Bharath Jasti</a:t>
            </a:r>
            <a:br>
              <a:rPr lang="en-GB" sz="2400" dirty="0">
                <a:solidFill>
                  <a:schemeClr val="accent1"/>
                </a:solidFill>
              </a:rPr>
            </a:br>
            <a:r>
              <a:rPr lang="en-GB" sz="2400" dirty="0">
                <a:solidFill>
                  <a:schemeClr val="accent1"/>
                </a:solidFill>
              </a:rPr>
              <a:t> Venkata </a:t>
            </a:r>
            <a:r>
              <a:rPr lang="en-GB" sz="2400" dirty="0" err="1">
                <a:solidFill>
                  <a:schemeClr val="accent1"/>
                </a:solidFill>
              </a:rPr>
              <a:t>TeJa</a:t>
            </a:r>
            <a:r>
              <a:rPr lang="en-GB" sz="2400" dirty="0">
                <a:solidFill>
                  <a:schemeClr val="accent1"/>
                </a:solidFill>
              </a:rPr>
              <a:t> </a:t>
            </a:r>
            <a:r>
              <a:rPr lang="en-GB" sz="2400" dirty="0" err="1">
                <a:solidFill>
                  <a:schemeClr val="accent1"/>
                </a:solidFill>
              </a:rPr>
              <a:t>Thokala</a:t>
            </a:r>
            <a:endParaRPr lang="en-GB" sz="2400" dirty="0">
              <a:solidFill>
                <a:schemeClr val="accent1"/>
              </a:solidFill>
            </a:endParaRPr>
          </a:p>
        </p:txBody>
      </p:sp>
      <p:sp>
        <p:nvSpPr>
          <p:cNvPr id="3" name="Subtitle 2">
            <a:extLst>
              <a:ext uri="{FF2B5EF4-FFF2-40B4-BE49-F238E27FC236}">
                <a16:creationId xmlns:a16="http://schemas.microsoft.com/office/drawing/2014/main" id="{C4542EAC-8BF3-4BFD-9891-145BC49409C2}"/>
              </a:ext>
            </a:extLst>
          </p:cNvPr>
          <p:cNvSpPr>
            <a:spLocks noGrp="1"/>
          </p:cNvSpPr>
          <p:nvPr>
            <p:ph type="subTitle" idx="1"/>
          </p:nvPr>
        </p:nvSpPr>
        <p:spPr>
          <a:xfrm>
            <a:off x="444342" y="1507414"/>
            <a:ext cx="3330781" cy="3703320"/>
          </a:xfrm>
          <a:ln w="57150">
            <a:noFill/>
          </a:ln>
        </p:spPr>
        <p:txBody>
          <a:bodyPr rtlCol="0" anchor="ctr">
            <a:normAutofit/>
          </a:bodyPr>
          <a:lstStyle/>
          <a:p>
            <a:pPr algn="r"/>
            <a:r>
              <a:rPr lang="en-GB" sz="2400" b="1" dirty="0">
                <a:solidFill>
                  <a:schemeClr val="tx2"/>
                </a:solidFill>
                <a:latin typeface="Times New Roman"/>
                <a:cs typeface="Times New Roman"/>
              </a:rPr>
              <a:t>Introduction to Artificial Intelligence</a:t>
            </a:r>
            <a:endParaRPr lang="en-US" dirty="0">
              <a:solidFill>
                <a:schemeClr val="tx2"/>
              </a:solidFill>
            </a:endParaRPr>
          </a:p>
          <a:p>
            <a:pPr algn="r"/>
            <a:r>
              <a:rPr lang="en-GB" sz="2000" dirty="0">
                <a:ea typeface="+mn-lt"/>
                <a:cs typeface="+mn-lt"/>
              </a:rPr>
              <a:t>CSCI – 6660</a:t>
            </a:r>
            <a:br>
              <a:rPr lang="en-GB" sz="2000" dirty="0">
                <a:ea typeface="+mn-lt"/>
                <a:cs typeface="+mn-lt"/>
              </a:rPr>
            </a:br>
            <a:r>
              <a:rPr lang="en-GB" sz="2000" dirty="0">
                <a:ea typeface="+mn-lt"/>
                <a:cs typeface="+mn-lt"/>
              </a:rPr>
              <a:t>SPRING 2022</a:t>
            </a:r>
            <a:r>
              <a:rPr lang="en-GB" sz="2000" b="1" dirty="0">
                <a:solidFill>
                  <a:schemeClr val="tx2"/>
                </a:solidFill>
                <a:latin typeface="Times New Roman"/>
                <a:cs typeface="Times New Roman"/>
              </a:rPr>
              <a:t> </a:t>
            </a:r>
            <a:endParaRPr lang="en-GB" dirty="0">
              <a:solidFill>
                <a:schemeClr val="tx2"/>
              </a:solidFill>
            </a:endParaRPr>
          </a:p>
        </p:txBody>
      </p:sp>
      <p:sp>
        <p:nvSpPr>
          <p:cNvPr id="10" name="Rectangle 9">
            <a:extLst>
              <a:ext uri="{FF2B5EF4-FFF2-40B4-BE49-F238E27FC236}">
                <a16:creationId xmlns:a16="http://schemas.microsoft.com/office/drawing/2014/main" id="{B7180431-F4DE-415D-BCBB-9316423C37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EABD997-5EF9-4E9B-AFBB-F6DFAAF3AD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9AB5EE6-A047-4B18-B998-D46DF3CC36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5372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8B2A-06C6-BADD-3CBD-1A58A91611F9}"/>
              </a:ext>
            </a:extLst>
          </p:cNvPr>
          <p:cNvSpPr>
            <a:spLocks noGrp="1"/>
          </p:cNvSpPr>
          <p:nvPr>
            <p:ph type="title"/>
          </p:nvPr>
        </p:nvSpPr>
        <p:spPr>
          <a:xfrm>
            <a:off x="581192" y="702156"/>
            <a:ext cx="11029616" cy="796835"/>
          </a:xfrm>
        </p:spPr>
        <p:txBody>
          <a:bodyPr>
            <a:normAutofit/>
          </a:bodyPr>
          <a:lstStyle/>
          <a:p>
            <a:r>
              <a:rPr lang="en-US" sz="4400" dirty="0">
                <a:latin typeface="Times New Roman"/>
                <a:ea typeface="+mj-lt"/>
                <a:cs typeface="+mj-lt"/>
              </a:rPr>
              <a:t>Project statement</a:t>
            </a:r>
            <a:endParaRPr lang="en-US" sz="4400" dirty="0">
              <a:latin typeface="Times New Roman"/>
            </a:endParaRPr>
          </a:p>
        </p:txBody>
      </p:sp>
      <p:sp>
        <p:nvSpPr>
          <p:cNvPr id="3" name="Content Placeholder 2">
            <a:extLst>
              <a:ext uri="{FF2B5EF4-FFF2-40B4-BE49-F238E27FC236}">
                <a16:creationId xmlns:a16="http://schemas.microsoft.com/office/drawing/2014/main" id="{2FF2B422-2C5F-E6E2-F5D2-E1896C0F5E1A}"/>
              </a:ext>
            </a:extLst>
          </p:cNvPr>
          <p:cNvSpPr>
            <a:spLocks noGrp="1"/>
          </p:cNvSpPr>
          <p:nvPr>
            <p:ph idx="1"/>
          </p:nvPr>
        </p:nvSpPr>
        <p:spPr>
          <a:xfrm>
            <a:off x="581192" y="1883664"/>
            <a:ext cx="11029615" cy="4614200"/>
          </a:xfrm>
        </p:spPr>
        <p:txBody>
          <a:bodyPr vert="horz" lIns="91440" tIns="45720" rIns="91440" bIns="45720" rtlCol="0" anchor="ctr">
            <a:noAutofit/>
          </a:bodyPr>
          <a:lstStyle/>
          <a:p>
            <a:pPr marL="305435" indent="-305435">
              <a:buNone/>
            </a:pPr>
            <a:r>
              <a:rPr lang="en-GB" sz="2000" dirty="0">
                <a:latin typeface="Times New Roman"/>
                <a:ea typeface="+mn-lt"/>
                <a:cs typeface="+mn-lt"/>
              </a:rPr>
              <a:t>The goal of the game "Sum It Up" is to be the first player to reach 100 points. </a:t>
            </a:r>
            <a:endParaRPr lang="en-US" sz="2000" dirty="0">
              <a:latin typeface="Times New Roman"/>
              <a:cs typeface="Times New Roman"/>
            </a:endParaRPr>
          </a:p>
          <a:p>
            <a:pPr marL="305435" indent="-305435">
              <a:buNone/>
            </a:pPr>
            <a:r>
              <a:rPr lang="en-GB" sz="2000" dirty="0">
                <a:latin typeface="Times New Roman"/>
                <a:ea typeface="+mn-lt"/>
                <a:cs typeface="+mn-lt"/>
              </a:rPr>
              <a:t>Each player's turn consists of repeatedly rolling a die. </a:t>
            </a:r>
            <a:endParaRPr lang="en-GB" sz="2000" dirty="0">
              <a:latin typeface="Times New Roman"/>
              <a:cs typeface="Times New Roman"/>
            </a:endParaRPr>
          </a:p>
          <a:p>
            <a:pPr marL="0" indent="0">
              <a:buNone/>
            </a:pPr>
            <a:r>
              <a:rPr lang="en-GB" sz="2000" dirty="0">
                <a:latin typeface="Times New Roman"/>
                <a:ea typeface="+mn-lt"/>
                <a:cs typeface="+mn-lt"/>
              </a:rPr>
              <a:t>After each roll, the player is faced with two choices: roll again, or hold (fall off to roll again).</a:t>
            </a:r>
          </a:p>
          <a:p>
            <a:pPr marL="305435" indent="-305435"/>
            <a:r>
              <a:rPr lang="en-GB" sz="2000" dirty="0">
                <a:latin typeface="Times New Roman"/>
                <a:ea typeface="+mn-lt"/>
                <a:cs typeface="+mn-lt"/>
              </a:rPr>
              <a:t>If the player rolls a 1, the player scores nothing and it becomes the opponent's turn.</a:t>
            </a:r>
            <a:endParaRPr lang="en-GB" sz="2000" dirty="0">
              <a:latin typeface="Times New Roman"/>
              <a:cs typeface="Times New Roman"/>
            </a:endParaRPr>
          </a:p>
          <a:p>
            <a:pPr marL="305435" indent="-305435"/>
            <a:r>
              <a:rPr lang="en-GB" sz="2000" dirty="0">
                <a:latin typeface="Times New Roman"/>
                <a:ea typeface="+mn-lt"/>
                <a:cs typeface="+mn-lt"/>
              </a:rPr>
              <a:t>If the player rolls a number other than 1, the number is added to the player's turn total and the player's turn continues.</a:t>
            </a:r>
            <a:endParaRPr lang="en-GB" sz="2000" dirty="0">
              <a:latin typeface="Times New Roman"/>
              <a:cs typeface="Times New Roman"/>
            </a:endParaRPr>
          </a:p>
          <a:p>
            <a:pPr marL="305435" indent="-305435"/>
            <a:r>
              <a:rPr lang="en-GB" sz="2000" dirty="0">
                <a:latin typeface="Times New Roman"/>
                <a:ea typeface="+mn-lt"/>
                <a:cs typeface="+mn-lt"/>
              </a:rPr>
              <a:t>If the player holds, the turn total, the sum of the rolls during the turn, is added to the player's score, and it becomes the opponent's turn.</a:t>
            </a:r>
          </a:p>
          <a:p>
            <a:pPr marL="305435" indent="-305435">
              <a:buNone/>
            </a:pPr>
            <a:r>
              <a:rPr lang="en-GB" sz="2000" dirty="0">
                <a:latin typeface="Times New Roman"/>
                <a:ea typeface="+mn-lt"/>
                <a:cs typeface="+mn-lt"/>
              </a:rPr>
              <a:t>For such a simple dice game, one might expect a simple optimal strategy. As we shall see, </a:t>
            </a:r>
          </a:p>
          <a:p>
            <a:pPr marL="0" indent="0">
              <a:buNone/>
            </a:pPr>
            <a:r>
              <a:rPr lang="en-GB" sz="2000" dirty="0">
                <a:latin typeface="Times New Roman"/>
                <a:ea typeface="+mn-lt"/>
                <a:cs typeface="+mn-lt"/>
              </a:rPr>
              <a:t>this simple dice game yields a much more complex and captivating optimal policy.</a:t>
            </a:r>
          </a:p>
        </p:txBody>
      </p:sp>
    </p:spTree>
    <p:extLst>
      <p:ext uri="{BB962C8B-B14F-4D97-AF65-F5344CB8AC3E}">
        <p14:creationId xmlns:p14="http://schemas.microsoft.com/office/powerpoint/2010/main" val="149479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283F0-32BC-44ED-D7CB-46B2C74ECD22}"/>
              </a:ext>
            </a:extLst>
          </p:cNvPr>
          <p:cNvSpPr>
            <a:spLocks noGrp="1"/>
          </p:cNvSpPr>
          <p:nvPr>
            <p:ph type="title"/>
          </p:nvPr>
        </p:nvSpPr>
        <p:spPr>
          <a:xfrm>
            <a:off x="581192" y="702156"/>
            <a:ext cx="11029616" cy="1014549"/>
          </a:xfrm>
        </p:spPr>
        <p:txBody>
          <a:bodyPr/>
          <a:lstStyle/>
          <a:p>
            <a:r>
              <a:rPr lang="en-US" dirty="0">
                <a:ea typeface="+mj-lt"/>
                <a:cs typeface="+mj-lt"/>
              </a:rPr>
              <a:t>Project approach</a:t>
            </a:r>
            <a:endParaRPr lang="en-US" dirty="0"/>
          </a:p>
        </p:txBody>
      </p:sp>
      <p:sp>
        <p:nvSpPr>
          <p:cNvPr id="3" name="Content Placeholder 2">
            <a:extLst>
              <a:ext uri="{FF2B5EF4-FFF2-40B4-BE49-F238E27FC236}">
                <a16:creationId xmlns:a16="http://schemas.microsoft.com/office/drawing/2014/main" id="{3B64C7EA-4FD4-5A4A-E356-DF7BD9F4DACE}"/>
              </a:ext>
            </a:extLst>
          </p:cNvPr>
          <p:cNvSpPr>
            <a:spLocks noGrp="1"/>
          </p:cNvSpPr>
          <p:nvPr>
            <p:ph idx="1"/>
          </p:nvPr>
        </p:nvSpPr>
        <p:spPr>
          <a:xfrm>
            <a:off x="581192" y="1796579"/>
            <a:ext cx="11029615" cy="3275257"/>
          </a:xfrm>
        </p:spPr>
        <p:txBody>
          <a:bodyPr/>
          <a:lstStyle/>
          <a:p>
            <a:pPr marL="305435" indent="-305435" algn="just"/>
            <a:r>
              <a:rPr lang="en-GB" sz="2000" dirty="0">
                <a:latin typeface="Times New Roman"/>
                <a:cs typeface="Times New Roman"/>
              </a:rPr>
              <a:t>Multi agent Q – learning, to make the agents learn on the past results stored which were played by </a:t>
            </a:r>
            <a:r>
              <a:rPr lang="en-GB" sz="2000" dirty="0" err="1">
                <a:latin typeface="Times New Roman"/>
                <a:cs typeface="Times New Roman"/>
              </a:rPr>
              <a:t>themseleves</a:t>
            </a:r>
            <a:r>
              <a:rPr lang="en-GB" sz="2000" dirty="0">
                <a:latin typeface="Times New Roman"/>
                <a:cs typeface="Times New Roman"/>
              </a:rPr>
              <a:t>.</a:t>
            </a:r>
          </a:p>
          <a:p>
            <a:pPr marL="305435" indent="-305435" algn="just"/>
            <a:r>
              <a:rPr lang="en-GB" sz="2000" dirty="0">
                <a:latin typeface="Times New Roman"/>
                <a:cs typeface="Times New Roman"/>
              </a:rPr>
              <a:t>We will use the basic analysis to define how to play optimally and when the turn score is less than the risk factor of losing all, bot continue to roll the dice.</a:t>
            </a:r>
          </a:p>
          <a:p>
            <a:pPr marL="305435" indent="-305435" algn="just"/>
            <a:r>
              <a:rPr lang="en-GB" sz="2000" dirty="0">
                <a:latin typeface="Times New Roman"/>
                <a:cs typeface="Times New Roman"/>
              </a:rPr>
              <a:t>First of all, bot follows simple tactics to win the game. In extreme conditions where winning chances decreases with simple tactics, check probability of winning of bot and human and takes the decision. We use value iterating by computing which action to take in each state to maximize rewards. </a:t>
            </a:r>
          </a:p>
        </p:txBody>
      </p:sp>
      <p:sp>
        <p:nvSpPr>
          <p:cNvPr id="4" name="TextBox 3">
            <a:extLst>
              <a:ext uri="{FF2B5EF4-FFF2-40B4-BE49-F238E27FC236}">
                <a16:creationId xmlns:a16="http://schemas.microsoft.com/office/drawing/2014/main" id="{EDDD0DAF-4676-4842-626F-063028E35AF0}"/>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Tree>
    <p:extLst>
      <p:ext uri="{BB962C8B-B14F-4D97-AF65-F5344CB8AC3E}">
        <p14:creationId xmlns:p14="http://schemas.microsoft.com/office/powerpoint/2010/main" val="3981484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1881A-8E25-8507-A581-27B6E1587DC3}"/>
              </a:ext>
            </a:extLst>
          </p:cNvPr>
          <p:cNvSpPr>
            <a:spLocks noGrp="1"/>
          </p:cNvSpPr>
          <p:nvPr>
            <p:ph type="title"/>
          </p:nvPr>
        </p:nvSpPr>
        <p:spPr/>
        <p:txBody>
          <a:bodyPr/>
          <a:lstStyle/>
          <a:p>
            <a:r>
              <a:rPr lang="en-US" dirty="0">
                <a:ea typeface="+mj-lt"/>
                <a:cs typeface="+mj-lt"/>
              </a:rPr>
              <a:t>Project Deliverables</a:t>
            </a:r>
            <a:endParaRPr lang="en-US" dirty="0"/>
          </a:p>
        </p:txBody>
      </p:sp>
      <p:sp>
        <p:nvSpPr>
          <p:cNvPr id="3" name="Content Placeholder 2">
            <a:extLst>
              <a:ext uri="{FF2B5EF4-FFF2-40B4-BE49-F238E27FC236}">
                <a16:creationId xmlns:a16="http://schemas.microsoft.com/office/drawing/2014/main" id="{6ECCD305-6DA4-0BE6-9700-98A311457270}"/>
              </a:ext>
            </a:extLst>
          </p:cNvPr>
          <p:cNvSpPr>
            <a:spLocks noGrp="1"/>
          </p:cNvSpPr>
          <p:nvPr>
            <p:ph idx="1"/>
          </p:nvPr>
        </p:nvSpPr>
        <p:spPr>
          <a:xfrm>
            <a:off x="581192" y="2340864"/>
            <a:ext cx="11029615" cy="1925429"/>
          </a:xfrm>
        </p:spPr>
        <p:txBody>
          <a:bodyPr/>
          <a:lstStyle/>
          <a:p>
            <a:pPr marL="305435" indent="-305435"/>
            <a:r>
              <a:rPr lang="en-GB" sz="2000" dirty="0">
                <a:latin typeface="Times New Roman"/>
                <a:cs typeface="Times New Roman"/>
              </a:rPr>
              <a:t>A fully developed "sum it up" game using AI where a bot can use all the strategies we calculated and plays against a human.</a:t>
            </a:r>
            <a:endParaRPr lang="en-US" sz="2000" dirty="0">
              <a:latin typeface="Times New Roman"/>
              <a:cs typeface="Times New Roman"/>
            </a:endParaRPr>
          </a:p>
          <a:p>
            <a:pPr marL="305435" indent="-305435"/>
            <a:r>
              <a:rPr lang="en-GB" sz="2000" dirty="0">
                <a:latin typeface="Times New Roman"/>
                <a:cs typeface="Times New Roman"/>
              </a:rPr>
              <a:t>Bot can take decisions based on simple tactics, on the probability of winning the game and value iterating algorithm</a:t>
            </a:r>
          </a:p>
        </p:txBody>
      </p:sp>
    </p:spTree>
    <p:extLst>
      <p:ext uri="{BB962C8B-B14F-4D97-AF65-F5344CB8AC3E}">
        <p14:creationId xmlns:p14="http://schemas.microsoft.com/office/powerpoint/2010/main" val="673009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53C29-AAEB-FDDC-FE6C-97ADB26ECB8C}"/>
              </a:ext>
            </a:extLst>
          </p:cNvPr>
          <p:cNvSpPr>
            <a:spLocks noGrp="1"/>
          </p:cNvSpPr>
          <p:nvPr>
            <p:ph type="title"/>
          </p:nvPr>
        </p:nvSpPr>
        <p:spPr/>
        <p:txBody>
          <a:bodyPr/>
          <a:lstStyle/>
          <a:p>
            <a:r>
              <a:rPr lang="en-US" dirty="0">
                <a:ea typeface="+mj-lt"/>
                <a:cs typeface="+mj-lt"/>
              </a:rPr>
              <a:t>Project evaluation</a:t>
            </a:r>
            <a:endParaRPr lang="en-US" dirty="0"/>
          </a:p>
        </p:txBody>
      </p:sp>
      <p:sp>
        <p:nvSpPr>
          <p:cNvPr id="3" name="Content Placeholder 2">
            <a:extLst>
              <a:ext uri="{FF2B5EF4-FFF2-40B4-BE49-F238E27FC236}">
                <a16:creationId xmlns:a16="http://schemas.microsoft.com/office/drawing/2014/main" id="{44FA1F90-E169-73D5-4091-7B083419CF73}"/>
              </a:ext>
            </a:extLst>
          </p:cNvPr>
          <p:cNvSpPr>
            <a:spLocks noGrp="1"/>
          </p:cNvSpPr>
          <p:nvPr>
            <p:ph idx="1"/>
          </p:nvPr>
        </p:nvSpPr>
        <p:spPr>
          <a:xfrm>
            <a:off x="581192" y="1938093"/>
            <a:ext cx="11029615" cy="4494457"/>
          </a:xfrm>
        </p:spPr>
        <p:txBody>
          <a:bodyPr>
            <a:normAutofit/>
          </a:bodyPr>
          <a:lstStyle/>
          <a:p>
            <a:pPr marL="305435" indent="-305435"/>
            <a:r>
              <a:rPr lang="en-GB" sz="2000" dirty="0">
                <a:latin typeface="Times New Roman"/>
                <a:cs typeface="Times New Roman"/>
              </a:rPr>
              <a:t>Games are very effective to take decisions. "Sum it up" is a game where we have a good of scope for taking optimal decisions to win a game.</a:t>
            </a:r>
          </a:p>
          <a:p>
            <a:pPr marL="305435" indent="-305435"/>
            <a:r>
              <a:rPr lang="en-GB" sz="2000" dirty="0">
                <a:latin typeface="Times New Roman"/>
                <a:ea typeface="+mn-lt"/>
                <a:cs typeface="+mn-lt"/>
              </a:rPr>
              <a:t>As part of initial phase, we develop a python program to play Sum it up Game without any strategies behind.</a:t>
            </a:r>
            <a:endParaRPr lang="en-GB" sz="2000" dirty="0">
              <a:latin typeface="Times New Roman"/>
              <a:cs typeface="Times New Roman"/>
            </a:endParaRPr>
          </a:p>
          <a:p>
            <a:pPr marL="305435" indent="-305435"/>
            <a:r>
              <a:rPr lang="en-GB" sz="2000" dirty="0">
                <a:latin typeface="Times New Roman"/>
                <a:ea typeface="+mn-lt"/>
                <a:cs typeface="+mn-lt"/>
              </a:rPr>
              <a:t>We continue to develop the code such that bot can play to win using simple strategies.</a:t>
            </a:r>
            <a:endParaRPr lang="en-GB" sz="2000" dirty="0">
              <a:latin typeface="Times New Roman"/>
              <a:cs typeface="Times New Roman"/>
            </a:endParaRPr>
          </a:p>
          <a:p>
            <a:pPr marL="305435" indent="-305435"/>
            <a:r>
              <a:rPr lang="en-GB" sz="2000" dirty="0">
                <a:latin typeface="Times New Roman"/>
                <a:ea typeface="+mn-lt"/>
                <a:cs typeface="+mn-lt"/>
              </a:rPr>
              <a:t>Next, We use maximum probability to win a game strategies and implement in the game.</a:t>
            </a:r>
            <a:endParaRPr lang="en-GB" sz="2000" dirty="0">
              <a:latin typeface="Times New Roman"/>
              <a:cs typeface="Times New Roman"/>
            </a:endParaRPr>
          </a:p>
          <a:p>
            <a:pPr marL="305435" indent="-305435"/>
            <a:r>
              <a:rPr lang="en-GB" sz="2000" dirty="0">
                <a:latin typeface="Times New Roman"/>
                <a:ea typeface="+mn-lt"/>
                <a:cs typeface="+mn-lt"/>
              </a:rPr>
              <a:t>Finally, We use value iteration, to get optimal solution to the bot.</a:t>
            </a:r>
            <a:endParaRPr lang="en-GB" sz="2000" dirty="0">
              <a:latin typeface="Times New Roman"/>
              <a:cs typeface="Times New Roman"/>
            </a:endParaRPr>
          </a:p>
          <a:p>
            <a:pPr marL="305435" indent="-305435"/>
            <a:r>
              <a:rPr lang="en-GB" sz="2000" dirty="0">
                <a:latin typeface="Times New Roman"/>
                <a:cs typeface="Times New Roman"/>
              </a:rPr>
              <a:t>In this game, sum it up we can play with fully trained automated bot.</a:t>
            </a:r>
          </a:p>
          <a:p>
            <a:pPr marL="0" indent="0">
              <a:buNone/>
            </a:pPr>
            <a:endParaRPr lang="en-GB" dirty="0">
              <a:latin typeface="Times New Roman"/>
              <a:cs typeface="Times New Roman"/>
            </a:endParaRPr>
          </a:p>
        </p:txBody>
      </p:sp>
    </p:spTree>
    <p:extLst>
      <p:ext uri="{BB962C8B-B14F-4D97-AF65-F5344CB8AC3E}">
        <p14:creationId xmlns:p14="http://schemas.microsoft.com/office/powerpoint/2010/main" val="1443779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600075"/>
            <a:ext cx="11029615" cy="5375275"/>
          </a:xfrm>
        </p:spPr>
        <p:txBody>
          <a:bodyPr>
            <a:normAutofit/>
          </a:bodyPr>
          <a:lstStyle/>
          <a:p>
            <a:pPr marL="0" indent="0" algn="ctr">
              <a:buNone/>
            </a:pPr>
            <a:r>
              <a:rPr lang="en-US" sz="6600" dirty="0" smtClean="0">
                <a:latin typeface="Times New Roman" panose="02020603050405020304" pitchFamily="18" charset="0"/>
                <a:cs typeface="Times New Roman" panose="02020603050405020304" pitchFamily="18" charset="0"/>
              </a:rPr>
              <a:t>THANK YOU</a:t>
            </a:r>
            <a:endParaRPr lang="en-US"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9997561"/>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3.xml><?xml version="1.0" encoding="utf-8"?>
<ds:datastoreItem xmlns:ds="http://schemas.openxmlformats.org/officeDocument/2006/customXml" ds:itemID="{79B0F2AC-8567-4D03-BFFC-653DB596C528}">
  <ds:schemaRef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microsoft.com/sharepoint/v3"/>
    <ds:schemaRef ds:uri="230e9df3-be65-4c73-a93b-d1236ebd677e"/>
    <ds:schemaRef ds:uri="http://purl.org/dc/terms/"/>
    <ds:schemaRef ds:uri="http://schemas.openxmlformats.org/package/2006/metadata/core-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Madison</Template>
  <TotalTime>0</TotalTime>
  <Words>205</Words>
  <Application>Microsoft Office PowerPoint</Application>
  <PresentationFormat>Widescreen</PresentationFormat>
  <Paragraphs>28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Times New Roman</vt:lpstr>
      <vt:lpstr>Tw Cen MT</vt:lpstr>
      <vt:lpstr>Wingdings 2</vt:lpstr>
      <vt:lpstr>DividendVTI</vt:lpstr>
      <vt:lpstr>SUM IT UP Game using AI  Bharath Jasti  Venkata TeJa Thokala</vt:lpstr>
      <vt:lpstr>Project statement</vt:lpstr>
      <vt:lpstr>Project approach</vt:lpstr>
      <vt:lpstr>Project Deliverables</vt:lpstr>
      <vt:lpstr>Project evaluation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274</cp:revision>
  <dcterms:modified xsi:type="dcterms:W3CDTF">2022-05-04T20:46:10Z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