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roxima Nova"/>
      <p:regular r:id="rId34"/>
      <p:bold r:id="rId35"/>
      <p:italic r:id="rId36"/>
      <p:boldItalic r:id="rId37"/>
    </p:embeddedFont>
    <p:embeddedFont>
      <p:font typeface="Alfa Slab On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bold.fntdata"/><Relationship Id="rId12" Type="http://schemas.openxmlformats.org/officeDocument/2006/relationships/slide" Target="slides/slide7.xml"/><Relationship Id="rId34" Type="http://schemas.openxmlformats.org/officeDocument/2006/relationships/font" Target="fonts/ProximaNova-regular.fntdata"/><Relationship Id="rId15" Type="http://schemas.openxmlformats.org/officeDocument/2006/relationships/slide" Target="slides/slide10.xml"/><Relationship Id="rId37" Type="http://schemas.openxmlformats.org/officeDocument/2006/relationships/font" Target="fonts/ProximaNova-boldItalic.fntdata"/><Relationship Id="rId14" Type="http://schemas.openxmlformats.org/officeDocument/2006/relationships/slide" Target="slides/slide9.xml"/><Relationship Id="rId36" Type="http://schemas.openxmlformats.org/officeDocument/2006/relationships/font" Target="fonts/ProximaNova-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AlfaSlabOn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89f422cc9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89f422cc9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here the two most regular reorder time frames are 7 days and 30 days. Meaning that a large number of customers tend to order once a week. There is also a large number of users that reorder monthly or more than monthly, remember the largest value for days since order is 30.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89f422cc9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89f422cc9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clear that the most ordered product is Bananas, followed closely by Organic Bananas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89f422cc9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89f422cc9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89f422cc9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9f422cc9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89f422cc9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89f422cc9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89f422cc9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89f422cc9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89f422cc9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89f422cc9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89f422cc9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89f422cc9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89f422cc9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89f422cc9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89f422cc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89f422cc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89f422cc9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89f422cc9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89f422cc9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89f422cc9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Looking at above data we see that majority of customers order weekly, biweekly, monthly so we need to categorize them appropriately.</a:t>
            </a:r>
            <a:endParaRPr sz="1200"/>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89f422cc9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89f422cc9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Used full orders file and separated into train and test because preprocessing wouldn’t work with what we had and classified our customers into (weekly, biweekly, monthly) reorders (didn’t upload data because already in files)</a:t>
            </a:r>
            <a:endParaRPr/>
          </a:p>
          <a:p>
            <a:pPr indent="0" lvl="0" marL="0" rtl="0" algn="l">
              <a:lnSpc>
                <a:spcPct val="115000"/>
              </a:lnSpc>
              <a:spcBef>
                <a:spcPts val="0"/>
              </a:spcBef>
              <a:spcAft>
                <a:spcPts val="0"/>
              </a:spcAft>
              <a:buNone/>
            </a:pPr>
            <a:r>
              <a:rPr lang="en"/>
              <a:t>Took 1.2 hours to run on Mac</a:t>
            </a:r>
            <a:endParaRPr/>
          </a:p>
          <a:p>
            <a:pPr indent="0" lvl="0" marL="0" rtl="0" algn="l">
              <a:lnSpc>
                <a:spcPct val="115000"/>
              </a:lnSpc>
              <a:spcBef>
                <a:spcPts val="0"/>
              </a:spcBef>
              <a:spcAft>
                <a:spcPts val="0"/>
              </a:spcAft>
              <a:buNone/>
            </a:pPr>
            <a:r>
              <a:rPr lang="en"/>
              <a:t>Accuracy ~ 83%</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89f422cc9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89f422cc9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89f422cc9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89f422cc9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b220bb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b220bb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b220bbd9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b220bbd9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b220bbd9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b220bbd9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b220bbd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b220bbd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b220bbd9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b220bbd9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89f422cc9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89f422cc9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the orders data set, includes the unique order_id, a user_id, which set it belongs to (prior, trian), the order number of the particular user, the day of the week the order was placed, the our of day the order was placed, and the number of days since the user’s last order with a maximum value of 30 days. The user’s first order to Instacard will have a days since prior order of NA.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89f422cc9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89f422cc9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piece of the data indicates the order the products are added to the card for each unique order_id. It also has a binary value as to whether or not the product is something being reordered by the user.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89f422cc9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89f422cc9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products data includes the product id for each item, its name, and the aisle and department each product is 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89f422cc9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89f422cc9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department and aisle ids are attached to the appropriate names.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89f422cc9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89f422cc9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9f422cc9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9f422cc9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see here the majority of orders are placed between 08:00 and 18:00 or 8am and 6pm.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89f422cc9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89f422cc9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here there is definitely a heavier order volume on the weekend (Saturday &amp; Sunday), but each of the remaining days of the week are pretty consistent as well.  There is not a “slow” day.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‘Cuse-Miners</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dk1"/>
                </a:solidFill>
                <a:highlight>
                  <a:srgbClr val="FFFFFF"/>
                </a:highlight>
                <a:latin typeface="Times New Roman"/>
                <a:ea typeface="Times New Roman"/>
                <a:cs typeface="Times New Roman"/>
                <a:sym typeface="Times New Roman"/>
              </a:rPr>
              <a:t>Karumudi, Bharath </a:t>
            </a:r>
            <a:endParaRPr sz="2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400">
                <a:solidFill>
                  <a:schemeClr val="dk1"/>
                </a:solidFill>
                <a:highlight>
                  <a:srgbClr val="FFFFFF"/>
                </a:highlight>
                <a:latin typeface="Times New Roman"/>
                <a:ea typeface="Times New Roman"/>
                <a:cs typeface="Times New Roman"/>
                <a:sym typeface="Times New Roman"/>
              </a:rPr>
              <a:t>Redden, Donald </a:t>
            </a:r>
            <a:endParaRPr sz="2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400">
                <a:solidFill>
                  <a:schemeClr val="dk1"/>
                </a:solidFill>
                <a:highlight>
                  <a:srgbClr val="FFFFFF"/>
                </a:highlight>
                <a:latin typeface="Times New Roman"/>
                <a:ea typeface="Times New Roman"/>
                <a:cs typeface="Times New Roman"/>
                <a:sym typeface="Times New Roman"/>
              </a:rPr>
              <a:t>Holley, Buffie</a:t>
            </a:r>
            <a:endParaRPr sz="2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highlight>
                  <a:srgbClr val="FFFFFF"/>
                </a:highlight>
                <a:latin typeface="Times New Roman"/>
                <a:ea typeface="Times New Roman"/>
                <a:cs typeface="Times New Roman"/>
                <a:sym typeface="Times New Roman"/>
              </a:rPr>
              <a:t>Reeves, Gretchen</a:t>
            </a:r>
            <a:endParaRPr sz="2400"/>
          </a:p>
        </p:txBody>
      </p:sp>
      <p:sp>
        <p:nvSpPr>
          <p:cNvPr id="58" name="Google Shape;58;p13"/>
          <p:cNvSpPr txBox="1"/>
          <p:nvPr/>
        </p:nvSpPr>
        <p:spPr>
          <a:xfrm>
            <a:off x="6148450" y="3158450"/>
            <a:ext cx="73449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1010788" y="152400"/>
            <a:ext cx="7122434" cy="4838699"/>
          </a:xfrm>
          <a:prstGeom prst="rect">
            <a:avLst/>
          </a:prstGeom>
          <a:noFill/>
          <a:ln>
            <a:noFill/>
          </a:ln>
        </p:spPr>
      </p:pic>
      <p:sp>
        <p:nvSpPr>
          <p:cNvPr id="124" name="Google Shape;124;p22"/>
          <p:cNvSpPr/>
          <p:nvPr/>
        </p:nvSpPr>
        <p:spPr>
          <a:xfrm>
            <a:off x="1585450" y="654275"/>
            <a:ext cx="439500" cy="3814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547302" y="0"/>
            <a:ext cx="8049385" cy="5143500"/>
          </a:xfrm>
          <a:prstGeom prst="rect">
            <a:avLst/>
          </a:prstGeom>
          <a:noFill/>
          <a:ln>
            <a:noFill/>
          </a:ln>
        </p:spPr>
      </p:pic>
      <p:sp>
        <p:nvSpPr>
          <p:cNvPr id="130" name="Google Shape;130;p23"/>
          <p:cNvSpPr txBox="1"/>
          <p:nvPr>
            <p:ph type="title"/>
          </p:nvPr>
        </p:nvSpPr>
        <p:spPr>
          <a:xfrm rot="-850">
            <a:off x="2751450" y="74360"/>
            <a:ext cx="364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Products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Market Basket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Apriori</a:t>
            </a:r>
            <a:endParaRPr/>
          </a:p>
        </p:txBody>
      </p:sp>
      <p:sp>
        <p:nvSpPr>
          <p:cNvPr id="141" name="Google Shape;141;p25"/>
          <p:cNvSpPr txBox="1"/>
          <p:nvPr>
            <p:ph idx="1" type="body"/>
          </p:nvPr>
        </p:nvSpPr>
        <p:spPr>
          <a:xfrm>
            <a:off x="311700" y="1152475"/>
            <a:ext cx="6279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sz="75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42" name="Google Shape;142;p25"/>
          <p:cNvPicPr preferRelativeResize="0"/>
          <p:nvPr/>
        </p:nvPicPr>
        <p:blipFill>
          <a:blip r:embed="rId3">
            <a:alphaModFix/>
          </a:blip>
          <a:stretch>
            <a:fillRect/>
          </a:stretch>
        </p:blipFill>
        <p:spPr>
          <a:xfrm>
            <a:off x="64625" y="1717237"/>
            <a:ext cx="9014750" cy="3304175"/>
          </a:xfrm>
          <a:prstGeom prst="rect">
            <a:avLst/>
          </a:prstGeom>
          <a:noFill/>
          <a:ln>
            <a:noFill/>
          </a:ln>
        </p:spPr>
      </p:pic>
      <p:sp>
        <p:nvSpPr>
          <p:cNvPr id="143" name="Google Shape;143;p25"/>
          <p:cNvSpPr txBox="1"/>
          <p:nvPr/>
        </p:nvSpPr>
        <p:spPr>
          <a:xfrm>
            <a:off x="-25500" y="1152475"/>
            <a:ext cx="9195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214A88"/>
                </a:solidFill>
              </a:rPr>
              <a:t>apriori</a:t>
            </a:r>
            <a:r>
              <a:rPr lang="en" sz="1600"/>
              <a:t> (transactions, </a:t>
            </a:r>
            <a:r>
              <a:rPr lang="en" sz="1600">
                <a:solidFill>
                  <a:srgbClr val="214A88"/>
                </a:solidFill>
              </a:rPr>
              <a:t>parameter = list</a:t>
            </a:r>
            <a:r>
              <a:rPr lang="en" sz="1600"/>
              <a:t> (</a:t>
            </a:r>
            <a:r>
              <a:rPr lang="en" sz="1600">
                <a:solidFill>
                  <a:srgbClr val="214A88"/>
                </a:solidFill>
              </a:rPr>
              <a:t>supp=</a:t>
            </a:r>
            <a:r>
              <a:rPr lang="en" sz="1600">
                <a:solidFill>
                  <a:srgbClr val="0000CF"/>
                </a:solidFill>
              </a:rPr>
              <a:t>0.0001555</a:t>
            </a:r>
            <a:r>
              <a:rPr lang="en" sz="1600"/>
              <a:t> , </a:t>
            </a:r>
            <a:r>
              <a:rPr lang="en" sz="1600">
                <a:solidFill>
                  <a:srgbClr val="214A88"/>
                </a:solidFill>
              </a:rPr>
              <a:t>conf=</a:t>
            </a:r>
            <a:r>
              <a:rPr lang="en" sz="1600">
                <a:solidFill>
                  <a:srgbClr val="0000CF"/>
                </a:solidFill>
              </a:rPr>
              <a:t>0.7</a:t>
            </a:r>
            <a:r>
              <a:rPr lang="en" sz="1600"/>
              <a:t> , </a:t>
            </a:r>
            <a:r>
              <a:rPr lang="en" sz="1600">
                <a:solidFill>
                  <a:srgbClr val="214A88"/>
                </a:solidFill>
              </a:rPr>
              <a:t>minlen=</a:t>
            </a:r>
            <a:r>
              <a:rPr lang="en" sz="1600">
                <a:solidFill>
                  <a:srgbClr val="0000CF"/>
                </a:solidFill>
              </a:rPr>
              <a:t>2</a:t>
            </a:r>
            <a:r>
              <a:rPr lang="en" sz="1600"/>
              <a:t> , </a:t>
            </a:r>
            <a:r>
              <a:rPr lang="en" sz="1600">
                <a:solidFill>
                  <a:srgbClr val="214A88"/>
                </a:solidFill>
              </a:rPr>
              <a:t>maxtime=</a:t>
            </a:r>
            <a:r>
              <a:rPr lang="en" sz="1600">
                <a:solidFill>
                  <a:srgbClr val="0000CF"/>
                </a:solidFill>
              </a:rPr>
              <a:t>120</a:t>
            </a:r>
            <a:r>
              <a:rPr lang="en" sz="1600"/>
              <a:t>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6"/>
          <p:cNvPicPr preferRelativeResize="0"/>
          <p:nvPr/>
        </p:nvPicPr>
        <p:blipFill>
          <a:blip r:embed="rId3">
            <a:alphaModFix/>
          </a:blip>
          <a:stretch>
            <a:fillRect/>
          </a:stretch>
        </p:blipFill>
        <p:spPr>
          <a:xfrm>
            <a:off x="786225" y="0"/>
            <a:ext cx="7571541"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Association Rule # 1</a:t>
            </a:r>
            <a:endParaRPr/>
          </a:p>
        </p:txBody>
      </p:sp>
      <p:sp>
        <p:nvSpPr>
          <p:cNvPr id="154" name="Google Shape;154;p2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Times New Roman"/>
                <a:ea typeface="Times New Roman"/>
                <a:cs typeface="Times New Roman"/>
                <a:sym typeface="Times New Roman"/>
              </a:rPr>
              <a:t>l</a:t>
            </a:r>
            <a:r>
              <a:rPr lang="en" sz="2400">
                <a:solidFill>
                  <a:srgbClr val="000000"/>
                </a:solidFill>
                <a:latin typeface="Times New Roman"/>
                <a:ea typeface="Times New Roman"/>
                <a:cs typeface="Times New Roman"/>
                <a:sym typeface="Times New Roman"/>
              </a:rPr>
              <a:t>hs</a:t>
            </a:r>
            <a:endParaRPr sz="2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2400">
                <a:solidFill>
                  <a:srgbClr val="000000"/>
                </a:solidFill>
                <a:latin typeface="Times New Roman"/>
                <a:ea typeface="Times New Roman"/>
                <a:cs typeface="Times New Roman"/>
                <a:sym typeface="Times New Roman"/>
              </a:rPr>
              <a:t> {Lime Sparkling Water,</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rgbClr val="000000"/>
                </a:solidFill>
                <a:latin typeface="Times New Roman"/>
                <a:ea typeface="Times New Roman"/>
                <a:cs typeface="Times New Roman"/>
                <a:sym typeface="Times New Roman"/>
              </a:rPr>
              <a:t>Peach Pear Flavored Sparkling Water,</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rgbClr val="000000"/>
                </a:solidFill>
                <a:latin typeface="Times New Roman"/>
                <a:ea typeface="Times New Roman"/>
                <a:cs typeface="Times New Roman"/>
                <a:sym typeface="Times New Roman"/>
              </a:rPr>
              <a:t>Pure Sparkling Water,</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rgbClr val="000000"/>
                </a:solidFill>
                <a:latin typeface="Times New Roman"/>
                <a:ea typeface="Times New Roman"/>
                <a:cs typeface="Times New Roman"/>
                <a:sym typeface="Times New Roman"/>
              </a:rPr>
              <a:t>Sparkling Lemon Water}</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sz="2400">
              <a:latin typeface="Times New Roman"/>
              <a:ea typeface="Times New Roman"/>
              <a:cs typeface="Times New Roman"/>
              <a:sym typeface="Times New Roman"/>
            </a:endParaRPr>
          </a:p>
        </p:txBody>
      </p:sp>
      <p:sp>
        <p:nvSpPr>
          <p:cNvPr id="155" name="Google Shape;155;p2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Times New Roman"/>
                <a:ea typeface="Times New Roman"/>
                <a:cs typeface="Times New Roman"/>
                <a:sym typeface="Times New Roman"/>
              </a:rPr>
              <a:t>r</a:t>
            </a:r>
            <a:r>
              <a:rPr lang="en" sz="2400">
                <a:solidFill>
                  <a:srgbClr val="000000"/>
                </a:solidFill>
                <a:latin typeface="Times New Roman"/>
                <a:ea typeface="Times New Roman"/>
                <a:cs typeface="Times New Roman"/>
                <a:sym typeface="Times New Roman"/>
              </a:rPr>
              <a:t>hs</a:t>
            </a:r>
            <a:endParaRPr sz="2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2400">
                <a:solidFill>
                  <a:srgbClr val="000000"/>
                </a:solidFill>
                <a:latin typeface="Times New Roman"/>
                <a:ea typeface="Times New Roman"/>
                <a:cs typeface="Times New Roman"/>
                <a:sym typeface="Times New Roman"/>
              </a:rPr>
              <a:t> =&gt; {Sparkling Water Grapefruit}</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Association Rule # 9</a:t>
            </a:r>
            <a:endParaRPr/>
          </a:p>
        </p:txBody>
      </p:sp>
      <p:sp>
        <p:nvSpPr>
          <p:cNvPr id="161" name="Google Shape;161;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Times New Roman"/>
                <a:ea typeface="Times New Roman"/>
                <a:cs typeface="Times New Roman"/>
                <a:sym typeface="Times New Roman"/>
              </a:rPr>
              <a:t> Lhs</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{Total 2% All Natural Greek Strained Yogurt with Honey,</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Total 2% Greek Strained Yogurt with Cherry 5.3 oz,</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Total 2% Lowfat Greek Strained Yogurt With Blueberry,</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Total 2% Lowfat Greek Strained Yogurt with Peach}</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162" name="Google Shape;162;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Times New Roman"/>
                <a:ea typeface="Times New Roman"/>
                <a:cs typeface="Times New Roman"/>
                <a:sym typeface="Times New Roman"/>
              </a:rPr>
              <a:t> rhs</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rgbClr val="000000"/>
                </a:solidFill>
                <a:latin typeface="Times New Roman"/>
                <a:ea typeface="Times New Roman"/>
                <a:cs typeface="Times New Roman"/>
                <a:sym typeface="Times New Roman"/>
              </a:rPr>
              <a:t>=&gt; {Total 2% with Strawberry Lowfat Greek Strained Yogurt}</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Association Rule # 13</a:t>
            </a:r>
            <a:endParaRPr/>
          </a:p>
        </p:txBody>
      </p:sp>
      <p:sp>
        <p:nvSpPr>
          <p:cNvPr id="168" name="Google Shape;168;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Times New Roman"/>
                <a:ea typeface="Times New Roman"/>
                <a:cs typeface="Times New Roman"/>
                <a:sym typeface="Times New Roman"/>
              </a:rPr>
              <a:t> Lhs</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rgbClr val="000000"/>
                </a:solidFill>
                <a:latin typeface="Times New Roman"/>
                <a:ea typeface="Times New Roman"/>
                <a:cs typeface="Times New Roman"/>
                <a:sym typeface="Times New Roman"/>
              </a:rPr>
              <a:t>{Oh My Yog! Madagascar Vanilla Trilayer Yogurt,</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rgbClr val="000000"/>
                </a:solidFill>
                <a:latin typeface="Times New Roman"/>
                <a:ea typeface="Times New Roman"/>
                <a:cs typeface="Times New Roman"/>
                <a:sym typeface="Times New Roman"/>
              </a:rPr>
              <a:t> Oh My Yog! Organic Wild Quebec Blueberry Cream Top Yogurt &amp; Fruit}</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169" name="Google Shape;169;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Times New Roman"/>
                <a:ea typeface="Times New Roman"/>
                <a:cs typeface="Times New Roman"/>
                <a:sym typeface="Times New Roman"/>
              </a:rPr>
              <a:t>rhs </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rgbClr val="000000"/>
                </a:solidFill>
                <a:latin typeface="Times New Roman"/>
                <a:ea typeface="Times New Roman"/>
                <a:cs typeface="Times New Roman"/>
                <a:sym typeface="Times New Roman"/>
              </a:rPr>
              <a:t>=&gt; {Oh My Yog! Pacific Coast Strawberry Trilayer Yogurt}</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30"/>
          <p:cNvPicPr preferRelativeResize="0"/>
          <p:nvPr/>
        </p:nvPicPr>
        <p:blipFill>
          <a:blip r:embed="rId3">
            <a:alphaModFix/>
          </a:blip>
          <a:stretch>
            <a:fillRect/>
          </a:stretch>
        </p:blipFill>
        <p:spPr>
          <a:xfrm>
            <a:off x="671309" y="0"/>
            <a:ext cx="7801392"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Customer Reordering Frequency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Set</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3.4 million Instacart grocery transactions</a:t>
            </a:r>
            <a:endParaRPr/>
          </a:p>
          <a:p>
            <a:pPr indent="0" lvl="0" marL="0" rtl="0" algn="l">
              <a:spcBef>
                <a:spcPts val="1600"/>
              </a:spcBef>
              <a:spcAft>
                <a:spcPts val="0"/>
              </a:spcAft>
              <a:buNone/>
            </a:pPr>
            <a:r>
              <a:rPr lang="en" sz="2400"/>
              <a:t>The data is separated into six csv files highlighting different attributes of the transactions. The orders are separated into two categories; previous orders and training orders.</a:t>
            </a:r>
            <a:endParaRPr sz="2400"/>
          </a:p>
          <a:p>
            <a:pPr indent="0" lvl="0" marL="0" rtl="0" algn="l">
              <a:spcBef>
                <a:spcPts val="1600"/>
              </a:spcBef>
              <a:spcAft>
                <a:spcPts val="0"/>
              </a:spcAft>
              <a:buNone/>
            </a:pPr>
            <a:r>
              <a:t/>
            </a:r>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“The Instacart Online Grocery Shopping Dataset 2017”, Accessed from https://www.instacart.com/datasets/grocery-shopping-2017 on May 1, 2019.</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32"/>
          <p:cNvPicPr preferRelativeResize="0"/>
          <p:nvPr/>
        </p:nvPicPr>
        <p:blipFill>
          <a:blip r:embed="rId3">
            <a:alphaModFix/>
          </a:blip>
          <a:stretch>
            <a:fillRect/>
          </a:stretch>
        </p:blipFill>
        <p:spPr>
          <a:xfrm>
            <a:off x="848625" y="0"/>
            <a:ext cx="7446744"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Neural Network Model</a:t>
            </a:r>
            <a:endParaRPr/>
          </a:p>
        </p:txBody>
      </p:sp>
      <p:pic>
        <p:nvPicPr>
          <p:cNvPr id="190" name="Google Shape;190;p33"/>
          <p:cNvPicPr preferRelativeResize="0"/>
          <p:nvPr/>
        </p:nvPicPr>
        <p:blipFill>
          <a:blip r:embed="rId3">
            <a:alphaModFix/>
          </a:blip>
          <a:stretch>
            <a:fillRect/>
          </a:stretch>
        </p:blipFill>
        <p:spPr>
          <a:xfrm>
            <a:off x="38575" y="2571750"/>
            <a:ext cx="9066851" cy="2408825"/>
          </a:xfrm>
          <a:prstGeom prst="rect">
            <a:avLst/>
          </a:prstGeom>
          <a:noFill/>
          <a:ln>
            <a:noFill/>
          </a:ln>
        </p:spPr>
      </p:pic>
      <p:pic>
        <p:nvPicPr>
          <p:cNvPr id="191" name="Google Shape;191;p33"/>
          <p:cNvPicPr preferRelativeResize="0"/>
          <p:nvPr/>
        </p:nvPicPr>
        <p:blipFill>
          <a:blip r:embed="rId4">
            <a:alphaModFix/>
          </a:blip>
          <a:stretch>
            <a:fillRect/>
          </a:stretch>
        </p:blipFill>
        <p:spPr>
          <a:xfrm>
            <a:off x="221750" y="1093925"/>
            <a:ext cx="5170240" cy="1401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34"/>
          <p:cNvPicPr preferRelativeResize="0"/>
          <p:nvPr/>
        </p:nvPicPr>
        <p:blipFill>
          <a:blip r:embed="rId3">
            <a:alphaModFix/>
          </a:blip>
          <a:stretch>
            <a:fillRect/>
          </a:stretch>
        </p:blipFill>
        <p:spPr>
          <a:xfrm>
            <a:off x="1049688" y="0"/>
            <a:ext cx="704463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35"/>
          <p:cNvPicPr preferRelativeResize="0"/>
          <p:nvPr/>
        </p:nvPicPr>
        <p:blipFill>
          <a:blip r:embed="rId3">
            <a:alphaModFix/>
          </a:blip>
          <a:stretch>
            <a:fillRect/>
          </a:stretch>
        </p:blipFill>
        <p:spPr>
          <a:xfrm>
            <a:off x="0" y="140300"/>
            <a:ext cx="6621272" cy="5003200"/>
          </a:xfrm>
          <a:prstGeom prst="rect">
            <a:avLst/>
          </a:prstGeom>
          <a:noFill/>
          <a:ln>
            <a:noFill/>
          </a:ln>
        </p:spPr>
      </p:pic>
      <p:pic>
        <p:nvPicPr>
          <p:cNvPr id="202" name="Google Shape;202;p35"/>
          <p:cNvPicPr preferRelativeResize="0"/>
          <p:nvPr/>
        </p:nvPicPr>
        <p:blipFill>
          <a:blip r:embed="rId4">
            <a:alphaModFix/>
          </a:blip>
          <a:stretch>
            <a:fillRect/>
          </a:stretch>
        </p:blipFill>
        <p:spPr>
          <a:xfrm>
            <a:off x="4942802" y="1144875"/>
            <a:ext cx="3819722" cy="1704300"/>
          </a:xfrm>
          <a:prstGeom prst="rect">
            <a:avLst/>
          </a:prstGeom>
          <a:noFill/>
          <a:ln>
            <a:noFill/>
          </a:ln>
          <a:effectLst>
            <a:outerShdw blurRad="57150" rotWithShape="0" algn="bl" dir="5400000" dist="19050">
              <a:srgbClr val="000000">
                <a:alpha val="50000"/>
              </a:srgbClr>
            </a:outerShdw>
          </a:effectLst>
        </p:spPr>
      </p:pic>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Model Accuracy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 to Basket Analysis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Apriori Model Code</a:t>
            </a:r>
            <a:endParaRPr/>
          </a:p>
        </p:txBody>
      </p:sp>
      <p:sp>
        <p:nvSpPr>
          <p:cNvPr id="214" name="Google Shape;214;p37"/>
          <p:cNvSpPr txBox="1"/>
          <p:nvPr/>
        </p:nvSpPr>
        <p:spPr>
          <a:xfrm>
            <a:off x="270750" y="1364100"/>
            <a:ext cx="86025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t>#apriorirules</a:t>
            </a:r>
            <a:endParaRPr sz="3000"/>
          </a:p>
          <a:p>
            <a:pPr indent="0" lvl="0" marL="0" rtl="0" algn="l">
              <a:lnSpc>
                <a:spcPct val="115000"/>
              </a:lnSpc>
              <a:spcBef>
                <a:spcPts val="0"/>
              </a:spcBef>
              <a:spcAft>
                <a:spcPts val="0"/>
              </a:spcAft>
              <a:buNone/>
            </a:pPr>
            <a:r>
              <a:rPr lang="en" sz="3000"/>
              <a:t>rules &lt;- apriori(trainTransactions, parameter = list(supp=0.05, conf=0.5,minlen=2, maxlen=5))</a:t>
            </a:r>
            <a:endParaRPr sz="3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Association Rules</a:t>
            </a:r>
            <a:endParaRPr/>
          </a:p>
        </p:txBody>
      </p:sp>
      <p:sp>
        <p:nvSpPr>
          <p:cNvPr id="220" name="Google Shape;220;p38"/>
          <p:cNvSpPr txBox="1"/>
          <p:nvPr/>
        </p:nvSpPr>
        <p:spPr>
          <a:xfrm>
            <a:off x="82800" y="1407000"/>
            <a:ext cx="90612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t>[1]    {Organic Lemon}    =&gt;   {Fresh Cauliflower}   					0.06451613    1.0000000    10.333333   2</a:t>
            </a:r>
            <a:endParaRPr sz="1300"/>
          </a:p>
          <a:p>
            <a:pPr indent="0" lvl="0" marL="0" rtl="0" algn="l">
              <a:lnSpc>
                <a:spcPct val="115000"/>
              </a:lnSpc>
              <a:spcBef>
                <a:spcPts val="0"/>
              </a:spcBef>
              <a:spcAft>
                <a:spcPts val="0"/>
              </a:spcAft>
              <a:buNone/>
            </a:pPr>
            <a:r>
              <a:rPr lang="en" sz="1300"/>
              <a:t>[2]    {Organic Lemon}    =&gt;   {Organic Hass Avocado}   				0.06451613    1.0000000    10.333333   2</a:t>
            </a:r>
            <a:endParaRPr sz="1300"/>
          </a:p>
          <a:p>
            <a:pPr indent="0" lvl="0" marL="0" rtl="0" algn="l">
              <a:lnSpc>
                <a:spcPct val="115000"/>
              </a:lnSpc>
              <a:spcBef>
                <a:spcPts val="0"/>
              </a:spcBef>
              <a:spcAft>
                <a:spcPts val="0"/>
              </a:spcAft>
              <a:buNone/>
            </a:pPr>
            <a:r>
              <a:rPr lang="en" sz="1300"/>
              <a:t>[3]    {Organic Cilantro}    =&gt;   {Organic Strawberries}   				0.06451613    1.0000000    05.166667   2</a:t>
            </a:r>
            <a:endParaRPr sz="1300"/>
          </a:p>
          <a:p>
            <a:pPr indent="0" lvl="0" marL="0" rtl="0" algn="l">
              <a:lnSpc>
                <a:spcPct val="115000"/>
              </a:lnSpc>
              <a:spcBef>
                <a:spcPts val="0"/>
              </a:spcBef>
              <a:spcAft>
                <a:spcPts val="0"/>
              </a:spcAft>
              <a:buNone/>
            </a:pPr>
            <a:r>
              <a:rPr lang="en" sz="1300"/>
              <a:t>[4]    {Uncured Genoa Salami}    =&gt;   {Organic Italian Parsley Bunch}   	0.06451613    1.0000000    15.500000   2</a:t>
            </a:r>
            <a:endParaRPr sz="1300"/>
          </a:p>
          <a:p>
            <a:pPr indent="0" lvl="0" marL="0" rtl="0" algn="l">
              <a:lnSpc>
                <a:spcPct val="115000"/>
              </a:lnSpc>
              <a:spcBef>
                <a:spcPts val="0"/>
              </a:spcBef>
              <a:spcAft>
                <a:spcPts val="0"/>
              </a:spcAft>
              <a:buNone/>
            </a:pPr>
            <a:r>
              <a:rPr lang="en" sz="1300"/>
              <a:t>[5]    {Organic Italian Parsley Bunch}    =&gt;   {Uncured Genoa Salami}   	0.06451613    1.0000000    15.500000   2</a:t>
            </a:r>
            <a:endParaRPr sz="1300"/>
          </a:p>
          <a:p>
            <a:pPr indent="0" lvl="0" marL="0" rtl="0" algn="l">
              <a:lnSpc>
                <a:spcPct val="115000"/>
              </a:lnSpc>
              <a:spcBef>
                <a:spcPts val="0"/>
              </a:spcBef>
              <a:spcAft>
                <a:spcPts val="0"/>
              </a:spcAft>
              <a:buNone/>
            </a:pPr>
            <a:r>
              <a:rPr lang="en" sz="1300"/>
              <a:t>[6]    {Natural Spring Water}    =&gt;   {Organic Raspberries}   			0.06451613    1.0000000    10.333333   2</a:t>
            </a:r>
            <a:endParaRPr sz="1300"/>
          </a:p>
          <a:p>
            <a:pPr indent="0" lvl="0" marL="0" rtl="0" algn="l">
              <a:lnSpc>
                <a:spcPct val="115000"/>
              </a:lnSpc>
              <a:spcBef>
                <a:spcPts val="0"/>
              </a:spcBef>
              <a:spcAft>
                <a:spcPts val="0"/>
              </a:spcAft>
              <a:buNone/>
            </a:pPr>
            <a:r>
              <a:rPr lang="en" sz="1300"/>
              <a:t>[7]    {Fresh Cauliflower,Organic Lemon}    =&gt;    {Organic Hass Avocado}    	0.06451613    1.0000000    10.333333   2</a:t>
            </a:r>
            <a:endParaRPr sz="1300"/>
          </a:p>
          <a:p>
            <a:pPr indent="0" lvl="0" marL="0" rtl="0" algn="l">
              <a:lnSpc>
                <a:spcPct val="115000"/>
              </a:lnSpc>
              <a:spcBef>
                <a:spcPts val="0"/>
              </a:spcBef>
              <a:spcAft>
                <a:spcPts val="0"/>
              </a:spcAft>
              <a:buNone/>
            </a:pPr>
            <a:r>
              <a:rPr lang="en" sz="1300"/>
              <a:t>[8]    {Organic Hass Avocado,Organic Lemon}    =&gt;   {Fresh Cauliflower}  	0.06451613    1.0000000    10.333333   2</a:t>
            </a:r>
            <a:endParaRPr sz="1300"/>
          </a:p>
          <a:p>
            <a:pPr indent="0" lvl="0" marL="0" rtl="0" algn="l">
              <a:lnSpc>
                <a:spcPct val="115000"/>
              </a:lnSpc>
              <a:spcBef>
                <a:spcPts val="0"/>
              </a:spcBef>
              <a:spcAft>
                <a:spcPts val="0"/>
              </a:spcAft>
              <a:buNone/>
            </a:pPr>
            <a:r>
              <a:rPr lang="en" sz="1300"/>
              <a:t>[9]    {Fresh Cauliflower,Organic Hass Avocado}    =&gt;    {Organic Lemon}    	0.06451613    1.0000000    15.500000   2</a:t>
            </a:r>
            <a:endParaRPr sz="1300"/>
          </a:p>
          <a:p>
            <a:pPr indent="0" lvl="0" marL="0" rtl="0" algn="l">
              <a:lnSpc>
                <a:spcPct val="115000"/>
              </a:lnSpc>
              <a:spcBef>
                <a:spcPts val="0"/>
              </a:spcBef>
              <a:spcAft>
                <a:spcPts val="0"/>
              </a:spcAft>
              <a:buNone/>
            </a:pPr>
            <a:r>
              <a:rPr lang="en" sz="1300"/>
              <a:t>[10]    {Fresh Cauliflower}    =&gt;   {Organic Lemon}    				0.06451613    0.6666667    10.333333   2</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52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Apriori Model Accuracy</a:t>
            </a:r>
            <a:endParaRPr/>
          </a:p>
        </p:txBody>
      </p:sp>
      <p:sp>
        <p:nvSpPr>
          <p:cNvPr id="226" name="Google Shape;226;p39"/>
          <p:cNvSpPr txBox="1"/>
          <p:nvPr/>
        </p:nvSpPr>
        <p:spPr>
          <a:xfrm>
            <a:off x="46250" y="624700"/>
            <a:ext cx="9144000" cy="436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rule length distribution (lhs+ rhs):sizes</a:t>
            </a:r>
            <a:endParaRPr sz="1800"/>
          </a:p>
          <a:p>
            <a:pPr indent="0" lvl="0" marL="0" rtl="0" algn="l">
              <a:lnSpc>
                <a:spcPct val="115000"/>
              </a:lnSpc>
              <a:spcBef>
                <a:spcPts val="0"/>
              </a:spcBef>
              <a:spcAft>
                <a:spcPts val="0"/>
              </a:spcAft>
              <a:buNone/>
            </a:pPr>
            <a:r>
              <a:rPr lang="en" sz="1800"/>
              <a:t>2  3</a:t>
            </a:r>
            <a:endParaRPr sz="1800"/>
          </a:p>
          <a:p>
            <a:pPr indent="0" lvl="0" marL="0" rtl="0" algn="l">
              <a:lnSpc>
                <a:spcPct val="115000"/>
              </a:lnSpc>
              <a:spcBef>
                <a:spcPts val="0"/>
              </a:spcBef>
              <a:spcAft>
                <a:spcPts val="0"/>
              </a:spcAft>
              <a:buNone/>
            </a:pPr>
            <a:r>
              <a:rPr lang="en" sz="1800"/>
              <a:t>12  3  </a:t>
            </a:r>
            <a:endParaRPr sz="1800"/>
          </a:p>
          <a:p>
            <a:pPr indent="0" lvl="0" marL="0" rtl="0" algn="l">
              <a:lnSpc>
                <a:spcPct val="115000"/>
              </a:lnSpc>
              <a:spcBef>
                <a:spcPts val="0"/>
              </a:spcBef>
              <a:spcAft>
                <a:spcPts val="0"/>
              </a:spcAft>
              <a:buNone/>
            </a:pPr>
            <a:r>
              <a:rPr lang="en" sz="1800"/>
              <a:t>Min. 	1st Qu.  		Median    	Mean 		3rd Qu.    	Max.</a:t>
            </a:r>
            <a:endParaRPr sz="1800"/>
          </a:p>
          <a:p>
            <a:pPr indent="0" lvl="0" marL="0" rtl="0" algn="l">
              <a:lnSpc>
                <a:spcPct val="115000"/>
              </a:lnSpc>
              <a:spcBef>
                <a:spcPts val="0"/>
              </a:spcBef>
              <a:spcAft>
                <a:spcPts val="0"/>
              </a:spcAft>
              <a:buNone/>
            </a:pPr>
            <a:r>
              <a:rPr lang="en" sz="1800"/>
              <a:t>   2.0    	2.0     		2.0     		2.2    		2.0    		 3.0</a:t>
            </a:r>
            <a:endParaRPr sz="1800"/>
          </a:p>
          <a:p>
            <a:pPr indent="0" lvl="0" marL="0" rtl="0" algn="l">
              <a:lnSpc>
                <a:spcPct val="115000"/>
              </a:lnSpc>
              <a:spcBef>
                <a:spcPts val="0"/>
              </a:spcBef>
              <a:spcAft>
                <a:spcPts val="0"/>
              </a:spcAft>
              <a:buNone/>
            </a:pPr>
            <a:r>
              <a:rPr lang="en" sz="1800"/>
              <a:t>summary of quality measures:</a:t>
            </a:r>
            <a:endParaRPr sz="1800"/>
          </a:p>
          <a:p>
            <a:pPr indent="0" lvl="0" marL="0" rtl="0" algn="l">
              <a:lnSpc>
                <a:spcPct val="115000"/>
              </a:lnSpc>
              <a:spcBef>
                <a:spcPts val="0"/>
              </a:spcBef>
              <a:spcAft>
                <a:spcPts val="0"/>
              </a:spcAft>
              <a:buNone/>
            </a:pPr>
            <a:r>
              <a:rPr lang="en" sz="1800"/>
              <a:t>        support          	confidence          			lift            		count</a:t>
            </a:r>
            <a:endParaRPr sz="1800"/>
          </a:p>
          <a:p>
            <a:pPr indent="0" lvl="0" marL="0" rtl="0" algn="l">
              <a:lnSpc>
                <a:spcPct val="115000"/>
              </a:lnSpc>
              <a:spcBef>
                <a:spcPts val="0"/>
              </a:spcBef>
              <a:spcAft>
                <a:spcPts val="0"/>
              </a:spcAft>
              <a:buNone/>
            </a:pPr>
            <a:r>
              <a:rPr lang="en" sz="1800"/>
              <a:t>Min.   :0.06452  		Min.   :0.5000   		Min.  : 2.583   		Min.   :2</a:t>
            </a:r>
            <a:endParaRPr sz="1800"/>
          </a:p>
          <a:p>
            <a:pPr indent="0" lvl="0" marL="0" rtl="0" algn="l">
              <a:lnSpc>
                <a:spcPct val="115000"/>
              </a:lnSpc>
              <a:spcBef>
                <a:spcPts val="0"/>
              </a:spcBef>
              <a:spcAft>
                <a:spcPts val="0"/>
              </a:spcAft>
              <a:buNone/>
            </a:pPr>
            <a:r>
              <a:rPr lang="en" sz="1800"/>
              <a:t>1st Qu.:0.06452   		1st Qu.:0.6667   		1st Qu.: 8.611   		1st Qu.:2</a:t>
            </a:r>
            <a:endParaRPr sz="1800"/>
          </a:p>
          <a:p>
            <a:pPr indent="0" lvl="0" marL="0" rtl="0" algn="l">
              <a:lnSpc>
                <a:spcPct val="115000"/>
              </a:lnSpc>
              <a:spcBef>
                <a:spcPts val="0"/>
              </a:spcBef>
              <a:spcAft>
                <a:spcPts val="0"/>
              </a:spcAft>
              <a:buNone/>
            </a:pPr>
            <a:r>
              <a:rPr lang="en" sz="1800"/>
              <a:t>Median :0.06452   	Median :1.0000   		Median :10.333   		Median :2</a:t>
            </a:r>
            <a:endParaRPr sz="1800"/>
          </a:p>
          <a:p>
            <a:pPr indent="0" lvl="0" marL="0" rtl="0" algn="l">
              <a:lnSpc>
                <a:spcPct val="115000"/>
              </a:lnSpc>
              <a:spcBef>
                <a:spcPts val="0"/>
              </a:spcBef>
              <a:spcAft>
                <a:spcPts val="0"/>
              </a:spcAft>
              <a:buNone/>
            </a:pPr>
            <a:r>
              <a:rPr lang="en" sz="1800"/>
              <a:t>Mean   :0.06452  		Mean   :0.8556   		Mean  :10.046   		Mean   :2</a:t>
            </a:r>
            <a:endParaRPr sz="1800"/>
          </a:p>
          <a:p>
            <a:pPr indent="0" lvl="0" marL="0" rtl="0" algn="l">
              <a:lnSpc>
                <a:spcPct val="115000"/>
              </a:lnSpc>
              <a:spcBef>
                <a:spcPts val="0"/>
              </a:spcBef>
              <a:spcAft>
                <a:spcPts val="0"/>
              </a:spcAft>
              <a:buNone/>
            </a:pPr>
            <a:r>
              <a:rPr lang="en" sz="1800"/>
              <a:t>3rd Qu.:0.06452   	3rd Qu.:1.0000   		3rd Qu.:10.333   		3rd Qu.:2</a:t>
            </a:r>
            <a:endParaRPr sz="1800"/>
          </a:p>
          <a:p>
            <a:pPr indent="0" lvl="0" marL="0" rtl="0" algn="l">
              <a:lnSpc>
                <a:spcPct val="115000"/>
              </a:lnSpc>
              <a:spcBef>
                <a:spcPts val="0"/>
              </a:spcBef>
              <a:spcAft>
                <a:spcPts val="0"/>
              </a:spcAft>
              <a:buNone/>
            </a:pPr>
            <a:r>
              <a:rPr lang="en" sz="1800"/>
              <a:t>Max.   :0.06452  		Max.   :1.0000   		Max.  :15.500   		Max.   :2</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40"/>
          <p:cNvPicPr preferRelativeResize="0"/>
          <p:nvPr/>
        </p:nvPicPr>
        <p:blipFill>
          <a:blip r:embed="rId3">
            <a:alphaModFix/>
          </a:blip>
          <a:stretch>
            <a:fillRect/>
          </a:stretch>
        </p:blipFill>
        <p:spPr>
          <a:xfrm>
            <a:off x="404802" y="0"/>
            <a:ext cx="8334399"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Orders</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1" name="Google Shape;71;p15"/>
          <p:cNvPicPr preferRelativeResize="0"/>
          <p:nvPr/>
        </p:nvPicPr>
        <p:blipFill>
          <a:blip r:embed="rId3">
            <a:alphaModFix/>
          </a:blip>
          <a:stretch>
            <a:fillRect/>
          </a:stretch>
        </p:blipFill>
        <p:spPr>
          <a:xfrm>
            <a:off x="0" y="1185468"/>
            <a:ext cx="9144001" cy="27725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Products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a:p>
        </p:txBody>
      </p:sp>
      <p:pic>
        <p:nvPicPr>
          <p:cNvPr id="78" name="Google Shape;78;p16"/>
          <p:cNvPicPr preferRelativeResize="0"/>
          <p:nvPr/>
        </p:nvPicPr>
        <p:blipFill>
          <a:blip r:embed="rId3">
            <a:alphaModFix/>
          </a:blip>
          <a:stretch>
            <a:fillRect/>
          </a:stretch>
        </p:blipFill>
        <p:spPr>
          <a:xfrm>
            <a:off x="1356450" y="1017725"/>
            <a:ext cx="6656800" cy="361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0" y="1168863"/>
            <a:ext cx="9144001" cy="280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Aisle and Product Information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8"/>
          <p:cNvPicPr preferRelativeResize="0"/>
          <p:nvPr/>
        </p:nvPicPr>
        <p:blipFill>
          <a:blip r:embed="rId3">
            <a:alphaModFix/>
          </a:blip>
          <a:stretch>
            <a:fillRect/>
          </a:stretch>
        </p:blipFill>
        <p:spPr>
          <a:xfrm>
            <a:off x="388248" y="1252275"/>
            <a:ext cx="3987825" cy="3316600"/>
          </a:xfrm>
          <a:prstGeom prst="rect">
            <a:avLst/>
          </a:prstGeom>
          <a:noFill/>
          <a:ln>
            <a:noFill/>
          </a:ln>
        </p:spPr>
      </p:pic>
      <p:pic>
        <p:nvPicPr>
          <p:cNvPr id="93" name="Google Shape;93;p18"/>
          <p:cNvPicPr preferRelativeResize="0"/>
          <p:nvPr/>
        </p:nvPicPr>
        <p:blipFill>
          <a:blip r:embed="rId4">
            <a:alphaModFix/>
          </a:blip>
          <a:stretch>
            <a:fillRect/>
          </a:stretch>
        </p:blipFill>
        <p:spPr>
          <a:xfrm>
            <a:off x="5073241" y="1202375"/>
            <a:ext cx="3562134"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Initial Observations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660150" y="0"/>
            <a:ext cx="7823700" cy="5143500"/>
          </a:xfrm>
          <a:prstGeom prst="rect">
            <a:avLst/>
          </a:prstGeom>
          <a:noFill/>
          <a:ln>
            <a:noFill/>
          </a:ln>
        </p:spPr>
      </p:pic>
      <p:sp>
        <p:nvSpPr>
          <p:cNvPr id="104" name="Google Shape;104;p20"/>
          <p:cNvSpPr/>
          <p:nvPr/>
        </p:nvSpPr>
        <p:spPr>
          <a:xfrm>
            <a:off x="1042125" y="87825"/>
            <a:ext cx="474000" cy="4404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1004150" y="152400"/>
            <a:ext cx="7135693" cy="4838701"/>
          </a:xfrm>
          <a:prstGeom prst="rect">
            <a:avLst/>
          </a:prstGeom>
          <a:noFill/>
          <a:ln>
            <a:noFill/>
          </a:ln>
        </p:spPr>
      </p:pic>
      <p:sp>
        <p:nvSpPr>
          <p:cNvPr id="110" name="Google Shape;110;p21"/>
          <p:cNvSpPr/>
          <p:nvPr/>
        </p:nvSpPr>
        <p:spPr>
          <a:xfrm>
            <a:off x="1273325" y="284350"/>
            <a:ext cx="462600" cy="4254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a:off x="2036300" y="4538450"/>
            <a:ext cx="5398500" cy="208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nvSpPr>
        <p:spPr>
          <a:xfrm>
            <a:off x="1862900" y="4538350"/>
            <a:ext cx="9363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Saturday</a:t>
            </a:r>
            <a:endParaRPr>
              <a:latin typeface="Proxima Nova"/>
              <a:ea typeface="Proxima Nova"/>
              <a:cs typeface="Proxima Nova"/>
              <a:sym typeface="Proxima Nova"/>
            </a:endParaRPr>
          </a:p>
        </p:txBody>
      </p:sp>
      <p:sp>
        <p:nvSpPr>
          <p:cNvPr id="113" name="Google Shape;113;p21"/>
          <p:cNvSpPr txBox="1"/>
          <p:nvPr/>
        </p:nvSpPr>
        <p:spPr>
          <a:xfrm>
            <a:off x="2799150" y="4538350"/>
            <a:ext cx="832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Sunday</a:t>
            </a:r>
            <a:endParaRPr>
              <a:latin typeface="Proxima Nova"/>
              <a:ea typeface="Proxima Nova"/>
              <a:cs typeface="Proxima Nova"/>
              <a:sym typeface="Proxima Nova"/>
            </a:endParaRPr>
          </a:p>
        </p:txBody>
      </p:sp>
      <p:sp>
        <p:nvSpPr>
          <p:cNvPr id="114" name="Google Shape;114;p21"/>
          <p:cNvSpPr txBox="1"/>
          <p:nvPr/>
        </p:nvSpPr>
        <p:spPr>
          <a:xfrm>
            <a:off x="3617163" y="4538350"/>
            <a:ext cx="832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Mo</a:t>
            </a:r>
            <a:r>
              <a:rPr lang="en">
                <a:latin typeface="Proxima Nova"/>
                <a:ea typeface="Proxima Nova"/>
                <a:cs typeface="Proxima Nova"/>
                <a:sym typeface="Proxima Nova"/>
              </a:rPr>
              <a:t>nday</a:t>
            </a:r>
            <a:endParaRPr>
              <a:latin typeface="Proxima Nova"/>
              <a:ea typeface="Proxima Nova"/>
              <a:cs typeface="Proxima Nova"/>
              <a:sym typeface="Proxima Nova"/>
            </a:endParaRPr>
          </a:p>
        </p:txBody>
      </p:sp>
      <p:sp>
        <p:nvSpPr>
          <p:cNvPr id="115" name="Google Shape;115;p21"/>
          <p:cNvSpPr txBox="1"/>
          <p:nvPr/>
        </p:nvSpPr>
        <p:spPr>
          <a:xfrm rot="-842">
            <a:off x="5078566" y="4584455"/>
            <a:ext cx="12252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Wednes</a:t>
            </a:r>
            <a:r>
              <a:rPr lang="en" sz="1200">
                <a:latin typeface="Proxima Nova"/>
                <a:ea typeface="Proxima Nova"/>
                <a:cs typeface="Proxima Nova"/>
                <a:sym typeface="Proxima Nova"/>
              </a:rPr>
              <a:t>day</a:t>
            </a:r>
            <a:endParaRPr sz="1200">
              <a:latin typeface="Proxima Nova"/>
              <a:ea typeface="Proxima Nova"/>
              <a:cs typeface="Proxima Nova"/>
              <a:sym typeface="Proxima Nova"/>
            </a:endParaRPr>
          </a:p>
        </p:txBody>
      </p:sp>
      <p:sp>
        <p:nvSpPr>
          <p:cNvPr id="116" name="Google Shape;116;p21"/>
          <p:cNvSpPr txBox="1"/>
          <p:nvPr/>
        </p:nvSpPr>
        <p:spPr>
          <a:xfrm>
            <a:off x="5950150" y="4538350"/>
            <a:ext cx="982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Thurs</a:t>
            </a:r>
            <a:r>
              <a:rPr lang="en">
                <a:latin typeface="Proxima Nova"/>
                <a:ea typeface="Proxima Nova"/>
                <a:cs typeface="Proxima Nova"/>
                <a:sym typeface="Proxima Nova"/>
              </a:rPr>
              <a:t>day</a:t>
            </a:r>
            <a:endParaRPr>
              <a:latin typeface="Proxima Nova"/>
              <a:ea typeface="Proxima Nova"/>
              <a:cs typeface="Proxima Nova"/>
              <a:sym typeface="Proxima Nova"/>
            </a:endParaRPr>
          </a:p>
        </p:txBody>
      </p:sp>
      <p:sp>
        <p:nvSpPr>
          <p:cNvPr id="117" name="Google Shape;117;p21"/>
          <p:cNvSpPr txBox="1"/>
          <p:nvPr/>
        </p:nvSpPr>
        <p:spPr>
          <a:xfrm>
            <a:off x="6932650" y="4538350"/>
            <a:ext cx="832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Fri</a:t>
            </a:r>
            <a:r>
              <a:rPr lang="en">
                <a:latin typeface="Proxima Nova"/>
                <a:ea typeface="Proxima Nova"/>
                <a:cs typeface="Proxima Nova"/>
                <a:sym typeface="Proxima Nova"/>
              </a:rPr>
              <a:t>day</a:t>
            </a:r>
            <a:endParaRPr>
              <a:latin typeface="Proxima Nova"/>
              <a:ea typeface="Proxima Nova"/>
              <a:cs typeface="Proxima Nova"/>
              <a:sym typeface="Proxima Nova"/>
            </a:endParaRPr>
          </a:p>
        </p:txBody>
      </p:sp>
      <p:sp>
        <p:nvSpPr>
          <p:cNvPr id="118" name="Google Shape;118;p21"/>
          <p:cNvSpPr txBox="1"/>
          <p:nvPr/>
        </p:nvSpPr>
        <p:spPr>
          <a:xfrm>
            <a:off x="4397750" y="4439300"/>
            <a:ext cx="9363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Tues</a:t>
            </a:r>
            <a:r>
              <a:rPr lang="en">
                <a:latin typeface="Proxima Nova"/>
                <a:ea typeface="Proxima Nova"/>
                <a:cs typeface="Proxima Nova"/>
                <a:sym typeface="Proxima Nova"/>
              </a:rPr>
              <a:t>day</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