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8" r:id="rId2"/>
    <p:sldId id="257" r:id="rId3"/>
    <p:sldId id="269" r:id="rId4"/>
    <p:sldId id="272" r:id="rId5"/>
    <p:sldId id="273" r:id="rId6"/>
    <p:sldId id="270" r:id="rId7"/>
    <p:sldId id="271" r:id="rId8"/>
    <p:sldId id="274" r:id="rId9"/>
    <p:sldId id="27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24"/>
  </p:normalViewPr>
  <p:slideViewPr>
    <p:cSldViewPr snapToGrid="0" snapToObjects="1">
      <p:cViewPr varScale="1">
        <p:scale>
          <a:sx n="138" d="100"/>
          <a:sy n="138" d="100"/>
        </p:scale>
        <p:origin x="29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4EE88-CEF5-4F4B-B7E4-EBFC682C472C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07D6E-B8AF-4046-85AC-81E77DF5B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3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507D6E-B8AF-4046-85AC-81E77DF5B0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https://</a:t>
            </a:r>
            <a:r>
              <a:rPr lang="en-US" dirty="0" err="1"/>
              <a:t>www.drift.com</a:t>
            </a:r>
            <a:r>
              <a:rPr lang="en-US" dirty="0"/>
              <a:t>/blog/chatbots-report/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507D6E-B8AF-4046-85AC-81E77DF5B0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0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0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3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8344772" y="6325461"/>
            <a:ext cx="456328" cy="365125"/>
          </a:xfrm>
        </p:spPr>
        <p:txBody>
          <a:bodyPr/>
          <a:lstStyle>
            <a:lvl1pPr>
              <a:defRPr sz="825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800100" y="914400"/>
            <a:ext cx="75438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54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800100" y="3424825"/>
            <a:ext cx="75438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800100" y="3864125"/>
            <a:ext cx="58293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0" i="1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9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14" y="5719036"/>
            <a:ext cx="1912776" cy="324240"/>
          </a:xfrm>
          <a:prstGeom prst="rect">
            <a:avLst/>
          </a:prstGeom>
        </p:spPr>
      </p:pic>
      <p:sp>
        <p:nvSpPr>
          <p:cNvPr id="7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800100" y="6030563"/>
            <a:ext cx="7543800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6629400" y="5771808"/>
            <a:ext cx="21716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9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800101" y="5450913"/>
            <a:ext cx="8000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9311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76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0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68853-AB47-D348-A49D-835BAE40F339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A907-2B1B-E04A-958C-57CBB53AE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>
          <a:xfrm>
            <a:off x="637730" y="1411260"/>
            <a:ext cx="8000999" cy="867871"/>
          </a:xfrm>
        </p:spPr>
        <p:txBody>
          <a:bodyPr>
            <a:normAutofit fontScale="90000"/>
          </a:bodyPr>
          <a:lstStyle/>
          <a:p>
            <a:r>
              <a:rPr lang="en-US" dirty="0"/>
              <a:t>Syracuse University Chatbot</a:t>
            </a:r>
          </a:p>
        </p:txBody>
      </p:sp>
      <p:sp>
        <p:nvSpPr>
          <p:cNvPr id="3" name="Presenter’s Name"/>
          <p:cNvSpPr>
            <a:spLocks noGrp="1"/>
          </p:cNvSpPr>
          <p:nvPr>
            <p:ph type="body" sz="quarter" idx="12"/>
          </p:nvPr>
        </p:nvSpPr>
        <p:spPr>
          <a:xfrm>
            <a:off x="800100" y="3129928"/>
            <a:ext cx="5583608" cy="161590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Team:</a:t>
            </a:r>
          </a:p>
          <a:p>
            <a:r>
              <a:rPr lang="en-US" sz="1800" dirty="0"/>
              <a:t>Bharath Karumudi</a:t>
            </a:r>
          </a:p>
          <a:p>
            <a:r>
              <a:rPr lang="en-US" sz="1800" dirty="0" err="1"/>
              <a:t>Haixin</a:t>
            </a:r>
            <a:r>
              <a:rPr lang="en-US" sz="1800" dirty="0"/>
              <a:t> Chang</a:t>
            </a:r>
          </a:p>
          <a:p>
            <a:endParaRPr lang="en-US" sz="1800" dirty="0"/>
          </a:p>
          <a:p>
            <a:r>
              <a:rPr lang="en-US" sz="1800" dirty="0"/>
              <a:t>CSE 682 – Software Engineering</a:t>
            </a:r>
          </a:p>
          <a:p>
            <a:r>
              <a:rPr lang="en-US" sz="1800" dirty="0"/>
              <a:t>Professor: Dr. Mehmet Kaya</a:t>
            </a:r>
          </a:p>
        </p:txBody>
      </p:sp>
      <p:sp>
        <p:nvSpPr>
          <p:cNvPr id="7" name="Division Name, if applicabl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College of Engineering and Computer Science</a:t>
            </a:r>
          </a:p>
        </p:txBody>
      </p:sp>
      <p:sp>
        <p:nvSpPr>
          <p:cNvPr id="6" name="Dat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Feb 18, 2019</a:t>
            </a:r>
          </a:p>
        </p:txBody>
      </p:sp>
      <p:pic>
        <p:nvPicPr>
          <p:cNvPr id="8" name="Picture 7" descr="Image result for chatbot image">
            <a:extLst>
              <a:ext uri="{FF2B5EF4-FFF2-40B4-BE49-F238E27FC236}">
                <a16:creationId xmlns:a16="http://schemas.microsoft.com/office/drawing/2014/main" id="{B48F77BC-B334-7F4A-B1C2-F4776023BC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014" y="2365718"/>
            <a:ext cx="2137886" cy="2137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49494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58" y="4673467"/>
            <a:ext cx="5204792" cy="1303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25" y="1322610"/>
            <a:ext cx="1682850" cy="168284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6251" y="2707204"/>
            <a:ext cx="721796" cy="7217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372" y="2603242"/>
            <a:ext cx="220271" cy="220271"/>
          </a:xfrm>
          <a:prstGeom prst="ellipse">
            <a:avLst/>
          </a:prstGeom>
          <a:solidFill>
            <a:srgbClr val="FE7E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 descr="Image result for chatbot imag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" r="-2" b="26129"/>
          <a:stretch/>
        </p:blipFill>
        <p:spPr bwMode="auto">
          <a:xfrm>
            <a:off x="4183543" y="10"/>
            <a:ext cx="4960458" cy="3532641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1659" y="4673467"/>
            <a:ext cx="0" cy="130302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4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/>
              <a:t>Project</a:t>
            </a:r>
          </a:p>
        </p:txBody>
      </p:sp>
      <p:cxnSp>
        <p:nvCxnSpPr>
          <p:cNvPr id="13" name="Straight Arrow Connector 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/>
          </a:p>
          <a:p>
            <a:r>
              <a:rPr lang="en-US" sz="1600"/>
              <a:t>The goal of this project is to develop a Chatbot for the Syracuse University students. So, the students can interact with the bot to get the required information.</a:t>
            </a:r>
          </a:p>
          <a:p>
            <a:endParaRPr lang="en-US" sz="1600"/>
          </a:p>
          <a:p>
            <a:r>
              <a:rPr lang="en-US" sz="1600"/>
              <a:t>Advantage – A student will be able to find the required information immediately with ease and in one place.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160D9-CA8D-DD4C-A2CC-48732A66EB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07" r="28918" b="-1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283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51529-66EB-D448-B60F-0695FB62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 Use Case predictions for Chatbots</a:t>
            </a: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BACF44-0CB7-BD4F-AFE7-1DD92607B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394"/>
          <a:stretch/>
        </p:blipFill>
        <p:spPr>
          <a:xfrm>
            <a:off x="3865366" y="1707640"/>
            <a:ext cx="4915159" cy="34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3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41EA57-DEA6-4BE9-B11E-1FBCC76B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EE6F0E7-1367-B440-9981-4F61CD634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76" r="1129" b="3"/>
          <a:stretch/>
        </p:blipFill>
        <p:spPr>
          <a:xfrm>
            <a:off x="4699322" y="10"/>
            <a:ext cx="4444676" cy="2285990"/>
          </a:xfrm>
          <a:custGeom>
            <a:avLst/>
            <a:gdLst>
              <a:gd name="connsiteX0" fmla="*/ 0 w 6265758"/>
              <a:gd name="connsiteY0" fmla="*/ 0 h 2286000"/>
              <a:gd name="connsiteX1" fmla="*/ 6265758 w 6265758"/>
              <a:gd name="connsiteY1" fmla="*/ 0 h 2286000"/>
              <a:gd name="connsiteX2" fmla="*/ 6265758 w 6265758"/>
              <a:gd name="connsiteY2" fmla="*/ 2286000 h 2286000"/>
              <a:gd name="connsiteX3" fmla="*/ 1062168 w 6265758"/>
              <a:gd name="connsiteY3" fmla="*/ 2286000 h 2286000"/>
              <a:gd name="connsiteX4" fmla="*/ 790683 w 6265758"/>
              <a:gd name="connsiteY4" fmla="*/ 1700078 h 2286000"/>
              <a:gd name="connsiteX5" fmla="*/ 787725 w 6265758"/>
              <a:gd name="connsiteY5" fmla="*/ 1700078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5758" h="2286000">
                <a:moveTo>
                  <a:pt x="0" y="0"/>
                </a:moveTo>
                <a:lnTo>
                  <a:pt x="6265758" y="0"/>
                </a:lnTo>
                <a:lnTo>
                  <a:pt x="6265758" y="2286000"/>
                </a:lnTo>
                <a:lnTo>
                  <a:pt x="1062168" y="2286000"/>
                </a:lnTo>
                <a:lnTo>
                  <a:pt x="790683" y="1700078"/>
                </a:lnTo>
                <a:lnTo>
                  <a:pt x="787725" y="1700078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428029-D162-244B-BFAC-DD72D4131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70" r="11998" b="3"/>
          <a:stretch/>
        </p:blipFill>
        <p:spPr>
          <a:xfrm>
            <a:off x="5241306" y="2286000"/>
            <a:ext cx="3902692" cy="2286000"/>
          </a:xfrm>
          <a:custGeom>
            <a:avLst/>
            <a:gdLst>
              <a:gd name="connsiteX0" fmla="*/ 0 w 5203590"/>
              <a:gd name="connsiteY0" fmla="*/ 0 h 2286000"/>
              <a:gd name="connsiteX1" fmla="*/ 5203590 w 5203590"/>
              <a:gd name="connsiteY1" fmla="*/ 0 h 2286000"/>
              <a:gd name="connsiteX2" fmla="*/ 5203590 w 5203590"/>
              <a:gd name="connsiteY2" fmla="*/ 2286000 h 2286000"/>
              <a:gd name="connsiteX3" fmla="*/ 1059212 w 5203590"/>
              <a:gd name="connsiteY3" fmla="*/ 2286000 h 2286000"/>
              <a:gd name="connsiteX4" fmla="*/ 925708 w 5203590"/>
              <a:gd name="connsiteY4" fmla="*/ 1997870 h 2286000"/>
              <a:gd name="connsiteX5" fmla="*/ 925707 w 5203590"/>
              <a:gd name="connsiteY5" fmla="*/ 199787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3590" h="2286000">
                <a:moveTo>
                  <a:pt x="0" y="0"/>
                </a:moveTo>
                <a:lnTo>
                  <a:pt x="5203590" y="0"/>
                </a:lnTo>
                <a:lnTo>
                  <a:pt x="5203590" y="2286000"/>
                </a:lnTo>
                <a:lnTo>
                  <a:pt x="1059212" y="2286000"/>
                </a:lnTo>
                <a:lnTo>
                  <a:pt x="925708" y="1997870"/>
                </a:lnTo>
                <a:lnTo>
                  <a:pt x="925707" y="199787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C5901-DB4A-7942-93EE-7C825928EB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63" r="33111" b="-2"/>
          <a:stretch/>
        </p:blipFill>
        <p:spPr>
          <a:xfrm>
            <a:off x="6035713" y="4572000"/>
            <a:ext cx="3108287" cy="2286000"/>
          </a:xfrm>
          <a:custGeom>
            <a:avLst/>
            <a:gdLst>
              <a:gd name="connsiteX0" fmla="*/ 0 w 4144382"/>
              <a:gd name="connsiteY0" fmla="*/ 0 h 2286000"/>
              <a:gd name="connsiteX1" fmla="*/ 4144382 w 4144382"/>
              <a:gd name="connsiteY1" fmla="*/ 0 h 2286000"/>
              <a:gd name="connsiteX2" fmla="*/ 4144382 w 4144382"/>
              <a:gd name="connsiteY2" fmla="*/ 2286000 h 2286000"/>
              <a:gd name="connsiteX3" fmla="*/ 1054581 w 4144382"/>
              <a:gd name="connsiteY3" fmla="*/ 2286000 h 2286000"/>
              <a:gd name="connsiteX4" fmla="*/ 1054581 w 4144382"/>
              <a:gd name="connsiteY4" fmla="*/ 2285999 h 2286000"/>
              <a:gd name="connsiteX5" fmla="*/ 1059211 w 4144382"/>
              <a:gd name="connsiteY5" fmla="*/ 228599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4382" h="2286000">
                <a:moveTo>
                  <a:pt x="0" y="0"/>
                </a:moveTo>
                <a:lnTo>
                  <a:pt x="4144382" y="0"/>
                </a:lnTo>
                <a:lnTo>
                  <a:pt x="4144382" y="2286000"/>
                </a:lnTo>
                <a:lnTo>
                  <a:pt x="1054581" y="2286000"/>
                </a:lnTo>
                <a:lnTo>
                  <a:pt x="1054581" y="2285999"/>
                </a:lnTo>
                <a:lnTo>
                  <a:pt x="1059211" y="2285999"/>
                </a:lnTo>
                <a:close/>
              </a:path>
            </a:pathLst>
          </a:custGeom>
        </p:spPr>
      </p:pic>
      <p:sp>
        <p:nvSpPr>
          <p:cNvPr id="20" name="Freeform 15">
            <a:extLst>
              <a:ext uri="{FF2B5EF4-FFF2-40B4-BE49-F238E27FC236}">
                <a16:creationId xmlns:a16="http://schemas.microsoft.com/office/drawing/2014/main" id="{A26922E4-CEB0-4BFE-BAD1-403E6A417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2652" cy="6858000"/>
          </a:xfrm>
          <a:custGeom>
            <a:avLst/>
            <a:gdLst>
              <a:gd name="connsiteX0" fmla="*/ 0 w 9590203"/>
              <a:gd name="connsiteY0" fmla="*/ 0 h 6858000"/>
              <a:gd name="connsiteX1" fmla="*/ 6414049 w 9590203"/>
              <a:gd name="connsiteY1" fmla="*/ 0 h 6858000"/>
              <a:gd name="connsiteX2" fmla="*/ 9590203 w 9590203"/>
              <a:gd name="connsiteY2" fmla="*/ 6858000 h 6858000"/>
              <a:gd name="connsiteX3" fmla="*/ 0 w 959020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90203" h="6858000">
                <a:moveTo>
                  <a:pt x="0" y="0"/>
                </a:moveTo>
                <a:lnTo>
                  <a:pt x="6414049" y="0"/>
                </a:lnTo>
                <a:lnTo>
                  <a:pt x="959020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E0277-E852-934A-8A98-ED49E887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3816030" cy="1325563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000000"/>
                </a:solidFill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45F0-E45D-A141-9EFF-DCEFF4C0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1249"/>
            <a:ext cx="4280673" cy="4155713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000000"/>
                </a:solidFill>
              </a:rPr>
              <a:t>Leveraging the Microsoft LUIS AI – A machine learning-based service to build natural language into bots that continuously improve.</a:t>
            </a:r>
          </a:p>
          <a:p>
            <a:endParaRPr lang="en-US" sz="1700" dirty="0">
              <a:solidFill>
                <a:srgbClr val="000000"/>
              </a:solidFill>
            </a:endParaRPr>
          </a:p>
          <a:p>
            <a:r>
              <a:rPr lang="en-US" sz="1700" dirty="0">
                <a:solidFill>
                  <a:srgbClr val="000000"/>
                </a:solidFill>
              </a:rPr>
              <a:t>The application will be completely cloud based with continuous integrity and deployment enabled using GitHub as code base and develops in Node.js</a:t>
            </a:r>
            <a:br>
              <a:rPr lang="en-US" sz="1700" dirty="0">
                <a:solidFill>
                  <a:srgbClr val="000000"/>
                </a:solidFill>
              </a:rPr>
            </a:br>
            <a:endParaRPr lang="en-US" sz="1700" dirty="0">
              <a:solidFill>
                <a:srgbClr val="000000"/>
              </a:solidFill>
            </a:endParaRPr>
          </a:p>
          <a:p>
            <a:r>
              <a:rPr lang="en-US" sz="1700" dirty="0">
                <a:solidFill>
                  <a:srgbClr val="000000"/>
                </a:solidFill>
              </a:rPr>
              <a:t>Uses Azure SQL databases and cloud native services for availability with a response time of maximum one second.</a:t>
            </a:r>
          </a:p>
        </p:txBody>
      </p:sp>
    </p:spTree>
    <p:extLst>
      <p:ext uri="{BB962C8B-B14F-4D97-AF65-F5344CB8AC3E}">
        <p14:creationId xmlns:p14="http://schemas.microsoft.com/office/powerpoint/2010/main" val="332687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F8C6-AC10-0C45-9A4A-D85D52E0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19" y="513612"/>
            <a:ext cx="7420599" cy="1031216"/>
          </a:xfrm>
        </p:spPr>
        <p:txBody>
          <a:bodyPr anchor="b">
            <a:normAutofit/>
          </a:bodyPr>
          <a:lstStyle/>
          <a:p>
            <a:r>
              <a:rPr lang="en-US" dirty="0"/>
              <a:t>Use Cases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32FDA-E073-604C-9A80-8AFE9EE3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98" y="2589086"/>
            <a:ext cx="2755478" cy="2755478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07803A-4E99-444E-94F7-8785CDDF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85115" y="1884045"/>
            <a:ext cx="2456751" cy="2853308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989BE6A-C309-418E-8ADD-1616A980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41866" y="3222529"/>
            <a:ext cx="2432214" cy="2828156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2604-A676-E54B-A507-D8594DC62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29" y="2279151"/>
            <a:ext cx="2720298" cy="3387145"/>
          </a:xfrm>
        </p:spPr>
        <p:txBody>
          <a:bodyPr anchor="ctr">
            <a:normAutofit/>
          </a:bodyPr>
          <a:lstStyle/>
          <a:p>
            <a:r>
              <a:rPr lang="en-US" sz="1900" dirty="0"/>
              <a:t>The Syracuse Chatbot allows the students to get the information:</a:t>
            </a:r>
          </a:p>
          <a:p>
            <a:pPr lvl="1"/>
            <a:r>
              <a:rPr lang="en-US" sz="1900" dirty="0"/>
              <a:t>Student profile</a:t>
            </a:r>
          </a:p>
          <a:p>
            <a:pPr lvl="1"/>
            <a:r>
              <a:rPr lang="en-US" sz="1900" dirty="0"/>
              <a:t>Class Enrollment</a:t>
            </a:r>
          </a:p>
          <a:p>
            <a:pPr lvl="1"/>
            <a:r>
              <a:rPr lang="en-US" sz="1900" dirty="0"/>
              <a:t>Schedules for classes and exams</a:t>
            </a:r>
          </a:p>
          <a:p>
            <a:pPr lvl="1"/>
            <a:r>
              <a:rPr lang="en-US" sz="1900" dirty="0"/>
              <a:t>Term fee</a:t>
            </a:r>
          </a:p>
        </p:txBody>
      </p:sp>
    </p:spTree>
    <p:extLst>
      <p:ext uri="{BB962C8B-B14F-4D97-AF65-F5344CB8AC3E}">
        <p14:creationId xmlns:p14="http://schemas.microsoft.com/office/powerpoint/2010/main" val="329976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515FF-74B8-AA40-8C59-E1409D2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084ED537-89A6-954F-9494-8D24D92EC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054" y="521314"/>
            <a:ext cx="5435125" cy="56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515FF-74B8-AA40-8C59-E1409D2F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C065210-E953-094B-A55E-029C4C1C4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965" y="492573"/>
            <a:ext cx="5293372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1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CEF5-35A5-6C43-9B99-05359C9C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7658" y="629266"/>
            <a:ext cx="4817137" cy="1676603"/>
          </a:xfrm>
        </p:spPr>
        <p:txBody>
          <a:bodyPr>
            <a:normAutofit/>
          </a:bodyPr>
          <a:lstStyle/>
          <a:p>
            <a:r>
              <a:rPr lang="en-US" dirty="0"/>
              <a:t>Application Integration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DB9CBB-F581-4208-9C34-D4E8577A9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rgbClr val="4E7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9">
            <a:extLst>
              <a:ext uri="{FF2B5EF4-FFF2-40B4-BE49-F238E27FC236}">
                <a16:creationId xmlns:a16="http://schemas.microsoft.com/office/drawing/2014/main" id="{F8F2DBF4-5F7B-457C-98A0-0337482F2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4" y="484632"/>
            <a:ext cx="275005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D73A3-B6A7-AE4B-8129-31BFB32E0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27" y="803049"/>
            <a:ext cx="1635351" cy="1635351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E3641C-4945-BD47-9283-97F95F8ED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" y="2659208"/>
            <a:ext cx="2269998" cy="1392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857827-5C31-5C45-841E-1714699DC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" y="4468039"/>
            <a:ext cx="2269997" cy="12768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5A76-A1BB-C543-BF3A-9A62DC96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660" y="2438400"/>
            <a:ext cx="4817136" cy="3785419"/>
          </a:xfrm>
        </p:spPr>
        <p:txBody>
          <a:bodyPr>
            <a:normAutofit/>
          </a:bodyPr>
          <a:lstStyle/>
          <a:p>
            <a:r>
              <a:rPr lang="en-US" sz="1700" dirty="0"/>
              <a:t>The bot will be available in three channels</a:t>
            </a:r>
          </a:p>
          <a:p>
            <a:pPr lvl="1"/>
            <a:r>
              <a:rPr lang="en-US" sz="1700" dirty="0"/>
              <a:t>Web based</a:t>
            </a:r>
          </a:p>
          <a:p>
            <a:pPr lvl="1"/>
            <a:r>
              <a:rPr lang="en-US" sz="1700" dirty="0"/>
              <a:t>Slack Channels</a:t>
            </a:r>
          </a:p>
          <a:p>
            <a:pPr lvl="1"/>
            <a:r>
              <a:rPr lang="en-US" sz="1700" dirty="0"/>
              <a:t>Facebook Messenger</a:t>
            </a:r>
          </a:p>
        </p:txBody>
      </p:sp>
    </p:spTree>
    <p:extLst>
      <p:ext uri="{BB962C8B-B14F-4D97-AF65-F5344CB8AC3E}">
        <p14:creationId xmlns:p14="http://schemas.microsoft.com/office/powerpoint/2010/main" val="411050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929C1-E2DD-6F49-B2C6-A7ED5982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Prototype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128E94-5489-5042-A020-DFC20318B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00" y="2509911"/>
            <a:ext cx="7995275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6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199</Words>
  <Application>Microsoft Macintosh PowerPoint</Application>
  <PresentationFormat>On-screen Show (4:3)</PresentationFormat>
  <Paragraphs>39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Sherman Sans Book</vt:lpstr>
      <vt:lpstr>Sherman Serif Book</vt:lpstr>
      <vt:lpstr>Office Theme</vt:lpstr>
      <vt:lpstr>Syracuse University Chatbot</vt:lpstr>
      <vt:lpstr>Project</vt:lpstr>
      <vt:lpstr>Different Use Case predictions for Chatbots</vt:lpstr>
      <vt:lpstr>Approach</vt:lpstr>
      <vt:lpstr>Use Cases</vt:lpstr>
      <vt:lpstr>Use Case Diagram</vt:lpstr>
      <vt:lpstr>Sequence Diagram</vt:lpstr>
      <vt:lpstr>Application Integration</vt:lpstr>
      <vt:lpstr>Prototype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Syracuse University Chatbot</dc:title>
  <dc:subject>Chatbot presenation</dc:subject>
  <dc:creator>Bharath Ratna Karumudi</dc:creator>
  <cp:keywords/>
  <dc:description/>
  <cp:lastModifiedBy>Bharath Ratna Karumudi</cp:lastModifiedBy>
  <cp:revision>3</cp:revision>
  <dcterms:created xsi:type="dcterms:W3CDTF">2019-02-17T19:02:58Z</dcterms:created>
  <dcterms:modified xsi:type="dcterms:W3CDTF">2019-02-17T19:18:45Z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ditor">
    <vt:lpwstr>Bharath Karumudi</vt:lpwstr>
  </property>
  <property fmtid="{D5CDD505-2E9C-101B-9397-08002B2CF9AE}" pid="3" name="Owner">
    <vt:lpwstr>Bharath Karumudi</vt:lpwstr>
  </property>
</Properties>
</file>