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51E1C0-E582-4063-A6A5-B39E7F685530}" v="5" dt="2023-03-27T18:58:17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>
        <p:scale>
          <a:sx n="94" d="100"/>
          <a:sy n="94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ath Keshavamurthy (Student)" userId="2500ca56-9b7f-40c1-95b8-3e6c29cdff45" providerId="ADAL" clId="{A051E1C0-E582-4063-A6A5-B39E7F685530}"/>
    <pc:docChg chg="undo custSel addSld modSld">
      <pc:chgData name="Bharath Keshavamurthy (Student)" userId="2500ca56-9b7f-40c1-95b8-3e6c29cdff45" providerId="ADAL" clId="{A051E1C0-E582-4063-A6A5-B39E7F685530}" dt="2023-03-27T19:04:29.793" v="2693" actId="207"/>
      <pc:docMkLst>
        <pc:docMk/>
      </pc:docMkLst>
      <pc:sldChg chg="modSp new mod">
        <pc:chgData name="Bharath Keshavamurthy (Student)" userId="2500ca56-9b7f-40c1-95b8-3e6c29cdff45" providerId="ADAL" clId="{A051E1C0-E582-4063-A6A5-B39E7F685530}" dt="2023-03-27T19:00:06.671" v="2317" actId="207"/>
        <pc:sldMkLst>
          <pc:docMk/>
          <pc:sldMk cId="4151825673" sldId="259"/>
        </pc:sldMkLst>
        <pc:spChg chg="mod">
          <ac:chgData name="Bharath Keshavamurthy (Student)" userId="2500ca56-9b7f-40c1-95b8-3e6c29cdff45" providerId="ADAL" clId="{A051E1C0-E582-4063-A6A5-B39E7F685530}" dt="2023-02-20T20:15:11.385" v="676" actId="122"/>
          <ac:spMkLst>
            <pc:docMk/>
            <pc:sldMk cId="4151825673" sldId="259"/>
            <ac:spMk id="2" creationId="{5990FDF4-4DA8-3265-4098-96048044E71E}"/>
          </ac:spMkLst>
        </pc:spChg>
        <pc:spChg chg="mod">
          <ac:chgData name="Bharath Keshavamurthy (Student)" userId="2500ca56-9b7f-40c1-95b8-3e6c29cdff45" providerId="ADAL" clId="{A051E1C0-E582-4063-A6A5-B39E7F685530}" dt="2023-03-27T19:00:06.671" v="2317" actId="207"/>
          <ac:spMkLst>
            <pc:docMk/>
            <pc:sldMk cId="4151825673" sldId="259"/>
            <ac:spMk id="3" creationId="{F225292E-3238-2761-B108-27C2BB4C1DC1}"/>
          </ac:spMkLst>
        </pc:spChg>
      </pc:sldChg>
      <pc:sldChg chg="modSp new mod">
        <pc:chgData name="Bharath Keshavamurthy (Student)" userId="2500ca56-9b7f-40c1-95b8-3e6c29cdff45" providerId="ADAL" clId="{A051E1C0-E582-4063-A6A5-B39E7F685530}" dt="2023-03-27T19:04:29.793" v="2693" actId="207"/>
        <pc:sldMkLst>
          <pc:docMk/>
          <pc:sldMk cId="3104118078" sldId="260"/>
        </pc:sldMkLst>
        <pc:spChg chg="mod">
          <ac:chgData name="Bharath Keshavamurthy (Student)" userId="2500ca56-9b7f-40c1-95b8-3e6c29cdff45" providerId="ADAL" clId="{A051E1C0-E582-4063-A6A5-B39E7F685530}" dt="2023-03-27T18:57:11.860" v="2196" actId="20577"/>
          <ac:spMkLst>
            <pc:docMk/>
            <pc:sldMk cId="3104118078" sldId="260"/>
            <ac:spMk id="2" creationId="{72158C92-A030-5A09-D61D-9F95169CF871}"/>
          </ac:spMkLst>
        </pc:spChg>
        <pc:spChg chg="mod">
          <ac:chgData name="Bharath Keshavamurthy (Student)" userId="2500ca56-9b7f-40c1-95b8-3e6c29cdff45" providerId="ADAL" clId="{A051E1C0-E582-4063-A6A5-B39E7F685530}" dt="2023-03-27T19:04:29.793" v="2693" actId="207"/>
          <ac:spMkLst>
            <pc:docMk/>
            <pc:sldMk cId="3104118078" sldId="260"/>
            <ac:spMk id="3" creationId="{537A6065-F72B-A3CB-94F4-50B7630DC64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2F1F5-CD99-8FC0-9ACC-8A39996C8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A6B25-1E4D-FCA7-D97E-C6287CD5F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92FB3-1D60-7D86-C4E2-EE202F90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A4D7-CDA4-4671-949A-844415D9EDC1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314A7-FE93-74DC-3F5F-5567AFEF0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35361-CF8D-B917-D67A-8DCD9DA4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645F-22EF-4708-91A7-E68668351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1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33B50-71E8-3967-F70D-80D11CBB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6B2AF-94A4-F3A5-8C55-220023B56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26BB6-00A2-5D55-623C-2CD05BCD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A4D7-CDA4-4671-949A-844415D9EDC1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D0FE6-5A55-1EFE-FF88-46FF2C50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87DF0-2F06-9011-A96E-1F194737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645F-22EF-4708-91A7-E68668351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51E90-440B-CF9A-79D2-613D983DA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EF68D-FE6C-6BA3-730C-CA1D7F343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A3D6F-F10A-14CE-CA75-3EA37DFD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A4D7-CDA4-4671-949A-844415D9EDC1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A54BC-6884-3B04-B5D1-60A129571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04C12-E87D-1CC1-6807-00F28EF7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645F-22EF-4708-91A7-E68668351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CBB2-C37C-DCA0-E39F-1728F246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655BC-295B-6FD9-5BC6-CD706DBD2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05C8D-B4C9-FE1D-CF5F-4E5035DA3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A4D7-CDA4-4671-949A-844415D9EDC1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755BC-514F-9FFE-A719-94E46EA27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0FE86-4D5F-13FD-FA5B-BAF846C83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645F-22EF-4708-91A7-E68668351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2EF5-BD1E-65AF-DB49-AD0E8A550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98A10-159F-D103-88EC-1810709F2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EF871-A343-0D3A-B135-DA942D42E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A4D7-CDA4-4671-949A-844415D9EDC1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3D6F-420D-0F01-20C5-820BE6EA6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15AF2-122A-6038-ACCD-DEB6B2F9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645F-22EF-4708-91A7-E68668351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5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CB6C2-495A-789A-2B9C-DCA590BD2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414C7-7DD2-3185-89C8-C6877EA98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2CF1D-B35A-59F6-6843-CBD5144F9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971A0-B0AF-16E8-381C-ABC3DB63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A4D7-CDA4-4671-949A-844415D9EDC1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0F06D-6E01-9E40-02F9-226A76742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F23C-D6EA-7FCB-3C15-FD17064F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645F-22EF-4708-91A7-E68668351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9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9DF2C-CDC6-9628-B6D2-CB4231FD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71390-FE82-DB9B-219E-58DBED31A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7DCE7-A2C9-0A00-0FCC-9C2DCCDD5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44CBF-E618-5A74-6034-07107C2099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3BBB83-625B-F7EA-5615-2FA0D972F7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AE236E-92E4-5E10-CB94-00F1ABD7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A4D7-CDA4-4671-949A-844415D9EDC1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9CB2A-0E70-CE2E-4E4E-5E1CDA4F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8E478A-FC05-51E0-4060-9D37CD241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645F-22EF-4708-91A7-E68668351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1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7A0F3-A217-B58B-6A83-023479F75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6964B-A6AF-844C-7A07-43A3E6F2B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A4D7-CDA4-4671-949A-844415D9EDC1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55A97-ECA4-CF45-D766-B784295D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3AE01-1212-7481-1E40-F1E02EA2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645F-22EF-4708-91A7-E68668351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7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FA7BBF-7C72-34D9-5B09-60038186E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A4D7-CDA4-4671-949A-844415D9EDC1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0804B6-79A7-7951-D421-C5DE87B1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7B0F5-BAEC-C763-8F7B-0C888C049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645F-22EF-4708-91A7-E68668351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0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7C836-F066-B2D4-791E-348417CA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F95A0-F693-0F35-A8D6-B03C82D6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078BA-495A-90DF-AB9D-A8EA7A6C0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08378-D1D5-37DD-245A-000656FBA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A4D7-CDA4-4671-949A-844415D9EDC1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12D94-91F9-DF3D-732A-ED875293A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E6A14-25DA-6FF5-5510-15DFF9B07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645F-22EF-4708-91A7-E68668351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7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BB3B-4E5A-3135-B9B4-FACF71774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AF55B6-277F-B5A7-ECA4-9C578B055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47B7E-68E2-ABCF-D58D-E117EBBCD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CD734-EE50-22A4-BBCC-229E0A91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A4D7-CDA4-4671-949A-844415D9EDC1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47949-0677-140D-D58A-B0982772A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AF97D-A8BE-6933-4856-9976BD2B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645F-22EF-4708-91A7-E68668351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2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314227-FA0C-19E1-E9C5-9586B62F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01AC1-C74A-1AED-25BD-0B004CEED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A15FA-220C-950B-F93D-0FEB2E3155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AA4D7-CDA4-4671-949A-844415D9EDC1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ED1A8-CCAC-B86F-4575-8678A8B12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E83F8-FAF6-E8F8-8132-B42EC78A0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9645F-22EF-4708-91A7-E68668351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8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1B68-04B6-60EE-A048-901E3287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Rx Power (Pathloss)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D7E88-9934-4A7F-5FB3-CC2E40F84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+mj-lt"/>
              </a:rPr>
              <a:t>The received samples undergo</a:t>
            </a:r>
          </a:p>
          <a:p>
            <a:pPr lvl="1"/>
            <a:r>
              <a:rPr lang="en-US" sz="1600" dirty="0">
                <a:latin typeface="+mj-lt"/>
              </a:rPr>
              <a:t>Pre-filtering via a FIR (Remez) LPF</a:t>
            </a:r>
          </a:p>
          <a:p>
            <a:pPr lvl="1"/>
            <a:r>
              <a:rPr lang="en-US" sz="1600" dirty="0">
                <a:latin typeface="+mj-lt"/>
              </a:rPr>
              <a:t>Initial truncation (dropping the first few samples)</a:t>
            </a:r>
          </a:p>
          <a:p>
            <a:pPr lvl="1"/>
            <a:r>
              <a:rPr lang="en-US" sz="1600" dirty="0">
                <a:latin typeface="+mj-lt"/>
              </a:rPr>
              <a:t>Time-windowing (choosing samples at either side of the mid-point (w_sz / 2)</a:t>
            </a:r>
          </a:p>
          <a:p>
            <a:pPr lvl="1"/>
            <a:r>
              <a:rPr lang="en-US" sz="1600" dirty="0">
                <a:latin typeface="+mj-lt"/>
              </a:rPr>
              <a:t>‘TallEnoughAbs’ Noise Elimination</a:t>
            </a:r>
          </a:p>
          <a:p>
            <a:pPr lvl="1"/>
            <a:r>
              <a:rPr lang="en-US" sz="1600" dirty="0">
                <a:latin typeface="+mj-lt"/>
              </a:rPr>
              <a:t>FFT </a:t>
            </a:r>
            <a:r>
              <a:rPr lang="en-US" sz="1600" dirty="0">
                <a:latin typeface="+mj-lt"/>
                <a:sym typeface="Wingdings" panose="05000000000000000000" pitchFamily="2" charset="2"/>
              </a:rPr>
              <a:t> Absolute Values  Squared  Normalized (with n_samples)</a:t>
            </a:r>
          </a:p>
          <a:p>
            <a:pPr lvl="1"/>
            <a:r>
              <a:rPr lang="en-US" sz="1600" dirty="0">
                <a:latin typeface="+mj-lt"/>
              </a:rPr>
              <a:t>Trapezoidal Numerical Integration over frequency</a:t>
            </a:r>
          </a:p>
        </p:txBody>
      </p:sp>
    </p:spTree>
    <p:extLst>
      <p:ext uri="{BB962C8B-B14F-4D97-AF65-F5344CB8AC3E}">
        <p14:creationId xmlns:p14="http://schemas.microsoft.com/office/powerpoint/2010/main" val="418939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8859-5D1E-F6E7-0508-5C510FA95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Spatial Autocorrelation Coefficient (v Tx-Rx distance)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CE702-3E6C-B54D-6291-AF8B9ABBA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The received samples undergo:</a:t>
            </a:r>
          </a:p>
          <a:p>
            <a:pPr lvl="1"/>
            <a:r>
              <a:rPr lang="en-US" sz="1600" dirty="0"/>
              <a:t>Pre-filtering via a FIR (Remez) LPF</a:t>
            </a:r>
          </a:p>
          <a:p>
            <a:pPr lvl="1"/>
            <a:r>
              <a:rPr lang="en-US" sz="1600" dirty="0"/>
              <a:t>Initial truncation (dropping the first few samples)</a:t>
            </a:r>
          </a:p>
          <a:p>
            <a:pPr lvl="1"/>
            <a:r>
              <a:rPr lang="en-US" sz="1600" dirty="0"/>
              <a:t>Time-windowing (choosing samples at either side of the mid-point (w_sz / 2)</a:t>
            </a:r>
          </a:p>
          <a:p>
            <a:pPr lvl="1"/>
            <a:r>
              <a:rPr lang="en-US" sz="1600" dirty="0"/>
              <a:t>‘TallEnoughAbs’ Noise Elimination</a:t>
            </a:r>
          </a:p>
          <a:p>
            <a:r>
              <a:rPr lang="en-US" sz="1800" dirty="0"/>
              <a:t>Keeping alignment constant, for a particular Tx-Rx distance value (‘d’)</a:t>
            </a:r>
          </a:p>
          <a:p>
            <a:pPr lvl="2"/>
            <a:r>
              <a:rPr lang="en-US" sz="1600" dirty="0"/>
              <a:t>There is a reference Rx measurement location corresponding to distance 0</a:t>
            </a:r>
          </a:p>
          <a:p>
            <a:pPr lvl="2"/>
            <a:r>
              <a:rPr lang="en-US" sz="1600" dirty="0"/>
              <a:t>There is another Rx location corresponding to a Tx-Rx distance of ‘d’</a:t>
            </a:r>
          </a:p>
          <a:p>
            <a:pPr lvl="1"/>
            <a:r>
              <a:rPr lang="en-US" sz="1700" dirty="0"/>
              <a:t>For both these locations:</a:t>
            </a:r>
          </a:p>
          <a:p>
            <a:pPr lvl="2"/>
            <a:r>
              <a:rPr lang="en-US" sz="1600" dirty="0"/>
              <a:t>FFT </a:t>
            </a:r>
            <a:r>
              <a:rPr lang="en-US" sz="1600" dirty="0">
                <a:sym typeface="Wingdings" panose="05000000000000000000" pitchFamily="2" charset="2"/>
              </a:rPr>
              <a:t> Absolute Values  Normalized (with n_samples)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Find sample mean across frequencies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Expectation with respect to ensemble (all collected measurement samples at </a:t>
            </a:r>
            <a:r>
              <a:rPr lang="en-US" sz="1600">
                <a:sym typeface="Wingdings" panose="05000000000000000000" pitchFamily="2" charset="2"/>
              </a:rPr>
              <a:t>the location)</a:t>
            </a:r>
            <a:endParaRPr lang="en-US" sz="1600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7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FDF4-4DA8-3265-4098-96048044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Items: Plots for IEEE TAP Journal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5292E-3238-2761-B108-27C2BB4C1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480"/>
            <a:ext cx="11008360" cy="5350933"/>
          </a:xfrm>
        </p:spPr>
        <p:txBody>
          <a:bodyPr>
            <a:normAutofit/>
          </a:bodyPr>
          <a:lstStyle/>
          <a:p>
            <a:r>
              <a:rPr lang="en-US" sz="2000" dirty="0"/>
              <a:t>Power-Delay-Angular-Profiles (PDAPs): AoA </a:t>
            </a:r>
            <a:r>
              <a:rPr lang="en-US" sz="2000" i="1" dirty="0"/>
              <a:t>vs</a:t>
            </a:r>
            <a:r>
              <a:rPr lang="en-US" sz="2000" dirty="0"/>
              <a:t> Delay heatmap </a:t>
            </a:r>
            <a:r>
              <a:rPr lang="en-US" sz="2000" dirty="0">
                <a:solidFill>
                  <a:srgbClr val="00B050"/>
                </a:solidFill>
              </a:rPr>
              <a:t>[Done – 3 routes (usf)]</a:t>
            </a:r>
          </a:p>
          <a:p>
            <a:r>
              <a:rPr lang="en-US" sz="2000" dirty="0"/>
              <a:t>Power-Delay-Doppler-Profiles (PDDPs): </a:t>
            </a:r>
            <a:r>
              <a:rPr lang="en-US" sz="2000" dirty="0">
                <a:solidFill>
                  <a:srgbClr val="00B050"/>
                </a:solidFill>
              </a:rPr>
              <a:t>[Done – 3 routes (usf)]</a:t>
            </a:r>
          </a:p>
          <a:p>
            <a:pPr lvl="1"/>
            <a:r>
              <a:rPr lang="en-US" sz="1800" dirty="0"/>
              <a:t>Delay </a:t>
            </a:r>
            <a:r>
              <a:rPr lang="en-US" sz="1800" i="1" dirty="0"/>
              <a:t>vs</a:t>
            </a:r>
            <a:r>
              <a:rPr lang="en-US" sz="1800" dirty="0"/>
              <a:t> Doppler Frequency heatmap</a:t>
            </a:r>
          </a:p>
          <a:p>
            <a:pPr lvl="1"/>
            <a:r>
              <a:rPr lang="en-US" sz="1800" dirty="0"/>
              <a:t>Normalized Power </a:t>
            </a:r>
            <a:r>
              <a:rPr lang="en-US" sz="1800" i="1" dirty="0"/>
              <a:t>vs</a:t>
            </a:r>
            <a:r>
              <a:rPr lang="en-US" sz="1800" dirty="0"/>
              <a:t> Doppler Frequency plot</a:t>
            </a:r>
          </a:p>
          <a:p>
            <a:r>
              <a:rPr lang="en-US" sz="2000" dirty="0"/>
              <a:t>Pathloss Analyses: </a:t>
            </a:r>
            <a:r>
              <a:rPr lang="en-US" sz="2000" dirty="0">
                <a:solidFill>
                  <a:srgbClr val="00B050"/>
                </a:solidFill>
              </a:rPr>
              <a:t>[Done – 6 routes (usf, garage, canyon, stadium)]</a:t>
            </a:r>
          </a:p>
          <a:p>
            <a:pPr lvl="1"/>
            <a:r>
              <a:rPr lang="en-US" sz="1800" dirty="0"/>
              <a:t>Empirical Pathloss for 3 different routes (urban-campus, urban-vegetation, suburban-neighborhood)</a:t>
            </a:r>
          </a:p>
          <a:p>
            <a:pPr lvl="1"/>
            <a:r>
              <a:rPr lang="en-US" sz="1800" dirty="0"/>
              <a:t>Compare with 3GPP TR38.901 and ITU-R M.2135 UMa standards (urban)</a:t>
            </a:r>
          </a:p>
          <a:p>
            <a:pPr lvl="1"/>
            <a:r>
              <a:rPr lang="en-US" sz="1800" dirty="0"/>
              <a:t>Compare with </a:t>
            </a:r>
            <a:r>
              <a:rPr lang="en-US" sz="1800" dirty="0">
                <a:solidFill>
                  <a:srgbClr val="00B050"/>
                </a:solidFill>
              </a:rPr>
              <a:t>METIS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00B050"/>
                </a:solidFill>
              </a:rPr>
              <a:t>mmMAGIC UMi</a:t>
            </a:r>
            <a:r>
              <a:rPr lang="en-US" sz="1800" dirty="0"/>
              <a:t> standards (suburban &amp; vegetation)</a:t>
            </a:r>
          </a:p>
          <a:p>
            <a:r>
              <a:rPr lang="en-US" sz="2000" dirty="0"/>
              <a:t>Spatial Consistency Evaluations: </a:t>
            </a:r>
            <a:r>
              <a:rPr lang="en-US" sz="2000" dirty="0">
                <a:solidFill>
                  <a:srgbClr val="00B050"/>
                </a:solidFill>
              </a:rPr>
              <a:t>[Done – 6 routes (usf, garage, canyon, stadium)]</a:t>
            </a:r>
          </a:p>
          <a:p>
            <a:pPr lvl="1"/>
            <a:r>
              <a:rPr lang="en-US" sz="1800" dirty="0"/>
              <a:t>Spatial Autocorrelation Coefficient </a:t>
            </a:r>
            <a:r>
              <a:rPr lang="en-US" sz="1800" i="1" dirty="0"/>
              <a:t>vs</a:t>
            </a:r>
            <a:r>
              <a:rPr lang="en-US" sz="1800" dirty="0"/>
              <a:t> Tx-Rx Separation </a:t>
            </a:r>
            <a:r>
              <a:rPr lang="en-US" sz="1800" i="1" dirty="0"/>
              <a:t>vs</a:t>
            </a:r>
            <a:r>
              <a:rPr lang="en-US" sz="1800" dirty="0"/>
              <a:t> Excess Delay 3D plot</a:t>
            </a:r>
          </a:p>
          <a:p>
            <a:pPr lvl="1"/>
            <a:r>
              <a:rPr lang="en-US" sz="1800" dirty="0"/>
              <a:t>Angular Autocorrelation Coefficient </a:t>
            </a:r>
            <a:r>
              <a:rPr lang="en-US" sz="1800" i="1" dirty="0"/>
              <a:t>vs</a:t>
            </a:r>
            <a:r>
              <a:rPr lang="en-US" sz="1800" dirty="0"/>
              <a:t> Tx-Rx Alignment Accuracy </a:t>
            </a:r>
            <a:r>
              <a:rPr lang="en-US" sz="1800" i="1" dirty="0"/>
              <a:t>vs</a:t>
            </a:r>
            <a:r>
              <a:rPr lang="en-US" sz="1800" dirty="0"/>
              <a:t> Excess Delay 3D plot</a:t>
            </a:r>
          </a:p>
          <a:p>
            <a:pPr lvl="1"/>
            <a:r>
              <a:rPr lang="en-US" sz="1800" dirty="0"/>
              <a:t>Spatial Autocorrelation Coefficient </a:t>
            </a:r>
            <a:r>
              <a:rPr lang="en-US" sz="1800" i="1" dirty="0"/>
              <a:t>vs</a:t>
            </a:r>
            <a:r>
              <a:rPr lang="en-US" sz="1800" dirty="0"/>
              <a:t> Tx-Rx Relative Velocity </a:t>
            </a:r>
            <a:r>
              <a:rPr lang="en-US" sz="1800" i="1" dirty="0"/>
              <a:t>vs</a:t>
            </a:r>
            <a:r>
              <a:rPr lang="en-US" sz="1800" dirty="0"/>
              <a:t> Excess Delay 3D plot</a:t>
            </a:r>
          </a:p>
          <a:p>
            <a:r>
              <a:rPr lang="en-US" sz="2000" dirty="0"/>
              <a:t>RMS Delay- and Direction-Spread CDFs (Empirical, SV Model, QDC Model) – </a:t>
            </a:r>
            <a:r>
              <a:rPr lang="en-US" sz="2000" dirty="0">
                <a:solidFill>
                  <a:srgbClr val="00B050"/>
                </a:solidFill>
              </a:rPr>
              <a:t>[Done - 3 routes (usf)]</a:t>
            </a:r>
          </a:p>
          <a:p>
            <a:r>
              <a:rPr lang="en-US" sz="2000" dirty="0"/>
              <a:t>Dynamic Blockage by pedestrians &amp; parked vehicles: PL vs Time – </a:t>
            </a:r>
            <a:r>
              <a:rPr lang="en-US" sz="2000" dirty="0">
                <a:solidFill>
                  <a:srgbClr val="00B050"/>
                </a:solidFill>
              </a:rPr>
              <a:t>[Done - 2 routes (garage, canyon)]</a:t>
            </a:r>
          </a:p>
          <a:p>
            <a:r>
              <a:rPr lang="en-US" sz="2000" dirty="0"/>
              <a:t>Normal Distribution Fitting to Shadow Fading SD from measurements – </a:t>
            </a:r>
            <a:r>
              <a:rPr lang="en-US" sz="2000" dirty="0">
                <a:solidFill>
                  <a:srgbClr val="00B050"/>
                </a:solidFill>
              </a:rPr>
              <a:t>[Done - 3 routes (usf)]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51825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58C92-A030-5A09-D61D-9F95169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6065-F72B-A3CB-94F4-50B7630DC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346"/>
            <a:ext cx="10947400" cy="3898054"/>
          </a:xfrm>
        </p:spPr>
        <p:txBody>
          <a:bodyPr>
            <a:noAutofit/>
          </a:bodyPr>
          <a:lstStyle/>
          <a:p>
            <a:pPr lvl="1"/>
            <a:r>
              <a:rPr lang="en-US" sz="1800" dirty="0"/>
              <a:t>Cluster inter-arrival times CDFs:</a:t>
            </a:r>
          </a:p>
          <a:p>
            <a:pPr lvl="2"/>
            <a:r>
              <a:rPr lang="en-US" sz="1600" dirty="0"/>
              <a:t>Poisson arrivals, Exponential inter-arrival times</a:t>
            </a:r>
          </a:p>
          <a:p>
            <a:pPr lvl="2"/>
            <a:r>
              <a:rPr lang="en-US" sz="1600" dirty="0"/>
              <a:t>MLE on measurements with arrival rate parameter (EM)</a:t>
            </a:r>
          </a:p>
          <a:p>
            <a:pPr lvl="2"/>
            <a:r>
              <a:rPr lang="en-US" sz="1600" dirty="0"/>
              <a:t>Compare with SV, QDC, and stochastic channel models</a:t>
            </a:r>
          </a:p>
          <a:p>
            <a:pPr lvl="2"/>
            <a:r>
              <a:rPr lang="en-US" sz="1600" dirty="0">
                <a:solidFill>
                  <a:srgbClr val="FF0000"/>
                </a:solidFill>
              </a:rPr>
              <a:t>Kolmogorov-Smirnov to determine goodness of CDF fits</a:t>
            </a:r>
          </a:p>
          <a:p>
            <a:pPr lvl="1"/>
            <a:r>
              <a:rPr lang="en-US" sz="1800" dirty="0"/>
              <a:t>Cluster peak-power v Delay plots: </a:t>
            </a:r>
          </a:p>
          <a:p>
            <a:pPr lvl="2"/>
            <a:r>
              <a:rPr lang="en-US" sz="1600" dirty="0"/>
              <a:t>Simple linear regression curve-fitting</a:t>
            </a:r>
          </a:p>
          <a:p>
            <a:pPr lvl="2"/>
            <a:r>
              <a:rPr lang="en-US" sz="1600" dirty="0"/>
              <a:t>Compare with SV, QDC, and stochastic channel models</a:t>
            </a:r>
          </a:p>
          <a:p>
            <a:pPr lvl="1"/>
            <a:r>
              <a:rPr lang="en-US" sz="1800" dirty="0"/>
              <a:t>RMS delay- and direction-spread CDFs: </a:t>
            </a:r>
          </a:p>
          <a:p>
            <a:pPr lvl="2"/>
            <a:r>
              <a:rPr lang="en-US" sz="1600" dirty="0"/>
              <a:t>Compare with SV, QDC, and stochastic channel models</a:t>
            </a:r>
          </a:p>
          <a:p>
            <a:pPr lvl="2"/>
            <a:r>
              <a:rPr lang="en-US" sz="1600" dirty="0">
                <a:solidFill>
                  <a:srgbClr val="FF0000"/>
                </a:solidFill>
              </a:rPr>
              <a:t>Kolmogorov-Smirnov to determine goodness of CDF fits</a:t>
            </a:r>
          </a:p>
          <a:p>
            <a:pPr lvl="1"/>
            <a:r>
              <a:rPr lang="en-US" sz="1800" dirty="0"/>
              <a:t>Average fade-depth and fade-duration for fast-fading due to dynamic blockages</a:t>
            </a:r>
          </a:p>
          <a:p>
            <a:pPr lvl="2"/>
            <a:r>
              <a:rPr lang="en-US" sz="1600" dirty="0">
                <a:solidFill>
                  <a:srgbClr val="FF0000"/>
                </a:solidFill>
              </a:rPr>
              <a:t>Compare with D2D models from NIST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04118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511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Rx Power (Pathloss) Computation</vt:lpstr>
      <vt:lpstr>Spatial Autocorrelation Coefficient (v Tx-Rx distance)</vt:lpstr>
      <vt:lpstr>Items: Plots for IEEE TAP Journal Paper</vt:lpstr>
      <vt:lpstr>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 Power (Pathloss) Computation</dc:title>
  <dc:creator>Bharath Keshavamurthy</dc:creator>
  <cp:lastModifiedBy>Bharath Keshavamurthy</cp:lastModifiedBy>
  <cp:revision>4</cp:revision>
  <dcterms:created xsi:type="dcterms:W3CDTF">2023-02-06T20:15:32Z</dcterms:created>
  <dcterms:modified xsi:type="dcterms:W3CDTF">2023-03-27T19:04:29Z</dcterms:modified>
</cp:coreProperties>
</file>