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65" r:id="rId4"/>
    <p:sldId id="266" r:id="rId5"/>
    <p:sldId id="267" r:id="rId6"/>
    <p:sldId id="262" r:id="rId7"/>
    <p:sldId id="258"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D2034-05D2-4771-8EF7-5706E85FD7CC}"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8B9BA-1516-40D4-8B12-231A10C635CF}" type="slidenum">
              <a:rPr lang="en-IN" smtClean="0"/>
              <a:t>‹#›</a:t>
            </a:fld>
            <a:endParaRPr lang="en-IN"/>
          </a:p>
        </p:txBody>
      </p:sp>
    </p:spTree>
    <p:extLst>
      <p:ext uri="{BB962C8B-B14F-4D97-AF65-F5344CB8AC3E}">
        <p14:creationId xmlns:p14="http://schemas.microsoft.com/office/powerpoint/2010/main" val="383286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2A2FF3-6802-4ECB-8F6F-C9C757695195}"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405499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8092C0-D638-45E9-9ECF-922880AAD16A}"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100686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3BD85-A0CC-4C9C-BED2-33889A7E41FE}"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9486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E55B2-27D1-4CD5-86C4-26DB21C5C172}"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13625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CA66C-9ECA-46C4-A704-80FD2EE5539A}"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9277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31029-CEAA-4F4A-9017-AF924ACC5A96}"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517897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50963-63AB-461B-8CF4-A343B0FE17DE}"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3202494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06DF2-D842-47D9-AA52-4DA5887346B1}"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388365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17FA5-07CA-49C7-95C8-9C790526D200}"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27211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9BDCD-DBFF-4DB6-AE52-214CBD8DF6FE}" type="datetime1">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40013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88A64-822C-4F9C-951A-61976176919B}" type="datetime1">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402579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5370FF-66F5-4189-9996-A4C8E36A8AD1}" type="datetime1">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302125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6B8594B-B9E2-416C-8E4D-EDC6626159AF}" type="datetime1">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14812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CA029-39CE-4A16-ADB9-AB534F2A2F10}" type="datetime1">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48623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9F4713-409B-4D39-974D-A658293F7A7A}" type="datetime1">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424845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AEC54-3715-42C2-8863-79C08989E952}" type="datetime1">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2AFC5-5271-4758-ADD7-CCF8E7DCBE03}" type="slidenum">
              <a:rPr lang="en-IN" smtClean="0"/>
              <a:t>‹#›</a:t>
            </a:fld>
            <a:endParaRPr lang="en-IN"/>
          </a:p>
        </p:txBody>
      </p:sp>
    </p:spTree>
    <p:extLst>
      <p:ext uri="{BB962C8B-B14F-4D97-AF65-F5344CB8AC3E}">
        <p14:creationId xmlns:p14="http://schemas.microsoft.com/office/powerpoint/2010/main" val="20184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25EDA4-DD56-4852-99B0-37CD75015730}" type="datetime1">
              <a:rPr lang="en-IN" smtClean="0"/>
              <a:t>21-04-2024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22AFC5-5271-4758-ADD7-CCF8E7DCBE03}" type="slidenum">
              <a:rPr lang="en-IN" smtClean="0"/>
              <a:t>‹#›</a:t>
            </a:fld>
            <a:endParaRPr lang="en-IN"/>
          </a:p>
        </p:txBody>
      </p:sp>
    </p:spTree>
    <p:extLst>
      <p:ext uri="{BB962C8B-B14F-4D97-AF65-F5344CB8AC3E}">
        <p14:creationId xmlns:p14="http://schemas.microsoft.com/office/powerpoint/2010/main" val="22621615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EBA6FD-42A9-E2AE-EB19-49422218941E}"/>
              </a:ext>
            </a:extLst>
          </p:cNvPr>
          <p:cNvSpPr txBox="1"/>
          <p:nvPr/>
        </p:nvSpPr>
        <p:spPr>
          <a:xfrm>
            <a:off x="3601338" y="4841033"/>
            <a:ext cx="3973659" cy="1200329"/>
          </a:xfrm>
          <a:prstGeom prst="rect">
            <a:avLst/>
          </a:prstGeom>
          <a:noFill/>
        </p:spPr>
        <p:txBody>
          <a:bodyPr wrap="square" rtlCol="0">
            <a:spAutoFit/>
          </a:bodyPr>
          <a:lstStyle/>
          <a:p>
            <a:r>
              <a:rPr lang="en-IN"/>
              <a:t>Name					Roll No</a:t>
            </a:r>
          </a:p>
          <a:p>
            <a:endParaRPr lang="en-IN"/>
          </a:p>
          <a:p>
            <a:r>
              <a:rPr lang="en-IN"/>
              <a:t>Vansh					2021363	</a:t>
            </a:r>
          </a:p>
          <a:p>
            <a:r>
              <a:rPr lang="en-IN"/>
              <a:t>V. Bharath Krishna		2021362</a:t>
            </a:r>
          </a:p>
        </p:txBody>
      </p:sp>
      <p:sp>
        <p:nvSpPr>
          <p:cNvPr id="6" name="TextBox 5">
            <a:extLst>
              <a:ext uri="{FF2B5EF4-FFF2-40B4-BE49-F238E27FC236}">
                <a16:creationId xmlns:a16="http://schemas.microsoft.com/office/drawing/2014/main" id="{B876A4D9-09F8-832F-977F-565ABDE36B77}"/>
              </a:ext>
            </a:extLst>
          </p:cNvPr>
          <p:cNvSpPr txBox="1"/>
          <p:nvPr/>
        </p:nvSpPr>
        <p:spPr>
          <a:xfrm>
            <a:off x="3153190" y="353286"/>
            <a:ext cx="4487126" cy="523220"/>
          </a:xfrm>
          <a:prstGeom prst="rect">
            <a:avLst/>
          </a:prstGeom>
          <a:noFill/>
        </p:spPr>
        <p:txBody>
          <a:bodyPr wrap="none" rtlCol="0">
            <a:spAutoFit/>
          </a:bodyPr>
          <a:lstStyle/>
          <a:p>
            <a:r>
              <a:rPr lang="en-IN" sz="2400" b="1"/>
              <a:t>Network </a:t>
            </a:r>
            <a:r>
              <a:rPr lang="en-IN" sz="2800" b="1"/>
              <a:t>Security</a:t>
            </a:r>
            <a:r>
              <a:rPr lang="en-IN" sz="2400" b="1"/>
              <a:t> (CSE 350)</a:t>
            </a:r>
          </a:p>
        </p:txBody>
      </p:sp>
      <p:sp>
        <p:nvSpPr>
          <p:cNvPr id="7" name="TextBox 6">
            <a:extLst>
              <a:ext uri="{FF2B5EF4-FFF2-40B4-BE49-F238E27FC236}">
                <a16:creationId xmlns:a16="http://schemas.microsoft.com/office/drawing/2014/main" id="{D692EF8B-5055-D1B2-2E98-04EF0AB3671D}"/>
              </a:ext>
            </a:extLst>
          </p:cNvPr>
          <p:cNvSpPr txBox="1"/>
          <p:nvPr/>
        </p:nvSpPr>
        <p:spPr>
          <a:xfrm>
            <a:off x="4181516" y="885188"/>
            <a:ext cx="2430474" cy="523220"/>
          </a:xfrm>
          <a:prstGeom prst="rect">
            <a:avLst/>
          </a:prstGeom>
          <a:noFill/>
        </p:spPr>
        <p:txBody>
          <a:bodyPr wrap="none" rtlCol="0">
            <a:spAutoFit/>
          </a:bodyPr>
          <a:lstStyle/>
          <a:p>
            <a:r>
              <a:rPr lang="en-IN" sz="2800" b="1" dirty="0"/>
              <a:t>Assignment-4</a:t>
            </a:r>
          </a:p>
        </p:txBody>
      </p:sp>
      <p:sp>
        <p:nvSpPr>
          <p:cNvPr id="8" name="TextBox 7">
            <a:extLst>
              <a:ext uri="{FF2B5EF4-FFF2-40B4-BE49-F238E27FC236}">
                <a16:creationId xmlns:a16="http://schemas.microsoft.com/office/drawing/2014/main" id="{3E5A4057-033E-D813-7323-FD9F08107C0E}"/>
              </a:ext>
            </a:extLst>
          </p:cNvPr>
          <p:cNvSpPr txBox="1"/>
          <p:nvPr/>
        </p:nvSpPr>
        <p:spPr>
          <a:xfrm>
            <a:off x="2664486" y="2749921"/>
            <a:ext cx="5653279" cy="707886"/>
          </a:xfrm>
          <a:prstGeom prst="rect">
            <a:avLst/>
          </a:prstGeom>
          <a:noFill/>
        </p:spPr>
        <p:txBody>
          <a:bodyPr wrap="none" rtlCol="0">
            <a:spAutoFit/>
          </a:bodyPr>
          <a:lstStyle/>
          <a:p>
            <a:r>
              <a:rPr lang="en-IN" sz="2000" dirty="0"/>
              <a:t>Project 1 : Digitally signed degree certificates: </a:t>
            </a:r>
          </a:p>
          <a:p>
            <a:r>
              <a:rPr lang="en-IN" sz="2000" dirty="0"/>
              <a:t>                   (1363+1362)%2=1</a:t>
            </a:r>
          </a:p>
        </p:txBody>
      </p:sp>
      <p:sp>
        <p:nvSpPr>
          <p:cNvPr id="2" name="TextBox 1">
            <a:extLst>
              <a:ext uri="{FF2B5EF4-FFF2-40B4-BE49-F238E27FC236}">
                <a16:creationId xmlns:a16="http://schemas.microsoft.com/office/drawing/2014/main" id="{69D36CE7-EFD1-2100-8252-F5D4D2643508}"/>
              </a:ext>
            </a:extLst>
          </p:cNvPr>
          <p:cNvSpPr txBox="1"/>
          <p:nvPr/>
        </p:nvSpPr>
        <p:spPr>
          <a:xfrm>
            <a:off x="4522571" y="1571276"/>
            <a:ext cx="1695079" cy="369332"/>
          </a:xfrm>
          <a:prstGeom prst="rect">
            <a:avLst/>
          </a:prstGeom>
          <a:noFill/>
        </p:spPr>
        <p:txBody>
          <a:bodyPr wrap="none" rtlCol="0">
            <a:spAutoFit/>
          </a:bodyPr>
          <a:lstStyle/>
          <a:p>
            <a:r>
              <a:rPr lang="en-IN"/>
              <a:t>Prof. B.N. Jain</a:t>
            </a:r>
          </a:p>
        </p:txBody>
      </p:sp>
      <p:sp>
        <p:nvSpPr>
          <p:cNvPr id="3" name="TextBox 2">
            <a:extLst>
              <a:ext uri="{FF2B5EF4-FFF2-40B4-BE49-F238E27FC236}">
                <a16:creationId xmlns:a16="http://schemas.microsoft.com/office/drawing/2014/main" id="{F6134978-470F-5471-D77C-54A9D8177DE2}"/>
              </a:ext>
            </a:extLst>
          </p:cNvPr>
          <p:cNvSpPr txBox="1"/>
          <p:nvPr/>
        </p:nvSpPr>
        <p:spPr>
          <a:xfrm>
            <a:off x="2944310" y="4349475"/>
            <a:ext cx="1641796" cy="369332"/>
          </a:xfrm>
          <a:prstGeom prst="rect">
            <a:avLst/>
          </a:prstGeom>
          <a:noFill/>
        </p:spPr>
        <p:txBody>
          <a:bodyPr wrap="none" rtlCol="0">
            <a:spAutoFit/>
          </a:bodyPr>
          <a:lstStyle/>
          <a:p>
            <a:r>
              <a:rPr lang="en-IN"/>
              <a:t>Submitted by:</a:t>
            </a:r>
          </a:p>
        </p:txBody>
      </p:sp>
      <p:sp>
        <p:nvSpPr>
          <p:cNvPr id="4" name="Slide Number Placeholder 3">
            <a:extLst>
              <a:ext uri="{FF2B5EF4-FFF2-40B4-BE49-F238E27FC236}">
                <a16:creationId xmlns:a16="http://schemas.microsoft.com/office/drawing/2014/main" id="{7F779C08-E487-6676-9370-24949B19D545}"/>
              </a:ext>
            </a:extLst>
          </p:cNvPr>
          <p:cNvSpPr>
            <a:spLocks noGrp="1"/>
          </p:cNvSpPr>
          <p:nvPr>
            <p:ph type="sldNum" sz="quarter" idx="12"/>
          </p:nvPr>
        </p:nvSpPr>
        <p:spPr/>
        <p:txBody>
          <a:bodyPr/>
          <a:lstStyle/>
          <a:p>
            <a:fld id="{4122AFC5-5271-4758-ADD7-CCF8E7DCBE03}" type="slidenum">
              <a:rPr lang="en-IN" smtClean="0"/>
              <a:t>1</a:t>
            </a:fld>
            <a:endParaRPr lang="en-IN"/>
          </a:p>
        </p:txBody>
      </p:sp>
    </p:spTree>
    <p:extLst>
      <p:ext uri="{BB962C8B-B14F-4D97-AF65-F5344CB8AC3E}">
        <p14:creationId xmlns:p14="http://schemas.microsoft.com/office/powerpoint/2010/main" val="364070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1E78E-6CDE-F5CF-8CF7-ECD53D814C9F}"/>
              </a:ext>
            </a:extLst>
          </p:cNvPr>
          <p:cNvSpPr txBox="1"/>
          <p:nvPr/>
        </p:nvSpPr>
        <p:spPr>
          <a:xfrm>
            <a:off x="505327" y="326923"/>
            <a:ext cx="2807563" cy="369332"/>
          </a:xfrm>
          <a:prstGeom prst="rect">
            <a:avLst/>
          </a:prstGeom>
          <a:noFill/>
        </p:spPr>
        <p:txBody>
          <a:bodyPr wrap="none" rtlCol="0">
            <a:spAutoFit/>
          </a:bodyPr>
          <a:lstStyle/>
          <a:p>
            <a:r>
              <a:rPr lang="en-IN" u="sng"/>
              <a:t>Brief Overview of Project</a:t>
            </a:r>
          </a:p>
        </p:txBody>
      </p:sp>
      <p:sp>
        <p:nvSpPr>
          <p:cNvPr id="8" name="TextBox 7">
            <a:extLst>
              <a:ext uri="{FF2B5EF4-FFF2-40B4-BE49-F238E27FC236}">
                <a16:creationId xmlns:a16="http://schemas.microsoft.com/office/drawing/2014/main" id="{49CE4728-9254-980F-20F5-3CC8874D3920}"/>
              </a:ext>
            </a:extLst>
          </p:cNvPr>
          <p:cNvSpPr txBox="1"/>
          <p:nvPr/>
        </p:nvSpPr>
        <p:spPr>
          <a:xfrm>
            <a:off x="592854" y="2270927"/>
            <a:ext cx="8259744" cy="2754600"/>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project aims to develop a web server application with the help of html and python languages that provides digitally signed degree certificates and grade cards upon request by a graduate . These certificates are digitally signed by university authorities, ensuring their authenticity and integrity. The server handles requests containing the graduate's name and unique roll number, delivering the requested documents securely.</a:t>
            </a:r>
            <a:endParaRPr lang="en-US" sz="1600" b="0" dirty="0">
              <a:effectLst/>
            </a:endParaRPr>
          </a:p>
          <a:p>
            <a:br>
              <a:rPr lang="en-US" sz="1600" dirty="0"/>
            </a:br>
            <a:endParaRPr lang="en-US" sz="1600" b="0" dirty="0">
              <a:effectLst/>
            </a:endParaRPr>
          </a:p>
          <a:p>
            <a:r>
              <a:rPr lang="en-US" sz="1600" dirty="0"/>
              <a:t> </a:t>
            </a:r>
          </a:p>
          <a:p>
            <a:endParaRPr lang="en-IN" sz="1700" dirty="0"/>
          </a:p>
        </p:txBody>
      </p:sp>
      <p:sp>
        <p:nvSpPr>
          <p:cNvPr id="9" name="TextBox 8">
            <a:extLst>
              <a:ext uri="{FF2B5EF4-FFF2-40B4-BE49-F238E27FC236}">
                <a16:creationId xmlns:a16="http://schemas.microsoft.com/office/drawing/2014/main" id="{FF98529D-5D5E-4C93-5537-FF87F3833E19}"/>
              </a:ext>
            </a:extLst>
          </p:cNvPr>
          <p:cNvSpPr txBox="1"/>
          <p:nvPr/>
        </p:nvSpPr>
        <p:spPr>
          <a:xfrm>
            <a:off x="505327" y="998220"/>
            <a:ext cx="3508076" cy="646331"/>
          </a:xfrm>
          <a:prstGeom prst="rect">
            <a:avLst/>
          </a:prstGeom>
          <a:noFill/>
        </p:spPr>
        <p:txBody>
          <a:bodyPr wrap="none" rtlCol="0">
            <a:spAutoFit/>
          </a:bodyPr>
          <a:lstStyle/>
          <a:p>
            <a:r>
              <a:rPr lang="en-IN" dirty="0"/>
              <a:t>Programming Language: Python </a:t>
            </a:r>
          </a:p>
          <a:p>
            <a:r>
              <a:rPr lang="en-IN" dirty="0"/>
              <a:t>Platform: MS Windows</a:t>
            </a:r>
          </a:p>
        </p:txBody>
      </p:sp>
      <p:sp>
        <p:nvSpPr>
          <p:cNvPr id="2" name="Slide Number Placeholder 1">
            <a:extLst>
              <a:ext uri="{FF2B5EF4-FFF2-40B4-BE49-F238E27FC236}">
                <a16:creationId xmlns:a16="http://schemas.microsoft.com/office/drawing/2014/main" id="{71C14D8D-8346-A820-C438-A9374242A70F}"/>
              </a:ext>
            </a:extLst>
          </p:cNvPr>
          <p:cNvSpPr>
            <a:spLocks noGrp="1"/>
          </p:cNvSpPr>
          <p:nvPr>
            <p:ph type="sldNum" sz="quarter" idx="12"/>
          </p:nvPr>
        </p:nvSpPr>
        <p:spPr/>
        <p:txBody>
          <a:bodyPr/>
          <a:lstStyle/>
          <a:p>
            <a:fld id="{4122AFC5-5271-4758-ADD7-CCF8E7DCBE03}" type="slidenum">
              <a:rPr lang="en-IN" smtClean="0"/>
              <a:t>2</a:t>
            </a:fld>
            <a:endParaRPr lang="en-IN"/>
          </a:p>
        </p:txBody>
      </p:sp>
    </p:spTree>
    <p:extLst>
      <p:ext uri="{BB962C8B-B14F-4D97-AF65-F5344CB8AC3E}">
        <p14:creationId xmlns:p14="http://schemas.microsoft.com/office/powerpoint/2010/main" val="397676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4310-2CEA-4EFF-07E7-5995C3E0A3CA}"/>
              </a:ext>
            </a:extLst>
          </p:cNvPr>
          <p:cNvSpPr>
            <a:spLocks noGrp="1"/>
          </p:cNvSpPr>
          <p:nvPr>
            <p:ph type="title"/>
          </p:nvPr>
        </p:nvSpPr>
        <p:spPr>
          <a:xfrm>
            <a:off x="99857" y="133909"/>
            <a:ext cx="8596668" cy="1320800"/>
          </a:xfrm>
        </p:spPr>
        <p:txBody>
          <a:bodyPr/>
          <a:lstStyle/>
          <a:p>
            <a:r>
              <a:rPr lang="en-US" b="1" dirty="0"/>
              <a:t>implementations</a:t>
            </a:r>
            <a:endParaRPr lang="en-IN" b="1" dirty="0"/>
          </a:p>
        </p:txBody>
      </p:sp>
      <p:sp>
        <p:nvSpPr>
          <p:cNvPr id="3" name="Content Placeholder 2">
            <a:extLst>
              <a:ext uri="{FF2B5EF4-FFF2-40B4-BE49-F238E27FC236}">
                <a16:creationId xmlns:a16="http://schemas.microsoft.com/office/drawing/2014/main" id="{113C0CF4-BCB4-32BA-B5D9-1EA996A13EAC}"/>
              </a:ext>
            </a:extLst>
          </p:cNvPr>
          <p:cNvSpPr>
            <a:spLocks noGrp="1"/>
          </p:cNvSpPr>
          <p:nvPr>
            <p:ph idx="1"/>
          </p:nvPr>
        </p:nvSpPr>
        <p:spPr>
          <a:xfrm>
            <a:off x="310873" y="794309"/>
            <a:ext cx="9174145" cy="4110963"/>
          </a:xfrm>
        </p:spPr>
        <p:txBody>
          <a:bodyPr>
            <a:noAutofit/>
          </a:bodyPr>
          <a:lstStyle/>
          <a:p>
            <a:pPr rtl="0">
              <a:spcBef>
                <a:spcPts val="0"/>
              </a:spcBef>
              <a:spcAft>
                <a:spcPts val="0"/>
              </a:spcAft>
            </a:pPr>
            <a:r>
              <a:rPr lang="en-US" sz="1400" b="1" i="0" u="none" strike="noStrike" dirty="0">
                <a:solidFill>
                  <a:srgbClr val="000000"/>
                </a:solidFill>
                <a:effectLst/>
                <a:latin typeface="Arial" panose="020B0604020202020204" pitchFamily="34" charset="0"/>
              </a:rPr>
              <a:t>1. </a:t>
            </a:r>
            <a:r>
              <a:rPr lang="en-US" sz="1400" b="1" i="0" u="none" strike="noStrike" dirty="0" err="1">
                <a:solidFill>
                  <a:srgbClr val="000000"/>
                </a:solidFill>
                <a:effectLst/>
                <a:latin typeface="Arial" panose="020B0604020202020204" pitchFamily="34" charset="0"/>
              </a:rPr>
              <a:t>generate_watermark</a:t>
            </a:r>
            <a:r>
              <a:rPr lang="en-US" sz="1400" b="1" i="0" u="none" strike="noStrike" dirty="0">
                <a:solidFill>
                  <a:srgbClr val="000000"/>
                </a:solidFill>
                <a:effectLst/>
                <a:latin typeface="Arial" panose="020B0604020202020204" pitchFamily="34" charset="0"/>
              </a:rPr>
              <a:t>(roll, suffix)</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Purpose: This function generates a PDF watermark containing information about the document issuance, such as the roll number and timestamp.</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Parameters:</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roll: The roll number of the student.</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suffix: A suffix to differentiate between different types of watermarks (e.g., certificate watermark, grade card watermark).</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Returns: The filename of the generated watermark PDF.</a:t>
            </a:r>
            <a:endParaRPr lang="en-US" sz="1400" b="0" dirty="0">
              <a:effectLst/>
            </a:endParaRPr>
          </a:p>
          <a:p>
            <a:pPr rtl="0">
              <a:spcBef>
                <a:spcPts val="0"/>
              </a:spcBef>
              <a:spcAft>
                <a:spcPts val="0"/>
              </a:spcAft>
            </a:pPr>
            <a:br>
              <a:rPr lang="en-US" sz="1400" b="0" dirty="0">
                <a:effectLst/>
              </a:rPr>
            </a:br>
            <a:r>
              <a:rPr lang="en-US" sz="1400" b="1" i="0" u="none" strike="noStrike" dirty="0">
                <a:solidFill>
                  <a:srgbClr val="000000"/>
                </a:solidFill>
                <a:effectLst/>
                <a:latin typeface="Arial" panose="020B0604020202020204" pitchFamily="34" charset="0"/>
              </a:rPr>
              <a:t>2. MERGEWWATR(</a:t>
            </a:r>
            <a:r>
              <a:rPr lang="en-US" sz="1400" b="1" i="0" u="none" strike="noStrike" dirty="0" err="1">
                <a:solidFill>
                  <a:srgbClr val="000000"/>
                </a:solidFill>
                <a:effectLst/>
                <a:latin typeface="Arial" panose="020B0604020202020204" pitchFamily="34" charset="0"/>
              </a:rPr>
              <a:t>doc_name</a:t>
            </a:r>
            <a:r>
              <a:rPr lang="en-US" sz="1400" b="1" i="0" u="none" strike="noStrike" dirty="0">
                <a:solidFill>
                  <a:srgbClr val="000000"/>
                </a:solidFill>
                <a:effectLst/>
                <a:latin typeface="Arial" panose="020B0604020202020204" pitchFamily="34" charset="0"/>
              </a:rPr>
              <a:t>, </a:t>
            </a:r>
            <a:r>
              <a:rPr lang="en-US" sz="1400" b="1" i="0" u="none" strike="noStrike" dirty="0" err="1">
                <a:solidFill>
                  <a:srgbClr val="000000"/>
                </a:solidFill>
                <a:effectLst/>
                <a:latin typeface="Arial" panose="020B0604020202020204" pitchFamily="34" charset="0"/>
              </a:rPr>
              <a:t>waterfile</a:t>
            </a:r>
            <a:r>
              <a:rPr lang="en-US" sz="1400" b="1" i="0" u="none" strike="noStrike" dirty="0">
                <a:solidFill>
                  <a:srgbClr val="000000"/>
                </a:solidFill>
                <a:effectLst/>
                <a:latin typeface="Arial" panose="020B0604020202020204" pitchFamily="34"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Purpose: This function merges a watermark PDF with the original document PDF.</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Parameters:</a:t>
            </a:r>
            <a:endParaRPr lang="en-US" sz="1400" b="0" dirty="0">
              <a:effectLst/>
            </a:endParaRPr>
          </a:p>
          <a:p>
            <a:pPr rtl="0">
              <a:spcBef>
                <a:spcPts val="0"/>
              </a:spcBef>
              <a:spcAft>
                <a:spcPts val="0"/>
              </a:spcAft>
            </a:pPr>
            <a:r>
              <a:rPr lang="en-US" sz="1400" b="0" i="0" u="none" strike="noStrike" dirty="0" err="1">
                <a:solidFill>
                  <a:srgbClr val="000000"/>
                </a:solidFill>
                <a:effectLst/>
                <a:latin typeface="Arial" panose="020B0604020202020204" pitchFamily="34" charset="0"/>
              </a:rPr>
              <a:t>doc_name</a:t>
            </a:r>
            <a:r>
              <a:rPr lang="en-US" sz="1400" b="0" i="0" u="none" strike="noStrike" dirty="0">
                <a:solidFill>
                  <a:srgbClr val="000000"/>
                </a:solidFill>
                <a:effectLst/>
                <a:latin typeface="Arial" panose="020B0604020202020204" pitchFamily="34" charset="0"/>
              </a:rPr>
              <a:t>: The filename of the original document PDF.</a:t>
            </a:r>
            <a:endParaRPr lang="en-US" sz="1400" b="0" dirty="0">
              <a:effectLst/>
            </a:endParaRPr>
          </a:p>
          <a:p>
            <a:pPr rtl="0">
              <a:spcBef>
                <a:spcPts val="0"/>
              </a:spcBef>
              <a:spcAft>
                <a:spcPts val="0"/>
              </a:spcAft>
            </a:pPr>
            <a:r>
              <a:rPr lang="en-US" sz="1400" b="0" i="0" u="none" strike="noStrike" dirty="0" err="1">
                <a:solidFill>
                  <a:srgbClr val="000000"/>
                </a:solidFill>
                <a:effectLst/>
                <a:latin typeface="Arial" panose="020B0604020202020204" pitchFamily="34" charset="0"/>
              </a:rPr>
              <a:t>waterfile</a:t>
            </a:r>
            <a:r>
              <a:rPr lang="en-US" sz="1400" b="0" i="0" u="none" strike="noStrike" dirty="0">
                <a:solidFill>
                  <a:srgbClr val="000000"/>
                </a:solidFill>
                <a:effectLst/>
                <a:latin typeface="Arial" panose="020B0604020202020204" pitchFamily="34" charset="0"/>
              </a:rPr>
              <a:t>: The filename of the watermark PDF.</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Returns: The filename of the merged PDF document.</a:t>
            </a:r>
            <a:endParaRPr lang="en-US" sz="1400" b="0" dirty="0">
              <a:effectLst/>
            </a:endParaRPr>
          </a:p>
          <a:p>
            <a:pPr rtl="0">
              <a:spcBef>
                <a:spcPts val="0"/>
              </a:spcBef>
              <a:spcAft>
                <a:spcPts val="0"/>
              </a:spcAft>
            </a:pPr>
            <a:br>
              <a:rPr lang="en-US" sz="1400" b="0" dirty="0">
                <a:effectLst/>
              </a:rPr>
            </a:br>
            <a:r>
              <a:rPr lang="en-US" sz="1400" b="1" i="0" u="none" strike="noStrike" dirty="0">
                <a:solidFill>
                  <a:srgbClr val="000000"/>
                </a:solidFill>
                <a:effectLst/>
                <a:latin typeface="Arial" panose="020B0604020202020204" pitchFamily="34" charset="0"/>
              </a:rPr>
              <a:t>3. GD(name, roll, suffix, </a:t>
            </a:r>
            <a:r>
              <a:rPr lang="en-US" sz="1400" b="1" i="0" u="none" strike="noStrike" dirty="0" err="1">
                <a:solidFill>
                  <a:srgbClr val="000000"/>
                </a:solidFill>
                <a:effectLst/>
                <a:latin typeface="Arial" panose="020B0604020202020204" pitchFamily="34" charset="0"/>
              </a:rPr>
              <a:t>pkey_registrar</a:t>
            </a:r>
            <a:r>
              <a:rPr lang="en-US" sz="1400" b="1" i="0" u="none" strike="noStrike" dirty="0">
                <a:solidFill>
                  <a:srgbClr val="000000"/>
                </a:solidFill>
                <a:effectLst/>
                <a:latin typeface="Arial" panose="020B0604020202020204" pitchFamily="34" charset="0"/>
              </a:rPr>
              <a:t>, </a:t>
            </a:r>
            <a:r>
              <a:rPr lang="en-US" sz="1400" b="1" i="0" u="none" strike="noStrike" dirty="0" err="1">
                <a:solidFill>
                  <a:srgbClr val="000000"/>
                </a:solidFill>
                <a:effectLst/>
                <a:latin typeface="Arial" panose="020B0604020202020204" pitchFamily="34" charset="0"/>
              </a:rPr>
              <a:t>pkey_director</a:t>
            </a:r>
            <a:r>
              <a:rPr lang="en-US" sz="1400" b="1" i="0" u="none" strike="noStrike" dirty="0">
                <a:solidFill>
                  <a:srgbClr val="000000"/>
                </a:solidFill>
                <a:effectLst/>
                <a:latin typeface="Arial" panose="020B0604020202020204" pitchFamily="34" charset="0"/>
              </a:rPr>
              <a:t>)</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Purpose: This function generates a digitally signed document (certificate or grade card) with signatures from the registrar and director.</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Parameters:</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name: The name of the student.</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roll: The roll number of the student.</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suffix: A suffix to differentiate between different types of documents (e.g., certificate, grade card).</a:t>
            </a:r>
            <a:endParaRPr lang="en-US" sz="1400" b="0" dirty="0">
              <a:effectLst/>
            </a:endParaRPr>
          </a:p>
          <a:p>
            <a:pPr rtl="0">
              <a:spcBef>
                <a:spcPts val="0"/>
              </a:spcBef>
              <a:spcAft>
                <a:spcPts val="0"/>
              </a:spcAft>
            </a:pPr>
            <a:r>
              <a:rPr lang="en-US" sz="1400" b="0" i="0" u="none" strike="noStrike" dirty="0" err="1">
                <a:solidFill>
                  <a:srgbClr val="000000"/>
                </a:solidFill>
                <a:effectLst/>
                <a:latin typeface="Arial" panose="020B0604020202020204" pitchFamily="34" charset="0"/>
              </a:rPr>
              <a:t>pkey_registrar</a:t>
            </a:r>
            <a:r>
              <a:rPr lang="en-US" sz="1400" b="0" i="0" u="none" strike="noStrike" dirty="0">
                <a:solidFill>
                  <a:srgbClr val="000000"/>
                </a:solidFill>
                <a:effectLst/>
                <a:latin typeface="Arial" panose="020B0604020202020204" pitchFamily="34" charset="0"/>
              </a:rPr>
              <a:t>: The private key of the registrar for digital signature.</a:t>
            </a:r>
            <a:endParaRPr lang="en-US" sz="1400" b="0" dirty="0">
              <a:effectLst/>
            </a:endParaRPr>
          </a:p>
          <a:p>
            <a:pPr rtl="0">
              <a:spcBef>
                <a:spcPts val="0"/>
              </a:spcBef>
              <a:spcAft>
                <a:spcPts val="0"/>
              </a:spcAft>
            </a:pPr>
            <a:r>
              <a:rPr lang="en-US" sz="1400" b="0" i="0" u="none" strike="noStrike" dirty="0" err="1">
                <a:solidFill>
                  <a:srgbClr val="000000"/>
                </a:solidFill>
                <a:effectLst/>
                <a:latin typeface="Arial" panose="020B0604020202020204" pitchFamily="34" charset="0"/>
              </a:rPr>
              <a:t>pkey_director</a:t>
            </a:r>
            <a:r>
              <a:rPr lang="en-US" sz="1400" b="0" i="0" u="none" strike="noStrike" dirty="0">
                <a:solidFill>
                  <a:srgbClr val="000000"/>
                </a:solidFill>
                <a:effectLst/>
                <a:latin typeface="Arial" panose="020B0604020202020204" pitchFamily="34" charset="0"/>
              </a:rPr>
              <a:t>: The private key of the director for digital signature.</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Returns: Tuple containing signatures from the registrar and director, document hash, and filename of the merged document.</a:t>
            </a:r>
            <a:br>
              <a:rPr lang="en-US" sz="1400" dirty="0"/>
            </a:br>
            <a:endParaRPr lang="en-IN" sz="1400" dirty="0"/>
          </a:p>
        </p:txBody>
      </p:sp>
      <p:sp>
        <p:nvSpPr>
          <p:cNvPr id="4" name="Slide Number Placeholder 3">
            <a:extLst>
              <a:ext uri="{FF2B5EF4-FFF2-40B4-BE49-F238E27FC236}">
                <a16:creationId xmlns:a16="http://schemas.microsoft.com/office/drawing/2014/main" id="{AC664375-3F22-603F-CE3B-217C32AF07F2}"/>
              </a:ext>
            </a:extLst>
          </p:cNvPr>
          <p:cNvSpPr>
            <a:spLocks noGrp="1"/>
          </p:cNvSpPr>
          <p:nvPr>
            <p:ph type="sldNum" sz="quarter" idx="12"/>
          </p:nvPr>
        </p:nvSpPr>
        <p:spPr/>
        <p:txBody>
          <a:bodyPr/>
          <a:lstStyle/>
          <a:p>
            <a:fld id="{4122AFC5-5271-4758-ADD7-CCF8E7DCBE03}" type="slidenum">
              <a:rPr lang="en-IN" smtClean="0"/>
              <a:t>3</a:t>
            </a:fld>
            <a:endParaRPr lang="en-IN"/>
          </a:p>
        </p:txBody>
      </p:sp>
    </p:spTree>
    <p:extLst>
      <p:ext uri="{BB962C8B-B14F-4D97-AF65-F5344CB8AC3E}">
        <p14:creationId xmlns:p14="http://schemas.microsoft.com/office/powerpoint/2010/main" val="181437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C326-AEC3-E08B-F213-E2BE634885B1}"/>
              </a:ext>
            </a:extLst>
          </p:cNvPr>
          <p:cNvSpPr>
            <a:spLocks noGrp="1"/>
          </p:cNvSpPr>
          <p:nvPr>
            <p:ph type="title"/>
          </p:nvPr>
        </p:nvSpPr>
        <p:spPr>
          <a:xfrm>
            <a:off x="-1633787" y="7488325"/>
            <a:ext cx="8596668" cy="1320800"/>
          </a:xfrm>
        </p:spPr>
        <p:txBody>
          <a:bodyPr/>
          <a:lstStyle/>
          <a:p>
            <a:endParaRPr lang="en-IN" dirty="0"/>
          </a:p>
        </p:txBody>
      </p:sp>
      <p:sp>
        <p:nvSpPr>
          <p:cNvPr id="3" name="Content Placeholder 2">
            <a:extLst>
              <a:ext uri="{FF2B5EF4-FFF2-40B4-BE49-F238E27FC236}">
                <a16:creationId xmlns:a16="http://schemas.microsoft.com/office/drawing/2014/main" id="{342F9CA3-7BF9-FDE4-5C3F-84551DA09E28}"/>
              </a:ext>
            </a:extLst>
          </p:cNvPr>
          <p:cNvSpPr>
            <a:spLocks noGrp="1"/>
          </p:cNvSpPr>
          <p:nvPr>
            <p:ph idx="1"/>
          </p:nvPr>
        </p:nvSpPr>
        <p:spPr>
          <a:xfrm>
            <a:off x="677333" y="1105319"/>
            <a:ext cx="9702613" cy="4936043"/>
          </a:xfrm>
        </p:spPr>
        <p:txBody>
          <a:bodyPr>
            <a:normAutofit fontScale="92500" lnSpcReduction="20000"/>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4. </a:t>
            </a:r>
            <a:r>
              <a:rPr lang="en-US" sz="1800" b="1" i="0" u="none" strike="noStrike" dirty="0" err="1">
                <a:solidFill>
                  <a:srgbClr val="000000"/>
                </a:solidFill>
                <a:effectLst/>
                <a:latin typeface="Arial" panose="020B0604020202020204" pitchFamily="34" charset="0"/>
              </a:rPr>
              <a:t>verifysig</a:t>
            </a:r>
            <a:r>
              <a:rPr lang="en-US" sz="1800" b="1" i="0" u="none" strike="noStrike" dirty="0">
                <a:solidFill>
                  <a:srgbClr val="000000"/>
                </a:solidFill>
                <a:effectLst/>
                <a:latin typeface="Arial" panose="020B0604020202020204" pitchFamily="34" charset="0"/>
              </a:rPr>
              <a:t>(signature, </a:t>
            </a:r>
            <a:r>
              <a:rPr lang="en-US" sz="1800" b="1" i="0" u="none" strike="noStrike" dirty="0" err="1">
                <a:solidFill>
                  <a:srgbClr val="000000"/>
                </a:solidFill>
                <a:effectLst/>
                <a:latin typeface="Arial" panose="020B0604020202020204" pitchFamily="34" charset="0"/>
              </a:rPr>
              <a:t>message_hash</a:t>
            </a:r>
            <a:r>
              <a:rPr lang="en-US" sz="1800" b="1"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public_key</a:t>
            </a:r>
            <a:r>
              <a:rPr lang="en-US" sz="1800" b="1"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Purpose: This function verifies the digital signature of a document.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Parameters: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signature: The digital signature to be verified.</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message_hash</a:t>
            </a:r>
            <a:r>
              <a:rPr lang="en-US" sz="1800" b="0" i="0" u="none" strike="noStrike" dirty="0">
                <a:solidFill>
                  <a:srgbClr val="000000"/>
                </a:solidFill>
                <a:effectLst/>
                <a:latin typeface="Arial" panose="020B0604020202020204" pitchFamily="34" charset="0"/>
              </a:rPr>
              <a:t>: The hash of the document's content.</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public_key</a:t>
            </a:r>
            <a:r>
              <a:rPr lang="en-US" sz="1800" b="0" i="0" u="none" strike="noStrike" dirty="0">
                <a:solidFill>
                  <a:srgbClr val="000000"/>
                </a:solidFill>
                <a:effectLst/>
                <a:latin typeface="Arial" panose="020B0604020202020204" pitchFamily="34" charset="0"/>
              </a:rPr>
              <a:t>: The public key corresponding to the private key used for signing.</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Returns: True if the signature is valid, False otherwise.</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5. index()</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Purpose: This function renders the index HTML template.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Returns: The rendered HTML template for the index page which we have created and located in the templates section</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6. </a:t>
            </a:r>
            <a:r>
              <a:rPr lang="en-US" sz="1800" b="1" i="0" u="none" strike="noStrike" dirty="0" err="1">
                <a:solidFill>
                  <a:srgbClr val="000000"/>
                </a:solidFill>
                <a:effectLst/>
                <a:latin typeface="Arial" panose="020B0604020202020204" pitchFamily="34" charset="0"/>
              </a:rPr>
              <a:t>get_graduate_info</a:t>
            </a:r>
            <a:r>
              <a:rPr lang="en-US" sz="1800" b="1"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Purpose: This function handles the POST request containing graduate information, verifies the credentials, generates and verifies the digitally signed documents, and renders the download page.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Returns: The rendered HTML template for the download page or authentication failure message.</a:t>
            </a:r>
            <a:endParaRPr lang="en-US" b="0" dirty="0">
              <a:effectLst/>
            </a:endParaRPr>
          </a:p>
          <a:p>
            <a:pPr marL="0" indent="0">
              <a:buNone/>
            </a:pPr>
            <a:br>
              <a:rPr lang="en-US" dirty="0"/>
            </a:br>
            <a:endParaRPr lang="en-IN" dirty="0"/>
          </a:p>
        </p:txBody>
      </p:sp>
      <p:sp>
        <p:nvSpPr>
          <p:cNvPr id="4" name="Slide Number Placeholder 3">
            <a:extLst>
              <a:ext uri="{FF2B5EF4-FFF2-40B4-BE49-F238E27FC236}">
                <a16:creationId xmlns:a16="http://schemas.microsoft.com/office/drawing/2014/main" id="{B4B7015D-DB2A-1DC4-FD43-31124F2EC31F}"/>
              </a:ext>
            </a:extLst>
          </p:cNvPr>
          <p:cNvSpPr>
            <a:spLocks noGrp="1"/>
          </p:cNvSpPr>
          <p:nvPr>
            <p:ph type="sldNum" sz="quarter" idx="12"/>
          </p:nvPr>
        </p:nvSpPr>
        <p:spPr/>
        <p:txBody>
          <a:bodyPr/>
          <a:lstStyle/>
          <a:p>
            <a:fld id="{4122AFC5-5271-4758-ADD7-CCF8E7DCBE03}" type="slidenum">
              <a:rPr lang="en-IN" smtClean="0"/>
              <a:t>4</a:t>
            </a:fld>
            <a:endParaRPr lang="en-IN"/>
          </a:p>
        </p:txBody>
      </p:sp>
    </p:spTree>
    <p:extLst>
      <p:ext uri="{BB962C8B-B14F-4D97-AF65-F5344CB8AC3E}">
        <p14:creationId xmlns:p14="http://schemas.microsoft.com/office/powerpoint/2010/main" val="45610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540E-BC60-FDD6-F10A-C326982FC6C1}"/>
              </a:ext>
            </a:extLst>
          </p:cNvPr>
          <p:cNvSpPr>
            <a:spLocks noGrp="1"/>
          </p:cNvSpPr>
          <p:nvPr>
            <p:ph type="title"/>
          </p:nvPr>
        </p:nvSpPr>
        <p:spPr>
          <a:xfrm>
            <a:off x="-3100847" y="7130981"/>
            <a:ext cx="8596668" cy="1320800"/>
          </a:xfrm>
        </p:spPr>
        <p:txBody>
          <a:bodyPr/>
          <a:lstStyle/>
          <a:p>
            <a:endParaRPr lang="en-IN" dirty="0"/>
          </a:p>
        </p:txBody>
      </p:sp>
      <p:sp>
        <p:nvSpPr>
          <p:cNvPr id="3" name="Content Placeholder 2">
            <a:extLst>
              <a:ext uri="{FF2B5EF4-FFF2-40B4-BE49-F238E27FC236}">
                <a16:creationId xmlns:a16="http://schemas.microsoft.com/office/drawing/2014/main" id="{5FA3B869-E398-1E24-2227-39EB6E66A317}"/>
              </a:ext>
            </a:extLst>
          </p:cNvPr>
          <p:cNvSpPr>
            <a:spLocks noGrp="1"/>
          </p:cNvSpPr>
          <p:nvPr>
            <p:ph idx="1"/>
          </p:nvPr>
        </p:nvSpPr>
        <p:spPr>
          <a:xfrm>
            <a:off x="677334" y="934690"/>
            <a:ext cx="8596668" cy="3880773"/>
          </a:xfrm>
        </p:spPr>
        <p:txBody>
          <a:bodyPr>
            <a:normAutofit lnSpcReduction="10000"/>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7. </a:t>
            </a:r>
            <a:r>
              <a:rPr lang="en-US" sz="1800" b="1" i="0" u="none" strike="noStrike" dirty="0" err="1">
                <a:solidFill>
                  <a:srgbClr val="000000"/>
                </a:solidFill>
                <a:effectLst/>
                <a:latin typeface="Arial" panose="020B0604020202020204" pitchFamily="34" charset="0"/>
              </a:rPr>
              <a:t>download_pdf</a:t>
            </a:r>
            <a:r>
              <a:rPr lang="en-US" sz="1800" b="1" i="0" u="none" strike="noStrike" dirty="0">
                <a:solidFill>
                  <a:srgbClr val="000000"/>
                </a:solidFill>
                <a:effectLst/>
                <a:latin typeface="Arial" panose="020B0604020202020204" pitchFamily="34" charset="0"/>
              </a:rPr>
              <a:t>(filename)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Purpose: This function handles the GET request to download a PDF file.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Parameters: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filename: The filename of the PDF file to be downloaded.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Returns: The PDF file as an attachment or an error message if the file is not found.</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8. _main_</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Purpose: This block of code runs the Flask application when the script is executed directly.</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Returns: Starts the Flask application.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Each function serves a specific purpose in the web server application, contributing to the generation, verification, and delivery of digitally signed degree certificates and grade cards.</a:t>
            </a:r>
            <a:br>
              <a:rPr lang="en-US" dirty="0"/>
            </a:br>
            <a:endParaRPr lang="en-IN" dirty="0"/>
          </a:p>
        </p:txBody>
      </p:sp>
      <p:sp>
        <p:nvSpPr>
          <p:cNvPr id="4" name="Slide Number Placeholder 3">
            <a:extLst>
              <a:ext uri="{FF2B5EF4-FFF2-40B4-BE49-F238E27FC236}">
                <a16:creationId xmlns:a16="http://schemas.microsoft.com/office/drawing/2014/main" id="{2C39ACD4-2869-446E-2BB6-DCA2D1DD6838}"/>
              </a:ext>
            </a:extLst>
          </p:cNvPr>
          <p:cNvSpPr>
            <a:spLocks noGrp="1"/>
          </p:cNvSpPr>
          <p:nvPr>
            <p:ph type="sldNum" sz="quarter" idx="12"/>
          </p:nvPr>
        </p:nvSpPr>
        <p:spPr/>
        <p:txBody>
          <a:bodyPr/>
          <a:lstStyle/>
          <a:p>
            <a:fld id="{4122AFC5-5271-4758-ADD7-CCF8E7DCBE03}" type="slidenum">
              <a:rPr lang="en-IN" smtClean="0"/>
              <a:t>5</a:t>
            </a:fld>
            <a:endParaRPr lang="en-IN"/>
          </a:p>
        </p:txBody>
      </p:sp>
    </p:spTree>
    <p:extLst>
      <p:ext uri="{BB962C8B-B14F-4D97-AF65-F5344CB8AC3E}">
        <p14:creationId xmlns:p14="http://schemas.microsoft.com/office/powerpoint/2010/main" val="36706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1AC462-AC55-63ED-8635-FEF88FDD4954}"/>
              </a:ext>
            </a:extLst>
          </p:cNvPr>
          <p:cNvSpPr txBox="1"/>
          <p:nvPr/>
        </p:nvSpPr>
        <p:spPr>
          <a:xfrm>
            <a:off x="341284" y="1257266"/>
            <a:ext cx="965871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1.Getting the proper GMT Date and Time:</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datetime.utcnow</a:t>
            </a:r>
            <a:r>
              <a:rPr lang="en-US" sz="1800" b="0" i="0" u="none" strike="noStrike" dirty="0">
                <a:solidFill>
                  <a:srgbClr val="000000"/>
                </a:solidFill>
                <a:effectLst/>
                <a:latin typeface="Arial" panose="020B0604020202020204" pitchFamily="34" charset="0"/>
              </a:rPr>
              <a:t>() is used in the code to acquire the proper GMT date and time. The current date and time in UTC is returned by this method. But it's crucial to make sure that the Flask application server's system time is precisely synced with a trustworthy time source, such an NTP server. Using the HTTPS protocol, which encrypts the data sent back and forth between the client and the server, can guarantee communication security.</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datetime.utcnow</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strftime</a:t>
            </a:r>
            <a:r>
              <a:rPr lang="en-US" sz="1800" b="0" i="0" u="none" strike="noStrike" dirty="0">
                <a:solidFill>
                  <a:srgbClr val="000000"/>
                </a:solidFill>
                <a:effectLst/>
                <a:latin typeface="Arial" panose="020B0604020202020204" pitchFamily="34" charset="0"/>
              </a:rPr>
              <a:t>('%Y-%m-%d %H:%M:%</a:t>
            </a:r>
            <a:r>
              <a:rPr lang="en-US" sz="1800" b="0" i="0" u="none" strike="noStrike" dirty="0" err="1">
                <a:solidFill>
                  <a:srgbClr val="000000"/>
                </a:solidFill>
                <a:effectLst/>
                <a:latin typeface="Arial" panose="020B0604020202020204" pitchFamily="34" charset="0"/>
              </a:rPr>
              <a:t>S.%f</a:t>
            </a:r>
            <a:r>
              <a:rPr lang="en-US" sz="1800" b="0" i="0" u="none" strike="noStrike" dirty="0">
                <a:solidFill>
                  <a:srgbClr val="000000"/>
                </a:solidFill>
                <a:effectLst/>
                <a:latin typeface="Arial" panose="020B0604020202020204" pitchFamily="34" charset="0"/>
              </a:rPr>
              <a:t>')[:-3]} which is implemented in the code </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2. Ensuring Only the Graduate Can Download:</a:t>
            </a:r>
            <a:r>
              <a:rPr lang="en-US" sz="1800" b="0" i="0" u="none" strike="noStrike" dirty="0">
                <a:solidFill>
                  <a:srgbClr val="000000"/>
                </a:solidFill>
                <a:effectLst/>
                <a:latin typeface="Arial" panose="020B0604020202020204" pitchFamily="34" charset="0"/>
              </a:rPr>
              <a:t> Additional information beyond the roll number, such as date of birth, can be used for authentication. Modify the </a:t>
            </a:r>
            <a:r>
              <a:rPr lang="en-US" sz="1800" b="0" i="0" u="none" strike="noStrike" dirty="0" err="1">
                <a:solidFill>
                  <a:srgbClr val="000000"/>
                </a:solidFill>
                <a:effectLst/>
                <a:latin typeface="Arial" panose="020B0604020202020204" pitchFamily="34" charset="0"/>
              </a:rPr>
              <a:t>get_graduate_info</a:t>
            </a:r>
            <a:r>
              <a:rPr lang="en-US" sz="1800" b="0" i="0" u="none" strike="noStrike" dirty="0">
                <a:solidFill>
                  <a:srgbClr val="000000"/>
                </a:solidFill>
                <a:effectLst/>
                <a:latin typeface="Arial" panose="020B0604020202020204" pitchFamily="34" charset="0"/>
              </a:rPr>
              <a:t> function to include this additional information in the authentication process. Or even hashed password can be used in which only original password is only known to the user</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dob = </a:t>
            </a:r>
            <a:r>
              <a:rPr lang="en-US" sz="1800" b="0" i="0" u="none" strike="noStrike" dirty="0" err="1">
                <a:solidFill>
                  <a:srgbClr val="000000"/>
                </a:solidFill>
                <a:effectLst/>
                <a:latin typeface="Arial" panose="020B0604020202020204" pitchFamily="34" charset="0"/>
              </a:rPr>
              <a:t>request.form</a:t>
            </a:r>
            <a:r>
              <a:rPr lang="en-US" sz="1800" b="0" i="0" u="none" strike="noStrike" dirty="0">
                <a:solidFill>
                  <a:srgbClr val="000000"/>
                </a:solidFill>
                <a:effectLst/>
                <a:latin typeface="Arial" panose="020B0604020202020204" pitchFamily="34" charset="0"/>
              </a:rPr>
              <a:t>['dob'] used for asking the date of birth </a:t>
            </a:r>
            <a:endParaRPr lang="en-US" b="0" dirty="0">
              <a:effectLst/>
            </a:endParaRPr>
          </a:p>
          <a:p>
            <a:br>
              <a:rPr lang="en-US" dirty="0"/>
            </a:br>
            <a:endParaRPr lang="en-US" dirty="0"/>
          </a:p>
        </p:txBody>
      </p:sp>
    </p:spTree>
    <p:extLst>
      <p:ext uri="{BB962C8B-B14F-4D97-AF65-F5344CB8AC3E}">
        <p14:creationId xmlns:p14="http://schemas.microsoft.com/office/powerpoint/2010/main" val="378904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B05DBCB-4022-9272-D1C2-A111ACA1F50D}"/>
              </a:ext>
            </a:extLst>
          </p:cNvPr>
          <p:cNvSpPr txBox="1"/>
          <p:nvPr/>
        </p:nvSpPr>
        <p:spPr>
          <a:xfrm>
            <a:off x="455987" y="1145611"/>
            <a:ext cx="9311012" cy="5078313"/>
          </a:xfrm>
          <a:prstGeom prst="rect">
            <a:avLst/>
          </a:prstGeom>
          <a:noFill/>
        </p:spPr>
        <p:txBody>
          <a:bodyPr wrap="square" lIns="91440" tIns="45720" rIns="91440" bIns="45720" rtlCol="0" anchor="t">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3.Finding the Source of Shared Documents:</a:t>
            </a:r>
            <a:r>
              <a:rPr lang="en-US" sz="1800" b="0" i="0" u="none" strike="noStrike" dirty="0">
                <a:solidFill>
                  <a:srgbClr val="000000"/>
                </a:solidFill>
                <a:effectLst/>
                <a:latin typeface="Arial" panose="020B0604020202020204" pitchFamily="34" charset="0"/>
              </a:rPr>
              <a:t> Watermarks come in handy when trying to find the source of shared documents. To add watermarks to the PDFs that are created, alter the </a:t>
            </a:r>
            <a:r>
              <a:rPr lang="en-US" sz="1800" b="0" i="0" u="none" strike="noStrike" dirty="0" err="1">
                <a:solidFill>
                  <a:srgbClr val="000000"/>
                </a:solidFill>
                <a:effectLst/>
                <a:latin typeface="Arial" panose="020B0604020202020204" pitchFamily="34" charset="0"/>
              </a:rPr>
              <a:t>generate_document</a:t>
            </a:r>
            <a:r>
              <a:rPr lang="en-US" sz="1800" b="0" i="0" u="none" strike="noStrike" dirty="0">
                <a:solidFill>
                  <a:srgbClr val="000000"/>
                </a:solidFill>
                <a:effectLst/>
                <a:latin typeface="Arial" panose="020B0604020202020204" pitchFamily="34" charset="0"/>
              </a:rPr>
              <a:t> function. These watermarks may have distinct numbers or other information linked to the initial student.</a:t>
            </a:r>
            <a:endParaRPr lang="en-US" b="0" dirty="0">
              <a:effectLst/>
            </a:endParaRPr>
          </a:p>
          <a:p>
            <a:pPr rtl="0">
              <a:spcBef>
                <a:spcPts val="0"/>
              </a:spcBef>
              <a:spcAft>
                <a:spcPts val="0"/>
              </a:spcAft>
            </a:pPr>
            <a:br>
              <a:rPr lang="en-US" b="0" dirty="0">
                <a:effectLst/>
              </a:rPr>
            </a:br>
            <a:r>
              <a:rPr lang="en-US" sz="1800" b="0" i="0" u="none" strike="noStrike" dirty="0" err="1">
                <a:solidFill>
                  <a:srgbClr val="000000"/>
                </a:solidFill>
                <a:effectLst/>
                <a:latin typeface="Arial" panose="020B0604020202020204" pitchFamily="34" charset="0"/>
              </a:rPr>
              <a:t>waterfile</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generate_watermark</a:t>
            </a:r>
            <a:r>
              <a:rPr lang="en-US" sz="1800" b="0" i="0" u="none" strike="noStrike" dirty="0">
                <a:solidFill>
                  <a:srgbClr val="000000"/>
                </a:solidFill>
                <a:effectLst/>
                <a:latin typeface="Arial" panose="020B0604020202020204" pitchFamily="34" charset="0"/>
              </a:rPr>
              <a:t>(roll, suffix)</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merged_file</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merge_with_watermark</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doc_name</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waterfile</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4.Access to Public Keys:</a:t>
            </a:r>
            <a:r>
              <a:rPr lang="en-US" sz="1800" b="0" i="0" u="none" strike="noStrike" dirty="0">
                <a:solidFill>
                  <a:srgbClr val="000000"/>
                </a:solidFill>
                <a:effectLst/>
                <a:latin typeface="Arial" panose="020B0604020202020204" pitchFamily="34" charset="0"/>
              </a:rPr>
              <a:t> Yes, access to public keys is necessary to verify the digital signatures applied by the university authorities. Each authority (Registrar and Director) should have their public key pair. These public keys can be stored securely and accessed during the signature verification process.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For sample this can be implemented for verifying </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verified_registrar</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verify_signature</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sig_registrar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pdf_hash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pkey_registrar.public_key</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verified_director</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verify_signature</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sig_director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pdf_hash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pkey_director.public_key</a:t>
            </a:r>
            <a:r>
              <a:rPr lang="en-US" sz="1800" b="0" i="0" u="none" strike="noStrike" dirty="0">
                <a:solidFill>
                  <a:srgbClr val="000000"/>
                </a:solidFill>
                <a:effectLst/>
                <a:latin typeface="Arial" panose="020B0604020202020204" pitchFamily="34" charset="0"/>
              </a:rPr>
              <a:t>())</a:t>
            </a:r>
            <a:endParaRPr lang="en-US" b="0" dirty="0">
              <a:effectLst/>
            </a:endParaRPr>
          </a:p>
          <a:p>
            <a:br>
              <a:rPr lang="en-US" dirty="0"/>
            </a:br>
            <a:endParaRPr lang="en-IN" dirty="0"/>
          </a:p>
          <a:p>
            <a:endParaRPr lang="en-IN" dirty="0"/>
          </a:p>
        </p:txBody>
      </p:sp>
      <p:sp>
        <p:nvSpPr>
          <p:cNvPr id="8" name="Slide Number Placeholder 7">
            <a:extLst>
              <a:ext uri="{FF2B5EF4-FFF2-40B4-BE49-F238E27FC236}">
                <a16:creationId xmlns:a16="http://schemas.microsoft.com/office/drawing/2014/main" id="{427FEA4D-68F2-010B-3D5A-8C866BC95C20}"/>
              </a:ext>
            </a:extLst>
          </p:cNvPr>
          <p:cNvSpPr>
            <a:spLocks noGrp="1"/>
          </p:cNvSpPr>
          <p:nvPr>
            <p:ph type="sldNum" sz="quarter" idx="12"/>
          </p:nvPr>
        </p:nvSpPr>
        <p:spPr/>
        <p:txBody>
          <a:bodyPr/>
          <a:lstStyle/>
          <a:p>
            <a:fld id="{4122AFC5-5271-4758-ADD7-CCF8E7DCBE03}" type="slidenum">
              <a:rPr lang="en-IN" smtClean="0"/>
              <a:t>7</a:t>
            </a:fld>
            <a:endParaRPr lang="en-IN"/>
          </a:p>
        </p:txBody>
      </p:sp>
      <p:sp>
        <p:nvSpPr>
          <p:cNvPr id="17" name="TextBox 16">
            <a:extLst>
              <a:ext uri="{FF2B5EF4-FFF2-40B4-BE49-F238E27FC236}">
                <a16:creationId xmlns:a16="http://schemas.microsoft.com/office/drawing/2014/main" id="{FE84FB53-35EE-89B5-FFDA-6078BB62443D}"/>
              </a:ext>
            </a:extLst>
          </p:cNvPr>
          <p:cNvSpPr txBox="1"/>
          <p:nvPr/>
        </p:nvSpPr>
        <p:spPr>
          <a:xfrm>
            <a:off x="333930" y="4316706"/>
            <a:ext cx="10085819" cy="646331"/>
          </a:xfrm>
          <a:prstGeom prst="rect">
            <a:avLst/>
          </a:prstGeom>
          <a:noFill/>
        </p:spPr>
        <p:txBody>
          <a:bodyPr wrap="square" lIns="91440" tIns="45720" rIns="91440" bIns="45720" rtlCol="0" anchor="t">
            <a:spAutoFit/>
          </a:bodyPr>
          <a:lstStyle/>
          <a:p>
            <a:endParaRPr lang="en-IN" dirty="0"/>
          </a:p>
          <a:p>
            <a:endParaRPr lang="en-IN" dirty="0"/>
          </a:p>
        </p:txBody>
      </p:sp>
    </p:spTree>
    <p:extLst>
      <p:ext uri="{BB962C8B-B14F-4D97-AF65-F5344CB8AC3E}">
        <p14:creationId xmlns:p14="http://schemas.microsoft.com/office/powerpoint/2010/main" val="16129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211BBE-C106-51D4-65D0-FF225422B454}"/>
              </a:ext>
            </a:extLst>
          </p:cNvPr>
          <p:cNvSpPr>
            <a:spLocks noGrp="1"/>
          </p:cNvSpPr>
          <p:nvPr>
            <p:ph type="sldNum" sz="quarter" idx="12"/>
          </p:nvPr>
        </p:nvSpPr>
        <p:spPr/>
        <p:txBody>
          <a:bodyPr/>
          <a:lstStyle/>
          <a:p>
            <a:fld id="{4122AFC5-5271-4758-ADD7-CCF8E7DCBE03}" type="slidenum">
              <a:rPr lang="en-IN" smtClean="0"/>
              <a:t>8</a:t>
            </a:fld>
            <a:endParaRPr lang="en-IN"/>
          </a:p>
        </p:txBody>
      </p:sp>
      <p:sp>
        <p:nvSpPr>
          <p:cNvPr id="8" name="TextBox 7">
            <a:extLst>
              <a:ext uri="{FF2B5EF4-FFF2-40B4-BE49-F238E27FC236}">
                <a16:creationId xmlns:a16="http://schemas.microsoft.com/office/drawing/2014/main" id="{273638DD-38C6-EC13-7C3B-89E74222EEC7}"/>
              </a:ext>
            </a:extLst>
          </p:cNvPr>
          <p:cNvSpPr txBox="1"/>
          <p:nvPr/>
        </p:nvSpPr>
        <p:spPr>
          <a:xfrm>
            <a:off x="154187" y="497177"/>
            <a:ext cx="1014537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5. Bonus Points: Sequential Digital Signatures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Implementation: The document is digitally signed by two university authorities (Registrar and Director) sequentially. Each authority generates a digital signature for the document hash using their private key.</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Security Consideration: Sequential digital signatures provide additional assurance of the document's authenticity and integrity. The signatures are verified using the respective public keys of the authorities.</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generate_document</a:t>
            </a:r>
            <a:r>
              <a:rPr lang="en-US" sz="1800" b="0" i="0" u="none" strike="noStrike" dirty="0">
                <a:solidFill>
                  <a:srgbClr val="000000"/>
                </a:solidFill>
                <a:effectLst/>
                <a:latin typeface="Arial" panose="020B0604020202020204" pitchFamily="34" charset="0"/>
              </a:rPr>
              <a:t> function to include the signing process for both authorities.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Signatures by Registrar and Director</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sig_registrar</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pkey_registrar.sign</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pdf_hash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padding.PSS</a:t>
            </a:r>
            <a:r>
              <a:rPr lang="en-US" sz="1800" b="0" i="0" u="none" strike="noStrike" dirty="0">
                <a:solidFill>
                  <a:srgbClr val="000000"/>
                </a:solidFill>
                <a:effectLst/>
                <a:latin typeface="Arial" panose="020B0604020202020204" pitchFamily="34" charset="0"/>
              </a:rPr>
              <a:t>(padding.MGF1(hashes.SHA256()), </a:t>
            </a:r>
            <a:r>
              <a:rPr lang="en-US" sz="1800" b="0" i="0" u="none" strike="noStrike" dirty="0" err="1">
                <a:solidFill>
                  <a:srgbClr val="000000"/>
                </a:solidFill>
                <a:effectLst/>
                <a:latin typeface="Arial" panose="020B0604020202020204" pitchFamily="34" charset="0"/>
              </a:rPr>
              <a:t>padding.PSS.MAX_LENGTH</a:t>
            </a:r>
            <a:r>
              <a:rPr lang="en-US" sz="1800" b="0" i="0" u="none" strike="noStrike" dirty="0">
                <a:solidFill>
                  <a:srgbClr val="000000"/>
                </a:solidFill>
                <a:effectLst/>
                <a:latin typeface="Arial" panose="020B0604020202020204" pitchFamily="34" charset="0"/>
              </a:rPr>
              <a:t>), hashes.SHA256())</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sig_director</a:t>
            </a:r>
            <a:r>
              <a:rPr lang="en-US" sz="1800" b="0" i="0" u="none" strike="noStrike" dirty="0">
                <a:solidFill>
                  <a:srgbClr val="000000"/>
                </a:solidFill>
                <a:effectLst/>
                <a:latin typeface="Arial" panose="020B0604020202020204" pitchFamily="34" charset="0"/>
              </a:rPr>
              <a:t> = </a:t>
            </a:r>
            <a:r>
              <a:rPr lang="en-US" sz="1800" b="0" i="0" u="none" strike="noStrike" dirty="0" err="1">
                <a:solidFill>
                  <a:srgbClr val="000000"/>
                </a:solidFill>
                <a:effectLst/>
                <a:latin typeface="Arial" panose="020B0604020202020204" pitchFamily="34" charset="0"/>
              </a:rPr>
              <a:t>pkey_director.sign</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pdf_hash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padding.PSS</a:t>
            </a:r>
            <a:r>
              <a:rPr lang="en-US" sz="1800" b="0" i="0" u="none" strike="noStrike" dirty="0">
                <a:solidFill>
                  <a:srgbClr val="000000"/>
                </a:solidFill>
                <a:effectLst/>
                <a:latin typeface="Arial" panose="020B0604020202020204" pitchFamily="34" charset="0"/>
              </a:rPr>
              <a:t>(padding.MGF1(hashes.SHA256()), </a:t>
            </a:r>
            <a:r>
              <a:rPr lang="en-US" sz="1800" b="0" i="0" u="none" strike="noStrike" dirty="0" err="1">
                <a:solidFill>
                  <a:srgbClr val="000000"/>
                </a:solidFill>
                <a:effectLst/>
                <a:latin typeface="Arial" panose="020B0604020202020204" pitchFamily="34" charset="0"/>
              </a:rPr>
              <a:t>padding.PSS.MAX_LENGTH</a:t>
            </a:r>
            <a:r>
              <a:rPr lang="en-US" sz="1800" b="0" i="0" u="none" strike="noStrike" dirty="0">
                <a:solidFill>
                  <a:srgbClr val="000000"/>
                </a:solidFill>
                <a:effectLst/>
                <a:latin typeface="Arial" panose="020B0604020202020204" pitchFamily="34" charset="0"/>
              </a:rPr>
              <a:t>), hashes.SHA256())</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developed web server application ensures the secure and reliable delivery of digitally signed degree certificates and grade cards to authorized users. By incorporating cryptographic techniques and secure communication protocols, the application maintains the integrity and authenticity of the issued documents, meeting the requirements for a trustworthy certification system.</a:t>
            </a:r>
            <a:endParaRPr lang="en-US" b="0" dirty="0">
              <a:effectLst/>
            </a:endParaRPr>
          </a:p>
          <a:p>
            <a:br>
              <a:rPr lang="en-US" dirty="0"/>
            </a:br>
            <a:endParaRPr lang="en-GB" dirty="0"/>
          </a:p>
        </p:txBody>
      </p:sp>
    </p:spTree>
    <p:extLst>
      <p:ext uri="{BB962C8B-B14F-4D97-AF65-F5344CB8AC3E}">
        <p14:creationId xmlns:p14="http://schemas.microsoft.com/office/powerpoint/2010/main" val="313945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F7AD79-5292-C5F2-2FB0-4E5314CDA5D8}"/>
              </a:ext>
            </a:extLst>
          </p:cNvPr>
          <p:cNvSpPr>
            <a:spLocks noGrp="1"/>
          </p:cNvSpPr>
          <p:nvPr>
            <p:ph type="sldNum" sz="quarter" idx="12"/>
          </p:nvPr>
        </p:nvSpPr>
        <p:spPr/>
        <p:txBody>
          <a:bodyPr/>
          <a:lstStyle/>
          <a:p>
            <a:fld id="{4122AFC5-5271-4758-ADD7-CCF8E7DCBE03}" type="slidenum">
              <a:rPr lang="en-IN" smtClean="0"/>
              <a:t>9</a:t>
            </a:fld>
            <a:endParaRPr lang="en-IN"/>
          </a:p>
        </p:txBody>
      </p:sp>
      <p:sp>
        <p:nvSpPr>
          <p:cNvPr id="6" name="TextBox 5">
            <a:extLst>
              <a:ext uri="{FF2B5EF4-FFF2-40B4-BE49-F238E27FC236}">
                <a16:creationId xmlns:a16="http://schemas.microsoft.com/office/drawing/2014/main" id="{9A38C0A5-209B-5326-87E8-FB7BC044D045}"/>
              </a:ext>
            </a:extLst>
          </p:cNvPr>
          <p:cNvSpPr txBox="1"/>
          <p:nvPr/>
        </p:nvSpPr>
        <p:spPr>
          <a:xfrm>
            <a:off x="241147" y="491116"/>
            <a:ext cx="31888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u="sng" dirty="0"/>
              <a:t>Output- </a:t>
            </a:r>
          </a:p>
        </p:txBody>
      </p:sp>
      <p:pic>
        <p:nvPicPr>
          <p:cNvPr id="1028" name="Picture 4">
            <a:extLst>
              <a:ext uri="{FF2B5EF4-FFF2-40B4-BE49-F238E27FC236}">
                <a16:creationId xmlns:a16="http://schemas.microsoft.com/office/drawing/2014/main" id="{D36A997B-65FF-F912-57C5-8DA54C5741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26" t="60144" r="10383" b="6194"/>
          <a:stretch/>
        </p:blipFill>
        <p:spPr bwMode="auto">
          <a:xfrm>
            <a:off x="572755" y="2451798"/>
            <a:ext cx="8794195" cy="210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2860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TotalTime>
  <Words>1312</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PowerPoint Presentation</vt:lpstr>
      <vt:lpstr>PowerPoint Presentation</vt:lpstr>
      <vt:lpstr>implementations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 HP</dc:creator>
  <cp:lastModifiedBy>Bharath krishna</cp:lastModifiedBy>
  <cp:revision>3</cp:revision>
  <dcterms:created xsi:type="dcterms:W3CDTF">2024-01-30T14:58:55Z</dcterms:created>
  <dcterms:modified xsi:type="dcterms:W3CDTF">2024-04-21T18:23:18Z</dcterms:modified>
</cp:coreProperties>
</file>