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399" y="93026"/>
            <a:ext cx="7785947" cy="18763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6942" y="2281706"/>
            <a:ext cx="3870325" cy="2494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073" rIns="0" bIns="0" rtlCol="0">
            <a:spAutoFit/>
          </a:bodyPr>
          <a:lstStyle/>
          <a:p>
            <a:pPr marL="1052195" algn="ctr">
              <a:lnSpc>
                <a:spcPct val="100000"/>
              </a:lnSpc>
              <a:spcBef>
                <a:spcPts val="100"/>
              </a:spcBef>
            </a:pPr>
            <a:r>
              <a:rPr sz="4200" spc="-135" dirty="0">
                <a:latin typeface="Verdana"/>
                <a:cs typeface="Verdana"/>
              </a:rPr>
              <a:t>Capstone</a:t>
            </a:r>
            <a:r>
              <a:rPr sz="4200" spc="-190" dirty="0">
                <a:latin typeface="Verdana"/>
                <a:cs typeface="Verdana"/>
              </a:rPr>
              <a:t> </a:t>
            </a:r>
            <a:r>
              <a:rPr sz="4200" spc="-20" dirty="0">
                <a:latin typeface="Verdana"/>
                <a:cs typeface="Verdana"/>
              </a:rPr>
              <a:t>Project</a:t>
            </a:r>
            <a:endParaRPr sz="4200">
              <a:latin typeface="Verdana"/>
              <a:cs typeface="Verdana"/>
            </a:endParaRPr>
          </a:p>
          <a:p>
            <a:pPr marL="1062355" marR="5080" algn="ctr">
              <a:lnSpc>
                <a:spcPct val="100000"/>
              </a:lnSpc>
              <a:spcBef>
                <a:spcPts val="25"/>
              </a:spcBef>
            </a:pPr>
            <a:r>
              <a:rPr sz="3600" spc="-165" dirty="0">
                <a:solidFill>
                  <a:srgbClr val="134F5C"/>
                </a:solidFill>
                <a:latin typeface="Verdana"/>
                <a:cs typeface="Verdana"/>
              </a:rPr>
              <a:t>Seoul</a:t>
            </a:r>
            <a:r>
              <a:rPr sz="3600" spc="-18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3600" spc="-100" dirty="0">
                <a:solidFill>
                  <a:srgbClr val="134F5C"/>
                </a:solidFill>
                <a:latin typeface="Verdana"/>
                <a:cs typeface="Verdana"/>
              </a:rPr>
              <a:t>Bike</a:t>
            </a:r>
            <a:r>
              <a:rPr sz="3600" spc="-180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3600" spc="-160" dirty="0">
                <a:solidFill>
                  <a:srgbClr val="134F5C"/>
                </a:solidFill>
                <a:latin typeface="Verdana"/>
                <a:cs typeface="Verdana"/>
              </a:rPr>
              <a:t>Sharing</a:t>
            </a:r>
            <a:r>
              <a:rPr sz="3600" spc="-185" dirty="0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sz="3600" spc="-45" dirty="0">
                <a:solidFill>
                  <a:srgbClr val="134F5C"/>
                </a:solidFill>
                <a:latin typeface="Verdana"/>
                <a:cs typeface="Verdana"/>
              </a:rPr>
              <a:t>Demand </a:t>
            </a:r>
            <a:r>
              <a:rPr sz="3600" spc="-10" dirty="0">
                <a:solidFill>
                  <a:srgbClr val="134F5C"/>
                </a:solidFill>
                <a:latin typeface="Verdana"/>
                <a:cs typeface="Verdana"/>
              </a:rPr>
              <a:t>Prediction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3965" y="2496511"/>
            <a:ext cx="603758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spc="-20" dirty="0">
                <a:solidFill>
                  <a:srgbClr val="CC0000"/>
                </a:solidFill>
                <a:latin typeface="Verdana"/>
                <a:cs typeface="Verdana"/>
              </a:rPr>
              <a:t>By</a:t>
            </a:r>
          </a:p>
          <a:p>
            <a:pPr marL="12065" marR="5080" algn="ctr">
              <a:lnSpc>
                <a:spcPct val="100000"/>
              </a:lnSpc>
              <a:spcBef>
                <a:spcPts val="15"/>
              </a:spcBef>
            </a:pPr>
            <a:r>
              <a:rPr lang="en-IN" sz="2400" dirty="0">
                <a:solidFill>
                  <a:srgbClr val="134F5C"/>
                </a:solidFill>
                <a:latin typeface="Verdana"/>
                <a:cs typeface="Verdana"/>
              </a:rPr>
              <a:t>Bharath Krishna</a:t>
            </a:r>
            <a:endParaRPr lang="en-IN"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21" y="821625"/>
            <a:ext cx="8574693" cy="40629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2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EDA</a:t>
            </a:r>
            <a:r>
              <a:rPr spc="-180" dirty="0"/>
              <a:t> </a:t>
            </a:r>
            <a:r>
              <a:rPr spc="-10" dirty="0"/>
              <a:t>(contd...)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3376"/>
            <a:ext cx="3208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Model’s</a:t>
            </a:r>
            <a:r>
              <a:rPr spc="-170" dirty="0"/>
              <a:t> </a:t>
            </a:r>
            <a:r>
              <a:rPr spc="-10" dirty="0"/>
              <a:t>Performed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967" y="1169620"/>
            <a:ext cx="4712335" cy="3180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459"/>
              </a:spcBef>
              <a:buChar char="●"/>
              <a:tabLst>
                <a:tab pos="394335" algn="l"/>
              </a:tabLst>
            </a:pPr>
            <a:r>
              <a:rPr sz="2000" dirty="0">
                <a:latin typeface="Arial MT"/>
                <a:cs typeface="Arial MT"/>
              </a:rPr>
              <a:t>Linear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Regression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regularizations</a:t>
            </a:r>
            <a:endParaRPr sz="2000">
              <a:latin typeface="Arial MT"/>
              <a:cs typeface="Arial MT"/>
            </a:endParaRPr>
          </a:p>
          <a:p>
            <a:pPr marL="394335" indent="-381635">
              <a:lnSpc>
                <a:spcPct val="100000"/>
              </a:lnSpc>
              <a:spcBef>
                <a:spcPts val="359"/>
              </a:spcBef>
              <a:buChar char="●"/>
              <a:tabLst>
                <a:tab pos="394335" algn="l"/>
              </a:tabLst>
            </a:pPr>
            <a:r>
              <a:rPr sz="2000" spc="-10" dirty="0">
                <a:latin typeface="Arial MT"/>
                <a:cs typeface="Arial MT"/>
              </a:rPr>
              <a:t>Polynomial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Regression</a:t>
            </a:r>
            <a:endParaRPr sz="2000">
              <a:latin typeface="Arial MT"/>
              <a:cs typeface="Arial MT"/>
            </a:endParaRPr>
          </a:p>
          <a:p>
            <a:pPr marL="394335" indent="-381635">
              <a:lnSpc>
                <a:spcPct val="100000"/>
              </a:lnSpc>
              <a:spcBef>
                <a:spcPts val="359"/>
              </a:spcBef>
              <a:buChar char="●"/>
              <a:tabLst>
                <a:tab pos="394335" algn="l"/>
              </a:tabLst>
            </a:pPr>
            <a:r>
              <a:rPr sz="2000" dirty="0">
                <a:latin typeface="Arial MT"/>
                <a:cs typeface="Arial MT"/>
              </a:rPr>
              <a:t>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nearest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neighbours</a:t>
            </a:r>
            <a:endParaRPr sz="2000">
              <a:latin typeface="Arial MT"/>
              <a:cs typeface="Arial MT"/>
            </a:endParaRPr>
          </a:p>
          <a:p>
            <a:pPr marL="394335" indent="-381635">
              <a:lnSpc>
                <a:spcPct val="100000"/>
              </a:lnSpc>
              <a:spcBef>
                <a:spcPts val="359"/>
              </a:spcBef>
              <a:buChar char="●"/>
              <a:tabLst>
                <a:tab pos="394335" algn="l"/>
              </a:tabLst>
            </a:pPr>
            <a:r>
              <a:rPr sz="2000" dirty="0">
                <a:latin typeface="Arial MT"/>
                <a:cs typeface="Arial MT"/>
              </a:rPr>
              <a:t>Decision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tree</a:t>
            </a:r>
            <a:endParaRPr sz="2000">
              <a:latin typeface="Arial MT"/>
              <a:cs typeface="Arial MT"/>
            </a:endParaRPr>
          </a:p>
          <a:p>
            <a:pPr marL="394335" indent="-381635">
              <a:lnSpc>
                <a:spcPct val="100000"/>
              </a:lnSpc>
              <a:spcBef>
                <a:spcPts val="359"/>
              </a:spcBef>
              <a:buChar char="●"/>
              <a:tabLst>
                <a:tab pos="394335" algn="l"/>
              </a:tabLst>
            </a:pPr>
            <a:r>
              <a:rPr sz="2000" dirty="0">
                <a:latin typeface="Arial MT"/>
                <a:cs typeface="Arial MT"/>
              </a:rPr>
              <a:t>Random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forest</a:t>
            </a:r>
            <a:endParaRPr sz="2000">
              <a:latin typeface="Arial MT"/>
              <a:cs typeface="Arial MT"/>
            </a:endParaRPr>
          </a:p>
          <a:p>
            <a:pPr marL="394335" indent="-381635">
              <a:lnSpc>
                <a:spcPct val="100000"/>
              </a:lnSpc>
              <a:spcBef>
                <a:spcPts val="359"/>
              </a:spcBef>
              <a:buChar char="●"/>
              <a:tabLst>
                <a:tab pos="394335" algn="l"/>
              </a:tabLst>
            </a:pPr>
            <a:r>
              <a:rPr sz="2000" dirty="0">
                <a:latin typeface="Arial MT"/>
                <a:cs typeface="Arial MT"/>
              </a:rPr>
              <a:t>Gradient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Boost</a:t>
            </a:r>
            <a:endParaRPr sz="2000">
              <a:latin typeface="Arial MT"/>
              <a:cs typeface="Arial MT"/>
            </a:endParaRPr>
          </a:p>
          <a:p>
            <a:pPr marL="394335" indent="-381635">
              <a:lnSpc>
                <a:spcPct val="100000"/>
              </a:lnSpc>
              <a:spcBef>
                <a:spcPts val="359"/>
              </a:spcBef>
              <a:buChar char="●"/>
              <a:tabLst>
                <a:tab pos="394335" algn="l"/>
              </a:tabLst>
            </a:pPr>
            <a:r>
              <a:rPr sz="2000" dirty="0">
                <a:latin typeface="Arial MT"/>
                <a:cs typeface="Arial MT"/>
              </a:rPr>
              <a:t>eXtreme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Gradient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Boost</a:t>
            </a:r>
            <a:endParaRPr sz="2000">
              <a:latin typeface="Arial MT"/>
              <a:cs typeface="Arial MT"/>
            </a:endParaRPr>
          </a:p>
          <a:p>
            <a:pPr marL="394335" indent="-381635">
              <a:lnSpc>
                <a:spcPct val="100000"/>
              </a:lnSpc>
              <a:spcBef>
                <a:spcPts val="359"/>
              </a:spcBef>
              <a:buChar char="●"/>
              <a:tabLst>
                <a:tab pos="394335" algn="l"/>
              </a:tabLst>
            </a:pPr>
            <a:r>
              <a:rPr sz="2000" spc="-10" dirty="0">
                <a:latin typeface="Arial MT"/>
                <a:cs typeface="Arial MT"/>
              </a:rPr>
              <a:t>lightGBM</a:t>
            </a:r>
            <a:endParaRPr sz="2000">
              <a:latin typeface="Arial MT"/>
              <a:cs typeface="Arial MT"/>
            </a:endParaRPr>
          </a:p>
          <a:p>
            <a:pPr marL="394335" indent="-381635">
              <a:lnSpc>
                <a:spcPct val="100000"/>
              </a:lnSpc>
              <a:spcBef>
                <a:spcPts val="359"/>
              </a:spcBef>
              <a:buChar char="●"/>
              <a:tabLst>
                <a:tab pos="394335" algn="l"/>
              </a:tabLst>
            </a:pPr>
            <a:r>
              <a:rPr sz="2000" spc="-10" dirty="0">
                <a:latin typeface="Arial MT"/>
                <a:cs typeface="Arial MT"/>
              </a:rPr>
              <a:t>CatBoost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149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Model’s</a:t>
            </a:r>
            <a:r>
              <a:rPr spc="-180" dirty="0"/>
              <a:t> </a:t>
            </a:r>
            <a:r>
              <a:rPr dirty="0"/>
              <a:t>Evaluation</a:t>
            </a:r>
            <a:r>
              <a:rPr spc="-180" dirty="0"/>
              <a:t> </a:t>
            </a:r>
            <a:r>
              <a:rPr spc="-10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185" y="641775"/>
            <a:ext cx="8411226" cy="42402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73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dirty="0"/>
              <a:t>Adjusted</a:t>
            </a:r>
            <a:r>
              <a:rPr spc="-105" dirty="0"/>
              <a:t> </a:t>
            </a:r>
            <a:r>
              <a:rPr dirty="0"/>
              <a:t>R2</a:t>
            </a:r>
            <a:r>
              <a:rPr spc="-10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Model’s</a:t>
            </a:r>
            <a:r>
              <a:rPr spc="-100" dirty="0"/>
              <a:t> </a:t>
            </a:r>
            <a:r>
              <a:rPr spc="-10" dirty="0"/>
              <a:t>Performed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70" y="921705"/>
            <a:ext cx="8747444" cy="39882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302" y="388001"/>
            <a:ext cx="6797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85" dirty="0"/>
              <a:t> </a:t>
            </a:r>
            <a:r>
              <a:rPr spc="-20" dirty="0"/>
              <a:t>Validation</a:t>
            </a:r>
            <a:r>
              <a:rPr spc="-85" dirty="0"/>
              <a:t>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10" dirty="0"/>
              <a:t>Selection(continued)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467" y="1147990"/>
            <a:ext cx="42297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160" marR="6350" indent="-37909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</a:tabLst>
            </a:pP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Observation</a:t>
            </a:r>
            <a:r>
              <a:rPr sz="2000" b="1" spc="4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1:</a:t>
            </a:r>
            <a:r>
              <a:rPr sz="2000" b="1" spc="3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sz="2000" spc="4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seen</a:t>
            </a:r>
            <a:r>
              <a:rPr sz="2000" spc="4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2000" spc="4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12121"/>
                </a:solidFill>
                <a:latin typeface="Arial MT"/>
                <a:cs typeface="Arial MT"/>
              </a:rPr>
              <a:t>the 	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2000" spc="3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Evaluation</a:t>
            </a:r>
            <a:r>
              <a:rPr sz="2000" spc="3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Matrices</a:t>
            </a:r>
            <a:r>
              <a:rPr sz="2000" spc="3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table, 	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sz="2000" spc="85" dirty="0">
                <a:solidFill>
                  <a:srgbClr val="212121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Regression,</a:t>
            </a:r>
            <a:r>
              <a:rPr sz="2000" spc="85" dirty="0">
                <a:solidFill>
                  <a:srgbClr val="212121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KNN</a:t>
            </a:r>
            <a:r>
              <a:rPr sz="2000" spc="85" dirty="0">
                <a:solidFill>
                  <a:srgbClr val="212121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sz="2000" spc="85" dirty="0">
                <a:solidFill>
                  <a:srgbClr val="212121"/>
                </a:solidFill>
                <a:latin typeface="Arial MT"/>
                <a:cs typeface="Arial MT"/>
              </a:rPr>
              <a:t>  </a:t>
            </a:r>
            <a:r>
              <a:rPr sz="2000" spc="-25" dirty="0">
                <a:solidFill>
                  <a:srgbClr val="212121"/>
                </a:solidFill>
                <a:latin typeface="Arial MT"/>
                <a:cs typeface="Arial MT"/>
              </a:rPr>
              <a:t>not 	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giving</a:t>
            </a:r>
            <a:r>
              <a:rPr sz="20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great</a:t>
            </a:r>
            <a:r>
              <a:rPr sz="20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results.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12121"/>
              </a:buClr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91160" marR="5080" indent="-379095" algn="just">
              <a:lnSpc>
                <a:spcPct val="100000"/>
              </a:lnSpc>
              <a:buFont typeface="Arial MT"/>
              <a:buChar char="●"/>
              <a:tabLst>
                <a:tab pos="394335" algn="l"/>
              </a:tabLst>
            </a:pP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Observation</a:t>
            </a:r>
            <a:r>
              <a:rPr sz="2000" b="1" spc="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2:</a:t>
            </a:r>
            <a:r>
              <a:rPr sz="2000" b="1" spc="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sz="2000" spc="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sz="2000" spc="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212121"/>
                </a:solidFill>
                <a:latin typeface="Arial MT"/>
                <a:cs typeface="Arial MT"/>
              </a:rPr>
              <a:t>&amp; 	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GBR</a:t>
            </a:r>
            <a:r>
              <a:rPr sz="2000" spc="405" dirty="0">
                <a:solidFill>
                  <a:srgbClr val="212121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have</a:t>
            </a:r>
            <a:r>
              <a:rPr sz="2000" spc="405" dirty="0">
                <a:solidFill>
                  <a:srgbClr val="212121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performed</a:t>
            </a:r>
            <a:r>
              <a:rPr sz="2000" spc="409" dirty="0">
                <a:solidFill>
                  <a:srgbClr val="212121"/>
                </a:solidFill>
                <a:latin typeface="Arial MT"/>
                <a:cs typeface="Arial MT"/>
              </a:rPr>
              <a:t>  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equally 	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good</a:t>
            </a:r>
            <a:r>
              <a:rPr sz="20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sz="20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terms</a:t>
            </a:r>
            <a:r>
              <a:rPr sz="20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20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adjusted</a:t>
            </a:r>
            <a:r>
              <a:rPr sz="2000" spc="-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12121"/>
                </a:solidFill>
                <a:latin typeface="Arial MT"/>
                <a:cs typeface="Arial MT"/>
              </a:rPr>
              <a:t>r2.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12121"/>
              </a:buClr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91160" marR="36195" indent="-379095" algn="just">
              <a:lnSpc>
                <a:spcPct val="100000"/>
              </a:lnSpc>
              <a:buFont typeface="Arial MT"/>
              <a:buChar char="●"/>
              <a:tabLst>
                <a:tab pos="394335" algn="l"/>
              </a:tabLst>
            </a:pP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Observation</a:t>
            </a:r>
            <a:r>
              <a:rPr sz="2000" b="1" spc="-1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3:</a:t>
            </a:r>
            <a:r>
              <a:rPr sz="2000" b="1" spc="-5" dirty="0">
                <a:solidFill>
                  <a:srgbClr val="212121"/>
                </a:solidFill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We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 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  getting 	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2000" spc="4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best</a:t>
            </a:r>
            <a:r>
              <a:rPr sz="2000" spc="459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sz="2000" spc="4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from</a:t>
            </a:r>
            <a:r>
              <a:rPr sz="2000" spc="4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150" dirty="0">
                <a:latin typeface="Cambria"/>
                <a:cs typeface="Cambria"/>
              </a:rPr>
              <a:t>lightGBM 	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CatBoost.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943" y="1827619"/>
            <a:ext cx="2923016" cy="31325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2568" y="759188"/>
            <a:ext cx="4276540" cy="38934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64475" y="4697062"/>
            <a:ext cx="756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12121"/>
                </a:solidFill>
                <a:latin typeface="Times New Roman"/>
                <a:cs typeface="Times New Roman"/>
              </a:rPr>
              <a:t>lightGBM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9634" y="4697062"/>
            <a:ext cx="755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CatBoost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5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spc="-140" dirty="0"/>
              <a:t> </a:t>
            </a:r>
            <a:r>
              <a:rPr spc="-10" dirty="0"/>
              <a:t>Importance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353" y="895912"/>
            <a:ext cx="4299307" cy="37101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80" dirty="0"/>
              <a:t> </a:t>
            </a:r>
            <a:r>
              <a:rPr spc="-10" dirty="0"/>
              <a:t>Explainability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20" dirty="0"/>
              <a:t>SHAP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46" y="3256958"/>
            <a:ext cx="8822095" cy="12548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93916" y="2354605"/>
            <a:ext cx="756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lightGBM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7604" y="4669163"/>
            <a:ext cx="755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CatBoost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759325"/>
            <a:ext cx="8839199" cy="12827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13401"/>
            <a:ext cx="1922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817" y="1528415"/>
            <a:ext cx="4335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</a:tabLst>
            </a:pPr>
            <a:r>
              <a:rPr sz="2000" spc="100" dirty="0">
                <a:latin typeface="Cambria"/>
                <a:cs typeface="Cambria"/>
              </a:rPr>
              <a:t>A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spc="155" dirty="0">
                <a:latin typeface="Cambria"/>
                <a:cs typeface="Cambria"/>
              </a:rPr>
              <a:t>huge</a:t>
            </a:r>
            <a:r>
              <a:rPr sz="2000" spc="409" dirty="0">
                <a:latin typeface="Cambria"/>
                <a:cs typeface="Cambria"/>
              </a:rPr>
              <a:t> </a:t>
            </a:r>
            <a:r>
              <a:rPr sz="2000" spc="160" dirty="0">
                <a:latin typeface="Cambria"/>
                <a:cs typeface="Cambria"/>
              </a:rPr>
              <a:t>amount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40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data</a:t>
            </a:r>
            <a:r>
              <a:rPr sz="2000" spc="409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needed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775" y="1833215"/>
            <a:ext cx="2451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184" algn="l"/>
                <a:tab pos="966469" algn="l"/>
                <a:tab pos="1787525" algn="l"/>
              </a:tabLst>
            </a:pPr>
            <a:r>
              <a:rPr sz="2000" spc="40" dirty="0">
                <a:latin typeface="Cambria"/>
                <a:cs typeface="Cambria"/>
              </a:rPr>
              <a:t>to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5" dirty="0">
                <a:latin typeface="Cambria"/>
                <a:cs typeface="Cambria"/>
              </a:rPr>
              <a:t>be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5" dirty="0">
                <a:latin typeface="Cambria"/>
                <a:cs typeface="Cambria"/>
              </a:rPr>
              <a:t>dealt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5" dirty="0">
                <a:latin typeface="Cambria"/>
                <a:cs typeface="Cambria"/>
              </a:rPr>
              <a:t>while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775" y="2138015"/>
            <a:ext cx="2419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8875" algn="l"/>
                <a:tab pos="2198370" algn="l"/>
              </a:tabLst>
            </a:pPr>
            <a:r>
              <a:rPr sz="2000" spc="70" dirty="0">
                <a:latin typeface="Cambria"/>
                <a:cs typeface="Cambria"/>
              </a:rPr>
              <a:t>project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which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5" dirty="0">
                <a:latin typeface="Cambria"/>
                <a:cs typeface="Cambria"/>
              </a:rPr>
              <a:t>is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6043" y="1833215"/>
            <a:ext cx="13169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5080" indent="-53975">
              <a:lnSpc>
                <a:spcPct val="100000"/>
              </a:lnSpc>
              <a:spcBef>
                <a:spcPts val="100"/>
              </a:spcBef>
              <a:tabLst>
                <a:tab pos="906144" algn="l"/>
                <a:tab pos="988694" algn="l"/>
              </a:tabLst>
            </a:pPr>
            <a:r>
              <a:rPr sz="2000" spc="90" dirty="0">
                <a:latin typeface="Cambria"/>
                <a:cs typeface="Cambria"/>
              </a:rPr>
              <a:t>doing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90" dirty="0">
                <a:latin typeface="Cambria"/>
                <a:cs typeface="Cambria"/>
              </a:rPr>
              <a:t>the </a:t>
            </a:r>
            <a:r>
              <a:rPr sz="2000" spc="85" dirty="0">
                <a:latin typeface="Cambria"/>
                <a:cs typeface="Cambria"/>
              </a:rPr>
              <a:t>quite</a:t>
            </a:r>
            <a:r>
              <a:rPr sz="2000" dirty="0">
                <a:latin typeface="Cambria"/>
                <a:cs typeface="Cambria"/>
              </a:rPr>
              <a:t>		</a:t>
            </a:r>
            <a:r>
              <a:rPr sz="2000" spc="145" dirty="0">
                <a:latin typeface="Cambria"/>
                <a:cs typeface="Cambria"/>
              </a:rPr>
              <a:t>an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775" y="2442815"/>
            <a:ext cx="39547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latin typeface="Cambria"/>
                <a:cs typeface="Cambria"/>
              </a:rPr>
              <a:t>important</a:t>
            </a:r>
            <a:r>
              <a:rPr sz="2000" spc="175" dirty="0">
                <a:latin typeface="Cambria"/>
                <a:cs typeface="Cambria"/>
              </a:rPr>
              <a:t>  </a:t>
            </a:r>
            <a:r>
              <a:rPr sz="2000" spc="145" dirty="0">
                <a:latin typeface="Cambria"/>
                <a:cs typeface="Cambria"/>
              </a:rPr>
              <a:t>task</a:t>
            </a:r>
            <a:r>
              <a:rPr sz="2000" spc="180" dirty="0">
                <a:latin typeface="Cambria"/>
                <a:cs typeface="Cambria"/>
              </a:rPr>
              <a:t>  </a:t>
            </a:r>
            <a:r>
              <a:rPr sz="2000" spc="165" dirty="0">
                <a:latin typeface="Cambria"/>
                <a:cs typeface="Cambria"/>
              </a:rPr>
              <a:t>and</a:t>
            </a:r>
            <a:r>
              <a:rPr sz="2000" spc="175" dirty="0">
                <a:latin typeface="Cambria"/>
                <a:cs typeface="Cambria"/>
              </a:rPr>
              <a:t>  </a:t>
            </a:r>
            <a:r>
              <a:rPr sz="2000" spc="114" dirty="0">
                <a:latin typeface="Cambria"/>
                <a:cs typeface="Cambria"/>
              </a:rPr>
              <a:t>also</a:t>
            </a:r>
            <a:r>
              <a:rPr sz="2000" spc="180" dirty="0">
                <a:latin typeface="Cambria"/>
                <a:cs typeface="Cambria"/>
              </a:rPr>
              <a:t>  </a:t>
            </a:r>
            <a:r>
              <a:rPr sz="2000" spc="55" dirty="0">
                <a:latin typeface="Cambria"/>
                <a:cs typeface="Cambria"/>
              </a:rPr>
              <a:t>even </a:t>
            </a:r>
            <a:r>
              <a:rPr sz="2000" spc="130" dirty="0">
                <a:latin typeface="Cambria"/>
                <a:cs typeface="Cambria"/>
              </a:rPr>
              <a:t>small</a:t>
            </a:r>
            <a:r>
              <a:rPr sz="2000" spc="420" dirty="0">
                <a:latin typeface="Cambria"/>
                <a:cs typeface="Cambria"/>
              </a:rPr>
              <a:t>  </a:t>
            </a:r>
            <a:r>
              <a:rPr sz="2000" spc="100" dirty="0">
                <a:latin typeface="Cambria"/>
                <a:cs typeface="Cambria"/>
              </a:rPr>
              <a:t>inferences</a:t>
            </a:r>
            <a:r>
              <a:rPr sz="2000" spc="420" dirty="0">
                <a:latin typeface="Cambria"/>
                <a:cs typeface="Cambria"/>
              </a:rPr>
              <a:t>  </a:t>
            </a:r>
            <a:r>
              <a:rPr sz="2000" spc="110" dirty="0">
                <a:latin typeface="Cambria"/>
                <a:cs typeface="Cambria"/>
              </a:rPr>
              <a:t>need</a:t>
            </a:r>
            <a:r>
              <a:rPr sz="2000" spc="425" dirty="0">
                <a:latin typeface="Cambria"/>
                <a:cs typeface="Cambria"/>
              </a:rPr>
              <a:t>  </a:t>
            </a:r>
            <a:r>
              <a:rPr sz="2000" spc="65" dirty="0">
                <a:latin typeface="Cambria"/>
                <a:cs typeface="Cambria"/>
              </a:rPr>
              <a:t>to</a:t>
            </a:r>
            <a:r>
              <a:rPr sz="2000" spc="420" dirty="0">
                <a:latin typeface="Cambria"/>
                <a:cs typeface="Cambria"/>
              </a:rPr>
              <a:t>  </a:t>
            </a:r>
            <a:r>
              <a:rPr sz="2000" spc="65" dirty="0">
                <a:latin typeface="Cambria"/>
                <a:cs typeface="Cambria"/>
              </a:rPr>
              <a:t>be </a:t>
            </a:r>
            <a:r>
              <a:rPr sz="2000" spc="110" dirty="0">
                <a:latin typeface="Cambria"/>
                <a:cs typeface="Cambria"/>
              </a:rPr>
              <a:t>kept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in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mind.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817" y="3357215"/>
            <a:ext cx="1931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  <a:tab pos="1009650" algn="l"/>
              </a:tabLst>
            </a:pPr>
            <a:r>
              <a:rPr sz="2000" spc="110" dirty="0">
                <a:latin typeface="Cambria"/>
                <a:cs typeface="Cambria"/>
              </a:rPr>
              <a:t>As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10" dirty="0">
                <a:latin typeface="Cambria"/>
                <a:cs typeface="Cambria"/>
              </a:rPr>
              <a:t>dataset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775" y="3662015"/>
            <a:ext cx="2112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7630" algn="l"/>
              </a:tabLst>
            </a:pPr>
            <a:r>
              <a:rPr sz="2000" spc="130" dirty="0">
                <a:latin typeface="Cambria"/>
                <a:cs typeface="Cambria"/>
              </a:rPr>
              <a:t>enough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105" dirty="0">
                <a:latin typeface="Cambria"/>
                <a:cs typeface="Cambria"/>
              </a:rPr>
              <a:t>which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1668" y="3357215"/>
            <a:ext cx="21228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0"/>
              </a:spcBef>
              <a:tabLst>
                <a:tab pos="788035" algn="l"/>
                <a:tab pos="1723389" algn="l"/>
              </a:tabLst>
            </a:pPr>
            <a:r>
              <a:rPr sz="2000" spc="85" dirty="0">
                <a:latin typeface="Cambria"/>
                <a:cs typeface="Cambria"/>
              </a:rPr>
              <a:t>was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85" dirty="0">
                <a:latin typeface="Cambria"/>
                <a:cs typeface="Cambria"/>
              </a:rPr>
              <a:t>quite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55" dirty="0">
                <a:latin typeface="Cambria"/>
                <a:cs typeface="Cambria"/>
              </a:rPr>
              <a:t>big</a:t>
            </a:r>
            <a:endParaRPr sz="20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tabLst>
                <a:tab pos="791210" algn="l"/>
              </a:tabLst>
            </a:pPr>
            <a:r>
              <a:rPr sz="2000" spc="50" dirty="0">
                <a:latin typeface="Cambria"/>
                <a:cs typeface="Cambria"/>
              </a:rPr>
              <a:t>led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70" dirty="0">
                <a:latin typeface="Cambria"/>
                <a:cs typeface="Cambria"/>
              </a:rPr>
              <a:t>more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775" y="3966815"/>
            <a:ext cx="2299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latin typeface="Cambria"/>
                <a:cs typeface="Cambria"/>
              </a:rPr>
              <a:t>computation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time.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875" y="1678875"/>
            <a:ext cx="3361974" cy="2528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0" y="285986"/>
            <a:ext cx="1958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840" y="791819"/>
            <a:ext cx="5358765" cy="388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14999"/>
              </a:lnSpc>
              <a:spcBef>
                <a:spcPts val="100"/>
              </a:spcBef>
              <a:buChar char="•"/>
              <a:tabLst>
                <a:tab pos="357505" algn="l"/>
              </a:tabLst>
            </a:pPr>
            <a:r>
              <a:rPr sz="2000" spc="50" dirty="0">
                <a:latin typeface="Cambria"/>
                <a:cs typeface="Cambria"/>
              </a:rPr>
              <a:t>It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is</a:t>
            </a:r>
            <a:r>
              <a:rPr sz="2000" spc="385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quite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evident</a:t>
            </a:r>
            <a:r>
              <a:rPr sz="2000" spc="3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from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the</a:t>
            </a:r>
            <a:r>
              <a:rPr sz="2000" spc="385" dirty="0">
                <a:latin typeface="Cambria"/>
                <a:cs typeface="Cambria"/>
              </a:rPr>
              <a:t> </a:t>
            </a:r>
            <a:r>
              <a:rPr sz="2000" spc="120" dirty="0">
                <a:latin typeface="Cambria"/>
                <a:cs typeface="Cambria"/>
              </a:rPr>
              <a:t>results</a:t>
            </a:r>
            <a:r>
              <a:rPr sz="2000" spc="38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that 	</a:t>
            </a:r>
            <a:r>
              <a:rPr sz="2000" spc="160" dirty="0">
                <a:latin typeface="Cambria"/>
                <a:cs typeface="Cambria"/>
              </a:rPr>
              <a:t>lightGBM</a:t>
            </a:r>
            <a:r>
              <a:rPr sz="2000" spc="415" dirty="0">
                <a:latin typeface="Cambria"/>
                <a:cs typeface="Cambria"/>
              </a:rPr>
              <a:t>  </a:t>
            </a:r>
            <a:r>
              <a:rPr sz="2000" spc="165" dirty="0">
                <a:latin typeface="Cambria"/>
                <a:cs typeface="Cambria"/>
              </a:rPr>
              <a:t>and</a:t>
            </a:r>
            <a:r>
              <a:rPr sz="2000" spc="420" dirty="0">
                <a:latin typeface="Cambria"/>
                <a:cs typeface="Cambria"/>
              </a:rPr>
              <a:t>  </a:t>
            </a:r>
            <a:r>
              <a:rPr sz="2000" spc="135" dirty="0">
                <a:latin typeface="Cambria"/>
                <a:cs typeface="Cambria"/>
              </a:rPr>
              <a:t>Catboost</a:t>
            </a:r>
            <a:r>
              <a:rPr sz="2000" spc="420" dirty="0">
                <a:latin typeface="Cambria"/>
                <a:cs typeface="Cambria"/>
              </a:rPr>
              <a:t>  </a:t>
            </a:r>
            <a:r>
              <a:rPr sz="2000" spc="110" dirty="0">
                <a:latin typeface="Cambria"/>
                <a:cs typeface="Cambria"/>
              </a:rPr>
              <a:t>is</a:t>
            </a:r>
            <a:r>
              <a:rPr sz="2000" spc="420" dirty="0">
                <a:latin typeface="Cambria"/>
                <a:cs typeface="Cambria"/>
              </a:rPr>
              <a:t>  </a:t>
            </a:r>
            <a:r>
              <a:rPr sz="2000" spc="114" dirty="0">
                <a:latin typeface="Cambria"/>
                <a:cs typeface="Cambria"/>
              </a:rPr>
              <a:t>the</a:t>
            </a:r>
            <a:r>
              <a:rPr sz="2000" spc="425" dirty="0">
                <a:latin typeface="Cambria"/>
                <a:cs typeface="Cambria"/>
              </a:rPr>
              <a:t>  </a:t>
            </a:r>
            <a:r>
              <a:rPr sz="2000" spc="80" dirty="0">
                <a:latin typeface="Cambria"/>
                <a:cs typeface="Cambria"/>
              </a:rPr>
              <a:t>best 	</a:t>
            </a:r>
            <a:r>
              <a:rPr sz="2000" spc="90" dirty="0">
                <a:latin typeface="Cambria"/>
                <a:cs typeface="Cambria"/>
              </a:rPr>
              <a:t>model</a:t>
            </a:r>
            <a:r>
              <a:rPr sz="2000" spc="185" dirty="0">
                <a:latin typeface="Cambria"/>
                <a:cs typeface="Cambria"/>
              </a:rPr>
              <a:t>  </a:t>
            </a:r>
            <a:r>
              <a:rPr sz="2000" spc="130" dirty="0">
                <a:latin typeface="Cambria"/>
                <a:cs typeface="Cambria"/>
              </a:rPr>
              <a:t>that</a:t>
            </a:r>
            <a:r>
              <a:rPr sz="2000" spc="185" dirty="0">
                <a:latin typeface="Cambria"/>
                <a:cs typeface="Cambria"/>
              </a:rPr>
              <a:t>  </a:t>
            </a:r>
            <a:r>
              <a:rPr sz="2000" spc="175" dirty="0">
                <a:latin typeface="Cambria"/>
                <a:cs typeface="Cambria"/>
              </a:rPr>
              <a:t>can</a:t>
            </a:r>
            <a:r>
              <a:rPr sz="2000" spc="185" dirty="0">
                <a:latin typeface="Cambria"/>
                <a:cs typeface="Cambria"/>
              </a:rPr>
              <a:t>  </a:t>
            </a:r>
            <a:r>
              <a:rPr sz="2000" spc="90" dirty="0">
                <a:latin typeface="Cambria"/>
                <a:cs typeface="Cambria"/>
              </a:rPr>
              <a:t>be</a:t>
            </a:r>
            <a:r>
              <a:rPr sz="2000" spc="190" dirty="0">
                <a:latin typeface="Cambria"/>
                <a:cs typeface="Cambria"/>
              </a:rPr>
              <a:t>  </a:t>
            </a:r>
            <a:r>
              <a:rPr sz="2000" spc="145" dirty="0">
                <a:latin typeface="Cambria"/>
                <a:cs typeface="Cambria"/>
              </a:rPr>
              <a:t>used</a:t>
            </a:r>
            <a:r>
              <a:rPr sz="2000" spc="18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185" dirty="0">
                <a:latin typeface="Cambria"/>
                <a:cs typeface="Cambria"/>
              </a:rPr>
              <a:t>  </a:t>
            </a:r>
            <a:r>
              <a:rPr sz="2000" spc="114" dirty="0">
                <a:latin typeface="Cambria"/>
                <a:cs typeface="Cambria"/>
              </a:rPr>
              <a:t>the</a:t>
            </a:r>
            <a:r>
              <a:rPr sz="2000" spc="190" dirty="0">
                <a:latin typeface="Cambria"/>
                <a:cs typeface="Cambria"/>
              </a:rPr>
              <a:t>  </a:t>
            </a:r>
            <a:r>
              <a:rPr sz="2000" spc="110" dirty="0">
                <a:latin typeface="Cambria"/>
                <a:cs typeface="Cambria"/>
              </a:rPr>
              <a:t>Bike 	</a:t>
            </a:r>
            <a:r>
              <a:rPr sz="2000" spc="150" dirty="0">
                <a:latin typeface="Cambria"/>
                <a:cs typeface="Cambria"/>
              </a:rPr>
              <a:t>Sharing</a:t>
            </a:r>
            <a:r>
              <a:rPr sz="2000" spc="220" dirty="0">
                <a:latin typeface="Cambria"/>
                <a:cs typeface="Cambria"/>
              </a:rPr>
              <a:t>  </a:t>
            </a:r>
            <a:r>
              <a:rPr sz="2000" spc="170" dirty="0">
                <a:latin typeface="Cambria"/>
                <a:cs typeface="Cambria"/>
              </a:rPr>
              <a:t>Demand</a:t>
            </a:r>
            <a:r>
              <a:rPr sz="2000" spc="220" dirty="0">
                <a:latin typeface="Cambria"/>
                <a:cs typeface="Cambria"/>
              </a:rPr>
              <a:t>  </a:t>
            </a:r>
            <a:r>
              <a:rPr sz="2000" spc="85" dirty="0">
                <a:latin typeface="Cambria"/>
                <a:cs typeface="Cambria"/>
              </a:rPr>
              <a:t>Prediction</a:t>
            </a:r>
            <a:r>
              <a:rPr sz="2000" spc="220" dirty="0">
                <a:latin typeface="Cambria"/>
                <a:cs typeface="Cambria"/>
              </a:rPr>
              <a:t>  </a:t>
            </a:r>
            <a:r>
              <a:rPr sz="2000" spc="120" dirty="0">
                <a:latin typeface="Cambria"/>
                <a:cs typeface="Cambria"/>
              </a:rPr>
              <a:t>since</a:t>
            </a:r>
            <a:r>
              <a:rPr sz="2000" spc="220" dirty="0">
                <a:latin typeface="Cambria"/>
                <a:cs typeface="Cambria"/>
              </a:rPr>
              <a:t>  </a:t>
            </a:r>
            <a:r>
              <a:rPr sz="2000" spc="90" dirty="0">
                <a:latin typeface="Cambria"/>
                <a:cs typeface="Cambria"/>
              </a:rPr>
              <a:t>the 	</a:t>
            </a:r>
            <a:r>
              <a:rPr sz="2000" spc="110" dirty="0">
                <a:latin typeface="Cambria"/>
                <a:cs typeface="Cambria"/>
              </a:rPr>
              <a:t>performance</a:t>
            </a:r>
            <a:r>
              <a:rPr sz="2000" spc="55" dirty="0">
                <a:latin typeface="Cambria"/>
                <a:cs typeface="Cambria"/>
              </a:rPr>
              <a:t>  </a:t>
            </a:r>
            <a:r>
              <a:rPr sz="2000" spc="110" dirty="0">
                <a:latin typeface="Cambria"/>
                <a:cs typeface="Cambria"/>
              </a:rPr>
              <a:t>metrics</a:t>
            </a:r>
            <a:r>
              <a:rPr sz="2000" spc="55" dirty="0">
                <a:latin typeface="Cambria"/>
                <a:cs typeface="Cambria"/>
              </a:rPr>
              <a:t>  </a:t>
            </a:r>
            <a:r>
              <a:rPr sz="2000" spc="80" dirty="0">
                <a:latin typeface="Cambria"/>
                <a:cs typeface="Cambria"/>
              </a:rPr>
              <a:t>(mse,rmse)</a:t>
            </a:r>
            <a:r>
              <a:rPr sz="2000" spc="55" dirty="0">
                <a:latin typeface="Cambria"/>
                <a:cs typeface="Cambria"/>
              </a:rPr>
              <a:t>  </a:t>
            </a:r>
            <a:r>
              <a:rPr sz="2000" spc="105" dirty="0">
                <a:latin typeface="Cambria"/>
                <a:cs typeface="Cambria"/>
              </a:rPr>
              <a:t>shows 	</a:t>
            </a:r>
            <a:r>
              <a:rPr sz="2000" dirty="0">
                <a:latin typeface="Cambria"/>
                <a:cs typeface="Cambria"/>
              </a:rPr>
              <a:t>lower</a:t>
            </a:r>
            <a:r>
              <a:rPr sz="2000" spc="280" dirty="0">
                <a:latin typeface="Cambria"/>
                <a:cs typeface="Cambria"/>
              </a:rPr>
              <a:t>   </a:t>
            </a:r>
            <a:r>
              <a:rPr sz="2000" spc="165" dirty="0">
                <a:latin typeface="Cambria"/>
                <a:cs typeface="Cambria"/>
              </a:rPr>
              <a:t>and</a:t>
            </a:r>
            <a:r>
              <a:rPr sz="2000" spc="285" dirty="0">
                <a:latin typeface="Cambria"/>
                <a:cs typeface="Cambria"/>
              </a:rPr>
              <a:t>   </a:t>
            </a:r>
            <a:r>
              <a:rPr sz="2000" spc="90" dirty="0">
                <a:latin typeface="Cambria"/>
                <a:cs typeface="Cambria"/>
              </a:rPr>
              <a:t>(r2,adjusted_r2)</a:t>
            </a:r>
            <a:r>
              <a:rPr sz="2000" spc="280" dirty="0">
                <a:latin typeface="Cambria"/>
                <a:cs typeface="Cambria"/>
              </a:rPr>
              <a:t>   </a:t>
            </a:r>
            <a:r>
              <a:rPr sz="2000" spc="110" dirty="0">
                <a:latin typeface="Cambria"/>
                <a:cs typeface="Cambria"/>
              </a:rPr>
              <a:t>show</a:t>
            </a:r>
            <a:r>
              <a:rPr sz="2000" spc="285" dirty="0">
                <a:latin typeface="Cambria"/>
                <a:cs typeface="Cambria"/>
              </a:rPr>
              <a:t>   </a:t>
            </a:r>
            <a:r>
              <a:rPr sz="2000" spc="125" dirty="0">
                <a:latin typeface="Cambria"/>
                <a:cs typeface="Cambria"/>
              </a:rPr>
              <a:t>a 	</a:t>
            </a:r>
            <a:r>
              <a:rPr sz="2000" spc="105" dirty="0">
                <a:latin typeface="Cambria"/>
                <a:cs typeface="Cambria"/>
              </a:rPr>
              <a:t>higher</a:t>
            </a:r>
            <a:r>
              <a:rPr sz="2000" spc="465" dirty="0">
                <a:latin typeface="Cambria"/>
                <a:cs typeface="Cambria"/>
              </a:rPr>
              <a:t>  </a:t>
            </a:r>
            <a:r>
              <a:rPr sz="2000" spc="114" dirty="0">
                <a:latin typeface="Cambria"/>
                <a:cs typeface="Cambria"/>
              </a:rPr>
              <a:t>value</a:t>
            </a:r>
            <a:r>
              <a:rPr sz="2000" spc="46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465" dirty="0">
                <a:latin typeface="Cambria"/>
                <a:cs typeface="Cambria"/>
              </a:rPr>
              <a:t>  </a:t>
            </a:r>
            <a:r>
              <a:rPr sz="2000" spc="114" dirty="0">
                <a:latin typeface="Cambria"/>
                <a:cs typeface="Cambria"/>
              </a:rPr>
              <a:t>the</a:t>
            </a:r>
            <a:r>
              <a:rPr sz="2000" spc="470" dirty="0">
                <a:latin typeface="Cambria"/>
                <a:cs typeface="Cambria"/>
              </a:rPr>
              <a:t>  </a:t>
            </a:r>
            <a:r>
              <a:rPr sz="2000" spc="160" dirty="0">
                <a:latin typeface="Cambria"/>
                <a:cs typeface="Cambria"/>
              </a:rPr>
              <a:t>lightGBM</a:t>
            </a:r>
            <a:r>
              <a:rPr sz="2000" spc="465" dirty="0">
                <a:latin typeface="Cambria"/>
                <a:cs typeface="Cambria"/>
              </a:rPr>
              <a:t>  </a:t>
            </a:r>
            <a:r>
              <a:rPr sz="2000" spc="140" dirty="0">
                <a:latin typeface="Cambria"/>
                <a:cs typeface="Cambria"/>
              </a:rPr>
              <a:t>and 	</a:t>
            </a:r>
            <a:r>
              <a:rPr sz="2000" spc="135" dirty="0">
                <a:latin typeface="Cambria"/>
                <a:cs typeface="Cambria"/>
              </a:rPr>
              <a:t>Catboost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models.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15"/>
              </a:spcBef>
              <a:buFont typeface="Cambria"/>
              <a:buChar char="•"/>
            </a:pPr>
            <a:endParaRPr sz="2000">
              <a:latin typeface="Cambria"/>
              <a:cs typeface="Cambria"/>
            </a:endParaRPr>
          </a:p>
          <a:p>
            <a:pPr marL="354965" marR="29845" indent="-342900" algn="just">
              <a:lnSpc>
                <a:spcPct val="114999"/>
              </a:lnSpc>
              <a:buChar char="•"/>
              <a:tabLst>
                <a:tab pos="357505" algn="l"/>
              </a:tabLst>
            </a:pPr>
            <a:r>
              <a:rPr sz="2000" spc="200" dirty="0">
                <a:latin typeface="Cambria"/>
                <a:cs typeface="Cambria"/>
              </a:rPr>
              <a:t>So,</a:t>
            </a:r>
            <a:r>
              <a:rPr sz="2000" spc="35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we</a:t>
            </a:r>
            <a:r>
              <a:rPr sz="2000" spc="360" dirty="0">
                <a:latin typeface="Cambria"/>
                <a:cs typeface="Cambria"/>
              </a:rPr>
              <a:t>  </a:t>
            </a:r>
            <a:r>
              <a:rPr sz="2000" spc="175" dirty="0">
                <a:latin typeface="Cambria"/>
                <a:cs typeface="Cambria"/>
              </a:rPr>
              <a:t>can</a:t>
            </a:r>
            <a:r>
              <a:rPr sz="2000" spc="360" dirty="0">
                <a:latin typeface="Cambria"/>
                <a:cs typeface="Cambria"/>
              </a:rPr>
              <a:t>  </a:t>
            </a:r>
            <a:r>
              <a:rPr sz="2000" spc="165" dirty="0">
                <a:latin typeface="Cambria"/>
                <a:cs typeface="Cambria"/>
              </a:rPr>
              <a:t>use</a:t>
            </a:r>
            <a:r>
              <a:rPr sz="2000" spc="360" dirty="0">
                <a:latin typeface="Cambria"/>
                <a:cs typeface="Cambria"/>
              </a:rPr>
              <a:t>  </a:t>
            </a:r>
            <a:r>
              <a:rPr sz="2000" spc="80" dirty="0">
                <a:latin typeface="Cambria"/>
                <a:cs typeface="Cambria"/>
              </a:rPr>
              <a:t>either</a:t>
            </a:r>
            <a:r>
              <a:rPr sz="2000" spc="355" dirty="0">
                <a:latin typeface="Cambria"/>
                <a:cs typeface="Cambria"/>
              </a:rPr>
              <a:t>  </a:t>
            </a:r>
            <a:r>
              <a:rPr sz="2000" spc="160" dirty="0">
                <a:latin typeface="Cambria"/>
                <a:cs typeface="Cambria"/>
              </a:rPr>
              <a:t>lightGBM</a:t>
            </a:r>
            <a:r>
              <a:rPr sz="2000" spc="355" dirty="0">
                <a:latin typeface="Cambria"/>
                <a:cs typeface="Cambria"/>
              </a:rPr>
              <a:t>  </a:t>
            </a:r>
            <a:r>
              <a:rPr sz="2000" spc="-25" dirty="0">
                <a:latin typeface="Cambria"/>
                <a:cs typeface="Cambria"/>
              </a:rPr>
              <a:t>or 	</a:t>
            </a:r>
            <a:r>
              <a:rPr sz="2000" spc="105" dirty="0">
                <a:latin typeface="Cambria"/>
                <a:cs typeface="Cambria"/>
              </a:rPr>
              <a:t>catboost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model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114" dirty="0">
                <a:latin typeface="Cambria"/>
                <a:cs typeface="Cambria"/>
              </a:rPr>
              <a:t>the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above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problem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6066" y="1527807"/>
            <a:ext cx="2791240" cy="27546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9356" y="1280385"/>
            <a:ext cx="386207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6469" marR="5080" indent="-954405">
              <a:lnSpc>
                <a:spcPct val="100000"/>
              </a:lnSpc>
              <a:spcBef>
                <a:spcPts val="100"/>
              </a:spcBef>
            </a:pPr>
            <a:r>
              <a:rPr sz="8000" spc="625" dirty="0">
                <a:latin typeface="Cambria"/>
                <a:cs typeface="Cambria"/>
              </a:rPr>
              <a:t>THANK </a:t>
            </a:r>
            <a:r>
              <a:rPr sz="8000" spc="650" dirty="0">
                <a:latin typeface="Cambria"/>
                <a:cs typeface="Cambria"/>
              </a:rPr>
              <a:t>YOU</a:t>
            </a:r>
            <a:endParaRPr sz="8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000" y="423450"/>
            <a:ext cx="32658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3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25" y="1137020"/>
            <a:ext cx="8258175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Currently</a:t>
            </a:r>
            <a:r>
              <a:rPr sz="2000" b="1" spc="20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Rental</a:t>
            </a:r>
            <a:r>
              <a:rPr sz="2000" b="1" spc="2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bikes</a:t>
            </a:r>
            <a:r>
              <a:rPr sz="2000" b="1" spc="20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sz="2000" b="1" spc="2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introduced</a:t>
            </a:r>
            <a:r>
              <a:rPr sz="2000" b="1" spc="20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2000" b="1" spc="2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many</a:t>
            </a:r>
            <a:r>
              <a:rPr sz="2000" b="1" spc="20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urban</a:t>
            </a:r>
            <a:r>
              <a:rPr sz="2000" b="1" spc="2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cities</a:t>
            </a:r>
            <a:r>
              <a:rPr sz="2000" b="1" spc="204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2000" b="1" spc="2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enhancement</a:t>
            </a:r>
            <a:r>
              <a:rPr sz="2000" b="1" spc="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2000" b="1" spc="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mobility</a:t>
            </a:r>
            <a:r>
              <a:rPr sz="2000" b="1" spc="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comfort.</a:t>
            </a:r>
            <a:r>
              <a:rPr sz="2000" b="1" spc="1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It</a:t>
            </a:r>
            <a:r>
              <a:rPr sz="2000" b="1" spc="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2000" b="1" spc="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important</a:t>
            </a:r>
            <a:r>
              <a:rPr sz="2000" b="1" spc="1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2000" b="1" spc="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make</a:t>
            </a:r>
            <a:r>
              <a:rPr sz="2000" b="1" spc="1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000" b="1" spc="10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Arial"/>
                <a:cs typeface="Arial"/>
              </a:rPr>
              <a:t>rental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bike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available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accessible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to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public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right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time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as</a:t>
            </a:r>
            <a:r>
              <a:rPr sz="2000" b="1" spc="3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212121"/>
                </a:solidFill>
                <a:latin typeface="Arial"/>
                <a:cs typeface="Arial"/>
              </a:rPr>
              <a:t>it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lessens</a:t>
            </a:r>
            <a:r>
              <a:rPr sz="20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the waiting time.</a:t>
            </a:r>
            <a:r>
              <a:rPr sz="20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Arial"/>
                <a:cs typeface="Arial"/>
              </a:rPr>
              <a:t>Eventually,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 providing the city</a:t>
            </a:r>
            <a:r>
              <a:rPr sz="2000" b="1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with a </a:t>
            </a:r>
            <a:r>
              <a:rPr sz="2000" b="1" spc="-10" dirty="0">
                <a:solidFill>
                  <a:srgbClr val="212121"/>
                </a:solidFill>
                <a:latin typeface="Arial"/>
                <a:cs typeface="Arial"/>
              </a:rPr>
              <a:t>stable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supply</a:t>
            </a:r>
            <a:r>
              <a:rPr sz="2000" b="1" spc="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2000" b="1" spc="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rental</a:t>
            </a:r>
            <a:r>
              <a:rPr sz="2000" b="1" spc="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bikes</a:t>
            </a:r>
            <a:r>
              <a:rPr sz="2000" b="1" spc="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becomes</a:t>
            </a:r>
            <a:r>
              <a:rPr sz="2000" b="1" spc="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sz="2000" b="1" spc="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major</a:t>
            </a:r>
            <a:r>
              <a:rPr sz="2000" b="1" spc="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concern.</a:t>
            </a:r>
            <a:r>
              <a:rPr sz="2000" b="1" spc="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000" b="1" spc="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crucial</a:t>
            </a:r>
            <a:r>
              <a:rPr sz="2000" b="1" spc="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part</a:t>
            </a:r>
            <a:r>
              <a:rPr sz="2000" b="1" spc="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000" b="1" spc="3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prediction</a:t>
            </a:r>
            <a:r>
              <a:rPr sz="2000" b="1" spc="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2000" b="1" spc="3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bike</a:t>
            </a:r>
            <a:r>
              <a:rPr sz="2000" b="1" spc="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count</a:t>
            </a:r>
            <a:r>
              <a:rPr sz="2000" b="1" spc="3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required</a:t>
            </a:r>
            <a:r>
              <a:rPr sz="2000" b="1" spc="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at</a:t>
            </a:r>
            <a:r>
              <a:rPr sz="2000" b="1" spc="3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each</a:t>
            </a:r>
            <a:r>
              <a:rPr sz="2000" b="1" spc="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hour</a:t>
            </a:r>
            <a:r>
              <a:rPr sz="2000" b="1" spc="37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for</a:t>
            </a:r>
            <a:r>
              <a:rPr sz="2000" b="1" spc="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2000" b="1" spc="3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Arial"/>
                <a:cs typeface="Arial"/>
              </a:rPr>
              <a:t>stable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supply</a:t>
            </a:r>
            <a:r>
              <a:rPr sz="2000" b="1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sz="2000" b="1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12121"/>
                </a:solidFill>
                <a:latin typeface="Arial"/>
                <a:cs typeface="Arial"/>
              </a:rPr>
              <a:t>rental</a:t>
            </a:r>
            <a:r>
              <a:rPr sz="2000" b="1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Arial"/>
                <a:cs typeface="Arial"/>
              </a:rPr>
              <a:t>bikes.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950" y="413401"/>
            <a:ext cx="1368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424" y="1169620"/>
            <a:ext cx="4388485" cy="30886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94665" indent="-481965">
              <a:lnSpc>
                <a:spcPct val="100000"/>
              </a:lnSpc>
              <a:spcBef>
                <a:spcPts val="459"/>
              </a:spcBef>
              <a:buFont typeface="MS PGothic"/>
              <a:buChar char="❑"/>
              <a:tabLst>
                <a:tab pos="494665" algn="l"/>
              </a:tabLst>
            </a:pP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20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Pipeline</a:t>
            </a:r>
            <a:endParaRPr sz="2000">
              <a:latin typeface="Arial MT"/>
              <a:cs typeface="Arial MT"/>
            </a:endParaRPr>
          </a:p>
          <a:p>
            <a:pPr marL="494665" indent="-481965">
              <a:lnSpc>
                <a:spcPct val="100000"/>
              </a:lnSpc>
              <a:spcBef>
                <a:spcPts val="359"/>
              </a:spcBef>
              <a:buFont typeface="MS PGothic"/>
              <a:buChar char="❑"/>
              <a:tabLst>
                <a:tab pos="494665" algn="l"/>
              </a:tabLst>
            </a:pP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20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Description</a:t>
            </a:r>
            <a:endParaRPr sz="2000">
              <a:latin typeface="Arial MT"/>
              <a:cs typeface="Arial MT"/>
            </a:endParaRPr>
          </a:p>
          <a:p>
            <a:pPr marL="494665" indent="-481965">
              <a:lnSpc>
                <a:spcPct val="100000"/>
              </a:lnSpc>
              <a:spcBef>
                <a:spcPts val="359"/>
              </a:spcBef>
              <a:buFont typeface="MS PGothic"/>
              <a:buChar char="❑"/>
              <a:tabLst>
                <a:tab pos="494665" algn="l"/>
              </a:tabLst>
            </a:pP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Exploratory</a:t>
            </a:r>
            <a:r>
              <a:rPr sz="20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sz="2000" spc="-1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endParaRPr sz="2000">
              <a:latin typeface="Arial MT"/>
              <a:cs typeface="Arial MT"/>
            </a:endParaRPr>
          </a:p>
          <a:p>
            <a:pPr marL="494665" indent="-481965">
              <a:lnSpc>
                <a:spcPct val="100000"/>
              </a:lnSpc>
              <a:spcBef>
                <a:spcPts val="359"/>
              </a:spcBef>
              <a:buFont typeface="MS PGothic"/>
              <a:buChar char="❑"/>
              <a:tabLst>
                <a:tab pos="494665" algn="l"/>
              </a:tabLst>
            </a:pP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Models</a:t>
            </a:r>
            <a:r>
              <a:rPr sz="2000" spc="-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performed</a:t>
            </a:r>
            <a:endParaRPr sz="2000">
              <a:latin typeface="Arial MT"/>
              <a:cs typeface="Arial MT"/>
            </a:endParaRPr>
          </a:p>
          <a:p>
            <a:pPr marL="494665" indent="-481965">
              <a:lnSpc>
                <a:spcPct val="100000"/>
              </a:lnSpc>
              <a:spcBef>
                <a:spcPts val="359"/>
              </a:spcBef>
              <a:buFont typeface="MS PGothic"/>
              <a:buChar char="❑"/>
              <a:tabLst>
                <a:tab pos="494665" algn="l"/>
              </a:tabLst>
            </a:pP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2000" spc="-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212121"/>
                </a:solidFill>
                <a:latin typeface="Arial MT"/>
                <a:cs typeface="Arial MT"/>
              </a:rPr>
              <a:t>Validation</a:t>
            </a:r>
            <a:r>
              <a:rPr sz="2000" spc="-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&amp;</a:t>
            </a:r>
            <a:r>
              <a:rPr sz="2000" spc="-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Selection</a:t>
            </a:r>
            <a:endParaRPr sz="2000">
              <a:latin typeface="Arial MT"/>
              <a:cs typeface="Arial MT"/>
            </a:endParaRPr>
          </a:p>
          <a:p>
            <a:pPr marL="494665" indent="-481965">
              <a:lnSpc>
                <a:spcPct val="100000"/>
              </a:lnSpc>
              <a:spcBef>
                <a:spcPts val="359"/>
              </a:spcBef>
              <a:buFont typeface="MS PGothic"/>
              <a:buChar char="❑"/>
              <a:tabLst>
                <a:tab pos="494665" algn="l"/>
              </a:tabLst>
            </a:pP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Evaluation</a:t>
            </a:r>
            <a:r>
              <a:rPr sz="20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Matrix</a:t>
            </a:r>
            <a:r>
              <a:rPr sz="20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sz="2000" spc="-1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All</a:t>
            </a:r>
            <a:r>
              <a:rPr sz="20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models</a:t>
            </a:r>
            <a:endParaRPr sz="2000">
              <a:latin typeface="Arial MT"/>
              <a:cs typeface="Arial MT"/>
            </a:endParaRPr>
          </a:p>
          <a:p>
            <a:pPr marL="494665" indent="-481965">
              <a:lnSpc>
                <a:spcPct val="100000"/>
              </a:lnSpc>
              <a:buFont typeface="MS PGothic"/>
              <a:buChar char="❑"/>
              <a:tabLst>
                <a:tab pos="494665" algn="l"/>
              </a:tabLst>
            </a:pP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sz="2000" spc="-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Explainability</a:t>
            </a:r>
            <a:r>
              <a:rPr sz="2000" spc="-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sz="2000" spc="-7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212121"/>
                </a:solidFill>
                <a:latin typeface="Arial MT"/>
                <a:cs typeface="Arial MT"/>
              </a:rPr>
              <a:t>SHAP</a:t>
            </a:r>
            <a:endParaRPr sz="2000">
              <a:latin typeface="Arial MT"/>
              <a:cs typeface="Arial MT"/>
            </a:endParaRPr>
          </a:p>
          <a:p>
            <a:pPr marL="494665" indent="-481965">
              <a:lnSpc>
                <a:spcPct val="100000"/>
              </a:lnSpc>
              <a:buFont typeface="MS PGothic"/>
              <a:buChar char="❑"/>
              <a:tabLst>
                <a:tab pos="494665" algn="l"/>
              </a:tabLst>
            </a:pP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Challenges</a:t>
            </a:r>
            <a:endParaRPr sz="2000">
              <a:latin typeface="Arial MT"/>
              <a:cs typeface="Arial MT"/>
            </a:endParaRPr>
          </a:p>
          <a:p>
            <a:pPr marL="494665" indent="-481965">
              <a:lnSpc>
                <a:spcPct val="100000"/>
              </a:lnSpc>
              <a:spcBef>
                <a:spcPts val="359"/>
              </a:spcBef>
              <a:buFont typeface="MS PGothic"/>
              <a:buChar char="❑"/>
              <a:tabLst>
                <a:tab pos="494665" algn="l"/>
              </a:tabLst>
            </a:pPr>
            <a:r>
              <a:rPr sz="2000" spc="-10" dirty="0">
                <a:solidFill>
                  <a:srgbClr val="212121"/>
                </a:solidFill>
                <a:latin typeface="Arial MT"/>
                <a:cs typeface="Arial MT"/>
              </a:rPr>
              <a:t>Conclusion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825" y="423476"/>
            <a:ext cx="2258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85" dirty="0"/>
              <a:t> </a:t>
            </a:r>
            <a:r>
              <a:rPr spc="-10" dirty="0"/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717" y="1218139"/>
            <a:ext cx="829754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160" marR="19050" indent="-379095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94335" algn="l"/>
              </a:tabLst>
            </a:pPr>
            <a:r>
              <a:rPr sz="2000" dirty="0">
                <a:latin typeface="Arial MT"/>
                <a:cs typeface="Arial MT"/>
              </a:rPr>
              <a:t>Exploratory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2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(EDA):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4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done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some 	EDA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features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trend.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91160" marR="6985" indent="-379095" algn="just">
              <a:lnSpc>
                <a:spcPct val="100000"/>
              </a:lnSpc>
              <a:buChar char="●"/>
              <a:tabLst>
                <a:tab pos="394335" algn="l"/>
              </a:tabLst>
            </a:pP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Processing: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went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through</a:t>
            </a:r>
            <a:r>
              <a:rPr sz="2000" spc="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attributes</a:t>
            </a:r>
            <a:r>
              <a:rPr sz="2000" spc="39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and 	</a:t>
            </a:r>
            <a:r>
              <a:rPr sz="2000" dirty="0">
                <a:latin typeface="Arial MT"/>
                <a:cs typeface="Arial MT"/>
              </a:rPr>
              <a:t>encoded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categorical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features.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91160" marR="5080" indent="-379095" algn="just">
              <a:lnSpc>
                <a:spcPct val="100000"/>
              </a:lnSpc>
              <a:buChar char="●"/>
              <a:tabLst>
                <a:tab pos="394335" algn="l"/>
              </a:tabLst>
            </a:pP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Creation: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Finally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</a:t>
            </a:r>
            <a:r>
              <a:rPr sz="2000" spc="3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created</a:t>
            </a:r>
            <a:r>
              <a:rPr sz="2000" spc="3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various</a:t>
            </a:r>
            <a:r>
              <a:rPr sz="2000" spc="3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models. 	</a:t>
            </a:r>
            <a:r>
              <a:rPr sz="2000" dirty="0">
                <a:latin typeface="Arial MT"/>
                <a:cs typeface="Arial MT"/>
              </a:rPr>
              <a:t>These  various  models  are  being  analysed  and  we  tried  to  </a:t>
            </a:r>
            <a:r>
              <a:rPr sz="2000" spc="-10" dirty="0">
                <a:latin typeface="Arial MT"/>
                <a:cs typeface="Arial MT"/>
              </a:rPr>
              <a:t>study 	</a:t>
            </a:r>
            <a:r>
              <a:rPr sz="2000" dirty="0">
                <a:latin typeface="Arial MT"/>
                <a:cs typeface="Arial MT"/>
              </a:rPr>
              <a:t>various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project.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34" y="402707"/>
            <a:ext cx="2847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8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125" y="2154506"/>
            <a:ext cx="251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Independent</a:t>
            </a:r>
            <a:r>
              <a:rPr sz="1800" b="1" spc="-1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variables: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992" y="2703146"/>
            <a:ext cx="399986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indent="-276225">
              <a:lnSpc>
                <a:spcPct val="100000"/>
              </a:lnSpc>
              <a:spcBef>
                <a:spcPts val="100"/>
              </a:spcBef>
              <a:buChar char="•"/>
              <a:tabLst>
                <a:tab pos="288925" algn="l"/>
              </a:tabLst>
            </a:pPr>
            <a:r>
              <a:rPr sz="1800" dirty="0">
                <a:latin typeface="Arial MT"/>
                <a:cs typeface="Arial MT"/>
              </a:rPr>
              <a:t>Date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year-month-</a:t>
            </a:r>
            <a:r>
              <a:rPr sz="1800" spc="-25" dirty="0">
                <a:latin typeface="Arial MT"/>
                <a:cs typeface="Arial MT"/>
              </a:rPr>
              <a:t>day</a:t>
            </a:r>
            <a:endParaRPr sz="1800">
              <a:latin typeface="Arial MT"/>
              <a:cs typeface="Arial MT"/>
            </a:endParaRPr>
          </a:p>
          <a:p>
            <a:pPr marL="288925" indent="-276225">
              <a:lnSpc>
                <a:spcPct val="100000"/>
              </a:lnSpc>
              <a:buChar char="•"/>
              <a:tabLst>
                <a:tab pos="288925" algn="l"/>
              </a:tabLst>
            </a:pPr>
            <a:r>
              <a:rPr sz="1800" dirty="0">
                <a:latin typeface="Arial MT"/>
                <a:cs typeface="Arial MT"/>
              </a:rPr>
              <a:t>Hour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Hour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day</a:t>
            </a:r>
            <a:endParaRPr sz="1800">
              <a:latin typeface="Arial MT"/>
              <a:cs typeface="Arial MT"/>
            </a:endParaRPr>
          </a:p>
          <a:p>
            <a:pPr marL="288925" indent="-276225">
              <a:lnSpc>
                <a:spcPct val="100000"/>
              </a:lnSpc>
              <a:buChar char="•"/>
              <a:tabLst>
                <a:tab pos="288925" algn="l"/>
              </a:tabLst>
            </a:pPr>
            <a:r>
              <a:rPr sz="1800" spc="-30" dirty="0">
                <a:latin typeface="Arial MT"/>
                <a:cs typeface="Arial MT"/>
              </a:rPr>
              <a:t>Temperature-</a:t>
            </a:r>
            <a:r>
              <a:rPr sz="1800" spc="-20" dirty="0">
                <a:latin typeface="Arial MT"/>
                <a:cs typeface="Arial MT"/>
              </a:rPr>
              <a:t>Temperature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Celsius</a:t>
            </a:r>
            <a:endParaRPr sz="1800">
              <a:latin typeface="Arial MT"/>
              <a:cs typeface="Arial MT"/>
            </a:endParaRPr>
          </a:p>
          <a:p>
            <a:pPr marL="288925" indent="-276225">
              <a:lnSpc>
                <a:spcPct val="100000"/>
              </a:lnSpc>
              <a:buChar char="•"/>
              <a:tabLst>
                <a:tab pos="288925" algn="l"/>
              </a:tabLst>
            </a:pPr>
            <a:r>
              <a:rPr sz="1800" dirty="0">
                <a:latin typeface="Arial MT"/>
                <a:cs typeface="Arial MT"/>
              </a:rPr>
              <a:t>Humidity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%</a:t>
            </a:r>
            <a:endParaRPr sz="1800">
              <a:latin typeface="Arial MT"/>
              <a:cs typeface="Arial MT"/>
            </a:endParaRPr>
          </a:p>
          <a:p>
            <a:pPr marL="288925" indent="-276225">
              <a:lnSpc>
                <a:spcPct val="100000"/>
              </a:lnSpc>
              <a:buChar char="•"/>
              <a:tabLst>
                <a:tab pos="288925" algn="l"/>
              </a:tabLst>
            </a:pPr>
            <a:r>
              <a:rPr sz="1800" dirty="0">
                <a:latin typeface="Arial MT"/>
                <a:cs typeface="Arial MT"/>
              </a:rPr>
              <a:t>Windspeed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m/s</a:t>
            </a:r>
            <a:endParaRPr sz="1800">
              <a:latin typeface="Arial MT"/>
              <a:cs typeface="Arial MT"/>
            </a:endParaRPr>
          </a:p>
          <a:p>
            <a:pPr marL="288925" indent="-276225">
              <a:lnSpc>
                <a:spcPct val="100000"/>
              </a:lnSpc>
              <a:buChar char="•"/>
              <a:tabLst>
                <a:tab pos="288925" algn="l"/>
              </a:tabLst>
            </a:pPr>
            <a:r>
              <a:rPr sz="1800" dirty="0">
                <a:latin typeface="Arial MT"/>
                <a:cs typeface="Arial MT"/>
              </a:rPr>
              <a:t>Visibility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10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m</a:t>
            </a:r>
            <a:endParaRPr sz="1800">
              <a:latin typeface="Arial MT"/>
              <a:cs typeface="Arial MT"/>
            </a:endParaRPr>
          </a:p>
          <a:p>
            <a:pPr marL="288925" indent="-276225">
              <a:lnSpc>
                <a:spcPct val="100000"/>
              </a:lnSpc>
              <a:buChar char="•"/>
              <a:tabLst>
                <a:tab pos="288925" algn="l"/>
              </a:tabLst>
            </a:pPr>
            <a:r>
              <a:rPr sz="1800" dirty="0">
                <a:latin typeface="Arial MT"/>
                <a:cs typeface="Arial MT"/>
              </a:rPr>
              <a:t>Dew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point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temperature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Celsius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indent="-276225">
              <a:lnSpc>
                <a:spcPct val="100000"/>
              </a:lnSpc>
              <a:spcBef>
                <a:spcPts val="100"/>
              </a:spcBef>
              <a:buChar char="•"/>
              <a:tabLst>
                <a:tab pos="288925" algn="l"/>
              </a:tabLst>
            </a:pPr>
            <a:r>
              <a:rPr dirty="0"/>
              <a:t>Solar</a:t>
            </a:r>
            <a:r>
              <a:rPr spc="-25" dirty="0"/>
              <a:t> </a:t>
            </a:r>
            <a:r>
              <a:rPr dirty="0"/>
              <a:t>radiation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MJ/m2</a:t>
            </a:r>
          </a:p>
          <a:p>
            <a:pPr marL="288925" indent="-276225">
              <a:lnSpc>
                <a:spcPct val="100000"/>
              </a:lnSpc>
              <a:buChar char="•"/>
              <a:tabLst>
                <a:tab pos="288925" algn="l"/>
              </a:tabLst>
            </a:pPr>
            <a:r>
              <a:rPr dirty="0"/>
              <a:t>Rainfall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mm</a:t>
            </a:r>
          </a:p>
          <a:p>
            <a:pPr marL="288925" indent="-276225">
              <a:lnSpc>
                <a:spcPct val="100000"/>
              </a:lnSpc>
              <a:buChar char="•"/>
              <a:tabLst>
                <a:tab pos="288925" algn="l"/>
              </a:tabLst>
            </a:pPr>
            <a:r>
              <a:rPr dirty="0"/>
              <a:t>Snowfall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cm</a:t>
            </a:r>
          </a:p>
          <a:p>
            <a:pPr marL="289560" marR="5080" indent="-277495">
              <a:lnSpc>
                <a:spcPct val="100000"/>
              </a:lnSpc>
              <a:buChar char="•"/>
              <a:tabLst>
                <a:tab pos="289560" algn="l"/>
              </a:tabLst>
            </a:pPr>
            <a:r>
              <a:rPr dirty="0"/>
              <a:t>Seasons</a:t>
            </a:r>
            <a:r>
              <a:rPr spc="-4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Winter,</a:t>
            </a:r>
            <a:r>
              <a:rPr spc="-40" dirty="0"/>
              <a:t> </a:t>
            </a:r>
            <a:r>
              <a:rPr dirty="0"/>
              <a:t>Spring,</a:t>
            </a:r>
            <a:r>
              <a:rPr spc="-40" dirty="0"/>
              <a:t> </a:t>
            </a:r>
            <a:r>
              <a:rPr spc="-20" dirty="0"/>
              <a:t>Summer, </a:t>
            </a:r>
            <a:r>
              <a:rPr spc="-10" dirty="0"/>
              <a:t>Autumn</a:t>
            </a:r>
          </a:p>
          <a:p>
            <a:pPr marL="288925" indent="-276225">
              <a:lnSpc>
                <a:spcPct val="100000"/>
              </a:lnSpc>
              <a:buChar char="•"/>
              <a:tabLst>
                <a:tab pos="288925" algn="l"/>
              </a:tabLst>
            </a:pPr>
            <a:r>
              <a:rPr dirty="0"/>
              <a:t>Holiday</a:t>
            </a:r>
            <a:r>
              <a:rPr spc="-2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Holiday/No</a:t>
            </a:r>
            <a:r>
              <a:rPr spc="-25" dirty="0"/>
              <a:t> </a:t>
            </a:r>
            <a:r>
              <a:rPr spc="-10" dirty="0"/>
              <a:t>holiday</a:t>
            </a:r>
          </a:p>
          <a:p>
            <a:pPr marL="289560" marR="119380" indent="-277495">
              <a:lnSpc>
                <a:spcPct val="100000"/>
              </a:lnSpc>
              <a:buChar char="•"/>
              <a:tabLst>
                <a:tab pos="289560" algn="l"/>
              </a:tabLst>
            </a:pPr>
            <a:r>
              <a:rPr dirty="0"/>
              <a:t>Functional</a:t>
            </a:r>
            <a:r>
              <a:rPr spc="-25" dirty="0"/>
              <a:t> </a:t>
            </a:r>
            <a:r>
              <a:rPr dirty="0"/>
              <a:t>Day</a:t>
            </a:r>
            <a:r>
              <a:rPr spc="-2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NoFunc(Non </a:t>
            </a:r>
            <a:r>
              <a:rPr dirty="0"/>
              <a:t>Functional</a:t>
            </a:r>
            <a:r>
              <a:rPr spc="-55" dirty="0"/>
              <a:t> </a:t>
            </a:r>
            <a:r>
              <a:rPr dirty="0"/>
              <a:t>Hours),</a:t>
            </a:r>
            <a:r>
              <a:rPr spc="-40" dirty="0"/>
              <a:t> </a:t>
            </a:r>
            <a:r>
              <a:rPr spc="-10" dirty="0"/>
              <a:t>Fun(Functional hours)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125" y="939731"/>
            <a:ext cx="5885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Dependent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variable: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297815" indent="-276860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sz="1800" dirty="0">
                <a:latin typeface="Arial MT"/>
                <a:cs typeface="Arial MT"/>
              </a:rPr>
              <a:t>Rented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Bike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bikes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rented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hour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6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00"/>
              </a:spcBef>
            </a:pPr>
            <a:r>
              <a:rPr dirty="0"/>
              <a:t>EDA</a:t>
            </a:r>
            <a:r>
              <a:rPr spc="-1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dirty="0"/>
              <a:t>Feature</a:t>
            </a:r>
            <a:r>
              <a:rPr spc="-75" dirty="0"/>
              <a:t> </a:t>
            </a:r>
            <a:r>
              <a:rPr spc="-10" dirty="0"/>
              <a:t>Correlation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618" y="668975"/>
            <a:ext cx="6833556" cy="39581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83070" y="4693063"/>
            <a:ext cx="1438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Graph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44" y="635775"/>
            <a:ext cx="4405262" cy="32775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2945" y="635775"/>
            <a:ext cx="3830430" cy="32984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74181" y="4181823"/>
            <a:ext cx="2524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rented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bike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count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8934" y="4185044"/>
            <a:ext cx="37484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Square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root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transformation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rented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bike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count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2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EDA</a:t>
            </a:r>
            <a:r>
              <a:rPr spc="-175" dirty="0"/>
              <a:t> </a:t>
            </a:r>
            <a:r>
              <a:rPr sz="2600" spc="-10" dirty="0"/>
              <a:t>(contd...)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074" y="625180"/>
            <a:ext cx="2511844" cy="2879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502" y="625179"/>
            <a:ext cx="2511844" cy="2831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58646" y="625175"/>
            <a:ext cx="2511844" cy="2879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5709" y="3795665"/>
            <a:ext cx="4923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Times New Roman"/>
                <a:cs typeface="Times New Roman"/>
              </a:rPr>
              <a:t>Less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winter </a:t>
            </a:r>
            <a:r>
              <a:rPr sz="2000" spc="-10" dirty="0">
                <a:latin typeface="Times New Roman"/>
                <a:cs typeface="Times New Roman"/>
              </a:rPr>
              <a:t>seasons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Times New Roman"/>
                <a:cs typeface="Times New Roman"/>
              </a:rPr>
              <a:t>Slightly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holidays</a:t>
            </a:r>
            <a:endParaRPr sz="20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Times New Roman"/>
                <a:cs typeface="Times New Roman"/>
              </a:rPr>
              <a:t>Almost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functioning </a:t>
            </a:r>
            <a:r>
              <a:rPr sz="2000" spc="-25" dirty="0">
                <a:latin typeface="Times New Roman"/>
                <a:cs typeface="Times New Roman"/>
              </a:rPr>
              <a:t>day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2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EDA</a:t>
            </a:r>
            <a:r>
              <a:rPr spc="-175" dirty="0"/>
              <a:t> </a:t>
            </a:r>
            <a:r>
              <a:rPr sz="2600" spc="-10" dirty="0"/>
              <a:t>(contd...)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659" y="937572"/>
            <a:ext cx="5603257" cy="353621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34843" y="853317"/>
            <a:ext cx="26638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275" marR="5080" indent="-28321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sz="2000" dirty="0">
                <a:latin typeface="Arial MT"/>
                <a:cs typeface="Arial MT"/>
              </a:rPr>
              <a:t>We</a:t>
            </a:r>
            <a:r>
              <a:rPr sz="2000" spc="37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37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see</a:t>
            </a:r>
            <a:r>
              <a:rPr sz="2000" spc="375" dirty="0">
                <a:latin typeface="Arial MT"/>
                <a:cs typeface="Arial MT"/>
              </a:rPr>
              <a:t>  </a:t>
            </a:r>
            <a:r>
              <a:rPr sz="2000" spc="-20" dirty="0">
                <a:latin typeface="Arial MT"/>
                <a:cs typeface="Arial MT"/>
              </a:rPr>
              <a:t>that 	</a:t>
            </a: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22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less</a:t>
            </a:r>
            <a:r>
              <a:rPr sz="2000" spc="220" dirty="0">
                <a:latin typeface="Arial MT"/>
                <a:cs typeface="Arial MT"/>
              </a:rPr>
              <a:t>  </a:t>
            </a:r>
            <a:r>
              <a:rPr sz="2000" spc="-10" dirty="0">
                <a:latin typeface="Arial MT"/>
                <a:cs typeface="Arial MT"/>
              </a:rPr>
              <a:t>demand 	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Rented bike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25" dirty="0">
                <a:latin typeface="Arial MT"/>
                <a:cs typeface="Arial MT"/>
              </a:rPr>
              <a:t>the 	</a:t>
            </a:r>
            <a:r>
              <a:rPr sz="2000" dirty="0">
                <a:latin typeface="Arial MT"/>
                <a:cs typeface="Arial MT"/>
              </a:rPr>
              <a:t>month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1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December, 	</a:t>
            </a:r>
            <a:r>
              <a:rPr sz="2000" dirty="0">
                <a:latin typeface="Arial MT"/>
                <a:cs typeface="Arial MT"/>
              </a:rPr>
              <a:t>January,</a:t>
            </a:r>
            <a:r>
              <a:rPr sz="2000" spc="340" dirty="0">
                <a:latin typeface="Arial MT"/>
                <a:cs typeface="Arial MT"/>
              </a:rPr>
              <a:t>   </a:t>
            </a:r>
            <a:r>
              <a:rPr sz="2000" spc="-10" dirty="0">
                <a:latin typeface="Arial MT"/>
                <a:cs typeface="Arial MT"/>
              </a:rPr>
              <a:t>February</a:t>
            </a:r>
            <a:endParaRPr sz="2000">
              <a:latin typeface="Arial MT"/>
              <a:cs typeface="Arial MT"/>
            </a:endParaRPr>
          </a:p>
          <a:p>
            <a:pPr marL="297815" marR="5715" algn="just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i.e.</a:t>
            </a:r>
            <a:r>
              <a:rPr sz="2000" spc="250" dirty="0">
                <a:latin typeface="Arial MT"/>
                <a:cs typeface="Arial MT"/>
              </a:rPr>
              <a:t>   </a:t>
            </a:r>
            <a:r>
              <a:rPr sz="2000" dirty="0">
                <a:latin typeface="Arial MT"/>
                <a:cs typeface="Arial MT"/>
              </a:rPr>
              <a:t>during</a:t>
            </a:r>
            <a:r>
              <a:rPr sz="2000" spc="250" dirty="0">
                <a:latin typeface="Arial MT"/>
                <a:cs typeface="Arial MT"/>
              </a:rPr>
              <a:t>   </a:t>
            </a:r>
            <a:r>
              <a:rPr sz="2000" spc="-10" dirty="0">
                <a:latin typeface="Arial MT"/>
                <a:cs typeface="Arial MT"/>
              </a:rPr>
              <a:t>winter seasons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295275" marR="5080" indent="-283210" algn="just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demand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10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bike 	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15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maximum</a:t>
            </a:r>
            <a:r>
              <a:rPr sz="2000" spc="150" dirty="0">
                <a:latin typeface="Arial MT"/>
                <a:cs typeface="Arial MT"/>
              </a:rPr>
              <a:t>  </a:t>
            </a:r>
            <a:r>
              <a:rPr sz="2000" spc="-10" dirty="0">
                <a:latin typeface="Arial MT"/>
                <a:cs typeface="Arial MT"/>
              </a:rPr>
              <a:t>during 	</a:t>
            </a:r>
            <a:r>
              <a:rPr sz="2000" dirty="0">
                <a:latin typeface="Arial MT"/>
                <a:cs typeface="Arial MT"/>
              </a:rPr>
              <a:t>May,</a:t>
            </a:r>
            <a:r>
              <a:rPr sz="2000" spc="10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June,</a:t>
            </a:r>
            <a:r>
              <a:rPr sz="2000" spc="1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July</a:t>
            </a:r>
            <a:r>
              <a:rPr sz="2000" spc="15" dirty="0">
                <a:latin typeface="Arial MT"/>
                <a:cs typeface="Arial MT"/>
              </a:rPr>
              <a:t>  </a:t>
            </a:r>
            <a:r>
              <a:rPr sz="2000" spc="-25" dirty="0">
                <a:latin typeface="Arial MT"/>
                <a:cs typeface="Arial MT"/>
              </a:rPr>
              <a:t>i.e 	</a:t>
            </a:r>
            <a:r>
              <a:rPr sz="2000" dirty="0">
                <a:latin typeface="Arial MT"/>
                <a:cs typeface="Arial MT"/>
              </a:rPr>
              <a:t>Summer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seasons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399" y="138550"/>
            <a:ext cx="22555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EDA</a:t>
            </a:r>
            <a:r>
              <a:rPr spc="-175" dirty="0"/>
              <a:t> </a:t>
            </a:r>
            <a:r>
              <a:rPr sz="2600" spc="-10" dirty="0"/>
              <a:t>(contd...)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635</Words>
  <Application>Microsoft Office PowerPoint</Application>
  <PresentationFormat>On-screen Show (16:9)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PGothic</vt:lpstr>
      <vt:lpstr>Arial</vt:lpstr>
      <vt:lpstr>Arial MT</vt:lpstr>
      <vt:lpstr>Cambria</vt:lpstr>
      <vt:lpstr>Times New Roman</vt:lpstr>
      <vt:lpstr>Verdana</vt:lpstr>
      <vt:lpstr>Office Theme</vt:lpstr>
      <vt:lpstr>Capstone Project Seoul Bike Sharing Demand Prediction</vt:lpstr>
      <vt:lpstr>Problem Statement</vt:lpstr>
      <vt:lpstr>Content</vt:lpstr>
      <vt:lpstr>Data Pipeline</vt:lpstr>
      <vt:lpstr>Data Description</vt:lpstr>
      <vt:lpstr>EDA - Feature Correlation</vt:lpstr>
      <vt:lpstr>EDA (contd...)</vt:lpstr>
      <vt:lpstr>EDA (contd...)</vt:lpstr>
      <vt:lpstr>EDA (contd...)</vt:lpstr>
      <vt:lpstr>EDA (contd...)</vt:lpstr>
      <vt:lpstr>Model’s Performed</vt:lpstr>
      <vt:lpstr>Model’s Evaluation Matrices</vt:lpstr>
      <vt:lpstr>Adjusted R2 of Model’s Performed</vt:lpstr>
      <vt:lpstr>Model Validation &amp; Selection(continued)</vt:lpstr>
      <vt:lpstr>Feature Importance</vt:lpstr>
      <vt:lpstr>Model Explainability - SHAP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PRESENTATION_ Seoul Bike Sharing Demand Prediction.pptx</dc:title>
  <cp:lastModifiedBy>Bharath Krishna</cp:lastModifiedBy>
  <cp:revision>1</cp:revision>
  <dcterms:created xsi:type="dcterms:W3CDTF">2025-06-26T17:09:33Z</dcterms:created>
  <dcterms:modified xsi:type="dcterms:W3CDTF">2025-06-26T17:12:45Z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2025-06-26T00:00:00Z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2025-06-26T00:00:00Z</vt:filetime>
  </property>
</Properties>
</file>