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2" d="100"/>
          <a:sy n="82" d="100"/>
        </p:scale>
        <p:origin x="-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7/30/2024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4B46-5BE7-0A10-C63F-7196D0FEF001}"/>
              </a:ext>
            </a:extLst>
          </p:cNvPr>
          <p:cNvSpPr>
            <a:spLocks noGrp="1"/>
          </p:cNvSpPr>
          <p:nvPr>
            <p:ph type="ctrTitle"/>
          </p:nvPr>
        </p:nvSpPr>
        <p:spPr>
          <a:xfrm>
            <a:off x="2274455" y="395021"/>
            <a:ext cx="8240498" cy="2427313"/>
          </a:xfrm>
        </p:spPr>
        <p:txBody>
          <a:bodyPr>
            <a:normAutofit/>
          </a:bodyPr>
          <a:lstStyle/>
          <a:p>
            <a:pPr algn="ctr"/>
            <a:r>
              <a:rPr lang="en-US" sz="4000" b="1" dirty="0">
                <a:latin typeface="Times New Roman" panose="02020603050405020304" pitchFamily="18" charset="0"/>
                <a:cs typeface="Times New Roman" panose="02020603050405020304" pitchFamily="18" charset="0"/>
              </a:rPr>
              <a:t>STUDENT  ReCORD  KEEPING ON  DATABASE MANAGEMENT SYTEM</a:t>
            </a:r>
          </a:p>
        </p:txBody>
      </p:sp>
      <p:sp>
        <p:nvSpPr>
          <p:cNvPr id="3" name="Subtitle 2">
            <a:extLst>
              <a:ext uri="{FF2B5EF4-FFF2-40B4-BE49-F238E27FC236}">
                <a16:creationId xmlns:a16="http://schemas.microsoft.com/office/drawing/2014/main" id="{DF7CC838-B501-DA90-5509-5BF2A116765C}"/>
              </a:ext>
            </a:extLst>
          </p:cNvPr>
          <p:cNvSpPr>
            <a:spLocks noGrp="1"/>
          </p:cNvSpPr>
          <p:nvPr>
            <p:ph type="subTitle" idx="1"/>
          </p:nvPr>
        </p:nvSpPr>
        <p:spPr>
          <a:xfrm>
            <a:off x="1960474" y="3777603"/>
            <a:ext cx="8868460" cy="2286698"/>
          </a:xfrm>
        </p:spPr>
        <p:txBody>
          <a:bodyPr>
            <a:normAutofit fontScale="47500" lnSpcReduction="20000"/>
          </a:bodyPr>
          <a:lstStyle/>
          <a:p>
            <a:r>
              <a:rPr lang="en-US" sz="3400" dirty="0">
                <a:solidFill>
                  <a:schemeClr val="tx1"/>
                </a:solidFill>
              </a:rPr>
              <a:t>NAME :</a:t>
            </a:r>
          </a:p>
          <a:p>
            <a:r>
              <a:rPr lang="en-US" sz="3400" dirty="0">
                <a:solidFill>
                  <a:schemeClr val="tx1"/>
                </a:solidFill>
                <a:latin typeface="Times New Roman" panose="02020603050405020304" pitchFamily="18" charset="0"/>
                <a:cs typeface="Times New Roman" panose="02020603050405020304" pitchFamily="18" charset="0"/>
              </a:rPr>
              <a:t>A. BHARATH KUMAR  (192211985)</a:t>
            </a:r>
          </a:p>
          <a:p>
            <a:r>
              <a:rPr lang="en-US" sz="3400" dirty="0">
                <a:solidFill>
                  <a:schemeClr val="tx1"/>
                </a:solidFill>
                <a:latin typeface="Times New Roman" panose="02020603050405020304" pitchFamily="18" charset="0"/>
                <a:cs typeface="Times New Roman" panose="02020603050405020304" pitchFamily="18" charset="0"/>
              </a:rPr>
              <a:t>P. VENKATA SHASIDHA  (192210650)</a:t>
            </a:r>
          </a:p>
          <a:p>
            <a:r>
              <a:rPr lang="en-US" sz="3400" dirty="0">
                <a:solidFill>
                  <a:schemeClr val="tx1"/>
                </a:solidFill>
                <a:latin typeface="Times New Roman" panose="02020603050405020304" pitchFamily="18" charset="0"/>
                <a:cs typeface="Times New Roman" panose="02020603050405020304" pitchFamily="18" charset="0"/>
              </a:rPr>
              <a:t>SK.SALMAN  (192211984)                                  </a:t>
            </a:r>
          </a:p>
          <a:p>
            <a:endParaRPr lang="en-US" sz="3400" dirty="0">
              <a:solidFill>
                <a:schemeClr val="tx1"/>
              </a:solidFill>
            </a:endParaRPr>
          </a:p>
          <a:p>
            <a:r>
              <a:rPr lang="en-US" dirty="0">
                <a:solidFill>
                  <a:schemeClr val="tx1"/>
                </a:solidFill>
              </a:rPr>
              <a:t>    </a:t>
            </a:r>
          </a:p>
          <a:p>
            <a:endParaRPr lang="en-US" dirty="0">
              <a:solidFill>
                <a:schemeClr val="tx1"/>
              </a:solidFill>
            </a:endParaRPr>
          </a:p>
        </p:txBody>
      </p:sp>
      <p:sp>
        <p:nvSpPr>
          <p:cNvPr id="5" name="TextBox 4">
            <a:extLst>
              <a:ext uri="{FF2B5EF4-FFF2-40B4-BE49-F238E27FC236}">
                <a16:creationId xmlns:a16="http://schemas.microsoft.com/office/drawing/2014/main" id="{29081DBA-7D42-F9C7-927C-78444CE4E33E}"/>
              </a:ext>
            </a:extLst>
          </p:cNvPr>
          <p:cNvSpPr txBox="1"/>
          <p:nvPr/>
        </p:nvSpPr>
        <p:spPr>
          <a:xfrm>
            <a:off x="7123175" y="4015876"/>
            <a:ext cx="6097218" cy="1565621"/>
          </a:xfrm>
          <a:prstGeom prst="rect">
            <a:avLst/>
          </a:prstGeom>
          <a:noFill/>
        </p:spPr>
        <p:txBody>
          <a:bodyPr wrap="square">
            <a:spAutoFit/>
          </a:bodyPr>
          <a:lstStyle/>
          <a:p>
            <a:pPr marL="0" marR="0" indent="0" algn="l">
              <a:lnSpc>
                <a:spcPct val="107000"/>
              </a:lnSpc>
              <a:spcBef>
                <a:spcPts val="0"/>
              </a:spcBef>
              <a:spcAft>
                <a:spcPts val="78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rPr>
              <a:t>GUIDED BY: CARMEL MARY BELINDA</a:t>
            </a:r>
            <a:endParaRPr lang="en-US" sz="1800" kern="100" dirty="0">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780"/>
              </a:spcAft>
            </a:pPr>
            <a:r>
              <a:rPr lang="en-IN" sz="1800" kern="100" dirty="0">
                <a:effectLst/>
                <a:latin typeface="Times New Roman" panose="02020603050405020304" pitchFamily="18" charset="0"/>
                <a:ea typeface="Times New Roman" panose="02020603050405020304" pitchFamily="18" charset="0"/>
              </a:rPr>
              <a:t>                       PROFESSOR, CSE</a:t>
            </a:r>
            <a:endParaRPr lang="en-US" sz="1800" kern="100" dirty="0">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780"/>
              </a:spcAft>
            </a:pPr>
            <a:r>
              <a:rPr lang="en-IN" sz="1800" kern="100" dirty="0">
                <a:effectLst/>
                <a:latin typeface="Times New Roman" panose="02020603050405020304" pitchFamily="18" charset="0"/>
                <a:ea typeface="Times New Roman" panose="02020603050405020304" pitchFamily="18" charset="0"/>
              </a:rPr>
              <a:t>                       SSE,SIMATS</a:t>
            </a:r>
            <a:endParaRPr lang="en-US" sz="1800" kern="100" dirty="0">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935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BC6C-67B3-B9AE-203D-E5D81833481B}"/>
              </a:ext>
            </a:extLst>
          </p:cNvPr>
          <p:cNvSpPr>
            <a:spLocks noGrp="1"/>
          </p:cNvSpPr>
          <p:nvPr>
            <p:ph type="title"/>
          </p:nvPr>
        </p:nvSpPr>
        <p:spPr/>
        <p:txBody>
          <a:bodyPr/>
          <a:lstStyle/>
          <a:p>
            <a:pPr algn="ctr"/>
            <a:r>
              <a:rPr lang="en-US" dirty="0"/>
              <a:t>REFERENCES</a:t>
            </a:r>
          </a:p>
        </p:txBody>
      </p:sp>
      <p:sp>
        <p:nvSpPr>
          <p:cNvPr id="4" name="Rectangle 1">
            <a:extLst>
              <a:ext uri="{FF2B5EF4-FFF2-40B4-BE49-F238E27FC236}">
                <a16:creationId xmlns:a16="http://schemas.microsoft.com/office/drawing/2014/main" id="{9BAD93E2-08D0-D03B-2A21-D0309CB43742}"/>
              </a:ext>
            </a:extLst>
          </p:cNvPr>
          <p:cNvSpPr>
            <a:spLocks noGrp="1" noChangeArrowheads="1"/>
          </p:cNvSpPr>
          <p:nvPr>
            <p:ph idx="1"/>
          </p:nvPr>
        </p:nvSpPr>
        <p:spPr bwMode="auto">
          <a:xfrm>
            <a:off x="1312333" y="1849612"/>
            <a:ext cx="9829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J., &amp; Jones, A. (2015).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 for Student Records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Database Management, 26(4), 45-59.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Davis, R., Williams, P., &amp; Patel, S. (2018).</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Information Systems: Evaluating Effectiveness in Educational Settings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Educational Technology, 19(2), 113-129.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K., &amp; Kim, H. (2020).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Managing Student Records: A Modern 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Educational Data Systems Review, 12(3), 78-90.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R., &amp; Brown, L. (2021).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Optimizing Student Database Systems for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Computer Science and Education, 33(1), 22-34.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T., &amp; Xu, J. (2022).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and Privacy in Student Data Management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Cybersecurity in Education Journal, 8(4), 200-215.</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O'Connor, M., &amp; Singh, N.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Study of DBMS for Educational Institutions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Information Systems in Education, 27(2), 105-120</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08090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lettering">
            <a:extLst>
              <a:ext uri="{FF2B5EF4-FFF2-40B4-BE49-F238E27FC236}">
                <a16:creationId xmlns:a16="http://schemas.microsoft.com/office/drawing/2014/main" id="{CAE52388-C586-CDA9-2A18-0CA0E4064B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 t="528" r="1" b="8830"/>
          <a:stretch/>
        </p:blipFill>
        <p:spPr bwMode="auto">
          <a:xfrm>
            <a:off x="1752325" y="0"/>
            <a:ext cx="8424835"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26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B476-B0D7-DF7A-2D8D-A897E5DEF03D}"/>
              </a:ext>
            </a:extLst>
          </p:cNvPr>
          <p:cNvSpPr>
            <a:spLocks noGrp="1"/>
          </p:cNvSpPr>
          <p:nvPr>
            <p:ph type="title"/>
          </p:nvPr>
        </p:nvSpPr>
        <p:spPr/>
        <p:txBody>
          <a:bodyPr/>
          <a:lstStyle/>
          <a:p>
            <a:pPr algn="ctr"/>
            <a:r>
              <a:rPr lang="en-US" dirty="0"/>
              <a:t>Table of contents </a:t>
            </a:r>
          </a:p>
        </p:txBody>
      </p:sp>
      <p:sp>
        <p:nvSpPr>
          <p:cNvPr id="3" name="Content Placeholder 2">
            <a:extLst>
              <a:ext uri="{FF2B5EF4-FFF2-40B4-BE49-F238E27FC236}">
                <a16:creationId xmlns:a16="http://schemas.microsoft.com/office/drawing/2014/main" id="{79318F2B-126E-E133-A818-CBD8B8C55F85}"/>
              </a:ext>
            </a:extLst>
          </p:cNvPr>
          <p:cNvSpPr>
            <a:spLocks noGrp="1"/>
          </p:cNvSpPr>
          <p:nvPr>
            <p:ph idx="1"/>
          </p:nvPr>
        </p:nvSpPr>
        <p:spPr/>
        <p:txBody>
          <a:bodyPr>
            <a:normAutofit fontScale="85000" lnSpcReduction="20000"/>
          </a:bodyPr>
          <a:lstStyle/>
          <a:p>
            <a:pPr algn="just">
              <a:buFont typeface="Wingdings" panose="05000000000000000000" pitchFamily="2" charset="2"/>
              <a:buChar char="ü"/>
            </a:pPr>
            <a:r>
              <a:rPr lang="en-US" dirty="0"/>
              <a:t>ABSTRACT</a:t>
            </a:r>
          </a:p>
          <a:p>
            <a:pPr algn="just">
              <a:buFont typeface="Wingdings" panose="05000000000000000000" pitchFamily="2" charset="2"/>
              <a:buChar char="ü"/>
            </a:pPr>
            <a:r>
              <a:rPr lang="en-US" dirty="0"/>
              <a:t>INTRODUCTION</a:t>
            </a:r>
          </a:p>
          <a:p>
            <a:pPr algn="just">
              <a:buFont typeface="Wingdings" panose="05000000000000000000" pitchFamily="2" charset="2"/>
              <a:buChar char="ü"/>
            </a:pPr>
            <a:r>
              <a:rPr lang="en-US" dirty="0"/>
              <a:t>OBJECTIVES</a:t>
            </a:r>
          </a:p>
          <a:p>
            <a:pPr algn="just">
              <a:buFont typeface="Wingdings" panose="05000000000000000000" pitchFamily="2" charset="2"/>
              <a:buChar char="ü"/>
            </a:pPr>
            <a:r>
              <a:rPr lang="en-US" dirty="0"/>
              <a:t>LITERATURE SURVEY</a:t>
            </a:r>
          </a:p>
          <a:p>
            <a:pPr algn="just">
              <a:buFont typeface="Wingdings" panose="05000000000000000000" pitchFamily="2" charset="2"/>
              <a:buChar char="ü"/>
            </a:pPr>
            <a:r>
              <a:rPr lang="en-US" dirty="0"/>
              <a:t>RESULT AND DISCUSSION</a:t>
            </a:r>
          </a:p>
          <a:p>
            <a:pPr algn="just">
              <a:buFont typeface="Wingdings" panose="05000000000000000000" pitchFamily="2" charset="2"/>
              <a:buChar char="ü"/>
            </a:pPr>
            <a:r>
              <a:rPr lang="en-US" dirty="0"/>
              <a:t>CONCLUSION AND FUTURE</a:t>
            </a:r>
          </a:p>
          <a:p>
            <a:pPr algn="just">
              <a:buFont typeface="Wingdings" panose="05000000000000000000" pitchFamily="2" charset="2"/>
              <a:buChar char="ü"/>
            </a:pPr>
            <a:r>
              <a:rPr lang="en-US" dirty="0"/>
              <a:t>ENHANCEMENT</a:t>
            </a:r>
          </a:p>
          <a:p>
            <a:pPr algn="just">
              <a:buFont typeface="Wingdings" panose="05000000000000000000" pitchFamily="2" charset="2"/>
              <a:buChar char="ü"/>
            </a:pPr>
            <a:r>
              <a:rPr lang="en-US" dirty="0"/>
              <a:t>REFERENCES</a:t>
            </a:r>
          </a:p>
          <a:p>
            <a:pPr>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5C255D00-96AF-240A-8002-ED6E35842D98}"/>
              </a:ext>
            </a:extLst>
          </p:cNvPr>
          <p:cNvPicPr>
            <a:picLocks noChangeAspect="1"/>
          </p:cNvPicPr>
          <p:nvPr/>
        </p:nvPicPr>
        <p:blipFill>
          <a:blip r:embed="rId2"/>
          <a:stretch>
            <a:fillRect/>
          </a:stretch>
        </p:blipFill>
        <p:spPr>
          <a:xfrm>
            <a:off x="4587240" y="2249487"/>
            <a:ext cx="6697980" cy="3925252"/>
          </a:xfrm>
          <a:prstGeom prst="rect">
            <a:avLst/>
          </a:prstGeom>
        </p:spPr>
      </p:pic>
    </p:spTree>
    <p:extLst>
      <p:ext uri="{BB962C8B-B14F-4D97-AF65-F5344CB8AC3E}">
        <p14:creationId xmlns:p14="http://schemas.microsoft.com/office/powerpoint/2010/main" val="295676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CF27-E3BE-1B8A-C309-D456A3AA618B}"/>
              </a:ext>
            </a:extLst>
          </p:cNvPr>
          <p:cNvSpPr>
            <a:spLocks noGrp="1"/>
          </p:cNvSpPr>
          <p:nvPr>
            <p:ph type="title"/>
          </p:nvPr>
        </p:nvSpPr>
        <p:spPr>
          <a:xfrm>
            <a:off x="1141413" y="402336"/>
            <a:ext cx="9905998" cy="1419149"/>
          </a:xfrm>
        </p:spPr>
        <p:txBody>
          <a:bodyPr/>
          <a:lstStyle/>
          <a:p>
            <a:pPr algn="ctr"/>
            <a:r>
              <a:rPr lang="en-US" dirty="0"/>
              <a:t>ABSTRACT</a:t>
            </a:r>
          </a:p>
        </p:txBody>
      </p:sp>
      <p:sp>
        <p:nvSpPr>
          <p:cNvPr id="3" name="Content Placeholder 2">
            <a:extLst>
              <a:ext uri="{FF2B5EF4-FFF2-40B4-BE49-F238E27FC236}">
                <a16:creationId xmlns:a16="http://schemas.microsoft.com/office/drawing/2014/main" id="{B917E64B-A414-9F91-3122-213A67B4B728}"/>
              </a:ext>
            </a:extLst>
          </p:cNvPr>
          <p:cNvSpPr>
            <a:spLocks noGrp="1"/>
          </p:cNvSpPr>
          <p:nvPr>
            <p:ph idx="1"/>
          </p:nvPr>
        </p:nvSpPr>
        <p:spPr>
          <a:xfrm>
            <a:off x="1141412" y="2249486"/>
            <a:ext cx="9905999" cy="4206177"/>
          </a:xfrm>
        </p:spPr>
        <p:txBody>
          <a:bodyPr>
            <a:normAutofit fontScale="85000" lnSpcReduction="10000"/>
          </a:bodyPr>
          <a:lstStyle/>
          <a:p>
            <a:pPr>
              <a:buFont typeface="Wingdings" panose="05000000000000000000" pitchFamily="2" charset="2"/>
              <a:buChar char="§"/>
            </a:pPr>
            <a:r>
              <a:rPr lang="en-US" dirty="0"/>
              <a:t>Student record keeping is a critical function in educational institutions to manage and maintain student information effectively. With the advent of Database Management Systems (DBMS), this process has been streamlined and enhanced, offering numerous advantages over traditional paper-based methods. </a:t>
            </a:r>
          </a:p>
          <a:p>
            <a:pPr>
              <a:buFont typeface="Wingdings" panose="05000000000000000000" pitchFamily="2" charset="2"/>
              <a:buChar char="§"/>
            </a:pPr>
            <a:r>
              <a:rPr lang="en-US" dirty="0"/>
              <a:t>This abstract explores the significance of DBMS in student record keeping, highlighting its benefits such as improved data accuracy, efficient data retrieval, scalability, and security.</a:t>
            </a:r>
          </a:p>
          <a:p>
            <a:pPr>
              <a:buFont typeface="Wingdings" panose="05000000000000000000" pitchFamily="2" charset="2"/>
              <a:buChar char="§"/>
            </a:pPr>
            <a:r>
              <a:rPr lang="en-US" dirty="0"/>
              <a:t> Additionally, it discusses the structure and components of a typical student record database, including tables for personal information, academic records, attendance, and more.</a:t>
            </a:r>
          </a:p>
          <a:p>
            <a:pPr>
              <a:buFont typeface="Wingdings" panose="05000000000000000000" pitchFamily="2" charset="2"/>
              <a:buChar char="§"/>
            </a:pPr>
            <a:r>
              <a:rPr lang="en-US" dirty="0"/>
              <a:t> This student record keeping system database project aims to create a comprehensive digital solution for managing student information, from enrollment to graduation.</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9999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8E4D-2A98-3E82-6A64-DC020EBD6B8F}"/>
              </a:ext>
            </a:extLst>
          </p:cNvPr>
          <p:cNvSpPr>
            <a:spLocks noGrp="1"/>
          </p:cNvSpPr>
          <p:nvPr>
            <p:ph type="title"/>
          </p:nvPr>
        </p:nvSpPr>
        <p:spPr/>
        <p:txBody>
          <a:bodyPr/>
          <a:lstStyle/>
          <a:p>
            <a:pPr algn="ctr"/>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0AC25DF0-B536-1885-CD08-6247FCFBB42E}"/>
              </a:ext>
            </a:extLst>
          </p:cNvPr>
          <p:cNvSpPr>
            <a:spLocks noGrp="1"/>
          </p:cNvSpPr>
          <p:nvPr>
            <p:ph idx="1"/>
          </p:nvPr>
        </p:nvSpPr>
        <p:spPr/>
        <p:txBody>
          <a:bodyPr>
            <a:normAutofit fontScale="92500"/>
          </a:bodyPr>
          <a:lstStyle/>
          <a:p>
            <a:r>
              <a:rPr lang="en-US" dirty="0"/>
              <a:t>The Student Record Management System is an automation tool that organizes, safeguards, and maintains educational databases. But it’s also many other things, and its precise definition will depend on who’s using it.</a:t>
            </a:r>
          </a:p>
          <a:p>
            <a:r>
              <a:rPr lang="en-US" dirty="0"/>
              <a:t>This student record keeping system database project aims to create a comprehensive digital solution for managing student information, from enrollment to graduation.</a:t>
            </a:r>
          </a:p>
          <a:p>
            <a:r>
              <a:rPr lang="en-US" dirty="0"/>
              <a:t>The introduction underscores DBMS as a cornerstone of modern student record management, facilitating efficiency, data integrity, and institutional transparency.</a:t>
            </a:r>
          </a:p>
          <a:p>
            <a:endParaRPr lang="en-US" dirty="0"/>
          </a:p>
        </p:txBody>
      </p:sp>
    </p:spTree>
    <p:extLst>
      <p:ext uri="{BB962C8B-B14F-4D97-AF65-F5344CB8AC3E}">
        <p14:creationId xmlns:p14="http://schemas.microsoft.com/office/powerpoint/2010/main" val="252434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15DE-26AF-11B3-6DA3-3DB7F968251E}"/>
              </a:ext>
            </a:extLst>
          </p:cNvPr>
          <p:cNvSpPr>
            <a:spLocks noGrp="1"/>
          </p:cNvSpPr>
          <p:nvPr>
            <p:ph type="title"/>
          </p:nvPr>
        </p:nvSpPr>
        <p:spPr>
          <a:xfrm>
            <a:off x="1156284" y="625833"/>
            <a:ext cx="9905998" cy="1478570"/>
          </a:xfrm>
        </p:spPr>
        <p:txBody>
          <a:bodyPr/>
          <a:lstStyle/>
          <a:p>
            <a:pPr algn="ctr"/>
            <a:r>
              <a:rPr lang="en-US" dirty="0"/>
              <a:t>OBJECTIVES</a:t>
            </a:r>
            <a:br>
              <a:rPr lang="en-US" dirty="0"/>
            </a:br>
            <a:endParaRPr lang="en-US" dirty="0"/>
          </a:p>
        </p:txBody>
      </p:sp>
      <p:sp>
        <p:nvSpPr>
          <p:cNvPr id="3" name="Content Placeholder 2">
            <a:extLst>
              <a:ext uri="{FF2B5EF4-FFF2-40B4-BE49-F238E27FC236}">
                <a16:creationId xmlns:a16="http://schemas.microsoft.com/office/drawing/2014/main" id="{502C76CC-D442-3094-0C41-8F8DB842F63B}"/>
              </a:ext>
            </a:extLst>
          </p:cNvPr>
          <p:cNvSpPr>
            <a:spLocks noGrp="1"/>
          </p:cNvSpPr>
          <p:nvPr>
            <p:ph idx="1"/>
          </p:nvPr>
        </p:nvSpPr>
        <p:spPr>
          <a:xfrm>
            <a:off x="1141412" y="1608667"/>
            <a:ext cx="6376988" cy="5063066"/>
          </a:xfrm>
        </p:spPr>
        <p:txBody>
          <a:bodyPr>
            <a:normAutofit fontScale="92500" lnSpcReduction="10000"/>
          </a:bodyPr>
          <a:lstStyle/>
          <a:p>
            <a:r>
              <a:rPr lang="en-US" dirty="0"/>
              <a:t>Ensure data accuracy and integrity for reliable student information. Facilitate efficient retrieval of student records to streamline administrative tasks.</a:t>
            </a:r>
          </a:p>
          <a:p>
            <a:r>
              <a:rPr lang="en-US" dirty="0"/>
              <a:t>Enhance data security through robust access controls and encryption and Provide scalability to accommodate institutional growth and changes.</a:t>
            </a:r>
          </a:p>
          <a:p>
            <a:r>
              <a:rPr lang="en-US" dirty="0"/>
              <a:t>Enable integration with other institutional systems for data consistency and operational efficiency.</a:t>
            </a:r>
          </a:p>
          <a:p>
            <a:r>
              <a:rPr lang="en-US" dirty="0"/>
              <a:t>Support informed decision-making and strategic planning based on comprehensive student data and  Ensure compliance with data protection regulations and standards.</a:t>
            </a:r>
          </a:p>
        </p:txBody>
      </p:sp>
      <p:pic>
        <p:nvPicPr>
          <p:cNvPr id="5" name="Image 1" descr="preencoded.png">
            <a:extLst>
              <a:ext uri="{FF2B5EF4-FFF2-40B4-BE49-F238E27FC236}">
                <a16:creationId xmlns:a16="http://schemas.microsoft.com/office/drawing/2014/main" id="{993EF13D-2117-2BB4-FA55-7299598A30A5}"/>
              </a:ext>
            </a:extLst>
          </p:cNvPr>
          <p:cNvPicPr>
            <a:picLocks noChangeAspect="1"/>
          </p:cNvPicPr>
          <p:nvPr/>
        </p:nvPicPr>
        <p:blipFill>
          <a:blip r:embed="rId2"/>
          <a:stretch>
            <a:fillRect/>
          </a:stretch>
        </p:blipFill>
        <p:spPr>
          <a:xfrm>
            <a:off x="7366000" y="1935070"/>
            <a:ext cx="4673600" cy="3766886"/>
          </a:xfrm>
          <a:prstGeom prst="rect">
            <a:avLst/>
          </a:prstGeom>
        </p:spPr>
      </p:pic>
    </p:spTree>
    <p:extLst>
      <p:ext uri="{BB962C8B-B14F-4D97-AF65-F5344CB8AC3E}">
        <p14:creationId xmlns:p14="http://schemas.microsoft.com/office/powerpoint/2010/main" val="22704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75F7-47D1-6DE3-35D3-A444D60BB7BE}"/>
              </a:ext>
            </a:extLst>
          </p:cNvPr>
          <p:cNvSpPr>
            <a:spLocks noGrp="1"/>
          </p:cNvSpPr>
          <p:nvPr>
            <p:ph type="title"/>
          </p:nvPr>
        </p:nvSpPr>
        <p:spPr>
          <a:xfrm>
            <a:off x="1143001" y="-287415"/>
            <a:ext cx="9905998" cy="1478570"/>
          </a:xfrm>
        </p:spPr>
        <p:txBody>
          <a:bodyPr/>
          <a:lstStyle/>
          <a:p>
            <a:pPr algn="ctr"/>
            <a:r>
              <a:rPr lang="en-US" dirty="0"/>
              <a:t>LITERATURE SURVEY</a:t>
            </a:r>
          </a:p>
        </p:txBody>
      </p:sp>
      <p:pic>
        <p:nvPicPr>
          <p:cNvPr id="13" name="Picture 12">
            <a:extLst>
              <a:ext uri="{FF2B5EF4-FFF2-40B4-BE49-F238E27FC236}">
                <a16:creationId xmlns:a16="http://schemas.microsoft.com/office/drawing/2014/main" id="{8966B263-8335-533D-280B-AA3B33BB5544}"/>
              </a:ext>
            </a:extLst>
          </p:cNvPr>
          <p:cNvPicPr>
            <a:picLocks noChangeAspect="1"/>
          </p:cNvPicPr>
          <p:nvPr/>
        </p:nvPicPr>
        <p:blipFill>
          <a:blip r:embed="rId2"/>
          <a:stretch>
            <a:fillRect/>
          </a:stretch>
        </p:blipFill>
        <p:spPr>
          <a:xfrm>
            <a:off x="1511064" y="999066"/>
            <a:ext cx="9169871" cy="5738453"/>
          </a:xfrm>
          <a:prstGeom prst="rect">
            <a:avLst/>
          </a:prstGeom>
        </p:spPr>
      </p:pic>
    </p:spTree>
    <p:extLst>
      <p:ext uri="{BB962C8B-B14F-4D97-AF65-F5344CB8AC3E}">
        <p14:creationId xmlns:p14="http://schemas.microsoft.com/office/powerpoint/2010/main" val="36387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7B05-8464-4DA4-9931-5C0592DE735C}"/>
              </a:ext>
            </a:extLst>
          </p:cNvPr>
          <p:cNvSpPr>
            <a:spLocks noGrp="1"/>
          </p:cNvSpPr>
          <p:nvPr>
            <p:ph type="title"/>
          </p:nvPr>
        </p:nvSpPr>
        <p:spPr/>
        <p:txBody>
          <a:bodyPr/>
          <a:lstStyle/>
          <a:p>
            <a:pPr algn="ctr"/>
            <a:r>
              <a:rPr lang="en-US" dirty="0"/>
              <a:t>RESULT AND DICUSSION</a:t>
            </a:r>
          </a:p>
        </p:txBody>
      </p:sp>
      <p:sp>
        <p:nvSpPr>
          <p:cNvPr id="3" name="Content Placeholder 2">
            <a:extLst>
              <a:ext uri="{FF2B5EF4-FFF2-40B4-BE49-F238E27FC236}">
                <a16:creationId xmlns:a16="http://schemas.microsoft.com/office/drawing/2014/main" id="{3A902F58-34B9-28FF-160E-F7D63069A00C}"/>
              </a:ext>
            </a:extLst>
          </p:cNvPr>
          <p:cNvSpPr>
            <a:spLocks noGrp="1"/>
          </p:cNvSpPr>
          <p:nvPr>
            <p:ph idx="1"/>
          </p:nvPr>
        </p:nvSpPr>
        <p:spPr>
          <a:xfrm>
            <a:off x="1141413" y="1645921"/>
            <a:ext cx="5503227" cy="4922520"/>
          </a:xfrm>
        </p:spPr>
        <p:txBody>
          <a:bodyPr>
            <a:normAutofit/>
          </a:bodyPr>
          <a:lstStyle/>
          <a:p>
            <a:r>
              <a:rPr lang="en-US" b="1" dirty="0">
                <a:latin typeface="Heebo" pitchFamily="2" charset="-79"/>
                <a:ea typeface="Crimson Pro" pitchFamily="34" charset="-122"/>
                <a:cs typeface="Heebo" pitchFamily="2" charset="-79"/>
              </a:rPr>
              <a:t>Comprehensive Database</a:t>
            </a:r>
            <a:endParaRPr lang="en-US" dirty="0">
              <a:latin typeface="Heebo" pitchFamily="2" charset="-79"/>
              <a:cs typeface="Heebo" pitchFamily="2" charset="-79"/>
            </a:endParaRPr>
          </a:p>
          <a:p>
            <a:pPr marL="0" indent="0">
              <a:buNone/>
            </a:pPr>
            <a:r>
              <a:rPr lang="en-US" sz="1600" dirty="0">
                <a:latin typeface="Heebo" pitchFamily="2" charset="-79"/>
                <a:ea typeface="Heebo" pitchFamily="34" charset="-122"/>
                <a:cs typeface="Heebo" pitchFamily="2" charset="-79"/>
              </a:rPr>
              <a:t>The student record keeping system database successfully consolidates all student  information into a centralized, secure platform</a:t>
            </a:r>
            <a:r>
              <a:rPr lang="en-US" sz="1900" dirty="0">
                <a:latin typeface="Heebo" pitchFamily="2" charset="-79"/>
                <a:ea typeface="Heebo" pitchFamily="34" charset="-122"/>
                <a:cs typeface="Heebo" pitchFamily="2" charset="-79"/>
              </a:rPr>
              <a:t>.</a:t>
            </a:r>
            <a:endParaRPr lang="en-US" sz="1900" dirty="0">
              <a:latin typeface="Heebo" pitchFamily="2" charset="-79"/>
              <a:cs typeface="Heebo" pitchFamily="2" charset="-79"/>
            </a:endParaRPr>
          </a:p>
          <a:p>
            <a:r>
              <a:rPr lang="en-US" b="1" dirty="0">
                <a:latin typeface="Heebo" pitchFamily="2" charset="-79"/>
                <a:ea typeface="Crimson Pro" pitchFamily="34" charset="-122"/>
                <a:cs typeface="Heebo" pitchFamily="2" charset="-79"/>
              </a:rPr>
              <a:t>Automated Workflows</a:t>
            </a:r>
            <a:endParaRPr lang="en-US" dirty="0">
              <a:latin typeface="Heebo" pitchFamily="2" charset="-79"/>
              <a:cs typeface="Heebo" pitchFamily="2" charset="-79"/>
            </a:endParaRPr>
          </a:p>
          <a:p>
            <a:pPr marL="0" indent="0">
              <a:buNone/>
            </a:pPr>
            <a:r>
              <a:rPr lang="en-US" sz="1600" dirty="0">
                <a:latin typeface="Heebo" pitchFamily="2" charset="-79"/>
                <a:ea typeface="Heebo" pitchFamily="34" charset="-122"/>
                <a:cs typeface="Heebo" pitchFamily="2" charset="-79"/>
              </a:rPr>
              <a:t>The system streamlines administrative tasks, such as enrollment, attendance tracking, and grade reporting, improving efficiency.</a:t>
            </a:r>
            <a:endParaRPr lang="en-US" sz="1600" dirty="0">
              <a:latin typeface="Heebo" pitchFamily="2" charset="-79"/>
              <a:cs typeface="Heebo" pitchFamily="2" charset="-79"/>
            </a:endParaRPr>
          </a:p>
          <a:p>
            <a:r>
              <a:rPr lang="en-US" b="1" dirty="0">
                <a:latin typeface="Heebo" pitchFamily="2" charset="-79"/>
                <a:ea typeface="Crimson Pro" pitchFamily="34" charset="-122"/>
                <a:cs typeface="Heebo" pitchFamily="2" charset="-79"/>
              </a:rPr>
              <a:t>Accessible Reporting</a:t>
            </a:r>
            <a:endParaRPr lang="en-US" dirty="0">
              <a:latin typeface="Heebo" pitchFamily="2" charset="-79"/>
              <a:cs typeface="Heebo" pitchFamily="2" charset="-79"/>
            </a:endParaRPr>
          </a:p>
          <a:p>
            <a:pPr marL="0" indent="0">
              <a:buNone/>
            </a:pPr>
            <a:r>
              <a:rPr lang="en-US" sz="1600" dirty="0">
                <a:latin typeface="Heebo" pitchFamily="2" charset="-79"/>
                <a:ea typeface="Heebo" pitchFamily="34" charset="-122"/>
                <a:cs typeface="Heebo" pitchFamily="2" charset="-79"/>
              </a:rPr>
              <a:t>The system provides role-based access and generates detailed reports, empowering data-driven decision-making for all stakeholders.</a:t>
            </a:r>
            <a:endParaRPr lang="en-US" sz="1600" dirty="0">
              <a:latin typeface="Heebo" pitchFamily="2" charset="-79"/>
              <a:cs typeface="Heebo" pitchFamily="2" charset="-79"/>
            </a:endParaRPr>
          </a:p>
          <a:p>
            <a:endParaRPr lang="en-US" dirty="0"/>
          </a:p>
        </p:txBody>
      </p:sp>
      <p:pic>
        <p:nvPicPr>
          <p:cNvPr id="13" name="Picture 12">
            <a:extLst>
              <a:ext uri="{FF2B5EF4-FFF2-40B4-BE49-F238E27FC236}">
                <a16:creationId xmlns:a16="http://schemas.microsoft.com/office/drawing/2014/main" id="{13782ACE-DC7B-1046-5DDE-79F3C19A586F}"/>
              </a:ext>
            </a:extLst>
          </p:cNvPr>
          <p:cNvPicPr>
            <a:picLocks noChangeAspect="1"/>
          </p:cNvPicPr>
          <p:nvPr/>
        </p:nvPicPr>
        <p:blipFill rotWithShape="1">
          <a:blip r:embed="rId2"/>
          <a:srcRect t="34111" r="1795"/>
          <a:stretch/>
        </p:blipFill>
        <p:spPr>
          <a:xfrm>
            <a:off x="6341873" y="1779271"/>
            <a:ext cx="4813807" cy="4518660"/>
          </a:xfrm>
          <a:prstGeom prst="rect">
            <a:avLst/>
          </a:prstGeom>
        </p:spPr>
      </p:pic>
    </p:spTree>
    <p:extLst>
      <p:ext uri="{BB962C8B-B14F-4D97-AF65-F5344CB8AC3E}">
        <p14:creationId xmlns:p14="http://schemas.microsoft.com/office/powerpoint/2010/main" val="140183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0A40F-3A7B-DD36-8EBB-50BF1D49D830}"/>
              </a:ext>
            </a:extLst>
          </p:cNvPr>
          <p:cNvSpPr>
            <a:spLocks noGrp="1"/>
          </p:cNvSpPr>
          <p:nvPr>
            <p:ph type="title"/>
          </p:nvPr>
        </p:nvSpPr>
        <p:spPr/>
        <p:txBody>
          <a:bodyPr/>
          <a:lstStyle/>
          <a:p>
            <a:pPr algn="ctr"/>
            <a:r>
              <a:rPr lang="en-US" dirty="0"/>
              <a:t>CONCLUSION</a:t>
            </a:r>
          </a:p>
        </p:txBody>
      </p:sp>
      <p:sp>
        <p:nvSpPr>
          <p:cNvPr id="4" name="Text 5">
            <a:extLst>
              <a:ext uri="{FF2B5EF4-FFF2-40B4-BE49-F238E27FC236}">
                <a16:creationId xmlns:a16="http://schemas.microsoft.com/office/drawing/2014/main" id="{0DE61E99-6C5F-9E7B-6337-858EFCCCD9CC}"/>
              </a:ext>
            </a:extLst>
          </p:cNvPr>
          <p:cNvSpPr>
            <a:spLocks noGrp="1"/>
          </p:cNvSpPr>
          <p:nvPr>
            <p:ph idx="1"/>
          </p:nvPr>
        </p:nvSpPr>
        <p:spPr>
          <a:xfrm>
            <a:off x="1141413" y="2249488"/>
            <a:ext cx="9906000" cy="3541712"/>
          </a:xfrm>
          <a:prstGeom prst="rect">
            <a:avLst/>
          </a:prstGeom>
          <a:noFill/>
          <a:ln/>
        </p:spPr>
        <p:txBody>
          <a:bodyPr wrap="square" rtlCol="0" anchor="t">
            <a:normAutofit/>
          </a:bodyPr>
          <a:lstStyle/>
          <a:p>
            <a:pPr marL="0" indent="0">
              <a:lnSpc>
                <a:spcPts val="2849"/>
              </a:lnSpc>
              <a:buNone/>
            </a:pPr>
            <a:r>
              <a:rPr lang="en-US" sz="1600" dirty="0">
                <a:latin typeface="Heebo" pitchFamily="34" charset="0"/>
                <a:ea typeface="Heebo" pitchFamily="34" charset="-122"/>
                <a:cs typeface="Heebo" pitchFamily="34" charset="-120"/>
              </a:rPr>
              <a:t>The student record keeping system database represents a transformative solution for educational institutions, enhancing data management and operational efficiency.</a:t>
            </a:r>
          </a:p>
          <a:p>
            <a:pPr marL="0" indent="0">
              <a:lnSpc>
                <a:spcPts val="2849"/>
              </a:lnSpc>
              <a:buNone/>
            </a:pPr>
            <a:r>
              <a:rPr lang="en-US" sz="2000" b="1" dirty="0">
                <a:latin typeface="Heebo" pitchFamily="2" charset="-79"/>
                <a:ea typeface="Crimson Pro" pitchFamily="34" charset="-122"/>
                <a:cs typeface="Heebo" pitchFamily="2" charset="-79"/>
              </a:rPr>
              <a:t>Improved Transparency</a:t>
            </a:r>
          </a:p>
          <a:p>
            <a:pPr marL="0" indent="0">
              <a:lnSpc>
                <a:spcPts val="2849"/>
              </a:lnSpc>
              <a:buNone/>
            </a:pPr>
            <a:endParaRPr lang="en-US" sz="1600" dirty="0">
              <a:latin typeface="Heebo" pitchFamily="34" charset="0"/>
              <a:cs typeface="Heebo" pitchFamily="34" charset="-120"/>
            </a:endParaRPr>
          </a:p>
          <a:p>
            <a:pPr marL="0" indent="0">
              <a:lnSpc>
                <a:spcPts val="2849"/>
              </a:lnSpc>
              <a:buNone/>
            </a:pPr>
            <a:endParaRPr lang="en-US" sz="1600" b="1" dirty="0">
              <a:latin typeface="Crimson Pro" pitchFamily="34" charset="0"/>
              <a:ea typeface="Crimson Pro" pitchFamily="34" charset="-122"/>
              <a:cs typeface="Crimson Pro" pitchFamily="34" charset="-120"/>
            </a:endParaRPr>
          </a:p>
          <a:p>
            <a:pPr marL="0" indent="0">
              <a:lnSpc>
                <a:spcPts val="2849"/>
              </a:lnSpc>
              <a:buNone/>
            </a:pPr>
            <a:r>
              <a:rPr lang="en-US" sz="2000" b="1" dirty="0">
                <a:latin typeface="Heebo" pitchFamily="2" charset="-79"/>
                <a:ea typeface="Crimson Pro" pitchFamily="34" charset="-122"/>
                <a:cs typeface="Heebo" pitchFamily="2" charset="-79"/>
              </a:rPr>
              <a:t>Future-Ready</a:t>
            </a:r>
            <a:endParaRPr lang="en-US" sz="2000" dirty="0">
              <a:latin typeface="Heebo" pitchFamily="2" charset="-79"/>
              <a:cs typeface="Heebo" pitchFamily="2" charset="-79"/>
            </a:endParaRPr>
          </a:p>
          <a:p>
            <a:pPr marL="0" indent="0">
              <a:lnSpc>
                <a:spcPts val="2849"/>
              </a:lnSpc>
              <a:buNone/>
            </a:pPr>
            <a:endParaRPr lang="en-US" sz="1600" dirty="0"/>
          </a:p>
        </p:txBody>
      </p:sp>
      <p:sp>
        <p:nvSpPr>
          <p:cNvPr id="5" name="Text 8">
            <a:extLst>
              <a:ext uri="{FF2B5EF4-FFF2-40B4-BE49-F238E27FC236}">
                <a16:creationId xmlns:a16="http://schemas.microsoft.com/office/drawing/2014/main" id="{70B9BDC4-C556-C2F0-3508-E4DEA9A0CA7B}"/>
              </a:ext>
            </a:extLst>
          </p:cNvPr>
          <p:cNvSpPr/>
          <p:nvPr/>
        </p:nvSpPr>
        <p:spPr>
          <a:xfrm>
            <a:off x="1093984" y="3519924"/>
            <a:ext cx="8623221" cy="1808559"/>
          </a:xfrm>
          <a:prstGeom prst="rect">
            <a:avLst/>
          </a:prstGeom>
          <a:noFill/>
          <a:ln/>
        </p:spPr>
        <p:txBody>
          <a:bodyPr wrap="square" rtlCol="0" anchor="t"/>
          <a:lstStyle/>
          <a:p>
            <a:pPr marL="0" indent="0">
              <a:lnSpc>
                <a:spcPts val="2849"/>
              </a:lnSpc>
              <a:buNone/>
            </a:pPr>
            <a:r>
              <a:rPr lang="en-US" sz="1600" dirty="0">
                <a:latin typeface="Heebo" pitchFamily="34" charset="0"/>
                <a:ea typeface="Heebo" pitchFamily="34" charset="-122"/>
                <a:cs typeface="Heebo" pitchFamily="34" charset="-120"/>
              </a:rPr>
              <a:t>The system's secure, role-based access promotes transparency and collaboration among administrators, teachers, and parents.</a:t>
            </a:r>
            <a:endParaRPr lang="en-US" sz="1600" dirty="0"/>
          </a:p>
        </p:txBody>
      </p:sp>
      <p:sp>
        <p:nvSpPr>
          <p:cNvPr id="7" name="TextBox 6">
            <a:extLst>
              <a:ext uri="{FF2B5EF4-FFF2-40B4-BE49-F238E27FC236}">
                <a16:creationId xmlns:a16="http://schemas.microsoft.com/office/drawing/2014/main" id="{A4D3C08D-D1CC-7EC2-3FAA-0C7698A6B6E7}"/>
              </a:ext>
            </a:extLst>
          </p:cNvPr>
          <p:cNvSpPr txBox="1"/>
          <p:nvPr/>
        </p:nvSpPr>
        <p:spPr>
          <a:xfrm>
            <a:off x="1093984" y="5001240"/>
            <a:ext cx="8528367" cy="789960"/>
          </a:xfrm>
          <a:prstGeom prst="rect">
            <a:avLst/>
          </a:prstGeom>
          <a:noFill/>
        </p:spPr>
        <p:txBody>
          <a:bodyPr wrap="square">
            <a:spAutoFit/>
          </a:bodyPr>
          <a:lstStyle/>
          <a:p>
            <a:pPr marL="0" indent="0">
              <a:lnSpc>
                <a:spcPts val="2849"/>
              </a:lnSpc>
              <a:buNone/>
            </a:pPr>
            <a:r>
              <a:rPr lang="en-US" sz="1600" dirty="0">
                <a:latin typeface="Heebo" pitchFamily="34" charset="0"/>
                <a:ea typeface="Heebo" pitchFamily="34" charset="-122"/>
                <a:cs typeface="Heebo" pitchFamily="34" charset="-120"/>
              </a:rPr>
              <a:t>The scalable and adaptable design of the database ensures the system can evolve to meet the changing needs of the institution</a:t>
            </a:r>
            <a:r>
              <a:rPr lang="en-US" sz="1800" dirty="0">
                <a:solidFill>
                  <a:srgbClr val="4C4C4D"/>
                </a:solidFill>
                <a:latin typeface="Heebo" pitchFamily="34" charset="0"/>
                <a:ea typeface="Heebo" pitchFamily="34" charset="-122"/>
                <a:cs typeface="Heebo" pitchFamily="34" charset="-120"/>
              </a:rPr>
              <a:t>.</a:t>
            </a:r>
            <a:endParaRPr lang="en-US" sz="1800" dirty="0"/>
          </a:p>
        </p:txBody>
      </p:sp>
      <p:sp>
        <p:nvSpPr>
          <p:cNvPr id="9" name="TextBox 8">
            <a:extLst>
              <a:ext uri="{FF2B5EF4-FFF2-40B4-BE49-F238E27FC236}">
                <a16:creationId xmlns:a16="http://schemas.microsoft.com/office/drawing/2014/main" id="{58FDD0B1-4981-0BF4-5D39-CDE7E5080779}"/>
              </a:ext>
            </a:extLst>
          </p:cNvPr>
          <p:cNvSpPr txBox="1"/>
          <p:nvPr/>
        </p:nvSpPr>
        <p:spPr>
          <a:xfrm>
            <a:off x="1141413" y="1829886"/>
            <a:ext cx="6103620" cy="438582"/>
          </a:xfrm>
          <a:prstGeom prst="rect">
            <a:avLst/>
          </a:prstGeom>
          <a:noFill/>
        </p:spPr>
        <p:txBody>
          <a:bodyPr wrap="square">
            <a:spAutoFit/>
          </a:bodyPr>
          <a:lstStyle/>
          <a:p>
            <a:pPr marL="0" indent="0">
              <a:lnSpc>
                <a:spcPts val="2782"/>
              </a:lnSpc>
              <a:buNone/>
            </a:pPr>
            <a:r>
              <a:rPr lang="en-US" sz="2000" b="1" dirty="0">
                <a:latin typeface="Heebo" pitchFamily="2" charset="-79"/>
                <a:ea typeface="Crimson Pro" pitchFamily="34" charset="-122"/>
                <a:cs typeface="Heebo" pitchFamily="2" charset="-79"/>
              </a:rPr>
              <a:t>Transformative Solution</a:t>
            </a:r>
            <a:endParaRPr lang="en-US" sz="2000" dirty="0">
              <a:latin typeface="Heebo" pitchFamily="2" charset="-79"/>
              <a:cs typeface="Heebo" pitchFamily="2" charset="-79"/>
            </a:endParaRPr>
          </a:p>
        </p:txBody>
      </p:sp>
    </p:spTree>
    <p:extLst>
      <p:ext uri="{BB962C8B-B14F-4D97-AF65-F5344CB8AC3E}">
        <p14:creationId xmlns:p14="http://schemas.microsoft.com/office/powerpoint/2010/main" val="311086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7CDC-2876-EEEB-364D-151CB4DC35DE}"/>
              </a:ext>
            </a:extLst>
          </p:cNvPr>
          <p:cNvSpPr>
            <a:spLocks noGrp="1"/>
          </p:cNvSpPr>
          <p:nvPr>
            <p:ph type="title"/>
          </p:nvPr>
        </p:nvSpPr>
        <p:spPr/>
        <p:txBody>
          <a:bodyPr/>
          <a:lstStyle/>
          <a:p>
            <a:pPr algn="ctr"/>
            <a:r>
              <a:rPr lang="en-US" dirty="0"/>
              <a:t>FUTURE SCOPE</a:t>
            </a:r>
            <a:br>
              <a:rPr lang="en-US" dirty="0"/>
            </a:br>
            <a:endParaRPr lang="en-US" dirty="0"/>
          </a:p>
        </p:txBody>
      </p:sp>
      <p:pic>
        <p:nvPicPr>
          <p:cNvPr id="4" name="Image 1" descr="preencoded.png">
            <a:extLst>
              <a:ext uri="{FF2B5EF4-FFF2-40B4-BE49-F238E27FC236}">
                <a16:creationId xmlns:a16="http://schemas.microsoft.com/office/drawing/2014/main" id="{0D552421-269F-F044-066E-E191D51A688B}"/>
              </a:ext>
            </a:extLst>
          </p:cNvPr>
          <p:cNvPicPr>
            <a:picLocks noGrp="1" noChangeAspect="1"/>
          </p:cNvPicPr>
          <p:nvPr>
            <p:ph idx="1"/>
          </p:nvPr>
        </p:nvPicPr>
        <p:blipFill>
          <a:blip r:embed="rId2"/>
          <a:stretch>
            <a:fillRect/>
          </a:stretch>
        </p:blipFill>
        <p:spPr>
          <a:xfrm>
            <a:off x="7247467" y="1752600"/>
            <a:ext cx="4944533" cy="3948113"/>
          </a:xfrm>
          <a:prstGeom prst="rect">
            <a:avLst/>
          </a:prstGeom>
        </p:spPr>
      </p:pic>
      <p:sp>
        <p:nvSpPr>
          <p:cNvPr id="3" name="Text 3">
            <a:extLst>
              <a:ext uri="{FF2B5EF4-FFF2-40B4-BE49-F238E27FC236}">
                <a16:creationId xmlns:a16="http://schemas.microsoft.com/office/drawing/2014/main" id="{17F0F11A-2373-1327-2694-75146775BC97}"/>
              </a:ext>
            </a:extLst>
          </p:cNvPr>
          <p:cNvSpPr/>
          <p:nvPr/>
        </p:nvSpPr>
        <p:spPr>
          <a:xfrm>
            <a:off x="1337310" y="1528210"/>
            <a:ext cx="2408158" cy="300990"/>
          </a:xfrm>
          <a:prstGeom prst="rect">
            <a:avLst/>
          </a:prstGeom>
          <a:noFill/>
          <a:ln/>
        </p:spPr>
        <p:txBody>
          <a:bodyPr wrap="none" rtlCol="0" anchor="t"/>
          <a:lstStyle/>
          <a:p>
            <a:pPr marL="0" indent="0" algn="l">
              <a:lnSpc>
                <a:spcPts val="2370"/>
              </a:lnSpc>
              <a:buNone/>
            </a:pPr>
            <a:r>
              <a:rPr lang="en-US" sz="1896" b="1" dirty="0">
                <a:latin typeface="Crimson Pro" pitchFamily="34" charset="0"/>
                <a:ea typeface="Crimson Pro" pitchFamily="34" charset="-122"/>
                <a:cs typeface="Crimson Pro" pitchFamily="34" charset="-120"/>
              </a:rPr>
              <a:t>Integration</a:t>
            </a:r>
            <a:endParaRPr lang="en-US" sz="1896" dirty="0"/>
          </a:p>
        </p:txBody>
      </p:sp>
      <p:sp>
        <p:nvSpPr>
          <p:cNvPr id="5" name="Text 4">
            <a:extLst>
              <a:ext uri="{FF2B5EF4-FFF2-40B4-BE49-F238E27FC236}">
                <a16:creationId xmlns:a16="http://schemas.microsoft.com/office/drawing/2014/main" id="{24802493-F956-9E4B-877F-549214591F17}"/>
              </a:ext>
            </a:extLst>
          </p:cNvPr>
          <p:cNvSpPr/>
          <p:nvPr/>
        </p:nvSpPr>
        <p:spPr>
          <a:xfrm>
            <a:off x="1278685" y="2039877"/>
            <a:ext cx="5815535" cy="616268"/>
          </a:xfrm>
          <a:prstGeom prst="rect">
            <a:avLst/>
          </a:prstGeom>
          <a:noFill/>
          <a:ln/>
        </p:spPr>
        <p:txBody>
          <a:bodyPr wrap="square" rtlCol="0" anchor="t"/>
          <a:lstStyle/>
          <a:p>
            <a:pPr marL="0" indent="0" algn="l">
              <a:lnSpc>
                <a:spcPts val="2427"/>
              </a:lnSpc>
              <a:buNone/>
            </a:pPr>
            <a:r>
              <a:rPr lang="en-US" sz="1400" dirty="0">
                <a:latin typeface="Heebo" pitchFamily="34" charset="0"/>
                <a:ea typeface="Heebo" pitchFamily="34" charset="-122"/>
                <a:cs typeface="Heebo" pitchFamily="34" charset="-120"/>
              </a:rPr>
              <a:t>Explore integrating the database with other software systems, such as learning management platforms and financial aid systems</a:t>
            </a:r>
            <a:r>
              <a:rPr lang="en-US" sz="1400" dirty="0">
                <a:solidFill>
                  <a:srgbClr val="4C4C4D"/>
                </a:solidFill>
                <a:latin typeface="Heebo" pitchFamily="34" charset="0"/>
                <a:ea typeface="Heebo" pitchFamily="34" charset="-122"/>
                <a:cs typeface="Heebo" pitchFamily="34" charset="-120"/>
              </a:rPr>
              <a:t>.</a:t>
            </a:r>
            <a:endParaRPr lang="en-US" sz="1400" dirty="0"/>
          </a:p>
        </p:txBody>
      </p:sp>
      <p:sp>
        <p:nvSpPr>
          <p:cNvPr id="7" name="TextBox 6">
            <a:extLst>
              <a:ext uri="{FF2B5EF4-FFF2-40B4-BE49-F238E27FC236}">
                <a16:creationId xmlns:a16="http://schemas.microsoft.com/office/drawing/2014/main" id="{CE013127-FEAD-BD14-A685-77EE05E2EF66}"/>
              </a:ext>
            </a:extLst>
          </p:cNvPr>
          <p:cNvSpPr txBox="1"/>
          <p:nvPr/>
        </p:nvSpPr>
        <p:spPr>
          <a:xfrm>
            <a:off x="1278685" y="3013843"/>
            <a:ext cx="6103620" cy="381130"/>
          </a:xfrm>
          <a:prstGeom prst="rect">
            <a:avLst/>
          </a:prstGeom>
          <a:noFill/>
        </p:spPr>
        <p:txBody>
          <a:bodyPr wrap="square">
            <a:spAutoFit/>
          </a:bodyPr>
          <a:lstStyle/>
          <a:p>
            <a:pPr marL="0" indent="0" algn="l">
              <a:lnSpc>
                <a:spcPts val="2370"/>
              </a:lnSpc>
              <a:buNone/>
            </a:pPr>
            <a:r>
              <a:rPr lang="en-US" sz="1800" b="1" dirty="0">
                <a:latin typeface="Crimson Pro" pitchFamily="34" charset="0"/>
                <a:ea typeface="Crimson Pro" pitchFamily="34" charset="-122"/>
                <a:cs typeface="Crimson Pro" pitchFamily="34" charset="-120"/>
              </a:rPr>
              <a:t>Mobile Access</a:t>
            </a:r>
            <a:endParaRPr lang="en-US" sz="1800" dirty="0"/>
          </a:p>
        </p:txBody>
      </p:sp>
      <p:sp>
        <p:nvSpPr>
          <p:cNvPr id="9" name="TextBox 8">
            <a:extLst>
              <a:ext uri="{FF2B5EF4-FFF2-40B4-BE49-F238E27FC236}">
                <a16:creationId xmlns:a16="http://schemas.microsoft.com/office/drawing/2014/main" id="{9C335B23-B3F7-1C1C-AFF8-A98E739AFC09}"/>
              </a:ext>
            </a:extLst>
          </p:cNvPr>
          <p:cNvSpPr txBox="1"/>
          <p:nvPr/>
        </p:nvSpPr>
        <p:spPr>
          <a:xfrm>
            <a:off x="1278685" y="3518447"/>
            <a:ext cx="6103620" cy="700192"/>
          </a:xfrm>
          <a:prstGeom prst="rect">
            <a:avLst/>
          </a:prstGeom>
          <a:noFill/>
        </p:spPr>
        <p:txBody>
          <a:bodyPr wrap="square">
            <a:spAutoFit/>
          </a:bodyPr>
          <a:lstStyle/>
          <a:p>
            <a:pPr marL="0" indent="0" algn="l">
              <a:lnSpc>
                <a:spcPts val="2427"/>
              </a:lnSpc>
              <a:buNone/>
            </a:pPr>
            <a:r>
              <a:rPr lang="en-US" sz="1400" dirty="0">
                <a:latin typeface="Heebo" pitchFamily="34" charset="0"/>
                <a:ea typeface="Heebo" pitchFamily="34" charset="-122"/>
                <a:cs typeface="Heebo" pitchFamily="34" charset="-120"/>
              </a:rPr>
              <a:t>Develop a mobile-friendly interface to provide on-the-go access to student records for authorized users</a:t>
            </a:r>
            <a:r>
              <a:rPr lang="en-US" sz="1400" dirty="0">
                <a:solidFill>
                  <a:srgbClr val="4C4C4D"/>
                </a:solidFill>
                <a:latin typeface="Heebo" pitchFamily="34" charset="0"/>
                <a:ea typeface="Heebo" pitchFamily="34" charset="-122"/>
                <a:cs typeface="Heebo" pitchFamily="34" charset="-120"/>
              </a:rPr>
              <a:t>.</a:t>
            </a:r>
            <a:endParaRPr lang="en-US" sz="1400" dirty="0"/>
          </a:p>
        </p:txBody>
      </p:sp>
      <p:sp>
        <p:nvSpPr>
          <p:cNvPr id="11" name="TextBox 10">
            <a:extLst>
              <a:ext uri="{FF2B5EF4-FFF2-40B4-BE49-F238E27FC236}">
                <a16:creationId xmlns:a16="http://schemas.microsoft.com/office/drawing/2014/main" id="{85AE98C1-0C58-0B68-85BE-54431A07E8D1}"/>
              </a:ext>
            </a:extLst>
          </p:cNvPr>
          <p:cNvSpPr txBox="1"/>
          <p:nvPr/>
        </p:nvSpPr>
        <p:spPr>
          <a:xfrm>
            <a:off x="1278685" y="4384133"/>
            <a:ext cx="6103620" cy="383695"/>
          </a:xfrm>
          <a:prstGeom prst="rect">
            <a:avLst/>
          </a:prstGeom>
          <a:noFill/>
        </p:spPr>
        <p:txBody>
          <a:bodyPr wrap="square">
            <a:spAutoFit/>
          </a:bodyPr>
          <a:lstStyle/>
          <a:p>
            <a:pPr marL="0" indent="0" algn="l">
              <a:lnSpc>
                <a:spcPts val="2370"/>
              </a:lnSpc>
              <a:buNone/>
            </a:pPr>
            <a:r>
              <a:rPr lang="en-US" sz="1800" b="1" dirty="0">
                <a:latin typeface="Crimson Pro" pitchFamily="34" charset="0"/>
                <a:ea typeface="Crimson Pro" pitchFamily="34" charset="-122"/>
                <a:cs typeface="Crimson Pro" pitchFamily="34" charset="-120"/>
              </a:rPr>
              <a:t>AI-Powered Analytics</a:t>
            </a:r>
            <a:endParaRPr lang="en-US" sz="1800" dirty="0"/>
          </a:p>
        </p:txBody>
      </p:sp>
      <p:sp>
        <p:nvSpPr>
          <p:cNvPr id="13" name="TextBox 12">
            <a:extLst>
              <a:ext uri="{FF2B5EF4-FFF2-40B4-BE49-F238E27FC236}">
                <a16:creationId xmlns:a16="http://schemas.microsoft.com/office/drawing/2014/main" id="{7C42888A-43D9-86F4-3AD6-80E0041CE56F}"/>
              </a:ext>
            </a:extLst>
          </p:cNvPr>
          <p:cNvSpPr txBox="1"/>
          <p:nvPr/>
        </p:nvSpPr>
        <p:spPr>
          <a:xfrm>
            <a:off x="1278685" y="4891869"/>
            <a:ext cx="6103620" cy="684803"/>
          </a:xfrm>
          <a:prstGeom prst="rect">
            <a:avLst/>
          </a:prstGeom>
          <a:noFill/>
        </p:spPr>
        <p:txBody>
          <a:bodyPr wrap="square">
            <a:spAutoFit/>
          </a:bodyPr>
          <a:lstStyle/>
          <a:p>
            <a:pPr marL="0" indent="0" algn="l">
              <a:lnSpc>
                <a:spcPts val="2427"/>
              </a:lnSpc>
              <a:buNone/>
            </a:pPr>
            <a:r>
              <a:rPr lang="en-US" sz="1400" dirty="0">
                <a:latin typeface="Heebo" pitchFamily="34" charset="0"/>
                <a:ea typeface="Heebo" pitchFamily="34" charset="-122"/>
                <a:cs typeface="Heebo" pitchFamily="34" charset="-120"/>
              </a:rPr>
              <a:t>Implement advanced analytics and machine learning capabilities to generate predictive insights and personalized recommendations.</a:t>
            </a:r>
            <a:endParaRPr lang="en-US" sz="1400" dirty="0"/>
          </a:p>
        </p:txBody>
      </p:sp>
    </p:spTree>
    <p:extLst>
      <p:ext uri="{BB962C8B-B14F-4D97-AF65-F5344CB8AC3E}">
        <p14:creationId xmlns:p14="http://schemas.microsoft.com/office/powerpoint/2010/main" val="281165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160</TotalTime>
  <Words>728</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Crimson Pro</vt:lpstr>
      <vt:lpstr>Heebo</vt:lpstr>
      <vt:lpstr>Times New Roman</vt:lpstr>
      <vt:lpstr>Tw Cen MT</vt:lpstr>
      <vt:lpstr>Wingdings</vt:lpstr>
      <vt:lpstr>Circuit</vt:lpstr>
      <vt:lpstr>STUDENT  ReCORD  KEEPING ON  DATABASE MANAGEMENT SYTEM</vt:lpstr>
      <vt:lpstr>Table of contents </vt:lpstr>
      <vt:lpstr>ABSTRACT</vt:lpstr>
      <vt:lpstr>INTRODUCTION </vt:lpstr>
      <vt:lpstr>OBJECTIVES </vt:lpstr>
      <vt:lpstr>LITERATURE SURVEY</vt:lpstr>
      <vt:lpstr>RESULT AND DICUSSION</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arcotpriyanka49@gmail.com</dc:creator>
  <cp:lastModifiedBy>arcotpriyanka49@gmail.com</cp:lastModifiedBy>
  <cp:revision>3</cp:revision>
  <dcterms:created xsi:type="dcterms:W3CDTF">2024-07-25T07:33:48Z</dcterms:created>
  <dcterms:modified xsi:type="dcterms:W3CDTF">2024-07-30T03:08:28Z</dcterms:modified>
</cp:coreProperties>
</file>