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7"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108"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AB6F15B3-8871-44B4-B9EF-021D3B957D45}" type="datetimeFigureOut">
              <a:rPr lang="en-IN" smtClean="0"/>
              <a:t>30-07-2024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F16492E-4258-4FAA-89BC-6C88F36A2EC4}" type="slidenum">
              <a:rPr lang="en-IN" smtClean="0"/>
              <a:t>‹#›</a:t>
            </a:fld>
            <a:endParaRPr lang="en-IN"/>
          </a:p>
        </p:txBody>
      </p:sp>
    </p:spTree>
    <p:extLst>
      <p:ext uri="{BB962C8B-B14F-4D97-AF65-F5344CB8AC3E}">
        <p14:creationId xmlns:p14="http://schemas.microsoft.com/office/powerpoint/2010/main" val="417705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1"/>
          <p:cNvSpPr>
            <a:spLocks noGrp="1"/>
          </p:cNvSpPr>
          <p:nvPr>
            <p:ph type="ctrTitle"/>
          </p:nvPr>
        </p:nvSpPr>
        <p:spPr>
          <a:xfrm>
            <a:off x="3230878" y="2245358"/>
            <a:ext cx="8178803" cy="1818640"/>
          </a:xfrm>
        </p:spPr>
        <p:txBody>
          <a:bodyPr anchor="b">
            <a:noAutofit/>
          </a:bodyPr>
          <a:lstStyle>
            <a:lvl1pPr algn="ctr">
              <a:defRPr sz="6480">
                <a:effectLst/>
              </a:defRPr>
            </a:lvl1pPr>
          </a:lstStyle>
          <a:p>
            <a:r>
              <a:rPr lang="en-US"/>
              <a:t>Click to edit Master title style</a:t>
            </a:r>
            <a:endParaRPr lang="en-US" dirty="0"/>
          </a:p>
        </p:txBody>
      </p:sp>
      <p:sp>
        <p:nvSpPr>
          <p:cNvPr id="3" name="Subtitle 2"/>
          <p:cNvSpPr>
            <a:spLocks noGrp="1"/>
          </p:cNvSpPr>
          <p:nvPr>
            <p:ph type="subTitle" idx="1"/>
          </p:nvPr>
        </p:nvSpPr>
        <p:spPr>
          <a:xfrm>
            <a:off x="3230878" y="4389117"/>
            <a:ext cx="8178803" cy="1584962"/>
          </a:xfrm>
        </p:spPr>
        <p:txBody>
          <a:bodyPr anchor="t">
            <a:normAutofit/>
          </a:bodyPr>
          <a:lstStyle>
            <a:lvl1pPr marL="0" indent="0" algn="ct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579879" y="6045196"/>
            <a:ext cx="1076960" cy="335280"/>
          </a:xfrm>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a:xfrm>
            <a:off x="3230877" y="6045196"/>
            <a:ext cx="6257562" cy="335280"/>
          </a:xfrm>
        </p:spPr>
        <p:txBody>
          <a:bodyPr/>
          <a:lstStyle/>
          <a:p>
            <a:endParaRPr lang="en-US" dirty="0"/>
          </a:p>
        </p:txBody>
      </p:sp>
      <p:sp>
        <p:nvSpPr>
          <p:cNvPr id="6" name="Slide Number Placeholder 5"/>
          <p:cNvSpPr>
            <a:spLocks noGrp="1"/>
          </p:cNvSpPr>
          <p:nvPr>
            <p:ph type="sldNum" sz="quarter" idx="12"/>
          </p:nvPr>
        </p:nvSpPr>
        <p:spPr>
          <a:xfrm>
            <a:off x="10748281" y="6045196"/>
            <a:ext cx="661400" cy="335280"/>
          </a:xfrm>
        </p:spPr>
        <p:txBody>
          <a:bodyPr/>
          <a:lstStyle/>
          <a:p>
            <a:fld id="{6D22F896-40B5-4ADD-8801-0D06FADFA095}" type="slidenum">
              <a:rPr lang="en-US" smtClean="0"/>
              <a:t>‹#›</a:t>
            </a:fld>
            <a:endParaRPr lang="en-US" dirty="0"/>
          </a:p>
        </p:txBody>
      </p:sp>
      <p:cxnSp>
        <p:nvCxnSpPr>
          <p:cNvPr id="15" name="Straight Connector 14"/>
          <p:cNvCxnSpPr/>
          <p:nvPr/>
        </p:nvCxnSpPr>
        <p:spPr>
          <a:xfrm>
            <a:off x="3230879" y="4226557"/>
            <a:ext cx="81788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83694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1" y="5778498"/>
            <a:ext cx="11531599"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9713" y="1249679"/>
            <a:ext cx="12127166" cy="400304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81" y="6458584"/>
            <a:ext cx="11531599"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87675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4642" y="1178558"/>
            <a:ext cx="11511278" cy="3545842"/>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64642" y="5212080"/>
            <a:ext cx="11511278"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6080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8448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09775" y="4023360"/>
            <a:ext cx="10607042" cy="701040"/>
          </a:xfrm>
        </p:spPr>
        <p:txBody>
          <a:bodyPr anchor="ctr">
            <a:normAutofit/>
          </a:bodyPr>
          <a:lstStyle>
            <a:lvl1pPr marL="0" indent="0" algn="r">
              <a:buFontTx/>
              <a:buNone/>
              <a:defRPr sz="240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554481" y="5212080"/>
            <a:ext cx="11531599"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5" name="TextBox 14"/>
          <p:cNvSpPr txBox="1"/>
          <p:nvPr/>
        </p:nvSpPr>
        <p:spPr>
          <a:xfrm>
            <a:off x="12720320" y="3393444"/>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19" name="Straight Connector 18"/>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9781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54482" y="3970297"/>
            <a:ext cx="11531602" cy="1762560"/>
          </a:xfrm>
        </p:spPr>
        <p:txBody>
          <a:bodyPr anchor="b">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5732857"/>
            <a:ext cx="11531602" cy="1032480"/>
          </a:xfrm>
        </p:spPr>
        <p:txBody>
          <a:bodyPr anchor="t">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619668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6924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554481" y="4367174"/>
            <a:ext cx="11531602" cy="1064362"/>
          </a:xfrm>
        </p:spPr>
        <p:txBody>
          <a:bodyPr anchor="b">
            <a:normAutofit/>
          </a:bodyPr>
          <a:lstStyle>
            <a:lvl1pPr marL="0" indent="0" algn="l">
              <a:spcBef>
                <a:spcPts val="0"/>
              </a:spcBef>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1" y="5435600"/>
            <a:ext cx="11531602" cy="161544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3" name="TextBox 12"/>
          <p:cNvSpPr txBox="1"/>
          <p:nvPr/>
        </p:nvSpPr>
        <p:spPr>
          <a:xfrm>
            <a:off x="12720320" y="3119113"/>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26" name="Straight Connector 25"/>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3284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54481" y="1178558"/>
            <a:ext cx="11531599" cy="26924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554481" y="4356201"/>
            <a:ext cx="11531602" cy="1009498"/>
          </a:xfrm>
        </p:spPr>
        <p:txBody>
          <a:bodyPr anchor="b">
            <a:normAutofit/>
          </a:bodyPr>
          <a:lstStyle>
            <a:lvl1pPr marL="0" indent="0" algn="l">
              <a:spcBef>
                <a:spcPts val="0"/>
              </a:spcBef>
              <a:buNone/>
              <a:defRPr sz="33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0" y="5364480"/>
            <a:ext cx="11531604" cy="16865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1402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575830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9228" y="1178558"/>
            <a:ext cx="2269074" cy="5872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54478" y="1178558"/>
            <a:ext cx="8919630" cy="587248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0636668" y="1188720"/>
            <a:ext cx="0" cy="585216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22020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38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675403" y="2905759"/>
            <a:ext cx="1128875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20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8083" y="2103127"/>
            <a:ext cx="9790426" cy="2187017"/>
          </a:xfrm>
        </p:spPr>
        <p:txBody>
          <a:bodyPr anchor="b">
            <a:normAutofit/>
          </a:bodyPr>
          <a:lstStyle>
            <a:lvl1pPr algn="ctr">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2418080" y="4615262"/>
            <a:ext cx="9790428" cy="1145456"/>
          </a:xfrm>
        </p:spPr>
        <p:txBody>
          <a:bodyPr anchor="t">
            <a:normAutofit/>
          </a:bodyPr>
          <a:lstStyle>
            <a:lvl1pPr marL="0" indent="0" algn="ctr">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415268" y="4452702"/>
            <a:ext cx="97960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8651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58138"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17613"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65027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54480" y="3190240"/>
            <a:ext cx="5661965" cy="691514"/>
          </a:xfrm>
        </p:spPr>
        <p:txBody>
          <a:bodyPr anchor="b">
            <a:noAutofit/>
          </a:bodyPr>
          <a:lstStyle>
            <a:lvl1pPr marL="0" indent="0">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554480"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16805" y="3190240"/>
            <a:ext cx="5661965" cy="691514"/>
          </a:xfrm>
        </p:spPr>
        <p:txBody>
          <a:bodyPr anchor="b">
            <a:noAutofit/>
          </a:bodyPr>
          <a:lstStyle>
            <a:lvl1pPr marL="0" indent="0">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16805"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6541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12915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35612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2574" y="1666241"/>
            <a:ext cx="4462146"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502402" y="1178558"/>
            <a:ext cx="6563359" cy="587248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2574" y="3637278"/>
            <a:ext cx="4462146" cy="2926085"/>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675403" y="3495040"/>
            <a:ext cx="42173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3128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79" y="2260598"/>
            <a:ext cx="7490179" cy="1645920"/>
          </a:xfrm>
        </p:spPr>
        <p:txBody>
          <a:bodyPr anchor="b">
            <a:normAutofit/>
          </a:bodyPr>
          <a:lstStyle>
            <a:lvl1pPr algn="ctr">
              <a:defRPr sz="33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9713798" y="1249680"/>
            <a:ext cx="3676016" cy="573024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79" y="3906518"/>
            <a:ext cx="7490179" cy="2194560"/>
          </a:xfrm>
        </p:spPr>
        <p:txBody>
          <a:bodyPr anchor="t">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4025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 y="0"/>
            <a:ext cx="14626590" cy="8227457"/>
          </a:xfrm>
          <a:prstGeom prst="rect">
            <a:avLst/>
          </a:prstGeom>
        </p:spPr>
      </p:pic>
      <p:sp>
        <p:nvSpPr>
          <p:cNvPr id="2" name="Title Placeholder 1"/>
          <p:cNvSpPr>
            <a:spLocks noGrp="1"/>
          </p:cNvSpPr>
          <p:nvPr>
            <p:ph type="title"/>
          </p:nvPr>
        </p:nvSpPr>
        <p:spPr>
          <a:xfrm>
            <a:off x="1554483" y="1178559"/>
            <a:ext cx="11521435" cy="156464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54481" y="3068319"/>
            <a:ext cx="11521435" cy="398272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13001" y="7162800"/>
            <a:ext cx="1920240"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48A87A34-81AB-432B-8DAE-1953F412C126}" type="datetimeFigureOut">
              <a:rPr lang="en-US" smtClean="0"/>
              <a:pPr/>
              <a:t>7/30/2024</a:t>
            </a:fld>
            <a:endParaRPr lang="en-US" dirty="0"/>
          </a:p>
        </p:txBody>
      </p:sp>
      <p:sp>
        <p:nvSpPr>
          <p:cNvPr id="5" name="Footer Placeholder 4"/>
          <p:cNvSpPr>
            <a:spLocks noGrp="1"/>
          </p:cNvSpPr>
          <p:nvPr>
            <p:ph type="ftr" sz="quarter" idx="3"/>
          </p:nvPr>
        </p:nvSpPr>
        <p:spPr>
          <a:xfrm>
            <a:off x="1554481" y="7162800"/>
            <a:ext cx="8767080" cy="33528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424682" y="7162800"/>
            <a:ext cx="651236"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5440880"/>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Lst>
  <p:hf sldNum="0" hdr="0" ftr="0" dt="0"/>
  <p:txStyles>
    <p:titleStyle>
      <a:lvl1pPr algn="ctr" defTabSz="548640" rtl="0" eaLnBrk="1" latinLnBrk="0" hangingPunct="1">
        <a:spcBef>
          <a:spcPct val="0"/>
        </a:spcBef>
        <a:buNone/>
        <a:defRPr sz="528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buClr>
        <a:buSzPct val="115000"/>
        <a:buFont typeface="Arial"/>
        <a:buChar char="•"/>
        <a:defRPr sz="2880" kern="1200" cap="none">
          <a:solidFill>
            <a:schemeClr val="tx1">
              <a:lumMod val="85000"/>
              <a:lumOff val="1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buClr>
        <a:buSzPct val="115000"/>
        <a:buFont typeface="Arial"/>
        <a:buChar char="•"/>
        <a:defRPr sz="2160" kern="1200" cap="none">
          <a:solidFill>
            <a:schemeClr val="tx1">
              <a:lumMod val="85000"/>
              <a:lumOff val="1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425C7B-7A85-713A-7CE8-BB5B15D89D28}"/>
              </a:ext>
            </a:extLst>
          </p:cNvPr>
          <p:cNvSpPr txBox="1"/>
          <p:nvPr/>
        </p:nvSpPr>
        <p:spPr>
          <a:xfrm>
            <a:off x="7927676" y="5277774"/>
            <a:ext cx="6061373" cy="1565621"/>
          </a:xfrm>
          <a:prstGeom prst="rect">
            <a:avLst/>
          </a:prstGeom>
          <a:noFill/>
        </p:spPr>
        <p:txBody>
          <a:bodyPr wrap="square">
            <a:spAutoFit/>
          </a:bodyPr>
          <a:lstStyle/>
          <a:p>
            <a:pPr marL="0" marR="0" indent="0" algn="l">
              <a:lnSpc>
                <a:spcPct val="107000"/>
              </a:lnSpc>
              <a:spcBef>
                <a:spcPts val="0"/>
              </a:spcBef>
              <a:spcAft>
                <a:spcPts val="780"/>
              </a:spcAft>
            </a:pPr>
            <a:r>
              <a:rPr lang="en-IN" sz="1800" kern="100" dirty="0">
                <a:effectLst/>
                <a:latin typeface="Times New Roman" panose="02020603050405020304" pitchFamily="18" charset="0"/>
                <a:ea typeface="Times New Roman" panose="02020603050405020304" pitchFamily="18" charset="0"/>
              </a:rPr>
              <a:t>GUIDED BY:  DR.E.K.SUBRAMANIAN,</a:t>
            </a:r>
            <a:endParaRPr lang="en-US" sz="1800" kern="100" dirty="0">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780"/>
              </a:spcAft>
            </a:pPr>
            <a:r>
              <a:rPr lang="en-IN" sz="1800" kern="100" dirty="0">
                <a:effectLst/>
                <a:latin typeface="Times New Roman" panose="02020603050405020304" pitchFamily="18" charset="0"/>
                <a:ea typeface="Times New Roman" panose="02020603050405020304" pitchFamily="18" charset="0"/>
              </a:rPr>
              <a:t>                         ASSOCIATE PROFESSOR,</a:t>
            </a:r>
          </a:p>
          <a:p>
            <a:pPr marL="0" marR="0" indent="0" algn="l">
              <a:lnSpc>
                <a:spcPct val="107000"/>
              </a:lnSpc>
              <a:spcBef>
                <a:spcPts val="0"/>
              </a:spcBef>
              <a:spcAft>
                <a:spcPts val="780"/>
              </a:spcAft>
            </a:pPr>
            <a:r>
              <a:rPr lang="en-IN" kern="100" dirty="0">
                <a:latin typeface="Times New Roman" panose="02020603050405020304" pitchFamily="18" charset="0"/>
                <a:ea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rPr>
              <a:t>DEPARTMRNT OF PROGRAMMING,CSE</a:t>
            </a:r>
            <a:endParaRPr lang="en-US" sz="1800" kern="100" dirty="0">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780"/>
              </a:spcAft>
            </a:pPr>
            <a:r>
              <a:rPr lang="en-IN" sz="1800" kern="100" dirty="0">
                <a:effectLst/>
                <a:latin typeface="Times New Roman" panose="02020603050405020304" pitchFamily="18" charset="0"/>
                <a:ea typeface="Times New Roman" panose="02020603050405020304" pitchFamily="18" charset="0"/>
              </a:rPr>
              <a:t>                           SSE,SIMATS</a:t>
            </a:r>
            <a:endParaRPr lang="en-US" sz="1800" kern="1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3F39C3F2-ABB6-A0CD-5D9A-EDAC5BD8FEE4}"/>
              </a:ext>
            </a:extLst>
          </p:cNvPr>
          <p:cNvSpPr txBox="1"/>
          <p:nvPr/>
        </p:nvSpPr>
        <p:spPr>
          <a:xfrm>
            <a:off x="1852083" y="5255735"/>
            <a:ext cx="8310032" cy="1477328"/>
          </a:xfrm>
          <a:prstGeom prst="rect">
            <a:avLst/>
          </a:prstGeom>
          <a:noFill/>
        </p:spPr>
        <p:txBody>
          <a:bodyPr wrap="square">
            <a:spAutoFit/>
          </a:bodyPr>
          <a:lstStyle/>
          <a:p>
            <a:r>
              <a:rPr lang="en-US" sz="1800" dirty="0">
                <a:solidFill>
                  <a:schemeClr val="tx1"/>
                </a:solidFill>
              </a:rPr>
              <a:t>NAME :</a:t>
            </a:r>
          </a:p>
          <a:p>
            <a:r>
              <a:rPr lang="en-US" sz="1800" dirty="0">
                <a:solidFill>
                  <a:schemeClr val="tx1"/>
                </a:solidFill>
                <a:latin typeface="Times New Roman" panose="02020603050405020304" pitchFamily="18" charset="0"/>
                <a:cs typeface="Times New Roman" panose="02020603050405020304" pitchFamily="18" charset="0"/>
              </a:rPr>
              <a:t>A. BHARATH KUMAR  (192211985)</a:t>
            </a:r>
          </a:p>
          <a:p>
            <a:r>
              <a:rPr lang="en-US" sz="1800" dirty="0">
                <a:solidFill>
                  <a:schemeClr val="tx1"/>
                </a:solidFill>
                <a:latin typeface="Times New Roman" panose="02020603050405020304" pitchFamily="18" charset="0"/>
                <a:cs typeface="Times New Roman" panose="02020603050405020304" pitchFamily="18" charset="0"/>
              </a:rPr>
              <a:t>P. VENKATA SHASIDHA  (192210650)</a:t>
            </a:r>
          </a:p>
          <a:p>
            <a:r>
              <a:rPr lang="en-US" sz="1800" dirty="0">
                <a:solidFill>
                  <a:schemeClr val="tx1"/>
                </a:solidFill>
                <a:latin typeface="Times New Roman" panose="02020603050405020304" pitchFamily="18" charset="0"/>
                <a:cs typeface="Times New Roman" panose="02020603050405020304" pitchFamily="18" charset="0"/>
              </a:rPr>
              <a:t>SK.SALMAN  (192211984)                                  </a:t>
            </a:r>
          </a:p>
          <a:p>
            <a:endParaRPr lang="en-US" sz="1800" dirty="0">
              <a:solidFill>
                <a:schemeClr val="tx1"/>
              </a:solidFill>
            </a:endParaRPr>
          </a:p>
        </p:txBody>
      </p:sp>
      <p:sp>
        <p:nvSpPr>
          <p:cNvPr id="9" name="TextBox 8">
            <a:extLst>
              <a:ext uri="{FF2B5EF4-FFF2-40B4-BE49-F238E27FC236}">
                <a16:creationId xmlns:a16="http://schemas.microsoft.com/office/drawing/2014/main" id="{EA7C27D0-9D40-B98E-50FE-5DBD1D23B5F2}"/>
              </a:ext>
            </a:extLst>
          </p:cNvPr>
          <p:cNvSpPr txBox="1"/>
          <p:nvPr/>
        </p:nvSpPr>
        <p:spPr>
          <a:xfrm>
            <a:off x="1344081" y="2468918"/>
            <a:ext cx="5073653" cy="1323439"/>
          </a:xfrm>
          <a:prstGeom prst="rect">
            <a:avLst/>
          </a:prstGeom>
          <a:noFill/>
        </p:spPr>
        <p:txBody>
          <a:bodyPr wrap="square">
            <a:spAutoFit/>
          </a:bodyPr>
          <a:lstStyle/>
          <a:p>
            <a:r>
              <a:rPr kumimoji="0" lang="en-US" sz="4000" b="1" i="0" u="none" strike="noStrike" kern="1200" cap="all" spc="0" normalizeH="0" baseline="0" noProof="0" dirty="0">
                <a:ln>
                  <a:noFill/>
                </a:ln>
                <a:effectLst>
                  <a:outerShdw blurRad="177800" dist="38100" dir="2700000" algn="tl">
                    <a:srgbClr val="000000">
                      <a:alpha val="24000"/>
                    </a:srgbClr>
                  </a:outerShdw>
                </a:effectLst>
                <a:uLnTx/>
                <a:uFillTx/>
                <a:latin typeface="Times New Roman" panose="02020603050405020304" pitchFamily="18" charset="0"/>
                <a:ea typeface="+mj-ea"/>
                <a:cs typeface="Times New Roman" panose="02020603050405020304" pitchFamily="18" charset="0"/>
              </a:rPr>
              <a:t> </a:t>
            </a:r>
            <a:r>
              <a:rPr kumimoji="0" lang="en-US" sz="4000" b="1" i="0" u="none" strike="noStrike" kern="1200" cap="all" spc="0" normalizeH="0" baseline="0" noProof="0" dirty="0">
                <a:ln>
                  <a:noFill/>
                </a:ln>
                <a:effectLst>
                  <a:outerShdw blurRad="177800" dist="38100" dir="2700000" algn="tl">
                    <a:srgbClr val="000000">
                      <a:alpha val="24000"/>
                    </a:srgbClr>
                  </a:outerShdw>
                </a:effectLst>
                <a:uLnTx/>
                <a:uFillTx/>
                <a:latin typeface="Algerian" panose="04020705040A02060702" pitchFamily="82" charset="0"/>
                <a:ea typeface="+mj-ea"/>
                <a:cs typeface="Times New Roman" panose="02020603050405020304" pitchFamily="18" charset="0"/>
              </a:rPr>
              <a:t>web scraper</a:t>
            </a:r>
          </a:p>
          <a:p>
            <a:r>
              <a:rPr kumimoji="0" lang="en-US" sz="4000" b="1" i="0" u="none" strike="noStrike" kern="1200" cap="all" spc="0" normalizeH="0" baseline="0" noProof="0" dirty="0">
                <a:ln>
                  <a:noFill/>
                </a:ln>
                <a:effectLst>
                  <a:outerShdw blurRad="177800" dist="38100" dir="2700000" algn="tl">
                    <a:srgbClr val="000000">
                      <a:alpha val="24000"/>
                    </a:srgbClr>
                  </a:outerShdw>
                </a:effectLst>
                <a:uLnTx/>
                <a:uFillTx/>
                <a:latin typeface="Algerian" panose="04020705040A02060702" pitchFamily="82" charset="0"/>
                <a:ea typeface="+mj-ea"/>
                <a:cs typeface="Times New Roman" panose="02020603050405020304" pitchFamily="18" charset="0"/>
              </a:rPr>
              <a:t> using python</a:t>
            </a:r>
            <a:endParaRPr lang="en-US" b="1" dirty="0">
              <a:latin typeface="Algerian" panose="04020705040A02060702" pitchFamily="82" charset="0"/>
            </a:endParaRPr>
          </a:p>
        </p:txBody>
      </p:sp>
      <p:pic>
        <p:nvPicPr>
          <p:cNvPr id="1026" name="Picture 2" descr="Web Scraping with Embedded Python ...">
            <a:extLst>
              <a:ext uri="{FF2B5EF4-FFF2-40B4-BE49-F238E27FC236}">
                <a16:creationId xmlns:a16="http://schemas.microsoft.com/office/drawing/2014/main" id="{169E5D1E-37DC-69CC-2D9C-3F2C7098A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132" y="1807199"/>
            <a:ext cx="7137401" cy="306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676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2027158"/>
            <a:ext cx="8515588"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Best Practices for Web Scraping</a:t>
            </a:r>
            <a:endParaRPr lang="en-US" sz="4574" dirty="0"/>
          </a:p>
        </p:txBody>
      </p:sp>
      <p:pic>
        <p:nvPicPr>
          <p:cNvPr id="5" name="Image 1" descr="preencoded.png"/>
          <p:cNvPicPr>
            <a:picLocks noChangeAspect="1"/>
          </p:cNvPicPr>
          <p:nvPr/>
        </p:nvPicPr>
        <p:blipFill>
          <a:blip r:embed="rId4"/>
          <a:stretch>
            <a:fillRect/>
          </a:stretch>
        </p:blipFill>
        <p:spPr>
          <a:xfrm>
            <a:off x="968693" y="3246953"/>
            <a:ext cx="617220" cy="617220"/>
          </a:xfrm>
          <a:prstGeom prst="rect">
            <a:avLst/>
          </a:prstGeom>
        </p:spPr>
      </p:pic>
      <p:sp>
        <p:nvSpPr>
          <p:cNvPr id="6" name="Text 2"/>
          <p:cNvSpPr/>
          <p:nvPr/>
        </p:nvSpPr>
        <p:spPr>
          <a:xfrm>
            <a:off x="968693" y="4110990"/>
            <a:ext cx="2904530" cy="363141"/>
          </a:xfrm>
          <a:prstGeom prst="rect">
            <a:avLst/>
          </a:prstGeom>
          <a:noFill/>
          <a:ln/>
        </p:spPr>
        <p:txBody>
          <a:bodyPr wrap="none" rtlCol="0" anchor="t"/>
          <a:lstStyle/>
          <a:p>
            <a:pPr marL="0" indent="0" algn="l">
              <a:lnSpc>
                <a:spcPts val="2859"/>
              </a:lnSpc>
              <a:buNone/>
            </a:pPr>
            <a:r>
              <a:rPr lang="en-US" sz="2287" b="1" dirty="0">
                <a:solidFill>
                  <a:srgbClr val="2D4DF2"/>
                </a:solidFill>
                <a:latin typeface="Nunito" pitchFamily="34" charset="0"/>
                <a:ea typeface="Nunito" pitchFamily="34" charset="-122"/>
                <a:cs typeface="Nunito" pitchFamily="34" charset="-120"/>
              </a:rPr>
              <a:t>Respect Robots.txt</a:t>
            </a:r>
            <a:endParaRPr lang="en-US" sz="2287" dirty="0"/>
          </a:p>
        </p:txBody>
      </p:sp>
      <p:sp>
        <p:nvSpPr>
          <p:cNvPr id="7" name="Text 3"/>
          <p:cNvSpPr/>
          <p:nvPr/>
        </p:nvSpPr>
        <p:spPr>
          <a:xfrm>
            <a:off x="968693" y="4622244"/>
            <a:ext cx="3984069" cy="1580198"/>
          </a:xfrm>
          <a:prstGeom prst="rect">
            <a:avLst/>
          </a:prstGeom>
          <a:noFill/>
          <a:ln/>
        </p:spPr>
        <p:txBody>
          <a:bodyPr wrap="square" rtlCol="0" anchor="t"/>
          <a:lstStyle/>
          <a:p>
            <a:pPr marL="0" indent="0" algn="l">
              <a:lnSpc>
                <a:spcPts val="3110"/>
              </a:lnSpc>
              <a:buNone/>
            </a:pPr>
            <a:r>
              <a:rPr lang="en-US" sz="1944" dirty="0">
                <a:solidFill>
                  <a:srgbClr val="00002E"/>
                </a:solidFill>
                <a:latin typeface="PT Sans" pitchFamily="34" charset="0"/>
                <a:ea typeface="PT Sans" pitchFamily="34" charset="-122"/>
                <a:cs typeface="PT Sans" pitchFamily="34" charset="-120"/>
              </a:rPr>
              <a:t>Always respect the website's robots.txt file, which specifies how web crawlers should interact with the site.</a:t>
            </a:r>
            <a:endParaRPr lang="en-US" sz="1944" dirty="0"/>
          </a:p>
        </p:txBody>
      </p:sp>
      <p:pic>
        <p:nvPicPr>
          <p:cNvPr id="8" name="Image 2" descr="preencoded.png"/>
          <p:cNvPicPr>
            <a:picLocks noChangeAspect="1"/>
          </p:cNvPicPr>
          <p:nvPr/>
        </p:nvPicPr>
        <p:blipFill>
          <a:blip r:embed="rId5"/>
          <a:stretch>
            <a:fillRect/>
          </a:stretch>
        </p:blipFill>
        <p:spPr>
          <a:xfrm>
            <a:off x="5323046" y="3246953"/>
            <a:ext cx="617220" cy="617220"/>
          </a:xfrm>
          <a:prstGeom prst="rect">
            <a:avLst/>
          </a:prstGeom>
        </p:spPr>
      </p:pic>
      <p:sp>
        <p:nvSpPr>
          <p:cNvPr id="9" name="Text 4"/>
          <p:cNvSpPr/>
          <p:nvPr/>
        </p:nvSpPr>
        <p:spPr>
          <a:xfrm>
            <a:off x="5323046" y="4110990"/>
            <a:ext cx="2904530" cy="363141"/>
          </a:xfrm>
          <a:prstGeom prst="rect">
            <a:avLst/>
          </a:prstGeom>
          <a:noFill/>
          <a:ln/>
        </p:spPr>
        <p:txBody>
          <a:bodyPr wrap="none" rtlCol="0" anchor="t"/>
          <a:lstStyle/>
          <a:p>
            <a:pPr marL="0" indent="0" algn="l">
              <a:lnSpc>
                <a:spcPts val="2859"/>
              </a:lnSpc>
              <a:buNone/>
            </a:pPr>
            <a:r>
              <a:rPr lang="en-US" sz="2287" b="1" dirty="0">
                <a:solidFill>
                  <a:srgbClr val="015F98"/>
                </a:solidFill>
                <a:latin typeface="Nunito" pitchFamily="34" charset="0"/>
                <a:ea typeface="Nunito" pitchFamily="34" charset="-122"/>
                <a:cs typeface="Nunito" pitchFamily="34" charset="-120"/>
              </a:rPr>
              <a:t>Throttle Requests</a:t>
            </a:r>
            <a:endParaRPr lang="en-US" sz="2287" dirty="0"/>
          </a:p>
        </p:txBody>
      </p:sp>
      <p:sp>
        <p:nvSpPr>
          <p:cNvPr id="10" name="Text 5"/>
          <p:cNvSpPr/>
          <p:nvPr/>
        </p:nvSpPr>
        <p:spPr>
          <a:xfrm>
            <a:off x="5323046" y="4622244"/>
            <a:ext cx="3984069" cy="1185148"/>
          </a:xfrm>
          <a:prstGeom prst="rect">
            <a:avLst/>
          </a:prstGeom>
          <a:noFill/>
          <a:ln/>
        </p:spPr>
        <p:txBody>
          <a:bodyPr wrap="square" rtlCol="0" anchor="t"/>
          <a:lstStyle/>
          <a:p>
            <a:pPr marL="0" indent="0" algn="l">
              <a:lnSpc>
                <a:spcPts val="3110"/>
              </a:lnSpc>
              <a:buNone/>
            </a:pPr>
            <a:r>
              <a:rPr lang="en-US" sz="1944" dirty="0">
                <a:solidFill>
                  <a:srgbClr val="00002E"/>
                </a:solidFill>
                <a:latin typeface="PT Sans" pitchFamily="34" charset="0"/>
                <a:ea typeface="PT Sans" pitchFamily="34" charset="-122"/>
                <a:cs typeface="PT Sans" pitchFamily="34" charset="-120"/>
              </a:rPr>
              <a:t>Avoid overloading the target website by throttling your requests and introducing delays between them.</a:t>
            </a:r>
            <a:endParaRPr lang="en-US" sz="1944" dirty="0"/>
          </a:p>
        </p:txBody>
      </p:sp>
      <p:pic>
        <p:nvPicPr>
          <p:cNvPr id="11" name="Image 3" descr="preencoded.png"/>
          <p:cNvPicPr>
            <a:picLocks noChangeAspect="1"/>
          </p:cNvPicPr>
          <p:nvPr/>
        </p:nvPicPr>
        <p:blipFill>
          <a:blip r:embed="rId6"/>
          <a:stretch>
            <a:fillRect/>
          </a:stretch>
        </p:blipFill>
        <p:spPr>
          <a:xfrm>
            <a:off x="9677400" y="3246953"/>
            <a:ext cx="617220" cy="617220"/>
          </a:xfrm>
          <a:prstGeom prst="rect">
            <a:avLst/>
          </a:prstGeom>
        </p:spPr>
      </p:pic>
      <p:sp>
        <p:nvSpPr>
          <p:cNvPr id="12" name="Text 6"/>
          <p:cNvSpPr/>
          <p:nvPr/>
        </p:nvSpPr>
        <p:spPr>
          <a:xfrm>
            <a:off x="9677400" y="4110990"/>
            <a:ext cx="2904530" cy="363141"/>
          </a:xfrm>
          <a:prstGeom prst="rect">
            <a:avLst/>
          </a:prstGeom>
          <a:noFill/>
          <a:ln/>
        </p:spPr>
        <p:txBody>
          <a:bodyPr wrap="none" rtlCol="0" anchor="t"/>
          <a:lstStyle/>
          <a:p>
            <a:pPr marL="0" indent="0" algn="l">
              <a:lnSpc>
                <a:spcPts val="2859"/>
              </a:lnSpc>
              <a:buNone/>
            </a:pPr>
            <a:r>
              <a:rPr lang="en-US" sz="2287" b="1" dirty="0">
                <a:solidFill>
                  <a:srgbClr val="AD1F96"/>
                </a:solidFill>
                <a:latin typeface="Nunito" pitchFamily="34" charset="0"/>
                <a:ea typeface="Nunito" pitchFamily="34" charset="-122"/>
                <a:cs typeface="Nunito" pitchFamily="34" charset="-120"/>
              </a:rPr>
              <a:t>Mimic User Behavior</a:t>
            </a:r>
            <a:endParaRPr lang="en-US" sz="2287" dirty="0"/>
          </a:p>
        </p:txBody>
      </p:sp>
      <p:sp>
        <p:nvSpPr>
          <p:cNvPr id="13" name="Text 7"/>
          <p:cNvSpPr/>
          <p:nvPr/>
        </p:nvSpPr>
        <p:spPr>
          <a:xfrm>
            <a:off x="9677400" y="4622244"/>
            <a:ext cx="3984188" cy="1580198"/>
          </a:xfrm>
          <a:prstGeom prst="rect">
            <a:avLst/>
          </a:prstGeom>
          <a:noFill/>
          <a:ln/>
        </p:spPr>
        <p:txBody>
          <a:bodyPr wrap="square" rtlCol="0" anchor="t"/>
          <a:lstStyle/>
          <a:p>
            <a:pPr marL="0" indent="0" algn="l">
              <a:lnSpc>
                <a:spcPts val="3110"/>
              </a:lnSpc>
              <a:buNone/>
            </a:pPr>
            <a:r>
              <a:rPr lang="en-US" sz="1944" dirty="0">
                <a:solidFill>
                  <a:srgbClr val="00002E"/>
                </a:solidFill>
                <a:latin typeface="PT Sans" pitchFamily="34" charset="0"/>
                <a:ea typeface="PT Sans" pitchFamily="34" charset="-122"/>
                <a:cs typeface="PT Sans" pitchFamily="34" charset="-120"/>
              </a:rPr>
              <a:t>Set proper user-agent headers and simulate typical user interactions to avoid detection by anti-scraping measures.</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742480"/>
            <a:ext cx="7415927" cy="2004060"/>
          </a:xfrm>
          <a:prstGeom prst="rect">
            <a:avLst/>
          </a:prstGeom>
          <a:noFill/>
          <a:ln/>
        </p:spPr>
        <p:txBody>
          <a:bodyPr wrap="square" rtlCol="0" anchor="t"/>
          <a:lstStyle/>
          <a:p>
            <a:pPr marL="0" indent="0">
              <a:lnSpc>
                <a:spcPts val="7890"/>
              </a:lnSpc>
              <a:buNone/>
            </a:pPr>
            <a:r>
              <a:rPr lang="en-US" sz="6312" b="1" dirty="0">
                <a:solidFill>
                  <a:srgbClr val="00002E"/>
                </a:solidFill>
                <a:latin typeface="Nunito" pitchFamily="34" charset="0"/>
                <a:ea typeface="Nunito" pitchFamily="34" charset="-122"/>
                <a:cs typeface="Nunito" pitchFamily="34" charset="-120"/>
              </a:rPr>
              <a:t>Conclusion and Key Takeaways</a:t>
            </a:r>
            <a:endParaRPr lang="en-US" sz="6312" dirty="0"/>
          </a:p>
        </p:txBody>
      </p:sp>
      <p:sp>
        <p:nvSpPr>
          <p:cNvPr id="6" name="Text 2"/>
          <p:cNvSpPr/>
          <p:nvPr/>
        </p:nvSpPr>
        <p:spPr>
          <a:xfrm>
            <a:off x="864037" y="4116824"/>
            <a:ext cx="7415927" cy="2370296"/>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In conclusion, web scraping is a powerful tool for extracting valuable data from websites. By leveraging the right techniques and libraries, businesses and researchers can gain insights, automate tasks, and make data-driven decisions. As the demand for data grows, the future of web scraping looks promising, with emerging technologies and best practices continuing to evolve.</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99907" y="-91440"/>
            <a:ext cx="14630400" cy="8229600"/>
          </a:xfrm>
          <a:prstGeom prst="rect">
            <a:avLst/>
          </a:prstGeom>
          <a:solidFill>
            <a:srgbClr val="F3F3FF">
              <a:alpha val="75000"/>
            </a:srgbClr>
          </a:solidFill>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64037" y="1128474"/>
            <a:ext cx="7415927" cy="2004060"/>
          </a:xfrm>
          <a:prstGeom prst="rect">
            <a:avLst/>
          </a:prstGeom>
          <a:noFill/>
          <a:ln/>
        </p:spPr>
        <p:txBody>
          <a:bodyPr wrap="square" rtlCol="0" anchor="t"/>
          <a:lstStyle/>
          <a:p>
            <a:pPr marL="0" indent="0">
              <a:lnSpc>
                <a:spcPts val="7890"/>
              </a:lnSpc>
              <a:buNone/>
            </a:pPr>
            <a:r>
              <a:rPr lang="en-US" sz="6312" b="1" dirty="0">
                <a:solidFill>
                  <a:srgbClr val="00002E"/>
                </a:solidFill>
                <a:latin typeface="Nunito" pitchFamily="34" charset="0"/>
                <a:ea typeface="Nunito" pitchFamily="34" charset="-122"/>
                <a:cs typeface="Nunito" pitchFamily="34" charset="-120"/>
              </a:rPr>
              <a:t>Introduction to Web Scraping</a:t>
            </a:r>
            <a:endParaRPr lang="en-US" sz="6312" dirty="0"/>
          </a:p>
        </p:txBody>
      </p:sp>
      <p:sp>
        <p:nvSpPr>
          <p:cNvPr id="6" name="Text 2"/>
          <p:cNvSpPr/>
          <p:nvPr/>
        </p:nvSpPr>
        <p:spPr>
          <a:xfrm>
            <a:off x="864037" y="3502819"/>
            <a:ext cx="7415927"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Web scraping is the process of extracting data from websites using automated software. It allows you to gather large amounts of information from the internet, unlocking valuable insights hidden within the data.</a:t>
            </a:r>
            <a:endParaRPr lang="en-US" sz="1944" dirty="0"/>
          </a:p>
        </p:txBody>
      </p:sp>
      <p:sp>
        <p:nvSpPr>
          <p:cNvPr id="7" name="Text 3"/>
          <p:cNvSpPr/>
          <p:nvPr/>
        </p:nvSpPr>
        <p:spPr>
          <a:xfrm>
            <a:off x="864037" y="5360670"/>
            <a:ext cx="7415927" cy="395049"/>
          </a:xfrm>
          <a:prstGeom prst="rect">
            <a:avLst/>
          </a:prstGeom>
          <a:noFill/>
          <a:ln/>
        </p:spPr>
        <p:txBody>
          <a:bodyPr wrap="none" rtlCol="0" anchor="t"/>
          <a:lstStyle/>
          <a:p>
            <a:pPr marL="0" indent="0">
              <a:lnSpc>
                <a:spcPts val="3110"/>
              </a:lnSpc>
              <a:buNone/>
            </a:pPr>
            <a:endParaRPr lang="en-US" sz="1944" dirty="0"/>
          </a:p>
        </p:txBody>
      </p:sp>
      <p:sp>
        <p:nvSpPr>
          <p:cNvPr id="8" name="Text 4"/>
          <p:cNvSpPr/>
          <p:nvPr/>
        </p:nvSpPr>
        <p:spPr>
          <a:xfrm>
            <a:off x="864037" y="6033373"/>
            <a:ext cx="7415927" cy="395049"/>
          </a:xfrm>
          <a:prstGeom prst="rect">
            <a:avLst/>
          </a:prstGeom>
          <a:noFill/>
          <a:ln/>
        </p:spPr>
        <p:txBody>
          <a:bodyPr wrap="none" rtlCol="0" anchor="t"/>
          <a:lstStyle/>
          <a:p>
            <a:pPr marL="0" indent="0">
              <a:lnSpc>
                <a:spcPts val="3110"/>
              </a:lnSpc>
              <a:buNone/>
            </a:pPr>
            <a:endParaRPr lang="en-US" sz="1944" dirty="0"/>
          </a:p>
        </p:txBody>
      </p:sp>
      <p:sp>
        <p:nvSpPr>
          <p:cNvPr id="9" name="Text 5"/>
          <p:cNvSpPr/>
          <p:nvPr/>
        </p:nvSpPr>
        <p:spPr>
          <a:xfrm>
            <a:off x="864036" y="6406500"/>
            <a:ext cx="7415927" cy="395049"/>
          </a:xfrm>
          <a:prstGeom prst="rect">
            <a:avLst/>
          </a:prstGeom>
          <a:noFill/>
          <a:ln/>
        </p:spPr>
        <p:txBody>
          <a:bodyPr wrap="none" rtlCol="0" anchor="t"/>
          <a:lstStyle/>
          <a:p>
            <a:pPr marL="0" indent="0">
              <a:lnSpc>
                <a:spcPts val="3110"/>
              </a:lnSpc>
              <a:buNone/>
            </a:pPr>
            <a:endParaRPr lang="en-US" sz="1944" b="1" i="1" dirty="0">
              <a:solidFill>
                <a:srgbClr val="00002E"/>
              </a:solidFill>
              <a:latin typeface="PT Sans" pitchFamily="34" charset="0"/>
              <a:ea typeface="PT Sans" pitchFamily="34" charset="-122"/>
              <a:cs typeface="PT Sans"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1162407" y="659249"/>
            <a:ext cx="5934551" cy="703898"/>
          </a:xfrm>
          <a:prstGeom prst="rect">
            <a:avLst/>
          </a:prstGeom>
          <a:noFill/>
          <a:ln/>
        </p:spPr>
        <p:txBody>
          <a:bodyPr wrap="none" rtlCol="0" anchor="t"/>
          <a:lstStyle/>
          <a:p>
            <a:pPr marL="0" indent="0">
              <a:lnSpc>
                <a:spcPts val="5543"/>
              </a:lnSpc>
              <a:buNone/>
            </a:pPr>
            <a:r>
              <a:rPr lang="en-US" sz="4435" b="1" dirty="0">
                <a:solidFill>
                  <a:srgbClr val="00002E"/>
                </a:solidFill>
                <a:latin typeface="Nunito" pitchFamily="34" charset="0"/>
                <a:ea typeface="Nunito" pitchFamily="34" charset="-122"/>
                <a:cs typeface="Nunito" pitchFamily="34" charset="-120"/>
              </a:rPr>
              <a:t>Types of Web Scraping</a:t>
            </a:r>
            <a:endParaRPr lang="en-US" sz="4435" dirty="0"/>
          </a:p>
        </p:txBody>
      </p:sp>
      <p:sp>
        <p:nvSpPr>
          <p:cNvPr id="5" name="Shape 2"/>
          <p:cNvSpPr/>
          <p:nvPr/>
        </p:nvSpPr>
        <p:spPr>
          <a:xfrm>
            <a:off x="1162407" y="1841778"/>
            <a:ext cx="2050852" cy="1357074"/>
          </a:xfrm>
          <a:prstGeom prst="roundRect">
            <a:avLst>
              <a:gd name="adj" fmla="val 31747"/>
            </a:avLst>
          </a:prstGeom>
          <a:solidFill>
            <a:srgbClr val="F3F3FF"/>
          </a:solidFill>
          <a:ln w="22860">
            <a:solidFill>
              <a:srgbClr val="00002E"/>
            </a:solidFill>
            <a:prstDash val="solid"/>
          </a:ln>
        </p:spPr>
      </p:sp>
      <p:sp>
        <p:nvSpPr>
          <p:cNvPr id="6" name="Text 3"/>
          <p:cNvSpPr/>
          <p:nvPr/>
        </p:nvSpPr>
        <p:spPr>
          <a:xfrm>
            <a:off x="1424583" y="2280999"/>
            <a:ext cx="179546" cy="478631"/>
          </a:xfrm>
          <a:prstGeom prst="rect">
            <a:avLst/>
          </a:prstGeom>
          <a:noFill/>
          <a:ln/>
        </p:spPr>
        <p:txBody>
          <a:bodyPr wrap="none" rtlCol="0" anchor="t"/>
          <a:lstStyle/>
          <a:p>
            <a:pPr marL="0" indent="0" algn="ctr">
              <a:lnSpc>
                <a:spcPts val="3769"/>
              </a:lnSpc>
              <a:buNone/>
            </a:pPr>
            <a:r>
              <a:rPr lang="en-US" sz="2356" b="1" dirty="0">
                <a:solidFill>
                  <a:srgbClr val="2D4DF2"/>
                </a:solidFill>
                <a:latin typeface="Nunito" pitchFamily="34" charset="0"/>
                <a:ea typeface="Nunito" pitchFamily="34" charset="-122"/>
                <a:cs typeface="Nunito" pitchFamily="34" charset="-120"/>
              </a:rPr>
              <a:t>1</a:t>
            </a:r>
            <a:endParaRPr lang="en-US" sz="2356" dirty="0"/>
          </a:p>
        </p:txBody>
      </p:sp>
      <p:sp>
        <p:nvSpPr>
          <p:cNvPr id="7" name="Text 4"/>
          <p:cNvSpPr/>
          <p:nvPr/>
        </p:nvSpPr>
        <p:spPr>
          <a:xfrm>
            <a:off x="3452574" y="2081093"/>
            <a:ext cx="2815828" cy="351949"/>
          </a:xfrm>
          <a:prstGeom prst="rect">
            <a:avLst/>
          </a:prstGeom>
          <a:noFill/>
          <a:ln/>
        </p:spPr>
        <p:txBody>
          <a:bodyPr wrap="none" rtlCol="0" anchor="t"/>
          <a:lstStyle/>
          <a:p>
            <a:pPr marL="0" indent="0" algn="l">
              <a:lnSpc>
                <a:spcPts val="2772"/>
              </a:lnSpc>
              <a:buNone/>
            </a:pPr>
            <a:r>
              <a:rPr lang="en-US" sz="2217" b="1" dirty="0">
                <a:solidFill>
                  <a:srgbClr val="2D4DF2"/>
                </a:solidFill>
                <a:latin typeface="Nunito" pitchFamily="34" charset="0"/>
                <a:ea typeface="Nunito" pitchFamily="34" charset="-122"/>
                <a:cs typeface="Nunito" pitchFamily="34" charset="-120"/>
              </a:rPr>
              <a:t>Manual Scraping</a:t>
            </a:r>
            <a:endParaRPr lang="en-US" sz="2217" dirty="0"/>
          </a:p>
        </p:txBody>
      </p:sp>
      <p:sp>
        <p:nvSpPr>
          <p:cNvPr id="8" name="Text 5"/>
          <p:cNvSpPr/>
          <p:nvPr/>
        </p:nvSpPr>
        <p:spPr>
          <a:xfrm>
            <a:off x="3452574" y="2576632"/>
            <a:ext cx="5054441" cy="382905"/>
          </a:xfrm>
          <a:prstGeom prst="rect">
            <a:avLst/>
          </a:prstGeom>
          <a:noFill/>
          <a:ln/>
        </p:spPr>
        <p:txBody>
          <a:bodyPr wrap="none" rtlCol="0" anchor="t"/>
          <a:lstStyle/>
          <a:p>
            <a:pPr marL="0" indent="0" algn="l">
              <a:lnSpc>
                <a:spcPts val="3015"/>
              </a:lnSpc>
              <a:buNone/>
            </a:pPr>
            <a:r>
              <a:rPr lang="en-US" sz="1885" dirty="0">
                <a:solidFill>
                  <a:srgbClr val="00002E"/>
                </a:solidFill>
                <a:latin typeface="PT Sans" pitchFamily="34" charset="0"/>
                <a:ea typeface="PT Sans" pitchFamily="34" charset="-122"/>
                <a:cs typeface="PT Sans" pitchFamily="34" charset="-120"/>
              </a:rPr>
              <a:t>Manually copying and pasting data from websites</a:t>
            </a:r>
            <a:endParaRPr lang="en-US" sz="1885" dirty="0"/>
          </a:p>
        </p:txBody>
      </p:sp>
      <p:sp>
        <p:nvSpPr>
          <p:cNvPr id="9" name="Shape 6"/>
          <p:cNvSpPr/>
          <p:nvPr/>
        </p:nvSpPr>
        <p:spPr>
          <a:xfrm>
            <a:off x="3332917" y="3184059"/>
            <a:ext cx="10015299" cy="14942"/>
          </a:xfrm>
          <a:prstGeom prst="rect">
            <a:avLst/>
          </a:prstGeom>
          <a:solidFill>
            <a:srgbClr val="2D4DF2"/>
          </a:solidFill>
          <a:ln/>
        </p:spPr>
      </p:sp>
      <p:sp>
        <p:nvSpPr>
          <p:cNvPr id="10" name="Shape 7"/>
          <p:cNvSpPr/>
          <p:nvPr/>
        </p:nvSpPr>
        <p:spPr>
          <a:xfrm>
            <a:off x="1162407" y="3318510"/>
            <a:ext cx="4101703" cy="1357074"/>
          </a:xfrm>
          <a:prstGeom prst="roundRect">
            <a:avLst>
              <a:gd name="adj" fmla="val 31747"/>
            </a:avLst>
          </a:prstGeom>
          <a:solidFill>
            <a:srgbClr val="F3F3FF"/>
          </a:solidFill>
          <a:ln w="22860">
            <a:solidFill>
              <a:srgbClr val="00002E"/>
            </a:solidFill>
            <a:prstDash val="solid"/>
          </a:ln>
        </p:spPr>
      </p:sp>
      <p:sp>
        <p:nvSpPr>
          <p:cNvPr id="11" name="Text 8"/>
          <p:cNvSpPr/>
          <p:nvPr/>
        </p:nvSpPr>
        <p:spPr>
          <a:xfrm>
            <a:off x="1424583" y="3757732"/>
            <a:ext cx="179546" cy="478631"/>
          </a:xfrm>
          <a:prstGeom prst="rect">
            <a:avLst/>
          </a:prstGeom>
          <a:noFill/>
          <a:ln/>
        </p:spPr>
        <p:txBody>
          <a:bodyPr wrap="none" rtlCol="0" anchor="t"/>
          <a:lstStyle/>
          <a:p>
            <a:pPr marL="0" indent="0" algn="ctr">
              <a:lnSpc>
                <a:spcPts val="3769"/>
              </a:lnSpc>
              <a:buNone/>
            </a:pPr>
            <a:r>
              <a:rPr lang="en-US" sz="2356" b="1" dirty="0">
                <a:solidFill>
                  <a:srgbClr val="015F98"/>
                </a:solidFill>
                <a:latin typeface="Nunito" pitchFamily="34" charset="0"/>
                <a:ea typeface="Nunito" pitchFamily="34" charset="-122"/>
                <a:cs typeface="Nunito" pitchFamily="34" charset="-120"/>
              </a:rPr>
              <a:t>2</a:t>
            </a:r>
            <a:endParaRPr lang="en-US" sz="2356" dirty="0"/>
          </a:p>
        </p:txBody>
      </p:sp>
      <p:sp>
        <p:nvSpPr>
          <p:cNvPr id="12" name="Text 9"/>
          <p:cNvSpPr/>
          <p:nvPr/>
        </p:nvSpPr>
        <p:spPr>
          <a:xfrm>
            <a:off x="5503426" y="3557826"/>
            <a:ext cx="2815828" cy="351949"/>
          </a:xfrm>
          <a:prstGeom prst="rect">
            <a:avLst/>
          </a:prstGeom>
          <a:noFill/>
          <a:ln/>
        </p:spPr>
        <p:txBody>
          <a:bodyPr wrap="none" rtlCol="0" anchor="t"/>
          <a:lstStyle/>
          <a:p>
            <a:pPr marL="0" indent="0" algn="l">
              <a:lnSpc>
                <a:spcPts val="2772"/>
              </a:lnSpc>
              <a:buNone/>
            </a:pPr>
            <a:r>
              <a:rPr lang="en-US" sz="2217" b="1" dirty="0">
                <a:solidFill>
                  <a:srgbClr val="015F98"/>
                </a:solidFill>
                <a:latin typeface="Nunito" pitchFamily="34" charset="0"/>
                <a:ea typeface="Nunito" pitchFamily="34" charset="-122"/>
                <a:cs typeface="Nunito" pitchFamily="34" charset="-120"/>
              </a:rPr>
              <a:t>Automated Scraping</a:t>
            </a:r>
            <a:endParaRPr lang="en-US" sz="2217" dirty="0"/>
          </a:p>
        </p:txBody>
      </p:sp>
      <p:sp>
        <p:nvSpPr>
          <p:cNvPr id="13" name="Text 10"/>
          <p:cNvSpPr/>
          <p:nvPr/>
        </p:nvSpPr>
        <p:spPr>
          <a:xfrm>
            <a:off x="5503426" y="4053364"/>
            <a:ext cx="5534501" cy="382905"/>
          </a:xfrm>
          <a:prstGeom prst="rect">
            <a:avLst/>
          </a:prstGeom>
          <a:noFill/>
          <a:ln/>
        </p:spPr>
        <p:txBody>
          <a:bodyPr wrap="none" rtlCol="0" anchor="t"/>
          <a:lstStyle/>
          <a:p>
            <a:pPr marL="0" indent="0" algn="l">
              <a:lnSpc>
                <a:spcPts val="3015"/>
              </a:lnSpc>
              <a:buNone/>
            </a:pPr>
            <a:r>
              <a:rPr lang="en-US" sz="1885" dirty="0">
                <a:solidFill>
                  <a:srgbClr val="00002E"/>
                </a:solidFill>
                <a:latin typeface="PT Sans" pitchFamily="34" charset="0"/>
                <a:ea typeface="PT Sans" pitchFamily="34" charset="-122"/>
                <a:cs typeface="PT Sans" pitchFamily="34" charset="-120"/>
              </a:rPr>
              <a:t>Using scripts or software to extract data automatically</a:t>
            </a:r>
            <a:endParaRPr lang="en-US" sz="1885" dirty="0"/>
          </a:p>
        </p:txBody>
      </p:sp>
      <p:sp>
        <p:nvSpPr>
          <p:cNvPr id="14" name="Shape 11"/>
          <p:cNvSpPr/>
          <p:nvPr/>
        </p:nvSpPr>
        <p:spPr>
          <a:xfrm>
            <a:off x="5383768" y="4660791"/>
            <a:ext cx="7964448" cy="14942"/>
          </a:xfrm>
          <a:prstGeom prst="rect">
            <a:avLst/>
          </a:prstGeom>
          <a:solidFill>
            <a:srgbClr val="015F98"/>
          </a:solidFill>
          <a:ln/>
        </p:spPr>
      </p:sp>
      <p:sp>
        <p:nvSpPr>
          <p:cNvPr id="15" name="Shape 12"/>
          <p:cNvSpPr/>
          <p:nvPr/>
        </p:nvSpPr>
        <p:spPr>
          <a:xfrm>
            <a:off x="1162407" y="4795242"/>
            <a:ext cx="6152674" cy="1357074"/>
          </a:xfrm>
          <a:prstGeom prst="roundRect">
            <a:avLst>
              <a:gd name="adj" fmla="val 31747"/>
            </a:avLst>
          </a:prstGeom>
          <a:solidFill>
            <a:srgbClr val="F3F3FF"/>
          </a:solidFill>
          <a:ln w="22860">
            <a:solidFill>
              <a:srgbClr val="00002E"/>
            </a:solidFill>
            <a:prstDash val="solid"/>
          </a:ln>
        </p:spPr>
      </p:sp>
      <p:sp>
        <p:nvSpPr>
          <p:cNvPr id="16" name="Text 13"/>
          <p:cNvSpPr/>
          <p:nvPr/>
        </p:nvSpPr>
        <p:spPr>
          <a:xfrm>
            <a:off x="1424583" y="5234464"/>
            <a:ext cx="179546" cy="478631"/>
          </a:xfrm>
          <a:prstGeom prst="rect">
            <a:avLst/>
          </a:prstGeom>
          <a:noFill/>
          <a:ln/>
        </p:spPr>
        <p:txBody>
          <a:bodyPr wrap="none" rtlCol="0" anchor="t"/>
          <a:lstStyle/>
          <a:p>
            <a:pPr marL="0" indent="0" algn="ctr">
              <a:lnSpc>
                <a:spcPts val="3769"/>
              </a:lnSpc>
              <a:buNone/>
            </a:pPr>
            <a:r>
              <a:rPr lang="en-US" sz="2356" b="1" dirty="0">
                <a:solidFill>
                  <a:srgbClr val="AD1F96"/>
                </a:solidFill>
                <a:latin typeface="Nunito" pitchFamily="34" charset="0"/>
                <a:ea typeface="Nunito" pitchFamily="34" charset="-122"/>
                <a:cs typeface="Nunito" pitchFamily="34" charset="-120"/>
              </a:rPr>
              <a:t>3</a:t>
            </a:r>
            <a:endParaRPr lang="en-US" sz="2356" dirty="0"/>
          </a:p>
        </p:txBody>
      </p:sp>
      <p:sp>
        <p:nvSpPr>
          <p:cNvPr id="17" name="Text 14"/>
          <p:cNvSpPr/>
          <p:nvPr/>
        </p:nvSpPr>
        <p:spPr>
          <a:xfrm>
            <a:off x="7554397" y="5034558"/>
            <a:ext cx="2815828" cy="351949"/>
          </a:xfrm>
          <a:prstGeom prst="rect">
            <a:avLst/>
          </a:prstGeom>
          <a:noFill/>
          <a:ln/>
        </p:spPr>
        <p:txBody>
          <a:bodyPr wrap="none" rtlCol="0" anchor="t"/>
          <a:lstStyle/>
          <a:p>
            <a:pPr marL="0" indent="0" algn="l">
              <a:lnSpc>
                <a:spcPts val="2772"/>
              </a:lnSpc>
              <a:buNone/>
            </a:pPr>
            <a:r>
              <a:rPr lang="en-US" sz="2217" b="1" dirty="0">
                <a:solidFill>
                  <a:srgbClr val="AD1F96"/>
                </a:solidFill>
                <a:latin typeface="Nunito" pitchFamily="34" charset="0"/>
                <a:ea typeface="Nunito" pitchFamily="34" charset="-122"/>
                <a:cs typeface="Nunito" pitchFamily="34" charset="-120"/>
              </a:rPr>
              <a:t>API-based Scraping</a:t>
            </a:r>
            <a:endParaRPr lang="en-US" sz="2217" dirty="0"/>
          </a:p>
        </p:txBody>
      </p:sp>
      <p:sp>
        <p:nvSpPr>
          <p:cNvPr id="18" name="Text 15"/>
          <p:cNvSpPr/>
          <p:nvPr/>
        </p:nvSpPr>
        <p:spPr>
          <a:xfrm>
            <a:off x="7554397" y="5530096"/>
            <a:ext cx="4710708" cy="382905"/>
          </a:xfrm>
          <a:prstGeom prst="rect">
            <a:avLst/>
          </a:prstGeom>
          <a:noFill/>
          <a:ln/>
        </p:spPr>
        <p:txBody>
          <a:bodyPr wrap="none" rtlCol="0" anchor="t"/>
          <a:lstStyle/>
          <a:p>
            <a:pPr marL="0" indent="0" algn="l">
              <a:lnSpc>
                <a:spcPts val="3015"/>
              </a:lnSpc>
              <a:buNone/>
            </a:pPr>
            <a:r>
              <a:rPr lang="en-US" sz="1885" dirty="0">
                <a:solidFill>
                  <a:srgbClr val="00002E"/>
                </a:solidFill>
                <a:latin typeface="PT Sans" pitchFamily="34" charset="0"/>
                <a:ea typeface="PT Sans" pitchFamily="34" charset="-122"/>
                <a:cs typeface="PT Sans" pitchFamily="34" charset="-120"/>
              </a:rPr>
              <a:t>Accessing data through a website's official API</a:t>
            </a:r>
            <a:endParaRPr lang="en-US" sz="1885" dirty="0"/>
          </a:p>
        </p:txBody>
      </p:sp>
      <p:sp>
        <p:nvSpPr>
          <p:cNvPr id="19" name="Text 16"/>
          <p:cNvSpPr/>
          <p:nvPr/>
        </p:nvSpPr>
        <p:spPr>
          <a:xfrm>
            <a:off x="1162407" y="6421517"/>
            <a:ext cx="12305467" cy="1148715"/>
          </a:xfrm>
          <a:prstGeom prst="rect">
            <a:avLst/>
          </a:prstGeom>
          <a:noFill/>
          <a:ln/>
        </p:spPr>
        <p:txBody>
          <a:bodyPr wrap="square" rtlCol="0" anchor="t"/>
          <a:lstStyle/>
          <a:p>
            <a:pPr marL="0" indent="0">
              <a:lnSpc>
                <a:spcPts val="3015"/>
              </a:lnSpc>
              <a:buNone/>
            </a:pPr>
            <a:r>
              <a:rPr lang="en-US" sz="1885" dirty="0">
                <a:solidFill>
                  <a:srgbClr val="00002E"/>
                </a:solidFill>
                <a:latin typeface="PT Sans" pitchFamily="34" charset="0"/>
                <a:ea typeface="PT Sans" pitchFamily="34" charset="-122"/>
                <a:cs typeface="PT Sans" pitchFamily="34" charset="-120"/>
              </a:rPr>
              <a:t>Web scraping can take various forms, from simple manual copying and pasting to sophisticated automated scripts. API-based scraping provides a more structured and reliable approach by accessing data through a website's official channels. The choice of method depends on the complexity of the task and the website's data access policies.</a:t>
            </a:r>
            <a:endParaRPr lang="en-US" sz="188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876181"/>
            <a:ext cx="7743706"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Advantages of Web Scraping</a:t>
            </a:r>
            <a:endParaRPr lang="en-US" sz="4574" dirty="0"/>
          </a:p>
        </p:txBody>
      </p:sp>
      <p:sp>
        <p:nvSpPr>
          <p:cNvPr id="5" name="Shape 2"/>
          <p:cNvSpPr/>
          <p:nvPr/>
        </p:nvSpPr>
        <p:spPr>
          <a:xfrm>
            <a:off x="968693" y="2095976"/>
            <a:ext cx="3984069" cy="2462332"/>
          </a:xfrm>
          <a:prstGeom prst="roundRect">
            <a:avLst>
              <a:gd name="adj" fmla="val 18048"/>
            </a:avLst>
          </a:prstGeom>
          <a:noFill/>
          <a:ln w="30480">
            <a:solidFill>
              <a:srgbClr val="2D4DF2"/>
            </a:solidFill>
            <a:prstDash val="solid"/>
          </a:ln>
        </p:spPr>
      </p:sp>
      <p:pic>
        <p:nvPicPr>
          <p:cNvPr id="6" name="Image 1" descr="preencoded.png"/>
          <p:cNvPicPr>
            <a:picLocks noChangeAspect="1"/>
          </p:cNvPicPr>
          <p:nvPr/>
        </p:nvPicPr>
        <p:blipFill>
          <a:blip r:embed="rId4"/>
          <a:stretch>
            <a:fillRect/>
          </a:stretch>
        </p:blipFill>
        <p:spPr>
          <a:xfrm>
            <a:off x="999173" y="2126456"/>
            <a:ext cx="3923109" cy="2401372"/>
          </a:xfrm>
          <a:prstGeom prst="rect">
            <a:avLst/>
          </a:prstGeom>
        </p:spPr>
      </p:pic>
      <p:sp>
        <p:nvSpPr>
          <p:cNvPr id="7" name="Text 3"/>
          <p:cNvSpPr/>
          <p:nvPr/>
        </p:nvSpPr>
        <p:spPr>
          <a:xfrm>
            <a:off x="968693" y="4866918"/>
            <a:ext cx="3179564" cy="363141"/>
          </a:xfrm>
          <a:prstGeom prst="rect">
            <a:avLst/>
          </a:prstGeom>
          <a:noFill/>
          <a:ln/>
        </p:spPr>
        <p:txBody>
          <a:bodyPr wrap="none" rtlCol="0" anchor="t"/>
          <a:lstStyle/>
          <a:p>
            <a:pPr marL="0" indent="0" algn="l">
              <a:lnSpc>
                <a:spcPts val="2859"/>
              </a:lnSpc>
              <a:buNone/>
            </a:pPr>
            <a:r>
              <a:rPr lang="en-US" sz="2287" b="1" dirty="0">
                <a:solidFill>
                  <a:srgbClr val="2D4DF2"/>
                </a:solidFill>
                <a:latin typeface="Nunito" pitchFamily="34" charset="0"/>
                <a:ea typeface="Nunito" pitchFamily="34" charset="-122"/>
                <a:cs typeface="Nunito" pitchFamily="34" charset="-120"/>
              </a:rPr>
              <a:t>Efficient Data Gathering</a:t>
            </a:r>
            <a:endParaRPr lang="en-US" sz="2287" dirty="0"/>
          </a:p>
        </p:txBody>
      </p:sp>
      <p:sp>
        <p:nvSpPr>
          <p:cNvPr id="8" name="Text 4"/>
          <p:cNvSpPr/>
          <p:nvPr/>
        </p:nvSpPr>
        <p:spPr>
          <a:xfrm>
            <a:off x="968693" y="5378172"/>
            <a:ext cx="3984069" cy="1580198"/>
          </a:xfrm>
          <a:prstGeom prst="rect">
            <a:avLst/>
          </a:prstGeom>
          <a:noFill/>
          <a:ln/>
        </p:spPr>
        <p:txBody>
          <a:bodyPr wrap="square" rtlCol="0" anchor="t"/>
          <a:lstStyle/>
          <a:p>
            <a:pPr marL="0" indent="0" algn="l">
              <a:lnSpc>
                <a:spcPts val="3110"/>
              </a:lnSpc>
              <a:buNone/>
            </a:pPr>
            <a:r>
              <a:rPr lang="en-US" sz="1944" dirty="0">
                <a:solidFill>
                  <a:srgbClr val="00002E"/>
                </a:solidFill>
                <a:latin typeface="PT Sans" pitchFamily="34" charset="0"/>
                <a:ea typeface="PT Sans" pitchFamily="34" charset="-122"/>
                <a:cs typeface="PT Sans" pitchFamily="34" charset="-120"/>
              </a:rPr>
              <a:t>Web scraping automates the process of extracting large datasets from websites, saving time and resources compared to manual data entry.</a:t>
            </a:r>
            <a:endParaRPr lang="en-US" sz="1944" dirty="0"/>
          </a:p>
        </p:txBody>
      </p:sp>
      <p:sp>
        <p:nvSpPr>
          <p:cNvPr id="9" name="Shape 5"/>
          <p:cNvSpPr/>
          <p:nvPr/>
        </p:nvSpPr>
        <p:spPr>
          <a:xfrm>
            <a:off x="5323046" y="2095976"/>
            <a:ext cx="3984069" cy="2462332"/>
          </a:xfrm>
          <a:prstGeom prst="roundRect">
            <a:avLst>
              <a:gd name="adj" fmla="val 18048"/>
            </a:avLst>
          </a:prstGeom>
          <a:noFill/>
          <a:ln w="30480">
            <a:solidFill>
              <a:srgbClr val="015F98"/>
            </a:solidFill>
            <a:prstDash val="solid"/>
          </a:ln>
        </p:spPr>
      </p:sp>
      <p:pic>
        <p:nvPicPr>
          <p:cNvPr id="10" name="Image 2" descr="preencoded.png"/>
          <p:cNvPicPr>
            <a:picLocks noChangeAspect="1"/>
          </p:cNvPicPr>
          <p:nvPr/>
        </p:nvPicPr>
        <p:blipFill>
          <a:blip r:embed="rId5"/>
          <a:stretch>
            <a:fillRect/>
          </a:stretch>
        </p:blipFill>
        <p:spPr>
          <a:xfrm>
            <a:off x="5353526" y="2126456"/>
            <a:ext cx="3923109" cy="2401372"/>
          </a:xfrm>
          <a:prstGeom prst="rect">
            <a:avLst/>
          </a:prstGeom>
        </p:spPr>
      </p:pic>
      <p:sp>
        <p:nvSpPr>
          <p:cNvPr id="11" name="Text 6"/>
          <p:cNvSpPr/>
          <p:nvPr/>
        </p:nvSpPr>
        <p:spPr>
          <a:xfrm>
            <a:off x="5323046" y="4866918"/>
            <a:ext cx="3419118" cy="363141"/>
          </a:xfrm>
          <a:prstGeom prst="rect">
            <a:avLst/>
          </a:prstGeom>
          <a:noFill/>
          <a:ln/>
        </p:spPr>
        <p:txBody>
          <a:bodyPr wrap="none" rtlCol="0" anchor="t"/>
          <a:lstStyle/>
          <a:p>
            <a:pPr marL="0" indent="0" algn="l">
              <a:lnSpc>
                <a:spcPts val="2859"/>
              </a:lnSpc>
              <a:buNone/>
            </a:pPr>
            <a:r>
              <a:rPr lang="en-US" sz="2287" b="1" dirty="0">
                <a:solidFill>
                  <a:srgbClr val="015F98"/>
                </a:solidFill>
                <a:latin typeface="Nunito" pitchFamily="34" charset="0"/>
                <a:ea typeface="Nunito" pitchFamily="34" charset="-122"/>
                <a:cs typeface="Nunito" pitchFamily="34" charset="-120"/>
              </a:rPr>
              <a:t>Access to Real-Time Data</a:t>
            </a:r>
            <a:endParaRPr lang="en-US" sz="2287" dirty="0"/>
          </a:p>
        </p:txBody>
      </p:sp>
      <p:sp>
        <p:nvSpPr>
          <p:cNvPr id="12" name="Text 7"/>
          <p:cNvSpPr/>
          <p:nvPr/>
        </p:nvSpPr>
        <p:spPr>
          <a:xfrm>
            <a:off x="5323046" y="5378172"/>
            <a:ext cx="3984069" cy="1580198"/>
          </a:xfrm>
          <a:prstGeom prst="rect">
            <a:avLst/>
          </a:prstGeom>
          <a:noFill/>
          <a:ln/>
        </p:spPr>
        <p:txBody>
          <a:bodyPr wrap="square" rtlCol="0" anchor="t"/>
          <a:lstStyle/>
          <a:p>
            <a:pPr marL="0" indent="0" algn="l">
              <a:lnSpc>
                <a:spcPts val="3110"/>
              </a:lnSpc>
              <a:buNone/>
            </a:pPr>
            <a:r>
              <a:rPr lang="en-US" sz="1944" dirty="0">
                <a:solidFill>
                  <a:srgbClr val="00002E"/>
                </a:solidFill>
                <a:latin typeface="PT Sans" pitchFamily="34" charset="0"/>
                <a:ea typeface="PT Sans" pitchFamily="34" charset="-122"/>
                <a:cs typeface="PT Sans" pitchFamily="34" charset="-120"/>
              </a:rPr>
              <a:t>Scraped data can be continuously updated, providing businesses with the latest information to make informed decisions.</a:t>
            </a:r>
            <a:endParaRPr lang="en-US" sz="1944" dirty="0"/>
          </a:p>
        </p:txBody>
      </p:sp>
      <p:sp>
        <p:nvSpPr>
          <p:cNvPr id="13" name="Shape 8"/>
          <p:cNvSpPr/>
          <p:nvPr/>
        </p:nvSpPr>
        <p:spPr>
          <a:xfrm>
            <a:off x="9677400" y="2095976"/>
            <a:ext cx="3984188" cy="2462332"/>
          </a:xfrm>
          <a:prstGeom prst="roundRect">
            <a:avLst>
              <a:gd name="adj" fmla="val 18048"/>
            </a:avLst>
          </a:prstGeom>
          <a:noFill/>
          <a:ln w="30480">
            <a:solidFill>
              <a:srgbClr val="AD1F96"/>
            </a:solidFill>
            <a:prstDash val="solid"/>
          </a:ln>
        </p:spPr>
      </p:sp>
      <p:pic>
        <p:nvPicPr>
          <p:cNvPr id="14" name="Image 3" descr="preencoded.png"/>
          <p:cNvPicPr>
            <a:picLocks noChangeAspect="1"/>
          </p:cNvPicPr>
          <p:nvPr/>
        </p:nvPicPr>
        <p:blipFill>
          <a:blip r:embed="rId6"/>
          <a:stretch>
            <a:fillRect/>
          </a:stretch>
        </p:blipFill>
        <p:spPr>
          <a:xfrm>
            <a:off x="9707880" y="2126456"/>
            <a:ext cx="3923228" cy="2401372"/>
          </a:xfrm>
          <a:prstGeom prst="rect">
            <a:avLst/>
          </a:prstGeom>
        </p:spPr>
      </p:pic>
      <p:sp>
        <p:nvSpPr>
          <p:cNvPr id="15" name="Text 9"/>
          <p:cNvSpPr/>
          <p:nvPr/>
        </p:nvSpPr>
        <p:spPr>
          <a:xfrm>
            <a:off x="9677400" y="4866918"/>
            <a:ext cx="2904530" cy="363141"/>
          </a:xfrm>
          <a:prstGeom prst="rect">
            <a:avLst/>
          </a:prstGeom>
          <a:noFill/>
          <a:ln/>
        </p:spPr>
        <p:txBody>
          <a:bodyPr wrap="none" rtlCol="0" anchor="t"/>
          <a:lstStyle/>
          <a:p>
            <a:pPr marL="0" indent="0" algn="l">
              <a:lnSpc>
                <a:spcPts val="2859"/>
              </a:lnSpc>
              <a:buNone/>
            </a:pPr>
            <a:r>
              <a:rPr lang="en-US" sz="2287" b="1" dirty="0">
                <a:solidFill>
                  <a:srgbClr val="AD1F96"/>
                </a:solidFill>
                <a:latin typeface="Nunito" pitchFamily="34" charset="0"/>
                <a:ea typeface="Nunito" pitchFamily="34" charset="-122"/>
                <a:cs typeface="Nunito" pitchFamily="34" charset="-120"/>
              </a:rPr>
              <a:t>Competitive Insights</a:t>
            </a:r>
            <a:endParaRPr lang="en-US" sz="2287" dirty="0"/>
          </a:p>
        </p:txBody>
      </p:sp>
      <p:sp>
        <p:nvSpPr>
          <p:cNvPr id="16" name="Text 10"/>
          <p:cNvSpPr/>
          <p:nvPr/>
        </p:nvSpPr>
        <p:spPr>
          <a:xfrm>
            <a:off x="9677400" y="5378172"/>
            <a:ext cx="3984188" cy="1975247"/>
          </a:xfrm>
          <a:prstGeom prst="rect">
            <a:avLst/>
          </a:prstGeom>
          <a:noFill/>
          <a:ln/>
        </p:spPr>
        <p:txBody>
          <a:bodyPr wrap="square" rtlCol="0" anchor="t"/>
          <a:lstStyle/>
          <a:p>
            <a:pPr marL="0" indent="0" algn="l">
              <a:lnSpc>
                <a:spcPts val="3110"/>
              </a:lnSpc>
              <a:buNone/>
            </a:pPr>
            <a:r>
              <a:rPr lang="en-US" sz="1944" dirty="0">
                <a:solidFill>
                  <a:srgbClr val="00002E"/>
                </a:solidFill>
                <a:latin typeface="PT Sans" pitchFamily="34" charset="0"/>
                <a:ea typeface="PT Sans" pitchFamily="34" charset="-122"/>
                <a:cs typeface="PT Sans" pitchFamily="34" charset="-120"/>
              </a:rPr>
              <a:t>Web scraping allows companies to monitor their competitors' pricing, product offerings, and marketing strategies, helping them stay ahead of the curve.</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735449"/>
            <a:ext cx="7204115"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Challenges and Limitations</a:t>
            </a:r>
            <a:endParaRPr lang="en-US" sz="4574" dirty="0"/>
          </a:p>
        </p:txBody>
      </p:sp>
      <p:sp>
        <p:nvSpPr>
          <p:cNvPr id="5" name="Shape 2"/>
          <p:cNvSpPr/>
          <p:nvPr/>
        </p:nvSpPr>
        <p:spPr>
          <a:xfrm>
            <a:off x="968693" y="1955244"/>
            <a:ext cx="6223040" cy="2646045"/>
          </a:xfrm>
          <a:prstGeom prst="roundRect">
            <a:avLst>
              <a:gd name="adj" fmla="val 16795"/>
            </a:avLst>
          </a:prstGeom>
          <a:solidFill>
            <a:srgbClr val="F3F3FF"/>
          </a:solidFill>
          <a:ln w="30480">
            <a:solidFill>
              <a:srgbClr val="00002E"/>
            </a:solidFill>
            <a:prstDash val="solid"/>
          </a:ln>
        </p:spPr>
      </p:sp>
      <p:sp>
        <p:nvSpPr>
          <p:cNvPr id="6" name="Text 3"/>
          <p:cNvSpPr/>
          <p:nvPr/>
        </p:nvSpPr>
        <p:spPr>
          <a:xfrm>
            <a:off x="1245989" y="2232541"/>
            <a:ext cx="2904530" cy="363141"/>
          </a:xfrm>
          <a:prstGeom prst="rect">
            <a:avLst/>
          </a:prstGeom>
          <a:noFill/>
          <a:ln/>
        </p:spPr>
        <p:txBody>
          <a:bodyPr wrap="none" rtlCol="0" anchor="t"/>
          <a:lstStyle/>
          <a:p>
            <a:pPr marL="0" indent="0">
              <a:lnSpc>
                <a:spcPts val="2859"/>
              </a:lnSpc>
              <a:buNone/>
            </a:pPr>
            <a:r>
              <a:rPr lang="en-US" sz="2287" b="1" dirty="0">
                <a:solidFill>
                  <a:srgbClr val="2D4DF2"/>
                </a:solidFill>
                <a:latin typeface="Nunito" pitchFamily="34" charset="0"/>
                <a:ea typeface="Nunito" pitchFamily="34" charset="-122"/>
                <a:cs typeface="Nunito" pitchFamily="34" charset="-120"/>
              </a:rPr>
              <a:t>Legal Compliance</a:t>
            </a:r>
            <a:endParaRPr lang="en-US" sz="2287" dirty="0"/>
          </a:p>
        </p:txBody>
      </p:sp>
      <p:sp>
        <p:nvSpPr>
          <p:cNvPr id="7" name="Text 4"/>
          <p:cNvSpPr/>
          <p:nvPr/>
        </p:nvSpPr>
        <p:spPr>
          <a:xfrm>
            <a:off x="1245989" y="2743795"/>
            <a:ext cx="5668447"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Web scraping may raise legal concerns around data privacy and copyright infringement. Adhering to terms of service and obtaining necessary permissions is crucial.</a:t>
            </a:r>
            <a:endParaRPr lang="en-US" sz="1944" dirty="0"/>
          </a:p>
        </p:txBody>
      </p:sp>
      <p:sp>
        <p:nvSpPr>
          <p:cNvPr id="8" name="Shape 5"/>
          <p:cNvSpPr/>
          <p:nvPr/>
        </p:nvSpPr>
        <p:spPr>
          <a:xfrm>
            <a:off x="7438549" y="1955244"/>
            <a:ext cx="6223040" cy="2646045"/>
          </a:xfrm>
          <a:prstGeom prst="roundRect">
            <a:avLst>
              <a:gd name="adj" fmla="val 16795"/>
            </a:avLst>
          </a:prstGeom>
          <a:solidFill>
            <a:srgbClr val="F3F3FF"/>
          </a:solidFill>
          <a:ln w="30480">
            <a:solidFill>
              <a:srgbClr val="00002E"/>
            </a:solidFill>
            <a:prstDash val="solid"/>
          </a:ln>
        </p:spPr>
      </p:sp>
      <p:sp>
        <p:nvSpPr>
          <p:cNvPr id="9" name="Text 6"/>
          <p:cNvSpPr/>
          <p:nvPr/>
        </p:nvSpPr>
        <p:spPr>
          <a:xfrm>
            <a:off x="7715845" y="2232541"/>
            <a:ext cx="2904530" cy="363141"/>
          </a:xfrm>
          <a:prstGeom prst="rect">
            <a:avLst/>
          </a:prstGeom>
          <a:noFill/>
          <a:ln/>
        </p:spPr>
        <p:txBody>
          <a:bodyPr wrap="none" rtlCol="0" anchor="t"/>
          <a:lstStyle/>
          <a:p>
            <a:pPr marL="0" indent="0">
              <a:lnSpc>
                <a:spcPts val="2859"/>
              </a:lnSpc>
              <a:buNone/>
            </a:pPr>
            <a:r>
              <a:rPr lang="en-US" sz="2287" b="1" dirty="0">
                <a:solidFill>
                  <a:srgbClr val="015F98"/>
                </a:solidFill>
                <a:latin typeface="Nunito" pitchFamily="34" charset="0"/>
                <a:ea typeface="Nunito" pitchFamily="34" charset="-122"/>
                <a:cs typeface="Nunito" pitchFamily="34" charset="-120"/>
              </a:rPr>
              <a:t>Technical Complexity</a:t>
            </a:r>
            <a:endParaRPr lang="en-US" sz="2287" dirty="0"/>
          </a:p>
        </p:txBody>
      </p:sp>
      <p:sp>
        <p:nvSpPr>
          <p:cNvPr id="10" name="Text 7"/>
          <p:cNvSpPr/>
          <p:nvPr/>
        </p:nvSpPr>
        <p:spPr>
          <a:xfrm>
            <a:off x="7715845" y="2743795"/>
            <a:ext cx="5668447" cy="118514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Scraping dynamic websites with JavaScript-heavy content or CAPTCHA protection can be technically challenging, requiring advanced programming skills.</a:t>
            </a:r>
            <a:endParaRPr lang="en-US" sz="1944" dirty="0"/>
          </a:p>
        </p:txBody>
      </p:sp>
      <p:sp>
        <p:nvSpPr>
          <p:cNvPr id="11" name="Shape 8"/>
          <p:cNvSpPr/>
          <p:nvPr/>
        </p:nvSpPr>
        <p:spPr>
          <a:xfrm>
            <a:off x="968693" y="4848106"/>
            <a:ext cx="6223040" cy="2646045"/>
          </a:xfrm>
          <a:prstGeom prst="roundRect">
            <a:avLst>
              <a:gd name="adj" fmla="val 16795"/>
            </a:avLst>
          </a:prstGeom>
          <a:solidFill>
            <a:srgbClr val="F3F3FF"/>
          </a:solidFill>
          <a:ln w="30480">
            <a:solidFill>
              <a:srgbClr val="00002E"/>
            </a:solidFill>
            <a:prstDash val="solid"/>
          </a:ln>
        </p:spPr>
      </p:sp>
      <p:sp>
        <p:nvSpPr>
          <p:cNvPr id="12" name="Text 9"/>
          <p:cNvSpPr/>
          <p:nvPr/>
        </p:nvSpPr>
        <p:spPr>
          <a:xfrm>
            <a:off x="1245989" y="5125403"/>
            <a:ext cx="2904530" cy="363141"/>
          </a:xfrm>
          <a:prstGeom prst="rect">
            <a:avLst/>
          </a:prstGeom>
          <a:noFill/>
          <a:ln/>
        </p:spPr>
        <p:txBody>
          <a:bodyPr wrap="none" rtlCol="0" anchor="t"/>
          <a:lstStyle/>
          <a:p>
            <a:pPr marL="0" indent="0">
              <a:lnSpc>
                <a:spcPts val="2859"/>
              </a:lnSpc>
              <a:buNone/>
            </a:pPr>
            <a:r>
              <a:rPr lang="en-US" sz="2287" b="1" dirty="0">
                <a:solidFill>
                  <a:srgbClr val="AD1F96"/>
                </a:solidFill>
                <a:latin typeface="Nunito" pitchFamily="34" charset="0"/>
                <a:ea typeface="Nunito" pitchFamily="34" charset="-122"/>
                <a:cs typeface="Nunito" pitchFamily="34" charset="-120"/>
              </a:rPr>
              <a:t>Reliability Issues</a:t>
            </a:r>
            <a:endParaRPr lang="en-US" sz="2287" dirty="0"/>
          </a:p>
        </p:txBody>
      </p:sp>
      <p:sp>
        <p:nvSpPr>
          <p:cNvPr id="13" name="Text 10"/>
          <p:cNvSpPr/>
          <p:nvPr/>
        </p:nvSpPr>
        <p:spPr>
          <a:xfrm>
            <a:off x="1245989" y="5636657"/>
            <a:ext cx="5668447"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Web scraping is susceptible to website changes, server downtimes, and network errors, which can disrupt data collection and lead to incomplete or inaccurate results.</a:t>
            </a:r>
            <a:endParaRPr lang="en-US" sz="1944" dirty="0"/>
          </a:p>
        </p:txBody>
      </p:sp>
      <p:sp>
        <p:nvSpPr>
          <p:cNvPr id="14" name="Shape 11"/>
          <p:cNvSpPr/>
          <p:nvPr/>
        </p:nvSpPr>
        <p:spPr>
          <a:xfrm>
            <a:off x="7438549" y="4848106"/>
            <a:ext cx="6223040" cy="2646045"/>
          </a:xfrm>
          <a:prstGeom prst="roundRect">
            <a:avLst>
              <a:gd name="adj" fmla="val 16795"/>
            </a:avLst>
          </a:prstGeom>
          <a:solidFill>
            <a:srgbClr val="F3F3FF"/>
          </a:solidFill>
          <a:ln w="30480">
            <a:solidFill>
              <a:srgbClr val="00002E"/>
            </a:solidFill>
            <a:prstDash val="solid"/>
          </a:ln>
        </p:spPr>
      </p:sp>
      <p:sp>
        <p:nvSpPr>
          <p:cNvPr id="15" name="Text 12"/>
          <p:cNvSpPr/>
          <p:nvPr/>
        </p:nvSpPr>
        <p:spPr>
          <a:xfrm>
            <a:off x="7715845" y="5125403"/>
            <a:ext cx="2942034" cy="363141"/>
          </a:xfrm>
          <a:prstGeom prst="rect">
            <a:avLst/>
          </a:prstGeom>
          <a:noFill/>
          <a:ln/>
        </p:spPr>
        <p:txBody>
          <a:bodyPr wrap="none" rtlCol="0" anchor="t"/>
          <a:lstStyle/>
          <a:p>
            <a:pPr marL="0" indent="0">
              <a:lnSpc>
                <a:spcPts val="2859"/>
              </a:lnSpc>
              <a:buNone/>
            </a:pPr>
            <a:r>
              <a:rPr lang="en-US" sz="2287" b="1" dirty="0">
                <a:solidFill>
                  <a:srgbClr val="2D4DF2"/>
                </a:solidFill>
                <a:latin typeface="Nunito" pitchFamily="34" charset="0"/>
                <a:ea typeface="Nunito" pitchFamily="34" charset="-122"/>
                <a:cs typeface="Nunito" pitchFamily="34" charset="-120"/>
              </a:rPr>
              <a:t>Ethical Considerations</a:t>
            </a:r>
            <a:endParaRPr lang="en-US" sz="2287" dirty="0"/>
          </a:p>
        </p:txBody>
      </p:sp>
      <p:sp>
        <p:nvSpPr>
          <p:cNvPr id="16" name="Text 13"/>
          <p:cNvSpPr/>
          <p:nvPr/>
        </p:nvSpPr>
        <p:spPr>
          <a:xfrm>
            <a:off x="7715845" y="5636657"/>
            <a:ext cx="5668447"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Excessive or aggressive scraping may be seen as a form of denial-of-service attack, potentially harming the target website and its users. Responsible practices are essential.</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1038463" y="671870"/>
            <a:ext cx="7957780" cy="718066"/>
          </a:xfrm>
          <a:prstGeom prst="rect">
            <a:avLst/>
          </a:prstGeom>
          <a:noFill/>
          <a:ln/>
        </p:spPr>
        <p:txBody>
          <a:bodyPr wrap="none" rtlCol="0" anchor="t"/>
          <a:lstStyle/>
          <a:p>
            <a:pPr marL="0" indent="0">
              <a:lnSpc>
                <a:spcPts val="5655"/>
              </a:lnSpc>
              <a:buNone/>
            </a:pPr>
            <a:r>
              <a:rPr lang="en-US" sz="4524" b="1" dirty="0">
                <a:solidFill>
                  <a:srgbClr val="00002E"/>
                </a:solidFill>
                <a:latin typeface="Nunito" pitchFamily="34" charset="0"/>
                <a:ea typeface="Nunito" pitchFamily="34" charset="-122"/>
                <a:cs typeface="Nunito" pitchFamily="34" charset="-120"/>
              </a:rPr>
              <a:t>Future Scope of Web Scraping</a:t>
            </a:r>
            <a:endParaRPr lang="en-US" sz="4524" dirty="0"/>
          </a:p>
        </p:txBody>
      </p:sp>
      <p:sp>
        <p:nvSpPr>
          <p:cNvPr id="5" name="Shape 2"/>
          <p:cNvSpPr/>
          <p:nvPr/>
        </p:nvSpPr>
        <p:spPr>
          <a:xfrm>
            <a:off x="1038463" y="2152888"/>
            <a:ext cx="549354" cy="549354"/>
          </a:xfrm>
          <a:prstGeom prst="roundRect">
            <a:avLst>
              <a:gd name="adj" fmla="val 80006"/>
            </a:avLst>
          </a:prstGeom>
          <a:solidFill>
            <a:srgbClr val="F3F3FF"/>
          </a:solidFill>
          <a:ln w="30480">
            <a:solidFill>
              <a:srgbClr val="00002E"/>
            </a:solidFill>
            <a:prstDash val="solid"/>
          </a:ln>
        </p:spPr>
      </p:sp>
      <p:sp>
        <p:nvSpPr>
          <p:cNvPr id="6" name="Text 3"/>
          <p:cNvSpPr/>
          <p:nvPr/>
        </p:nvSpPr>
        <p:spPr>
          <a:xfrm>
            <a:off x="1209675" y="2255163"/>
            <a:ext cx="206812" cy="344686"/>
          </a:xfrm>
          <a:prstGeom prst="rect">
            <a:avLst/>
          </a:prstGeom>
          <a:noFill/>
          <a:ln/>
        </p:spPr>
        <p:txBody>
          <a:bodyPr wrap="none" rtlCol="0" anchor="t"/>
          <a:lstStyle/>
          <a:p>
            <a:pPr marL="0" indent="0" algn="ctr">
              <a:lnSpc>
                <a:spcPts val="2714"/>
              </a:lnSpc>
              <a:buNone/>
            </a:pPr>
            <a:r>
              <a:rPr lang="en-US" sz="2714" b="1" dirty="0">
                <a:solidFill>
                  <a:srgbClr val="2D4DF2"/>
                </a:solidFill>
                <a:latin typeface="Nunito" pitchFamily="34" charset="0"/>
                <a:ea typeface="Nunito" pitchFamily="34" charset="-122"/>
                <a:cs typeface="Nunito" pitchFamily="34" charset="-120"/>
              </a:rPr>
              <a:t>1</a:t>
            </a:r>
            <a:endParaRPr lang="en-US" sz="2714" dirty="0"/>
          </a:p>
        </p:txBody>
      </p:sp>
      <p:sp>
        <p:nvSpPr>
          <p:cNvPr id="7" name="Text 4"/>
          <p:cNvSpPr/>
          <p:nvPr/>
        </p:nvSpPr>
        <p:spPr>
          <a:xfrm>
            <a:off x="1831896" y="2152888"/>
            <a:ext cx="5361265" cy="718185"/>
          </a:xfrm>
          <a:prstGeom prst="rect">
            <a:avLst/>
          </a:prstGeom>
          <a:noFill/>
          <a:ln/>
        </p:spPr>
        <p:txBody>
          <a:bodyPr wrap="square" rtlCol="0" anchor="t"/>
          <a:lstStyle/>
          <a:p>
            <a:pPr marL="0" indent="0">
              <a:lnSpc>
                <a:spcPts val="2827"/>
              </a:lnSpc>
              <a:buNone/>
            </a:pPr>
            <a:r>
              <a:rPr lang="en-US" sz="2262" b="1" dirty="0">
                <a:solidFill>
                  <a:srgbClr val="2D4DF2"/>
                </a:solidFill>
                <a:latin typeface="Nunito" pitchFamily="34" charset="0"/>
                <a:ea typeface="Nunito" pitchFamily="34" charset="-122"/>
                <a:cs typeface="Nunito" pitchFamily="34" charset="-120"/>
              </a:rPr>
              <a:t>Advancements in AI and Machine Learning</a:t>
            </a:r>
            <a:endParaRPr lang="en-US" sz="2262" dirty="0"/>
          </a:p>
        </p:txBody>
      </p:sp>
      <p:sp>
        <p:nvSpPr>
          <p:cNvPr id="8" name="Text 5"/>
          <p:cNvSpPr/>
          <p:nvPr/>
        </p:nvSpPr>
        <p:spPr>
          <a:xfrm>
            <a:off x="1831896" y="3017520"/>
            <a:ext cx="5361265" cy="1562576"/>
          </a:xfrm>
          <a:prstGeom prst="rect">
            <a:avLst/>
          </a:prstGeom>
          <a:noFill/>
          <a:ln/>
        </p:spPr>
        <p:txBody>
          <a:bodyPr wrap="square" rtlCol="0" anchor="t"/>
          <a:lstStyle/>
          <a:p>
            <a:pPr marL="0" indent="0">
              <a:lnSpc>
                <a:spcPts val="3076"/>
              </a:lnSpc>
              <a:buNone/>
            </a:pPr>
            <a:r>
              <a:rPr lang="en-US" sz="1923" dirty="0">
                <a:solidFill>
                  <a:srgbClr val="00002E"/>
                </a:solidFill>
                <a:latin typeface="PT Sans" pitchFamily="34" charset="0"/>
                <a:ea typeface="PT Sans" pitchFamily="34" charset="-122"/>
                <a:cs typeface="PT Sans" pitchFamily="34" charset="-120"/>
              </a:rPr>
              <a:t>As AI and machine learning technologies continue to evolve, web scraping will become more sophisticated, enabling automated data extraction, analysis, and decision-making at scale.</a:t>
            </a:r>
            <a:endParaRPr lang="en-US" sz="1923" dirty="0"/>
          </a:p>
        </p:txBody>
      </p:sp>
      <p:sp>
        <p:nvSpPr>
          <p:cNvPr id="9" name="Shape 6"/>
          <p:cNvSpPr/>
          <p:nvPr/>
        </p:nvSpPr>
        <p:spPr>
          <a:xfrm>
            <a:off x="7437239" y="2152888"/>
            <a:ext cx="549354" cy="549354"/>
          </a:xfrm>
          <a:prstGeom prst="roundRect">
            <a:avLst>
              <a:gd name="adj" fmla="val 80006"/>
            </a:avLst>
          </a:prstGeom>
          <a:solidFill>
            <a:srgbClr val="F3F3FF"/>
          </a:solidFill>
          <a:ln w="30480">
            <a:solidFill>
              <a:srgbClr val="00002E"/>
            </a:solidFill>
            <a:prstDash val="solid"/>
          </a:ln>
        </p:spPr>
      </p:sp>
      <p:sp>
        <p:nvSpPr>
          <p:cNvPr id="10" name="Text 7"/>
          <p:cNvSpPr/>
          <p:nvPr/>
        </p:nvSpPr>
        <p:spPr>
          <a:xfrm>
            <a:off x="7608451" y="2255163"/>
            <a:ext cx="206812" cy="344686"/>
          </a:xfrm>
          <a:prstGeom prst="rect">
            <a:avLst/>
          </a:prstGeom>
          <a:noFill/>
          <a:ln/>
        </p:spPr>
        <p:txBody>
          <a:bodyPr wrap="none" rtlCol="0" anchor="t"/>
          <a:lstStyle/>
          <a:p>
            <a:pPr marL="0" indent="0" algn="ctr">
              <a:lnSpc>
                <a:spcPts val="2714"/>
              </a:lnSpc>
              <a:buNone/>
            </a:pPr>
            <a:r>
              <a:rPr lang="en-US" sz="2714" b="1" dirty="0">
                <a:solidFill>
                  <a:srgbClr val="015F98"/>
                </a:solidFill>
                <a:latin typeface="Nunito" pitchFamily="34" charset="0"/>
                <a:ea typeface="Nunito" pitchFamily="34" charset="-122"/>
                <a:cs typeface="Nunito" pitchFamily="34" charset="-120"/>
              </a:rPr>
              <a:t>2</a:t>
            </a:r>
            <a:endParaRPr lang="en-US" sz="2714" dirty="0"/>
          </a:p>
        </p:txBody>
      </p:sp>
      <p:sp>
        <p:nvSpPr>
          <p:cNvPr id="11" name="Text 8"/>
          <p:cNvSpPr/>
          <p:nvPr/>
        </p:nvSpPr>
        <p:spPr>
          <a:xfrm>
            <a:off x="8230672" y="2152888"/>
            <a:ext cx="3558540" cy="359092"/>
          </a:xfrm>
          <a:prstGeom prst="rect">
            <a:avLst/>
          </a:prstGeom>
          <a:noFill/>
          <a:ln/>
        </p:spPr>
        <p:txBody>
          <a:bodyPr wrap="none" rtlCol="0" anchor="t"/>
          <a:lstStyle/>
          <a:p>
            <a:pPr marL="0" indent="0">
              <a:lnSpc>
                <a:spcPts val="2827"/>
              </a:lnSpc>
              <a:buNone/>
            </a:pPr>
            <a:r>
              <a:rPr lang="en-US" sz="2262" b="1" dirty="0">
                <a:solidFill>
                  <a:srgbClr val="015F98"/>
                </a:solidFill>
                <a:latin typeface="Nunito" pitchFamily="34" charset="0"/>
                <a:ea typeface="Nunito" pitchFamily="34" charset="-122"/>
                <a:cs typeface="Nunito" pitchFamily="34" charset="-120"/>
              </a:rPr>
              <a:t>Real-Time Data Monitoring</a:t>
            </a:r>
            <a:endParaRPr lang="en-US" sz="2262" dirty="0"/>
          </a:p>
        </p:txBody>
      </p:sp>
      <p:sp>
        <p:nvSpPr>
          <p:cNvPr id="12" name="Text 9"/>
          <p:cNvSpPr/>
          <p:nvPr/>
        </p:nvSpPr>
        <p:spPr>
          <a:xfrm>
            <a:off x="8230672" y="2658428"/>
            <a:ext cx="5361265" cy="1562576"/>
          </a:xfrm>
          <a:prstGeom prst="rect">
            <a:avLst/>
          </a:prstGeom>
          <a:noFill/>
          <a:ln/>
        </p:spPr>
        <p:txBody>
          <a:bodyPr wrap="square" rtlCol="0" anchor="t"/>
          <a:lstStyle/>
          <a:p>
            <a:pPr marL="0" indent="0">
              <a:lnSpc>
                <a:spcPts val="3076"/>
              </a:lnSpc>
              <a:buNone/>
            </a:pPr>
            <a:r>
              <a:rPr lang="en-US" sz="1923" dirty="0">
                <a:solidFill>
                  <a:srgbClr val="00002E"/>
                </a:solidFill>
                <a:latin typeface="PT Sans" pitchFamily="34" charset="0"/>
                <a:ea typeface="PT Sans" pitchFamily="34" charset="-122"/>
                <a:cs typeface="PT Sans" pitchFamily="34" charset="-120"/>
              </a:rPr>
              <a:t>Web scraping will play a crucial role in monitoring real-time data, such as stock prices, social media trends, and news updates, empowering businesses to make informed, data-driven decisions.</a:t>
            </a:r>
            <a:endParaRPr lang="en-US" sz="1923" dirty="0"/>
          </a:p>
        </p:txBody>
      </p:sp>
      <p:sp>
        <p:nvSpPr>
          <p:cNvPr id="13" name="Shape 10"/>
          <p:cNvSpPr/>
          <p:nvPr/>
        </p:nvSpPr>
        <p:spPr>
          <a:xfrm>
            <a:off x="1038463" y="5098852"/>
            <a:ext cx="549354" cy="549354"/>
          </a:xfrm>
          <a:prstGeom prst="roundRect">
            <a:avLst>
              <a:gd name="adj" fmla="val 80006"/>
            </a:avLst>
          </a:prstGeom>
          <a:solidFill>
            <a:srgbClr val="F3F3FF"/>
          </a:solidFill>
          <a:ln w="30480">
            <a:solidFill>
              <a:srgbClr val="00002E"/>
            </a:solidFill>
            <a:prstDash val="solid"/>
          </a:ln>
        </p:spPr>
      </p:sp>
      <p:sp>
        <p:nvSpPr>
          <p:cNvPr id="14" name="Text 11"/>
          <p:cNvSpPr/>
          <p:nvPr/>
        </p:nvSpPr>
        <p:spPr>
          <a:xfrm>
            <a:off x="1209675" y="5201126"/>
            <a:ext cx="206812" cy="344686"/>
          </a:xfrm>
          <a:prstGeom prst="rect">
            <a:avLst/>
          </a:prstGeom>
          <a:noFill/>
          <a:ln/>
        </p:spPr>
        <p:txBody>
          <a:bodyPr wrap="none" rtlCol="0" anchor="t"/>
          <a:lstStyle/>
          <a:p>
            <a:pPr marL="0" indent="0" algn="ctr">
              <a:lnSpc>
                <a:spcPts val="2714"/>
              </a:lnSpc>
              <a:buNone/>
            </a:pPr>
            <a:r>
              <a:rPr lang="en-US" sz="2714" b="1" dirty="0">
                <a:solidFill>
                  <a:srgbClr val="AD1F96"/>
                </a:solidFill>
                <a:latin typeface="Nunito" pitchFamily="34" charset="0"/>
                <a:ea typeface="Nunito" pitchFamily="34" charset="-122"/>
                <a:cs typeface="Nunito" pitchFamily="34" charset="-120"/>
              </a:rPr>
              <a:t>3</a:t>
            </a:r>
            <a:endParaRPr lang="en-US" sz="2714" dirty="0"/>
          </a:p>
        </p:txBody>
      </p:sp>
      <p:sp>
        <p:nvSpPr>
          <p:cNvPr id="15" name="Text 12"/>
          <p:cNvSpPr/>
          <p:nvPr/>
        </p:nvSpPr>
        <p:spPr>
          <a:xfrm>
            <a:off x="1831896" y="5098852"/>
            <a:ext cx="4380428" cy="359092"/>
          </a:xfrm>
          <a:prstGeom prst="rect">
            <a:avLst/>
          </a:prstGeom>
          <a:noFill/>
          <a:ln/>
        </p:spPr>
        <p:txBody>
          <a:bodyPr wrap="none" rtlCol="0" anchor="t"/>
          <a:lstStyle/>
          <a:p>
            <a:pPr marL="0" indent="0">
              <a:lnSpc>
                <a:spcPts val="2827"/>
              </a:lnSpc>
              <a:buNone/>
            </a:pPr>
            <a:r>
              <a:rPr lang="en-US" sz="2262" b="1" dirty="0">
                <a:solidFill>
                  <a:srgbClr val="AD1F96"/>
                </a:solidFill>
                <a:latin typeface="Nunito" pitchFamily="34" charset="0"/>
                <a:ea typeface="Nunito" pitchFamily="34" charset="-122"/>
                <a:cs typeface="Nunito" pitchFamily="34" charset="-120"/>
              </a:rPr>
              <a:t>Ethical and Responsible Practices</a:t>
            </a:r>
            <a:endParaRPr lang="en-US" sz="2262" dirty="0"/>
          </a:p>
        </p:txBody>
      </p:sp>
      <p:sp>
        <p:nvSpPr>
          <p:cNvPr id="16" name="Text 13"/>
          <p:cNvSpPr/>
          <p:nvPr/>
        </p:nvSpPr>
        <p:spPr>
          <a:xfrm>
            <a:off x="1831896" y="5604391"/>
            <a:ext cx="5361265" cy="1953220"/>
          </a:xfrm>
          <a:prstGeom prst="rect">
            <a:avLst/>
          </a:prstGeom>
          <a:noFill/>
          <a:ln/>
        </p:spPr>
        <p:txBody>
          <a:bodyPr wrap="square" rtlCol="0" anchor="t"/>
          <a:lstStyle/>
          <a:p>
            <a:pPr marL="0" indent="0">
              <a:lnSpc>
                <a:spcPts val="3076"/>
              </a:lnSpc>
              <a:buNone/>
            </a:pPr>
            <a:r>
              <a:rPr lang="en-US" sz="1923" dirty="0">
                <a:solidFill>
                  <a:srgbClr val="00002E"/>
                </a:solidFill>
                <a:latin typeface="PT Sans" pitchFamily="34" charset="0"/>
                <a:ea typeface="PT Sans" pitchFamily="34" charset="-122"/>
                <a:cs typeface="PT Sans" pitchFamily="34" charset="-120"/>
              </a:rPr>
              <a:t>With growing concerns about privacy and data rights, the future of web scraping will likely involve the development of more ethical and responsible practices, ensuring data is collected and used responsibly.</a:t>
            </a:r>
            <a:endParaRPr lang="en-US" sz="1923" dirty="0"/>
          </a:p>
        </p:txBody>
      </p:sp>
      <p:sp>
        <p:nvSpPr>
          <p:cNvPr id="17" name="Shape 14"/>
          <p:cNvSpPr/>
          <p:nvPr/>
        </p:nvSpPr>
        <p:spPr>
          <a:xfrm>
            <a:off x="7437239" y="5098852"/>
            <a:ext cx="549354" cy="549354"/>
          </a:xfrm>
          <a:prstGeom prst="roundRect">
            <a:avLst>
              <a:gd name="adj" fmla="val 80006"/>
            </a:avLst>
          </a:prstGeom>
          <a:solidFill>
            <a:srgbClr val="F3F3FF"/>
          </a:solidFill>
          <a:ln w="30480">
            <a:solidFill>
              <a:srgbClr val="00002E"/>
            </a:solidFill>
            <a:prstDash val="solid"/>
          </a:ln>
        </p:spPr>
      </p:sp>
      <p:sp>
        <p:nvSpPr>
          <p:cNvPr id="18" name="Text 15"/>
          <p:cNvSpPr/>
          <p:nvPr/>
        </p:nvSpPr>
        <p:spPr>
          <a:xfrm>
            <a:off x="7608451" y="5201126"/>
            <a:ext cx="206812" cy="344686"/>
          </a:xfrm>
          <a:prstGeom prst="rect">
            <a:avLst/>
          </a:prstGeom>
          <a:noFill/>
          <a:ln/>
        </p:spPr>
        <p:txBody>
          <a:bodyPr wrap="none" rtlCol="0" anchor="t"/>
          <a:lstStyle/>
          <a:p>
            <a:pPr marL="0" indent="0" algn="ctr">
              <a:lnSpc>
                <a:spcPts val="2714"/>
              </a:lnSpc>
              <a:buNone/>
            </a:pPr>
            <a:r>
              <a:rPr lang="en-US" sz="2714" b="1" dirty="0">
                <a:solidFill>
                  <a:srgbClr val="2D4DF2"/>
                </a:solidFill>
                <a:latin typeface="Nunito" pitchFamily="34" charset="0"/>
                <a:ea typeface="Nunito" pitchFamily="34" charset="-122"/>
                <a:cs typeface="Nunito" pitchFamily="34" charset="-120"/>
              </a:rPr>
              <a:t>4</a:t>
            </a:r>
            <a:endParaRPr lang="en-US" sz="2714" dirty="0"/>
          </a:p>
        </p:txBody>
      </p:sp>
      <p:sp>
        <p:nvSpPr>
          <p:cNvPr id="19" name="Text 16"/>
          <p:cNvSpPr/>
          <p:nvPr/>
        </p:nvSpPr>
        <p:spPr>
          <a:xfrm>
            <a:off x="8230672" y="5098852"/>
            <a:ext cx="4014788" cy="359092"/>
          </a:xfrm>
          <a:prstGeom prst="rect">
            <a:avLst/>
          </a:prstGeom>
          <a:noFill/>
          <a:ln/>
        </p:spPr>
        <p:txBody>
          <a:bodyPr wrap="none" rtlCol="0" anchor="t"/>
          <a:lstStyle/>
          <a:p>
            <a:pPr marL="0" indent="0">
              <a:lnSpc>
                <a:spcPts val="2827"/>
              </a:lnSpc>
              <a:buNone/>
            </a:pPr>
            <a:r>
              <a:rPr lang="en-US" sz="2262" b="1" dirty="0">
                <a:solidFill>
                  <a:srgbClr val="2D4DF2"/>
                </a:solidFill>
                <a:latin typeface="Nunito" pitchFamily="34" charset="0"/>
                <a:ea typeface="Nunito" pitchFamily="34" charset="-122"/>
                <a:cs typeface="Nunito" pitchFamily="34" charset="-120"/>
              </a:rPr>
              <a:t>Personalized Web Experiences</a:t>
            </a:r>
            <a:endParaRPr lang="en-US" sz="2262" dirty="0"/>
          </a:p>
        </p:txBody>
      </p:sp>
      <p:sp>
        <p:nvSpPr>
          <p:cNvPr id="20" name="Text 17"/>
          <p:cNvSpPr/>
          <p:nvPr/>
        </p:nvSpPr>
        <p:spPr>
          <a:xfrm>
            <a:off x="8230672" y="5604391"/>
            <a:ext cx="5361265" cy="1562576"/>
          </a:xfrm>
          <a:prstGeom prst="rect">
            <a:avLst/>
          </a:prstGeom>
          <a:noFill/>
          <a:ln/>
        </p:spPr>
        <p:txBody>
          <a:bodyPr wrap="square" rtlCol="0" anchor="t"/>
          <a:lstStyle/>
          <a:p>
            <a:pPr marL="0" indent="0">
              <a:lnSpc>
                <a:spcPts val="3076"/>
              </a:lnSpc>
              <a:buNone/>
            </a:pPr>
            <a:r>
              <a:rPr lang="en-US" sz="1923" dirty="0">
                <a:solidFill>
                  <a:srgbClr val="00002E"/>
                </a:solidFill>
                <a:latin typeface="PT Sans" pitchFamily="34" charset="0"/>
                <a:ea typeface="PT Sans" pitchFamily="34" charset="-122"/>
                <a:cs typeface="PT Sans" pitchFamily="34" charset="-120"/>
              </a:rPr>
              <a:t>Web scraping will enable the creation of more personalized web experiences, as businesses leverage data to tailor content, products, and services to individual user preferences.</a:t>
            </a:r>
            <a:endParaRPr lang="en-US" sz="192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08194"/>
          </a:xfrm>
          <a:prstGeom prst="rect">
            <a:avLst/>
          </a:prstGeom>
          <a:solidFill>
            <a:srgbClr val="F3F3FF">
              <a:alpha val="75000"/>
            </a:srgbClr>
          </a:solidFill>
          <a:ln/>
        </p:spPr>
      </p:sp>
      <p:sp>
        <p:nvSpPr>
          <p:cNvPr id="4" name="Text 1"/>
          <p:cNvSpPr/>
          <p:nvPr/>
        </p:nvSpPr>
        <p:spPr>
          <a:xfrm>
            <a:off x="2872621" y="475178"/>
            <a:ext cx="8885039" cy="1016318"/>
          </a:xfrm>
          <a:prstGeom prst="rect">
            <a:avLst/>
          </a:prstGeom>
          <a:noFill/>
          <a:ln/>
        </p:spPr>
        <p:txBody>
          <a:bodyPr wrap="square" rtlCol="0" anchor="t"/>
          <a:lstStyle/>
          <a:p>
            <a:pPr marL="0" indent="0">
              <a:lnSpc>
                <a:spcPts val="4002"/>
              </a:lnSpc>
              <a:buNone/>
            </a:pPr>
            <a:r>
              <a:rPr lang="en-US" sz="3202" b="1" dirty="0">
                <a:solidFill>
                  <a:srgbClr val="00002E"/>
                </a:solidFill>
                <a:latin typeface="Nunito" pitchFamily="34" charset="0"/>
                <a:ea typeface="Nunito" pitchFamily="34" charset="-122"/>
                <a:cs typeface="Nunito" pitchFamily="34" charset="-120"/>
              </a:rPr>
              <a:t>How to Run a Web Scraper in the Command Prompt</a:t>
            </a:r>
            <a:endParaRPr lang="en-US" sz="3202" dirty="0"/>
          </a:p>
        </p:txBody>
      </p:sp>
      <p:pic>
        <p:nvPicPr>
          <p:cNvPr id="5" name="Image 1" descr="preencoded.png"/>
          <p:cNvPicPr>
            <a:picLocks noChangeAspect="1"/>
          </p:cNvPicPr>
          <p:nvPr/>
        </p:nvPicPr>
        <p:blipFill>
          <a:blip r:embed="rId4"/>
          <a:stretch>
            <a:fillRect/>
          </a:stretch>
        </p:blipFill>
        <p:spPr>
          <a:xfrm>
            <a:off x="4654034" y="1837134"/>
            <a:ext cx="879515" cy="979884"/>
          </a:xfrm>
          <a:prstGeom prst="rect">
            <a:avLst/>
          </a:prstGeom>
        </p:spPr>
      </p:pic>
      <p:sp>
        <p:nvSpPr>
          <p:cNvPr id="6" name="Text 2"/>
          <p:cNvSpPr/>
          <p:nvPr/>
        </p:nvSpPr>
        <p:spPr>
          <a:xfrm>
            <a:off x="5028843" y="2275403"/>
            <a:ext cx="129659" cy="345519"/>
          </a:xfrm>
          <a:prstGeom prst="rect">
            <a:avLst/>
          </a:prstGeom>
          <a:noFill/>
          <a:ln/>
        </p:spPr>
        <p:txBody>
          <a:bodyPr wrap="none" rtlCol="0" anchor="t"/>
          <a:lstStyle/>
          <a:p>
            <a:pPr marL="0" indent="0" algn="ctr">
              <a:lnSpc>
                <a:spcPts val="2722"/>
              </a:lnSpc>
              <a:buNone/>
            </a:pPr>
            <a:r>
              <a:rPr lang="en-US" sz="1701" b="1" dirty="0">
                <a:solidFill>
                  <a:srgbClr val="2D4DF2"/>
                </a:solidFill>
                <a:latin typeface="Nunito" pitchFamily="34" charset="0"/>
                <a:ea typeface="Nunito" pitchFamily="34" charset="-122"/>
                <a:cs typeface="Nunito" pitchFamily="34" charset="-120"/>
              </a:rPr>
              <a:t>1</a:t>
            </a:r>
            <a:endParaRPr lang="en-US" sz="1701" dirty="0"/>
          </a:p>
        </p:txBody>
      </p:sp>
      <p:sp>
        <p:nvSpPr>
          <p:cNvPr id="7" name="Text 3"/>
          <p:cNvSpPr/>
          <p:nvPr/>
        </p:nvSpPr>
        <p:spPr>
          <a:xfrm>
            <a:off x="5706308" y="2009894"/>
            <a:ext cx="2033111" cy="254198"/>
          </a:xfrm>
          <a:prstGeom prst="rect">
            <a:avLst/>
          </a:prstGeom>
          <a:noFill/>
          <a:ln/>
        </p:spPr>
        <p:txBody>
          <a:bodyPr wrap="none" rtlCol="0" anchor="t"/>
          <a:lstStyle/>
          <a:p>
            <a:pPr marL="0" indent="0" algn="l">
              <a:lnSpc>
                <a:spcPts val="2001"/>
              </a:lnSpc>
              <a:buNone/>
            </a:pPr>
            <a:r>
              <a:rPr lang="en-US" sz="1601" b="1" dirty="0">
                <a:solidFill>
                  <a:srgbClr val="2D4DF2"/>
                </a:solidFill>
                <a:latin typeface="Nunito" pitchFamily="34" charset="0"/>
                <a:ea typeface="Nunito" pitchFamily="34" charset="-122"/>
                <a:cs typeface="Nunito" pitchFamily="34" charset="-120"/>
              </a:rPr>
              <a:t>1. Install Python</a:t>
            </a:r>
            <a:endParaRPr lang="en-US" sz="1601" dirty="0"/>
          </a:p>
        </p:txBody>
      </p:sp>
      <p:sp>
        <p:nvSpPr>
          <p:cNvPr id="8" name="Text 4"/>
          <p:cNvSpPr/>
          <p:nvPr/>
        </p:nvSpPr>
        <p:spPr>
          <a:xfrm>
            <a:off x="5706308" y="2367677"/>
            <a:ext cx="3761899"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Ensure you have Python installed on your machine.</a:t>
            </a:r>
            <a:endParaRPr lang="en-US" sz="1361" dirty="0"/>
          </a:p>
        </p:txBody>
      </p:sp>
      <p:sp>
        <p:nvSpPr>
          <p:cNvPr id="9" name="Shape 5"/>
          <p:cNvSpPr/>
          <p:nvPr/>
        </p:nvSpPr>
        <p:spPr>
          <a:xfrm>
            <a:off x="5576649" y="2830026"/>
            <a:ext cx="6137910" cy="10775"/>
          </a:xfrm>
          <a:prstGeom prst="rect">
            <a:avLst/>
          </a:prstGeom>
          <a:solidFill>
            <a:srgbClr val="2D4DF2"/>
          </a:solidFill>
          <a:ln/>
        </p:spPr>
      </p:sp>
      <p:pic>
        <p:nvPicPr>
          <p:cNvPr id="10" name="Image 2" descr="preencoded.png"/>
          <p:cNvPicPr>
            <a:picLocks noChangeAspect="1"/>
          </p:cNvPicPr>
          <p:nvPr/>
        </p:nvPicPr>
        <p:blipFill>
          <a:blip r:embed="rId5"/>
          <a:stretch>
            <a:fillRect/>
          </a:stretch>
        </p:blipFill>
        <p:spPr>
          <a:xfrm>
            <a:off x="4214217" y="2860119"/>
            <a:ext cx="1759148" cy="979884"/>
          </a:xfrm>
          <a:prstGeom prst="rect">
            <a:avLst/>
          </a:prstGeom>
        </p:spPr>
      </p:pic>
      <p:sp>
        <p:nvSpPr>
          <p:cNvPr id="11" name="Text 6"/>
          <p:cNvSpPr/>
          <p:nvPr/>
        </p:nvSpPr>
        <p:spPr>
          <a:xfrm>
            <a:off x="5028843" y="3177302"/>
            <a:ext cx="129659" cy="345519"/>
          </a:xfrm>
          <a:prstGeom prst="rect">
            <a:avLst/>
          </a:prstGeom>
          <a:noFill/>
          <a:ln/>
        </p:spPr>
        <p:txBody>
          <a:bodyPr wrap="none" rtlCol="0" anchor="t"/>
          <a:lstStyle/>
          <a:p>
            <a:pPr marL="0" indent="0" algn="ctr">
              <a:lnSpc>
                <a:spcPts val="2722"/>
              </a:lnSpc>
              <a:buNone/>
            </a:pPr>
            <a:r>
              <a:rPr lang="en-US" sz="1701" b="1" dirty="0">
                <a:solidFill>
                  <a:srgbClr val="015F98"/>
                </a:solidFill>
                <a:latin typeface="Nunito" pitchFamily="34" charset="0"/>
                <a:ea typeface="Nunito" pitchFamily="34" charset="-122"/>
                <a:cs typeface="Nunito" pitchFamily="34" charset="-120"/>
              </a:rPr>
              <a:t>2</a:t>
            </a:r>
            <a:endParaRPr lang="en-US" sz="1701" dirty="0"/>
          </a:p>
        </p:txBody>
      </p:sp>
      <p:sp>
        <p:nvSpPr>
          <p:cNvPr id="12" name="Text 7"/>
          <p:cNvSpPr/>
          <p:nvPr/>
        </p:nvSpPr>
        <p:spPr>
          <a:xfrm>
            <a:off x="6146125" y="3032879"/>
            <a:ext cx="2373511" cy="254198"/>
          </a:xfrm>
          <a:prstGeom prst="rect">
            <a:avLst/>
          </a:prstGeom>
          <a:noFill/>
          <a:ln/>
        </p:spPr>
        <p:txBody>
          <a:bodyPr wrap="none" rtlCol="0" anchor="t"/>
          <a:lstStyle/>
          <a:p>
            <a:pPr marL="0" indent="0" algn="l">
              <a:lnSpc>
                <a:spcPts val="2001"/>
              </a:lnSpc>
              <a:buNone/>
            </a:pPr>
            <a:r>
              <a:rPr lang="en-US" sz="1601" b="1" dirty="0">
                <a:solidFill>
                  <a:srgbClr val="015F98"/>
                </a:solidFill>
                <a:latin typeface="Nunito" pitchFamily="34" charset="0"/>
                <a:ea typeface="Nunito" pitchFamily="34" charset="-122"/>
                <a:cs typeface="Nunito" pitchFamily="34" charset="-120"/>
              </a:rPr>
              <a:t>2. Install Scraping Library</a:t>
            </a:r>
            <a:endParaRPr lang="en-US" sz="1601" dirty="0"/>
          </a:p>
        </p:txBody>
      </p:sp>
      <p:sp>
        <p:nvSpPr>
          <p:cNvPr id="13" name="Text 8"/>
          <p:cNvSpPr/>
          <p:nvPr/>
        </p:nvSpPr>
        <p:spPr>
          <a:xfrm>
            <a:off x="6146125" y="3390662"/>
            <a:ext cx="5072063"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Use pip to install a web scraping library like BeautifulSoup or Scrapy.</a:t>
            </a:r>
            <a:endParaRPr lang="en-US" sz="1361" dirty="0"/>
          </a:p>
        </p:txBody>
      </p:sp>
      <p:sp>
        <p:nvSpPr>
          <p:cNvPr id="14" name="Shape 9"/>
          <p:cNvSpPr/>
          <p:nvPr/>
        </p:nvSpPr>
        <p:spPr>
          <a:xfrm>
            <a:off x="6016466" y="3853011"/>
            <a:ext cx="5698093" cy="10775"/>
          </a:xfrm>
          <a:prstGeom prst="rect">
            <a:avLst/>
          </a:prstGeom>
          <a:solidFill>
            <a:srgbClr val="015F98"/>
          </a:solidFill>
          <a:ln/>
        </p:spPr>
      </p:sp>
      <p:pic>
        <p:nvPicPr>
          <p:cNvPr id="15" name="Image 3" descr="preencoded.png"/>
          <p:cNvPicPr>
            <a:picLocks noChangeAspect="1"/>
          </p:cNvPicPr>
          <p:nvPr/>
        </p:nvPicPr>
        <p:blipFill>
          <a:blip r:embed="rId6"/>
          <a:stretch>
            <a:fillRect/>
          </a:stretch>
        </p:blipFill>
        <p:spPr>
          <a:xfrm>
            <a:off x="3774400" y="3883104"/>
            <a:ext cx="2638782" cy="979884"/>
          </a:xfrm>
          <a:prstGeom prst="rect">
            <a:avLst/>
          </a:prstGeom>
        </p:spPr>
      </p:pic>
      <p:sp>
        <p:nvSpPr>
          <p:cNvPr id="16" name="Text 10"/>
          <p:cNvSpPr/>
          <p:nvPr/>
        </p:nvSpPr>
        <p:spPr>
          <a:xfrm>
            <a:off x="5028962" y="4200287"/>
            <a:ext cx="129659" cy="345519"/>
          </a:xfrm>
          <a:prstGeom prst="rect">
            <a:avLst/>
          </a:prstGeom>
          <a:noFill/>
          <a:ln/>
        </p:spPr>
        <p:txBody>
          <a:bodyPr wrap="none" rtlCol="0" anchor="t"/>
          <a:lstStyle/>
          <a:p>
            <a:pPr marL="0" indent="0" algn="ctr">
              <a:lnSpc>
                <a:spcPts val="2722"/>
              </a:lnSpc>
              <a:buNone/>
            </a:pPr>
            <a:r>
              <a:rPr lang="en-US" sz="1701" b="1" dirty="0">
                <a:solidFill>
                  <a:srgbClr val="AD1F96"/>
                </a:solidFill>
                <a:latin typeface="Nunito" pitchFamily="34" charset="0"/>
                <a:ea typeface="Nunito" pitchFamily="34" charset="-122"/>
                <a:cs typeface="Nunito" pitchFamily="34" charset="-120"/>
              </a:rPr>
              <a:t>3</a:t>
            </a:r>
            <a:endParaRPr lang="en-US" sz="1701" dirty="0"/>
          </a:p>
        </p:txBody>
      </p:sp>
      <p:sp>
        <p:nvSpPr>
          <p:cNvPr id="17" name="Text 11"/>
          <p:cNvSpPr/>
          <p:nvPr/>
        </p:nvSpPr>
        <p:spPr>
          <a:xfrm>
            <a:off x="6585942" y="4055864"/>
            <a:ext cx="2138958" cy="254198"/>
          </a:xfrm>
          <a:prstGeom prst="rect">
            <a:avLst/>
          </a:prstGeom>
          <a:noFill/>
          <a:ln/>
        </p:spPr>
        <p:txBody>
          <a:bodyPr wrap="none" rtlCol="0" anchor="t"/>
          <a:lstStyle/>
          <a:p>
            <a:pPr marL="0" indent="0" algn="l">
              <a:lnSpc>
                <a:spcPts val="2001"/>
              </a:lnSpc>
              <a:buNone/>
            </a:pPr>
            <a:r>
              <a:rPr lang="en-US" sz="1601" b="1" dirty="0">
                <a:solidFill>
                  <a:srgbClr val="AD1F96"/>
                </a:solidFill>
                <a:latin typeface="Nunito" pitchFamily="34" charset="0"/>
                <a:ea typeface="Nunito" pitchFamily="34" charset="-122"/>
                <a:cs typeface="Nunito" pitchFamily="34" charset="-120"/>
              </a:rPr>
              <a:t>3. Write Scraping Code</a:t>
            </a:r>
            <a:endParaRPr lang="en-US" sz="1601" dirty="0"/>
          </a:p>
        </p:txBody>
      </p:sp>
      <p:sp>
        <p:nvSpPr>
          <p:cNvPr id="18" name="Text 12"/>
          <p:cNvSpPr/>
          <p:nvPr/>
        </p:nvSpPr>
        <p:spPr>
          <a:xfrm>
            <a:off x="6585942" y="4413647"/>
            <a:ext cx="4026218"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Create a Python script that defines your scraping logic.</a:t>
            </a:r>
            <a:endParaRPr lang="en-US" sz="1361" dirty="0"/>
          </a:p>
        </p:txBody>
      </p:sp>
      <p:sp>
        <p:nvSpPr>
          <p:cNvPr id="19" name="Shape 13"/>
          <p:cNvSpPr/>
          <p:nvPr/>
        </p:nvSpPr>
        <p:spPr>
          <a:xfrm>
            <a:off x="6456283" y="4875996"/>
            <a:ext cx="5258276" cy="10775"/>
          </a:xfrm>
          <a:prstGeom prst="rect">
            <a:avLst/>
          </a:prstGeom>
          <a:solidFill>
            <a:srgbClr val="AD1F96"/>
          </a:solidFill>
          <a:ln/>
        </p:spPr>
      </p:sp>
      <p:pic>
        <p:nvPicPr>
          <p:cNvPr id="20" name="Image 4" descr="preencoded.png"/>
          <p:cNvPicPr>
            <a:picLocks noChangeAspect="1"/>
          </p:cNvPicPr>
          <p:nvPr/>
        </p:nvPicPr>
        <p:blipFill>
          <a:blip r:embed="rId7"/>
          <a:stretch>
            <a:fillRect/>
          </a:stretch>
        </p:blipFill>
        <p:spPr>
          <a:xfrm>
            <a:off x="3334583" y="4906089"/>
            <a:ext cx="3518416" cy="979884"/>
          </a:xfrm>
          <a:prstGeom prst="rect">
            <a:avLst/>
          </a:prstGeom>
        </p:spPr>
      </p:pic>
      <p:sp>
        <p:nvSpPr>
          <p:cNvPr id="21" name="Text 14"/>
          <p:cNvSpPr/>
          <p:nvPr/>
        </p:nvSpPr>
        <p:spPr>
          <a:xfrm>
            <a:off x="5028962" y="5223272"/>
            <a:ext cx="129659" cy="345519"/>
          </a:xfrm>
          <a:prstGeom prst="rect">
            <a:avLst/>
          </a:prstGeom>
          <a:noFill/>
          <a:ln/>
        </p:spPr>
        <p:txBody>
          <a:bodyPr wrap="none" rtlCol="0" anchor="t"/>
          <a:lstStyle/>
          <a:p>
            <a:pPr marL="0" indent="0" algn="ctr">
              <a:lnSpc>
                <a:spcPts val="2722"/>
              </a:lnSpc>
              <a:buNone/>
            </a:pPr>
            <a:r>
              <a:rPr lang="en-US" sz="1701" b="1" dirty="0">
                <a:solidFill>
                  <a:srgbClr val="2D4DF2"/>
                </a:solidFill>
                <a:latin typeface="Nunito" pitchFamily="34" charset="0"/>
                <a:ea typeface="Nunito" pitchFamily="34" charset="-122"/>
                <a:cs typeface="Nunito" pitchFamily="34" charset="-120"/>
              </a:rPr>
              <a:t>4</a:t>
            </a:r>
            <a:endParaRPr lang="en-US" sz="1701" dirty="0"/>
          </a:p>
        </p:txBody>
      </p:sp>
      <p:sp>
        <p:nvSpPr>
          <p:cNvPr id="22" name="Text 15"/>
          <p:cNvSpPr/>
          <p:nvPr/>
        </p:nvSpPr>
        <p:spPr>
          <a:xfrm>
            <a:off x="7025759" y="5078849"/>
            <a:ext cx="2551986" cy="254198"/>
          </a:xfrm>
          <a:prstGeom prst="rect">
            <a:avLst/>
          </a:prstGeom>
          <a:noFill/>
          <a:ln/>
        </p:spPr>
        <p:txBody>
          <a:bodyPr wrap="none" rtlCol="0" anchor="t"/>
          <a:lstStyle/>
          <a:p>
            <a:pPr marL="0" indent="0" algn="l">
              <a:lnSpc>
                <a:spcPts val="2001"/>
              </a:lnSpc>
              <a:buNone/>
            </a:pPr>
            <a:r>
              <a:rPr lang="en-US" sz="1601" b="1" dirty="0">
                <a:solidFill>
                  <a:srgbClr val="2D4DF2"/>
                </a:solidFill>
                <a:latin typeface="Nunito" pitchFamily="34" charset="0"/>
                <a:ea typeface="Nunito" pitchFamily="34" charset="-122"/>
                <a:cs typeface="Nunito" pitchFamily="34" charset="-120"/>
              </a:rPr>
              <a:t>4. Run in Command Prompt</a:t>
            </a:r>
            <a:endParaRPr lang="en-US" sz="1601" dirty="0"/>
          </a:p>
        </p:txBody>
      </p:sp>
      <p:sp>
        <p:nvSpPr>
          <p:cNvPr id="23" name="Text 16"/>
          <p:cNvSpPr/>
          <p:nvPr/>
        </p:nvSpPr>
        <p:spPr>
          <a:xfrm>
            <a:off x="7025759" y="5436632"/>
            <a:ext cx="4389596"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Open the command prompt and execute your Python script.</a:t>
            </a:r>
            <a:endParaRPr lang="en-US" sz="1361" dirty="0"/>
          </a:p>
        </p:txBody>
      </p:sp>
      <p:sp>
        <p:nvSpPr>
          <p:cNvPr id="24" name="Shape 17"/>
          <p:cNvSpPr/>
          <p:nvPr/>
        </p:nvSpPr>
        <p:spPr>
          <a:xfrm>
            <a:off x="6896100" y="5898981"/>
            <a:ext cx="4818459" cy="10775"/>
          </a:xfrm>
          <a:prstGeom prst="rect">
            <a:avLst/>
          </a:prstGeom>
          <a:solidFill>
            <a:srgbClr val="2D4DF2"/>
          </a:solidFill>
          <a:ln/>
        </p:spPr>
      </p:sp>
      <p:pic>
        <p:nvPicPr>
          <p:cNvPr id="25" name="Image 5" descr="preencoded.png"/>
          <p:cNvPicPr>
            <a:picLocks noChangeAspect="1"/>
          </p:cNvPicPr>
          <p:nvPr/>
        </p:nvPicPr>
        <p:blipFill>
          <a:blip r:embed="rId8"/>
          <a:stretch>
            <a:fillRect/>
          </a:stretch>
        </p:blipFill>
        <p:spPr>
          <a:xfrm>
            <a:off x="2894767" y="5929074"/>
            <a:ext cx="4398050" cy="979884"/>
          </a:xfrm>
          <a:prstGeom prst="rect">
            <a:avLst/>
          </a:prstGeom>
        </p:spPr>
      </p:pic>
      <p:sp>
        <p:nvSpPr>
          <p:cNvPr id="26" name="Text 18"/>
          <p:cNvSpPr/>
          <p:nvPr/>
        </p:nvSpPr>
        <p:spPr>
          <a:xfrm>
            <a:off x="5028843" y="6246257"/>
            <a:ext cx="129659" cy="345519"/>
          </a:xfrm>
          <a:prstGeom prst="rect">
            <a:avLst/>
          </a:prstGeom>
          <a:noFill/>
          <a:ln/>
        </p:spPr>
        <p:txBody>
          <a:bodyPr wrap="none" rtlCol="0" anchor="t"/>
          <a:lstStyle/>
          <a:p>
            <a:pPr marL="0" indent="0" algn="ctr">
              <a:lnSpc>
                <a:spcPts val="2722"/>
              </a:lnSpc>
              <a:buNone/>
            </a:pPr>
            <a:r>
              <a:rPr lang="en-US" sz="1701" b="1" dirty="0">
                <a:solidFill>
                  <a:srgbClr val="015F98"/>
                </a:solidFill>
                <a:latin typeface="Nunito" pitchFamily="34" charset="0"/>
                <a:ea typeface="Nunito" pitchFamily="34" charset="-122"/>
                <a:cs typeface="Nunito" pitchFamily="34" charset="-120"/>
              </a:rPr>
              <a:t>5</a:t>
            </a:r>
            <a:endParaRPr lang="en-US" sz="1701" dirty="0"/>
          </a:p>
        </p:txBody>
      </p:sp>
      <p:sp>
        <p:nvSpPr>
          <p:cNvPr id="27" name="Text 19"/>
          <p:cNvSpPr/>
          <p:nvPr/>
        </p:nvSpPr>
        <p:spPr>
          <a:xfrm>
            <a:off x="7465576" y="6101834"/>
            <a:ext cx="2033111" cy="254198"/>
          </a:xfrm>
          <a:prstGeom prst="rect">
            <a:avLst/>
          </a:prstGeom>
          <a:noFill/>
          <a:ln/>
        </p:spPr>
        <p:txBody>
          <a:bodyPr wrap="none" rtlCol="0" anchor="t"/>
          <a:lstStyle/>
          <a:p>
            <a:pPr marL="0" indent="0" algn="l">
              <a:lnSpc>
                <a:spcPts val="2001"/>
              </a:lnSpc>
              <a:buNone/>
            </a:pPr>
            <a:r>
              <a:rPr lang="en-US" sz="1601" b="1" dirty="0">
                <a:solidFill>
                  <a:srgbClr val="015F98"/>
                </a:solidFill>
                <a:latin typeface="Nunito" pitchFamily="34" charset="0"/>
                <a:ea typeface="Nunito" pitchFamily="34" charset="-122"/>
                <a:cs typeface="Nunito" pitchFamily="34" charset="-120"/>
              </a:rPr>
              <a:t>5. Collect Data</a:t>
            </a:r>
            <a:endParaRPr lang="en-US" sz="1601" dirty="0"/>
          </a:p>
        </p:txBody>
      </p:sp>
      <p:sp>
        <p:nvSpPr>
          <p:cNvPr id="28" name="Text 20"/>
          <p:cNvSpPr/>
          <p:nvPr/>
        </p:nvSpPr>
        <p:spPr>
          <a:xfrm>
            <a:off x="7465576" y="6459617"/>
            <a:ext cx="3709273"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The scraper will extract and save the desired data.</a:t>
            </a:r>
            <a:endParaRPr lang="en-US" sz="1361" dirty="0"/>
          </a:p>
        </p:txBody>
      </p:sp>
      <p:sp>
        <p:nvSpPr>
          <p:cNvPr id="29" name="Text 21"/>
          <p:cNvSpPr/>
          <p:nvPr/>
        </p:nvSpPr>
        <p:spPr>
          <a:xfrm>
            <a:off x="2872621" y="7103269"/>
            <a:ext cx="8885039" cy="829747"/>
          </a:xfrm>
          <a:prstGeom prst="rect">
            <a:avLst/>
          </a:prstGeom>
          <a:noFill/>
          <a:ln/>
        </p:spPr>
        <p:txBody>
          <a:bodyPr wrap="square" rtlCol="0" anchor="t"/>
          <a:lstStyle/>
          <a:p>
            <a:pPr marL="0" indent="0">
              <a:lnSpc>
                <a:spcPts val="2177"/>
              </a:lnSpc>
              <a:buNone/>
            </a:pPr>
            <a:r>
              <a:rPr lang="en-US" sz="1361" dirty="0">
                <a:solidFill>
                  <a:srgbClr val="00002E"/>
                </a:solidFill>
                <a:latin typeface="PT Sans" pitchFamily="34" charset="0"/>
                <a:ea typeface="PT Sans" pitchFamily="34" charset="-122"/>
                <a:cs typeface="PT Sans" pitchFamily="34" charset="-120"/>
              </a:rPr>
              <a:t>Running a web scraper in the command prompt involves installing Python, setting up a web scraping library, writing the scraping code, and executing the script in the command prompt. This allows you to easily automate data extraction from websites without the need for a graphical user interface.</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1455658"/>
            <a:ext cx="6493312"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Source Code and Output</a:t>
            </a:r>
            <a:endParaRPr lang="en-US" sz="4574" dirty="0"/>
          </a:p>
        </p:txBody>
      </p:sp>
      <p:sp>
        <p:nvSpPr>
          <p:cNvPr id="5" name="Text 2"/>
          <p:cNvSpPr/>
          <p:nvPr/>
        </p:nvSpPr>
        <p:spPr>
          <a:xfrm>
            <a:off x="968693" y="2774156"/>
            <a:ext cx="6045279" cy="1975247"/>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Showcasing the actual source code and output is a crucial step in any web scraping presentation. This section should provide a clear and concise demonstration of the web scraper in action, highlighting the key features and functionality.</a:t>
            </a:r>
            <a:endParaRPr lang="en-US" sz="1944" dirty="0"/>
          </a:p>
        </p:txBody>
      </p:sp>
      <p:sp>
        <p:nvSpPr>
          <p:cNvPr id="6" name="Text 3"/>
          <p:cNvSpPr/>
          <p:nvPr/>
        </p:nvSpPr>
        <p:spPr>
          <a:xfrm>
            <a:off x="968693" y="4971574"/>
            <a:ext cx="6045279" cy="1580198"/>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By sharing the source code, you can illustrate the technical implementation details, while the output will demonstrate the real-world application and the value of the web scraping process.</a:t>
            </a:r>
            <a:endParaRPr lang="en-US" sz="1944" dirty="0"/>
          </a:p>
        </p:txBody>
      </p:sp>
      <p:pic>
        <p:nvPicPr>
          <p:cNvPr id="7" name="Image 1" descr="preencoded.png"/>
          <p:cNvPicPr>
            <a:picLocks noChangeAspect="1"/>
          </p:cNvPicPr>
          <p:nvPr/>
        </p:nvPicPr>
        <p:blipFill>
          <a:blip r:embed="rId4"/>
          <a:stretch>
            <a:fillRect/>
          </a:stretch>
        </p:blipFill>
        <p:spPr>
          <a:xfrm>
            <a:off x="7623810" y="2829639"/>
            <a:ext cx="6045279" cy="3400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1224796"/>
            <a:ext cx="8392954"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Popular Web Scraping Libraries</a:t>
            </a:r>
            <a:endParaRPr lang="en-US" sz="4574" dirty="0"/>
          </a:p>
        </p:txBody>
      </p:sp>
      <p:sp>
        <p:nvSpPr>
          <p:cNvPr id="5" name="Text 2"/>
          <p:cNvSpPr/>
          <p:nvPr/>
        </p:nvSpPr>
        <p:spPr>
          <a:xfrm>
            <a:off x="968693" y="2567940"/>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Python Libraries</a:t>
            </a:r>
            <a:endParaRPr lang="en-US" sz="2287" dirty="0"/>
          </a:p>
        </p:txBody>
      </p:sp>
      <p:sp>
        <p:nvSpPr>
          <p:cNvPr id="6" name="Text 3"/>
          <p:cNvSpPr/>
          <p:nvPr/>
        </p:nvSpPr>
        <p:spPr>
          <a:xfrm>
            <a:off x="968693" y="3177897"/>
            <a:ext cx="6045279" cy="1185148"/>
          </a:xfrm>
          <a:prstGeom prst="rect">
            <a:avLst/>
          </a:prstGeom>
          <a:noFill/>
          <a:ln/>
        </p:spPr>
        <p:txBody>
          <a:bodyPr wrap="square" rtlCol="0" anchor="t"/>
          <a:lstStyle/>
          <a:p>
            <a:pPr marL="0" indent="0">
              <a:lnSpc>
                <a:spcPts val="3110"/>
              </a:lnSpc>
              <a:buNone/>
            </a:pPr>
            <a:r>
              <a:rPr lang="en-US" sz="1944" b="1" dirty="0">
                <a:solidFill>
                  <a:srgbClr val="00002E"/>
                </a:solidFill>
                <a:latin typeface="PT Sans" pitchFamily="34" charset="0"/>
                <a:ea typeface="PT Sans" pitchFamily="34" charset="-122"/>
                <a:cs typeface="PT Sans" pitchFamily="34" charset="-120"/>
              </a:rPr>
              <a:t>BeautifulSoup</a:t>
            </a:r>
            <a:r>
              <a:rPr lang="en-US" sz="1944" dirty="0">
                <a:solidFill>
                  <a:srgbClr val="00002E"/>
                </a:solidFill>
                <a:latin typeface="PT Sans" pitchFamily="34" charset="0"/>
                <a:ea typeface="PT Sans" pitchFamily="34" charset="-122"/>
                <a:cs typeface="PT Sans" pitchFamily="34" charset="-120"/>
              </a:rPr>
              <a:t> - A popular library for parsing HTML and XML documents. It provides a simple way to extract data from webpages.</a:t>
            </a:r>
            <a:endParaRPr lang="en-US" sz="1944" dirty="0"/>
          </a:p>
        </p:txBody>
      </p:sp>
      <p:sp>
        <p:nvSpPr>
          <p:cNvPr id="7" name="Text 4"/>
          <p:cNvSpPr/>
          <p:nvPr/>
        </p:nvSpPr>
        <p:spPr>
          <a:xfrm>
            <a:off x="968693" y="4585216"/>
            <a:ext cx="6045279" cy="790099"/>
          </a:xfrm>
          <a:prstGeom prst="rect">
            <a:avLst/>
          </a:prstGeom>
          <a:noFill/>
          <a:ln/>
        </p:spPr>
        <p:txBody>
          <a:bodyPr wrap="square" rtlCol="0" anchor="t"/>
          <a:lstStyle/>
          <a:p>
            <a:pPr marL="0" indent="0">
              <a:lnSpc>
                <a:spcPts val="3110"/>
              </a:lnSpc>
              <a:buNone/>
            </a:pPr>
            <a:r>
              <a:rPr lang="en-US" sz="1944" b="1" dirty="0">
                <a:solidFill>
                  <a:srgbClr val="00002E"/>
                </a:solidFill>
                <a:latin typeface="PT Sans" pitchFamily="34" charset="0"/>
                <a:ea typeface="PT Sans" pitchFamily="34" charset="-122"/>
                <a:cs typeface="PT Sans" pitchFamily="34" charset="-120"/>
              </a:rPr>
              <a:t>Scrapy</a:t>
            </a:r>
            <a:r>
              <a:rPr lang="en-US" sz="1944" dirty="0">
                <a:solidFill>
                  <a:srgbClr val="00002E"/>
                </a:solidFill>
                <a:latin typeface="PT Sans" pitchFamily="34" charset="0"/>
                <a:ea typeface="PT Sans" pitchFamily="34" charset="-122"/>
                <a:cs typeface="PT Sans" pitchFamily="34" charset="-120"/>
              </a:rPr>
              <a:t> - A high-level web scraping framework that allows you to write efficient and reusable scrapers.</a:t>
            </a:r>
            <a:endParaRPr lang="en-US" sz="1944" dirty="0"/>
          </a:p>
        </p:txBody>
      </p:sp>
      <p:sp>
        <p:nvSpPr>
          <p:cNvPr id="8" name="Text 5"/>
          <p:cNvSpPr/>
          <p:nvPr/>
        </p:nvSpPr>
        <p:spPr>
          <a:xfrm>
            <a:off x="968693" y="5597485"/>
            <a:ext cx="6045279" cy="1185148"/>
          </a:xfrm>
          <a:prstGeom prst="rect">
            <a:avLst/>
          </a:prstGeom>
          <a:noFill/>
          <a:ln/>
        </p:spPr>
        <p:txBody>
          <a:bodyPr wrap="square" rtlCol="0" anchor="t"/>
          <a:lstStyle/>
          <a:p>
            <a:pPr marL="0" indent="0">
              <a:lnSpc>
                <a:spcPts val="3110"/>
              </a:lnSpc>
              <a:buNone/>
            </a:pPr>
            <a:r>
              <a:rPr lang="en-US" sz="1944" b="1" dirty="0">
                <a:solidFill>
                  <a:srgbClr val="00002E"/>
                </a:solidFill>
                <a:latin typeface="PT Sans" pitchFamily="34" charset="0"/>
                <a:ea typeface="PT Sans" pitchFamily="34" charset="-122"/>
                <a:cs typeface="PT Sans" pitchFamily="34" charset="-120"/>
              </a:rPr>
              <a:t>Selenium</a:t>
            </a:r>
            <a:r>
              <a:rPr lang="en-US" sz="1944" dirty="0">
                <a:solidFill>
                  <a:srgbClr val="00002E"/>
                </a:solidFill>
                <a:latin typeface="PT Sans" pitchFamily="34" charset="0"/>
                <a:ea typeface="PT Sans" pitchFamily="34" charset="-122"/>
                <a:cs typeface="PT Sans" pitchFamily="34" charset="-120"/>
              </a:rPr>
              <a:t> - A powerful library for automating web browsers, which can be useful for scraping dynamic websites.</a:t>
            </a:r>
            <a:endParaRPr lang="en-US" sz="1944" dirty="0"/>
          </a:p>
        </p:txBody>
      </p:sp>
      <p:sp>
        <p:nvSpPr>
          <p:cNvPr id="9" name="Text 6"/>
          <p:cNvSpPr/>
          <p:nvPr/>
        </p:nvSpPr>
        <p:spPr>
          <a:xfrm>
            <a:off x="7623810" y="2567940"/>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JavaScript Libraries</a:t>
            </a:r>
            <a:endParaRPr lang="en-US" sz="2287" dirty="0"/>
          </a:p>
        </p:txBody>
      </p:sp>
      <p:sp>
        <p:nvSpPr>
          <p:cNvPr id="10" name="Text 7"/>
          <p:cNvSpPr/>
          <p:nvPr/>
        </p:nvSpPr>
        <p:spPr>
          <a:xfrm>
            <a:off x="7623810" y="3177897"/>
            <a:ext cx="6045279" cy="790099"/>
          </a:xfrm>
          <a:prstGeom prst="rect">
            <a:avLst/>
          </a:prstGeom>
          <a:noFill/>
          <a:ln/>
        </p:spPr>
        <p:txBody>
          <a:bodyPr wrap="square" rtlCol="0" anchor="t"/>
          <a:lstStyle/>
          <a:p>
            <a:pPr marL="0" indent="0">
              <a:lnSpc>
                <a:spcPts val="3110"/>
              </a:lnSpc>
              <a:buNone/>
            </a:pPr>
            <a:r>
              <a:rPr lang="en-US" sz="1944" b="1" dirty="0">
                <a:solidFill>
                  <a:srgbClr val="00002E"/>
                </a:solidFill>
                <a:latin typeface="PT Sans" pitchFamily="34" charset="0"/>
                <a:ea typeface="PT Sans" pitchFamily="34" charset="-122"/>
                <a:cs typeface="PT Sans" pitchFamily="34" charset="-120"/>
              </a:rPr>
              <a:t>Puppeteer</a:t>
            </a:r>
            <a:r>
              <a:rPr lang="en-US" sz="1944" dirty="0">
                <a:solidFill>
                  <a:srgbClr val="00002E"/>
                </a:solidFill>
                <a:latin typeface="PT Sans" pitchFamily="34" charset="0"/>
                <a:ea typeface="PT Sans" pitchFamily="34" charset="-122"/>
                <a:cs typeface="PT Sans" pitchFamily="34" charset="-120"/>
              </a:rPr>
              <a:t> - A Node.js library that provides a high-level API to control headless Chrome or Chromium.</a:t>
            </a:r>
            <a:endParaRPr lang="en-US" sz="1944" dirty="0"/>
          </a:p>
        </p:txBody>
      </p:sp>
      <p:sp>
        <p:nvSpPr>
          <p:cNvPr id="11" name="Text 8"/>
          <p:cNvSpPr/>
          <p:nvPr/>
        </p:nvSpPr>
        <p:spPr>
          <a:xfrm>
            <a:off x="7623810" y="4190167"/>
            <a:ext cx="6045279" cy="790099"/>
          </a:xfrm>
          <a:prstGeom prst="rect">
            <a:avLst/>
          </a:prstGeom>
          <a:noFill/>
          <a:ln/>
        </p:spPr>
        <p:txBody>
          <a:bodyPr wrap="square" rtlCol="0" anchor="t"/>
          <a:lstStyle/>
          <a:p>
            <a:pPr marL="0" indent="0">
              <a:lnSpc>
                <a:spcPts val="3110"/>
              </a:lnSpc>
              <a:buNone/>
            </a:pPr>
            <a:r>
              <a:rPr lang="en-US" sz="1944" b="1" dirty="0">
                <a:solidFill>
                  <a:srgbClr val="00002E"/>
                </a:solidFill>
                <a:latin typeface="PT Sans" pitchFamily="34" charset="0"/>
                <a:ea typeface="PT Sans" pitchFamily="34" charset="-122"/>
                <a:cs typeface="PT Sans" pitchFamily="34" charset="-120"/>
              </a:rPr>
              <a:t>Cheerio</a:t>
            </a:r>
            <a:r>
              <a:rPr lang="en-US" sz="1944" dirty="0">
                <a:solidFill>
                  <a:srgbClr val="00002E"/>
                </a:solidFill>
                <a:latin typeface="PT Sans" pitchFamily="34" charset="0"/>
                <a:ea typeface="PT Sans" pitchFamily="34" charset="-122"/>
                <a:cs typeface="PT Sans" pitchFamily="34" charset="-120"/>
              </a:rPr>
              <a:t> - A jQuery-like library for parsing and manipulating HTML documents in Node.js.</a:t>
            </a:r>
            <a:endParaRPr lang="en-US" sz="1944" dirty="0"/>
          </a:p>
        </p:txBody>
      </p:sp>
      <p:sp>
        <p:nvSpPr>
          <p:cNvPr id="12" name="Text 9"/>
          <p:cNvSpPr/>
          <p:nvPr/>
        </p:nvSpPr>
        <p:spPr>
          <a:xfrm>
            <a:off x="7623810" y="5202436"/>
            <a:ext cx="6045279" cy="790099"/>
          </a:xfrm>
          <a:prstGeom prst="rect">
            <a:avLst/>
          </a:prstGeom>
          <a:noFill/>
          <a:ln/>
        </p:spPr>
        <p:txBody>
          <a:bodyPr wrap="square" rtlCol="0" anchor="t"/>
          <a:lstStyle/>
          <a:p>
            <a:pPr marL="0" indent="0">
              <a:lnSpc>
                <a:spcPts val="3110"/>
              </a:lnSpc>
              <a:buNone/>
            </a:pPr>
            <a:r>
              <a:rPr lang="en-US" sz="1944" b="1" dirty="0">
                <a:solidFill>
                  <a:srgbClr val="00002E"/>
                </a:solidFill>
                <a:latin typeface="PT Sans" pitchFamily="34" charset="0"/>
                <a:ea typeface="PT Sans" pitchFamily="34" charset="-122"/>
                <a:cs typeface="PT Sans" pitchFamily="34" charset="-120"/>
              </a:rPr>
              <a:t>Nightmare</a:t>
            </a:r>
            <a:r>
              <a:rPr lang="en-US" sz="1944" dirty="0">
                <a:solidFill>
                  <a:srgbClr val="00002E"/>
                </a:solidFill>
                <a:latin typeface="PT Sans" pitchFamily="34" charset="0"/>
                <a:ea typeface="PT Sans" pitchFamily="34" charset="-122"/>
                <a:cs typeface="PT Sans" pitchFamily="34" charset="-120"/>
              </a:rPr>
              <a:t> - A high-level browser automation library for Node.js that can be used for web scraping.</a:t>
            </a:r>
            <a:endParaRPr lang="en-US" sz="1944"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197</TotalTime>
  <Words>1004</Words>
  <Application>Microsoft Office PowerPoint</Application>
  <PresentationFormat>Custom</PresentationFormat>
  <Paragraphs>100</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Garamond</vt:lpstr>
      <vt:lpstr>Nunito</vt:lpstr>
      <vt:lpstr>PT Sans</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arcotpriyanka49@gmail.com</cp:lastModifiedBy>
  <cp:revision>6</cp:revision>
  <dcterms:created xsi:type="dcterms:W3CDTF">2024-06-26T13:29:34Z</dcterms:created>
  <dcterms:modified xsi:type="dcterms:W3CDTF">2024-07-30T04:13:20Z</dcterms:modified>
</cp:coreProperties>
</file>