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https://gamma.app/?utm_source=made-with-gamma" TargetMode="External" Type="http://schemas.openxmlformats.org/officeDocument/2006/relationships/hyperlink"/><Relationship Id="rId4" Target="../media/image2.png" Type="http://schemas.openxmlformats.org/officeDocument/2006/relationships/image"/><Relationship Id="rId5"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3"/>
              <a:stretch>
                <a:fillRect l="0" t="0" r="0" b="0"/>
              </a:stretch>
            </a:blipFill>
          </p:spPr>
        </p:sp>
      </p:grpSp>
      <p:sp>
        <p:nvSpPr>
          <p:cNvPr name="TextBox 8" id="8"/>
          <p:cNvSpPr txBox="true"/>
          <p:nvPr/>
        </p:nvSpPr>
        <p:spPr>
          <a:xfrm rot="0">
            <a:off x="7850237" y="3457872"/>
            <a:ext cx="9445526" cy="1003689"/>
          </a:xfrm>
          <a:prstGeom prst="rect">
            <a:avLst/>
          </a:prstGeom>
        </p:spPr>
        <p:txBody>
          <a:bodyPr anchor="t" rtlCol="false" tIns="0" lIns="0" bIns="0" rIns="0">
            <a:spAutoFit/>
          </a:bodyPr>
          <a:lstStyle/>
          <a:p>
            <a:pPr algn="l">
              <a:lnSpc>
                <a:spcPts val="7186"/>
              </a:lnSpc>
            </a:pPr>
            <a:r>
              <a:rPr lang="en-US" sz="5762" b="true">
                <a:solidFill>
                  <a:srgbClr val="000000"/>
                </a:solidFill>
                <a:latin typeface="Times New Roman Bold"/>
                <a:ea typeface="Times New Roman Bold"/>
                <a:cs typeface="Times New Roman Bold"/>
                <a:sym typeface="Times New Roman Bold"/>
              </a:rPr>
              <a:t>Phishing Awareness Training</a:t>
            </a:r>
          </a:p>
        </p:txBody>
      </p:sp>
      <p:sp>
        <p:nvSpPr>
          <p:cNvPr name="TextBox 9" id="9"/>
          <p:cNvSpPr txBox="true"/>
          <p:nvPr/>
        </p:nvSpPr>
        <p:spPr>
          <a:xfrm rot="0">
            <a:off x="7850237" y="5645497"/>
            <a:ext cx="9445526" cy="984477"/>
          </a:xfrm>
          <a:prstGeom prst="rect">
            <a:avLst/>
          </a:prstGeom>
        </p:spPr>
        <p:txBody>
          <a:bodyPr anchor="t" rtlCol="false" tIns="0" lIns="0" bIns="0" rIns="0">
            <a:spAutoFit/>
          </a:bodyPr>
          <a:lstStyle/>
          <a:p>
            <a:pPr algn="l">
              <a:lnSpc>
                <a:spcPts val="3888"/>
              </a:lnSpc>
            </a:pPr>
            <a:r>
              <a:rPr lang="en-US" sz="2387">
                <a:solidFill>
                  <a:srgbClr val="272525"/>
                </a:solidFill>
                <a:latin typeface="Times New Roman"/>
                <a:ea typeface="Times New Roman"/>
                <a:cs typeface="Times New Roman"/>
                <a:sym typeface="Times New Roman"/>
              </a:rPr>
              <a:t>Safeguarding Our Digital Future: Practical Steps to Protect Yourself from Cyber Scams.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992238" y="1029295"/>
            <a:ext cx="9224814" cy="985837"/>
          </a:xfrm>
          <a:prstGeom prst="rect">
            <a:avLst/>
          </a:prstGeom>
        </p:spPr>
        <p:txBody>
          <a:bodyPr anchor="t" rtlCol="false" tIns="0" lIns="0" bIns="0" rIns="0">
            <a:spAutoFit/>
          </a:bodyPr>
          <a:lstStyle/>
          <a:p>
            <a:pPr algn="l">
              <a:lnSpc>
                <a:spcPts val="6937"/>
              </a:lnSpc>
            </a:pPr>
            <a:r>
              <a:rPr lang="en-US" sz="5562" b="true">
                <a:solidFill>
                  <a:srgbClr val="000000"/>
                </a:solidFill>
                <a:latin typeface="Times New Roman Bold"/>
                <a:ea typeface="Times New Roman Bold"/>
                <a:cs typeface="Times New Roman Bold"/>
                <a:sym typeface="Times New Roman Bold"/>
              </a:rPr>
              <a:t>Your Role in Cybersecurity</a:t>
            </a:r>
          </a:p>
        </p:txBody>
      </p:sp>
      <p:sp>
        <p:nvSpPr>
          <p:cNvPr name="TextBox 7" id="7"/>
          <p:cNvSpPr txBox="true"/>
          <p:nvPr/>
        </p:nvSpPr>
        <p:spPr>
          <a:xfrm rot="0">
            <a:off x="992237" y="3020169"/>
            <a:ext cx="16303526" cy="909638"/>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Phishing attacks are designed to exploit human trust, making each of us a potential target. Your awareness and vigilance are the strongest lines of defence against cybercriminals.</a:t>
            </a:r>
          </a:p>
        </p:txBody>
      </p:sp>
      <p:sp>
        <p:nvSpPr>
          <p:cNvPr name="TextBox 8" id="8"/>
          <p:cNvSpPr txBox="true"/>
          <p:nvPr/>
        </p:nvSpPr>
        <p:spPr>
          <a:xfrm rot="0">
            <a:off x="992237" y="4295478"/>
            <a:ext cx="9781878" cy="1358900"/>
          </a:xfrm>
          <a:prstGeom prst="rect">
            <a:avLst/>
          </a:prstGeom>
        </p:spPr>
        <p:txBody>
          <a:bodyPr anchor="t" rtlCol="false" tIns="0" lIns="0" bIns="0" rIns="0">
            <a:spAutoFit/>
          </a:bodyPr>
          <a:lstStyle/>
          <a:p>
            <a:pPr algn="l">
              <a:lnSpc>
                <a:spcPts val="9625"/>
              </a:lnSpc>
            </a:pPr>
            <a:r>
              <a:rPr lang="en-US" sz="7687" b="true">
                <a:solidFill>
                  <a:srgbClr val="000000"/>
                </a:solidFill>
                <a:latin typeface="Times New Roman Bold"/>
                <a:ea typeface="Times New Roman Bold"/>
                <a:cs typeface="Times New Roman Bold"/>
                <a:sym typeface="Times New Roman Bold"/>
              </a:rPr>
              <a:t>Stay Alert!</a:t>
            </a:r>
          </a:p>
        </p:txBody>
      </p:sp>
      <p:sp>
        <p:nvSpPr>
          <p:cNvPr name="TextBox 9" id="9"/>
          <p:cNvSpPr txBox="true"/>
          <p:nvPr/>
        </p:nvSpPr>
        <p:spPr>
          <a:xfrm rot="0">
            <a:off x="992237" y="6000601"/>
            <a:ext cx="16303526" cy="909638"/>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Continuous learning about the latest threats and applying best practices not only protects you but also fortifies the security posture of our entire organisation.</a:t>
            </a:r>
          </a:p>
        </p:txBody>
      </p:sp>
      <p:sp>
        <p:nvSpPr>
          <p:cNvPr name="TextBox 10" id="10"/>
          <p:cNvSpPr txBox="true"/>
          <p:nvPr/>
        </p:nvSpPr>
        <p:spPr>
          <a:xfrm rot="0">
            <a:off x="992237" y="7226796"/>
            <a:ext cx="16303526" cy="461962"/>
          </a:xfrm>
          <a:prstGeom prst="rect">
            <a:avLst/>
          </a:prstGeom>
        </p:spPr>
        <p:txBody>
          <a:bodyPr anchor="t" rtlCol="false" tIns="0" lIns="0" bIns="0" rIns="0">
            <a:spAutoFit/>
          </a:bodyPr>
          <a:lstStyle/>
          <a:p>
            <a:pPr algn="l">
              <a:lnSpc>
                <a:spcPts val="3562"/>
              </a:lnSpc>
            </a:pPr>
            <a:r>
              <a:rPr lang="en-US" sz="2187" b="true">
                <a:solidFill>
                  <a:srgbClr val="272525"/>
                </a:solidFill>
                <a:latin typeface="Times New Roman Bold"/>
                <a:ea typeface="Times New Roman Bold"/>
                <a:cs typeface="Times New Roman Bold"/>
                <a:sym typeface="Times New Roman Bold"/>
              </a:rPr>
              <a:t>Remember:</a:t>
            </a:r>
            <a:r>
              <a:rPr lang="en-US" sz="2187">
                <a:solidFill>
                  <a:srgbClr val="272525"/>
                </a:solidFill>
                <a:latin typeface="Times New Roman"/>
                <a:ea typeface="Times New Roman"/>
                <a:cs typeface="Times New Roman"/>
                <a:sym typeface="Times New Roman"/>
              </a:rPr>
              <a:t> When in doubt, don’t click, verify!</a:t>
            </a:r>
          </a:p>
        </p:txBody>
      </p:sp>
      <p:sp>
        <p:nvSpPr>
          <p:cNvPr name="TextBox 11" id="11"/>
          <p:cNvSpPr txBox="true"/>
          <p:nvPr/>
        </p:nvSpPr>
        <p:spPr>
          <a:xfrm rot="0">
            <a:off x="992237" y="7999362"/>
            <a:ext cx="16303526" cy="461962"/>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Thank you for your attention. Any questions?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54192" y="4093528"/>
            <a:ext cx="5179616" cy="1747519"/>
          </a:xfrm>
          <a:prstGeom prst="rect">
            <a:avLst/>
          </a:prstGeom>
        </p:spPr>
        <p:txBody>
          <a:bodyPr anchor="t" rtlCol="false" tIns="0" lIns="0" bIns="0" rIns="0">
            <a:spAutoFit/>
          </a:bodyPr>
          <a:lstStyle/>
          <a:p>
            <a:pPr algn="ctr">
              <a:lnSpc>
                <a:spcPts val="12880"/>
              </a:lnSpc>
            </a:pPr>
            <a:r>
              <a:rPr lang="en-US" sz="9200" b="true">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a:grpSpLocks noChangeAspect="true"/>
          </p:cNvGrpSpPr>
          <p:nvPr/>
        </p:nvGrpSpPr>
        <p:grpSpPr>
          <a:xfrm rot="0">
            <a:off x="16049019" y="9686925"/>
            <a:ext cx="2153256" cy="514350"/>
            <a:chOff x="0" y="0"/>
            <a:chExt cx="2871008" cy="685800"/>
          </a:xfrm>
        </p:grpSpPr>
        <p:sp>
          <p:nvSpPr>
            <p:cNvPr name="Freeform 7" id="7" descr="preencoded.png">
              <a:hlinkClick r:id="rId3" tooltip="https://gamma.app/?utm_source=made-with-gamma"/>
            </p:cNvPr>
            <p:cNvSpPr/>
            <p:nvPr/>
          </p:nvSpPr>
          <p:spPr>
            <a:xfrm flipH="false" flipV="false" rot="0">
              <a:off x="0" y="0"/>
              <a:ext cx="2870962" cy="685800"/>
            </a:xfrm>
            <a:custGeom>
              <a:avLst/>
              <a:gdLst/>
              <a:ahLst/>
              <a:cxnLst/>
              <a:rect r="r" b="b" t="t" l="l"/>
              <a:pathLst>
                <a:path h="685800" w="2870962">
                  <a:moveTo>
                    <a:pt x="0" y="0"/>
                  </a:moveTo>
                  <a:lnTo>
                    <a:pt x="2870962" y="0"/>
                  </a:lnTo>
                  <a:lnTo>
                    <a:pt x="2870962" y="685800"/>
                  </a:lnTo>
                  <a:lnTo>
                    <a:pt x="0" y="685800"/>
                  </a:lnTo>
                  <a:lnTo>
                    <a:pt x="0" y="0"/>
                  </a:lnTo>
                  <a:close/>
                </a:path>
              </a:pathLst>
            </a:custGeom>
            <a:blipFill>
              <a:blip r:embed="rId4"/>
              <a:stretch>
                <a:fillRect l="0" t="0" r="-1" b="0"/>
              </a:stretch>
            </a:blipFill>
          </p:spPr>
        </p:sp>
      </p:grpSp>
      <p:grpSp>
        <p:nvGrpSpPr>
          <p:cNvPr name="Group 8" id="8"/>
          <p:cNvGrpSpPr>
            <a:grpSpLocks noChangeAspect="true"/>
          </p:cNvGrpSpPr>
          <p:nvPr/>
        </p:nvGrpSpPr>
        <p:grpSpPr>
          <a:xfrm rot="0">
            <a:off x="11344275" y="0"/>
            <a:ext cx="6858000" cy="10287000"/>
            <a:chOff x="0" y="0"/>
            <a:chExt cx="9144000" cy="13716000"/>
          </a:xfrm>
        </p:grpSpPr>
        <p:sp>
          <p:nvSpPr>
            <p:cNvPr name="Freeform 9" id="9"/>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5"/>
              <a:stretch>
                <a:fillRect l="-216787" t="0" r="-29627" b="0"/>
              </a:stretch>
            </a:blipFill>
          </p:spPr>
        </p:sp>
      </p:grpSp>
      <p:grpSp>
        <p:nvGrpSpPr>
          <p:cNvPr name="Group 10" id="10"/>
          <p:cNvGrpSpPr/>
          <p:nvPr/>
        </p:nvGrpSpPr>
        <p:grpSpPr>
          <a:xfrm rot="0">
            <a:off x="992238" y="6093173"/>
            <a:ext cx="38100" cy="1545134"/>
            <a:chOff x="0" y="0"/>
            <a:chExt cx="50800" cy="2060178"/>
          </a:xfrm>
        </p:grpSpPr>
        <p:sp>
          <p:nvSpPr>
            <p:cNvPr name="Freeform 11" id="11"/>
            <p:cNvSpPr/>
            <p:nvPr/>
          </p:nvSpPr>
          <p:spPr>
            <a:xfrm flipH="false" flipV="false" rot="0">
              <a:off x="0" y="0"/>
              <a:ext cx="50800" cy="2060194"/>
            </a:xfrm>
            <a:custGeom>
              <a:avLst/>
              <a:gdLst/>
              <a:ahLst/>
              <a:cxnLst/>
              <a:rect r="r" b="b" t="t" l="l"/>
              <a:pathLst>
                <a:path h="2060194" w="50800">
                  <a:moveTo>
                    <a:pt x="0" y="0"/>
                  </a:moveTo>
                  <a:lnTo>
                    <a:pt x="50800" y="0"/>
                  </a:lnTo>
                  <a:lnTo>
                    <a:pt x="50800" y="2060194"/>
                  </a:lnTo>
                  <a:lnTo>
                    <a:pt x="0" y="2060194"/>
                  </a:lnTo>
                  <a:close/>
                </a:path>
              </a:pathLst>
            </a:custGeom>
            <a:solidFill>
              <a:srgbClr val="4950BC"/>
            </a:solidFill>
          </p:spPr>
        </p:sp>
      </p:grpSp>
      <p:sp>
        <p:nvSpPr>
          <p:cNvPr name="TextBox 12" id="12"/>
          <p:cNvSpPr txBox="true"/>
          <p:nvPr/>
        </p:nvSpPr>
        <p:spPr>
          <a:xfrm rot="0">
            <a:off x="992237" y="2505670"/>
            <a:ext cx="7088237" cy="985837"/>
          </a:xfrm>
          <a:prstGeom prst="rect">
            <a:avLst/>
          </a:prstGeom>
        </p:spPr>
        <p:txBody>
          <a:bodyPr anchor="t" rtlCol="false" tIns="0" lIns="0" bIns="0" rIns="0">
            <a:spAutoFit/>
          </a:bodyPr>
          <a:lstStyle/>
          <a:p>
            <a:pPr algn="l">
              <a:lnSpc>
                <a:spcPts val="6937"/>
              </a:lnSpc>
            </a:pPr>
            <a:r>
              <a:rPr lang="en-US" sz="5562" b="true">
                <a:solidFill>
                  <a:srgbClr val="000000"/>
                </a:solidFill>
                <a:latin typeface="Times New Roman Bold"/>
                <a:ea typeface="Times New Roman Bold"/>
                <a:cs typeface="Times New Roman Bold"/>
                <a:sym typeface="Times New Roman Bold"/>
              </a:rPr>
              <a:t>What is Phishing?</a:t>
            </a:r>
          </a:p>
        </p:txBody>
      </p:sp>
      <p:sp>
        <p:nvSpPr>
          <p:cNvPr name="TextBox 13" id="13"/>
          <p:cNvSpPr txBox="true"/>
          <p:nvPr/>
        </p:nvSpPr>
        <p:spPr>
          <a:xfrm rot="0">
            <a:off x="992238" y="3826371"/>
            <a:ext cx="9445526" cy="1804988"/>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Phishing is a deceptive cyber-attack where criminals impersonate trusted entities through fake emails, messages, or websites. Their primary goal is to trick individuals into revealing sensitive information, such as passwords, bank details, or personal data.</a:t>
            </a:r>
          </a:p>
        </p:txBody>
      </p:sp>
      <p:sp>
        <p:nvSpPr>
          <p:cNvPr name="TextBox 14" id="14"/>
          <p:cNvSpPr txBox="true"/>
          <p:nvPr/>
        </p:nvSpPr>
        <p:spPr>
          <a:xfrm rot="0">
            <a:off x="1417439" y="6278761"/>
            <a:ext cx="9020324" cy="909638"/>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In 2024, over 80% of cyberattacks on Indian businesses involved phishing scams, highlighting the pervasive threat.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992237" y="702915"/>
            <a:ext cx="12310616" cy="985837"/>
          </a:xfrm>
          <a:prstGeom prst="rect">
            <a:avLst/>
          </a:prstGeom>
        </p:spPr>
        <p:txBody>
          <a:bodyPr anchor="t" rtlCol="false" tIns="0" lIns="0" bIns="0" rIns="0">
            <a:spAutoFit/>
          </a:bodyPr>
          <a:lstStyle/>
          <a:p>
            <a:pPr algn="l">
              <a:lnSpc>
                <a:spcPts val="6937"/>
              </a:lnSpc>
            </a:pPr>
            <a:r>
              <a:rPr lang="en-US" sz="5562" b="true">
                <a:solidFill>
                  <a:srgbClr val="000000"/>
                </a:solidFill>
                <a:latin typeface="Times New Roman Bold"/>
                <a:ea typeface="Times New Roman Bold"/>
                <a:cs typeface="Times New Roman Bold"/>
                <a:sym typeface="Times New Roman Bold"/>
              </a:rPr>
              <a:t>Common Types of Phishing Attacks</a:t>
            </a:r>
          </a:p>
        </p:txBody>
      </p:sp>
      <p:grpSp>
        <p:nvGrpSpPr>
          <p:cNvPr name="Group 7" id="7"/>
          <p:cNvGrpSpPr/>
          <p:nvPr/>
        </p:nvGrpSpPr>
        <p:grpSpPr>
          <a:xfrm rot="0">
            <a:off x="992238" y="2724001"/>
            <a:ext cx="8009930" cy="3004245"/>
            <a:chOff x="0" y="0"/>
            <a:chExt cx="10679907" cy="4005660"/>
          </a:xfrm>
        </p:grpSpPr>
        <p:sp>
          <p:nvSpPr>
            <p:cNvPr name="Freeform 8" id="8"/>
            <p:cNvSpPr/>
            <p:nvPr/>
          </p:nvSpPr>
          <p:spPr>
            <a:xfrm flipH="false" flipV="false" rot="0">
              <a:off x="0" y="0"/>
              <a:ext cx="10679938" cy="4005707"/>
            </a:xfrm>
            <a:custGeom>
              <a:avLst/>
              <a:gdLst/>
              <a:ahLst/>
              <a:cxnLst/>
              <a:rect r="r" b="b" t="t" l="l"/>
              <a:pathLst>
                <a:path h="4005707" w="10679938">
                  <a:moveTo>
                    <a:pt x="0" y="243840"/>
                  </a:moveTo>
                  <a:cubicBezTo>
                    <a:pt x="0" y="109220"/>
                    <a:pt x="109220" y="0"/>
                    <a:pt x="243840" y="0"/>
                  </a:cubicBezTo>
                  <a:lnTo>
                    <a:pt x="10436098" y="0"/>
                  </a:lnTo>
                  <a:cubicBezTo>
                    <a:pt x="10570718" y="0"/>
                    <a:pt x="10679938" y="109220"/>
                    <a:pt x="10679938" y="243840"/>
                  </a:cubicBezTo>
                  <a:lnTo>
                    <a:pt x="10679938" y="3761867"/>
                  </a:lnTo>
                  <a:cubicBezTo>
                    <a:pt x="10679938" y="3896487"/>
                    <a:pt x="10570718" y="4005707"/>
                    <a:pt x="10436098" y="4005707"/>
                  </a:cubicBezTo>
                  <a:lnTo>
                    <a:pt x="243840" y="4005707"/>
                  </a:lnTo>
                  <a:cubicBezTo>
                    <a:pt x="109220" y="4005707"/>
                    <a:pt x="0" y="3896487"/>
                    <a:pt x="0" y="3761867"/>
                  </a:cubicBezTo>
                  <a:close/>
                </a:path>
              </a:pathLst>
            </a:custGeom>
            <a:solidFill>
              <a:srgbClr val="FFFFFF"/>
            </a:solidFill>
          </p:spPr>
        </p:sp>
      </p:grpSp>
      <p:grpSp>
        <p:nvGrpSpPr>
          <p:cNvPr name="Group 9" id="9"/>
          <p:cNvGrpSpPr/>
          <p:nvPr/>
        </p:nvGrpSpPr>
        <p:grpSpPr>
          <a:xfrm rot="0">
            <a:off x="992238" y="2685901"/>
            <a:ext cx="8009930" cy="152400"/>
            <a:chOff x="0" y="0"/>
            <a:chExt cx="10679907" cy="203200"/>
          </a:xfrm>
        </p:grpSpPr>
        <p:sp>
          <p:nvSpPr>
            <p:cNvPr name="Freeform 10" id="10"/>
            <p:cNvSpPr/>
            <p:nvPr/>
          </p:nvSpPr>
          <p:spPr>
            <a:xfrm flipH="false" flipV="false" rot="0">
              <a:off x="0" y="0"/>
              <a:ext cx="10679938" cy="203200"/>
            </a:xfrm>
            <a:custGeom>
              <a:avLst/>
              <a:gdLst/>
              <a:ahLst/>
              <a:cxnLst/>
              <a:rect r="r" b="b" t="t" l="l"/>
              <a:pathLst>
                <a:path h="203200" w="10679938">
                  <a:moveTo>
                    <a:pt x="0" y="101600"/>
                  </a:moveTo>
                  <a:cubicBezTo>
                    <a:pt x="0" y="45466"/>
                    <a:pt x="45466" y="0"/>
                    <a:pt x="101600" y="0"/>
                  </a:cubicBezTo>
                  <a:lnTo>
                    <a:pt x="10578338" y="0"/>
                  </a:lnTo>
                  <a:cubicBezTo>
                    <a:pt x="10634472" y="0"/>
                    <a:pt x="10679938" y="45466"/>
                    <a:pt x="10679938" y="101600"/>
                  </a:cubicBezTo>
                  <a:cubicBezTo>
                    <a:pt x="10679938" y="157734"/>
                    <a:pt x="10634472" y="203200"/>
                    <a:pt x="10578338" y="203200"/>
                  </a:cubicBezTo>
                  <a:lnTo>
                    <a:pt x="101600" y="203200"/>
                  </a:lnTo>
                  <a:cubicBezTo>
                    <a:pt x="45466" y="203200"/>
                    <a:pt x="0" y="157734"/>
                    <a:pt x="0" y="101600"/>
                  </a:cubicBezTo>
                  <a:close/>
                </a:path>
              </a:pathLst>
            </a:custGeom>
            <a:solidFill>
              <a:srgbClr val="4950BC"/>
            </a:solidFill>
          </p:spPr>
        </p:sp>
      </p:grpSp>
      <p:grpSp>
        <p:nvGrpSpPr>
          <p:cNvPr name="Group 11" id="11"/>
          <p:cNvGrpSpPr/>
          <p:nvPr/>
        </p:nvGrpSpPr>
        <p:grpSpPr>
          <a:xfrm rot="0">
            <a:off x="4571925" y="2298799"/>
            <a:ext cx="850553" cy="850553"/>
            <a:chOff x="0" y="0"/>
            <a:chExt cx="1134070" cy="1134070"/>
          </a:xfrm>
        </p:grpSpPr>
        <p:sp>
          <p:nvSpPr>
            <p:cNvPr name="Freeform 12" id="12"/>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4950BC"/>
            </a:solidFill>
          </p:spPr>
        </p:sp>
      </p:grpSp>
      <p:grpSp>
        <p:nvGrpSpPr>
          <p:cNvPr name="Group 13" id="13"/>
          <p:cNvGrpSpPr>
            <a:grpSpLocks noChangeAspect="true"/>
          </p:cNvGrpSpPr>
          <p:nvPr/>
        </p:nvGrpSpPr>
        <p:grpSpPr>
          <a:xfrm rot="0">
            <a:off x="4827018" y="2511475"/>
            <a:ext cx="340221" cy="425203"/>
            <a:chOff x="0" y="0"/>
            <a:chExt cx="453628" cy="566937"/>
          </a:xfrm>
        </p:grpSpPr>
        <p:sp>
          <p:nvSpPr>
            <p:cNvPr name="Freeform 14" id="14" descr="preencoded.png"/>
            <p:cNvSpPr/>
            <p:nvPr/>
          </p:nvSpPr>
          <p:spPr>
            <a:xfrm flipH="false" flipV="false" rot="0">
              <a:off x="0" y="0"/>
              <a:ext cx="453644" cy="566928"/>
            </a:xfrm>
            <a:custGeom>
              <a:avLst/>
              <a:gdLst/>
              <a:ahLst/>
              <a:cxnLst/>
              <a:rect r="r" b="b" t="t" l="l"/>
              <a:pathLst>
                <a:path h="566928" w="453644">
                  <a:moveTo>
                    <a:pt x="0" y="0"/>
                  </a:moveTo>
                  <a:lnTo>
                    <a:pt x="453644" y="0"/>
                  </a:lnTo>
                  <a:lnTo>
                    <a:pt x="453644" y="566928"/>
                  </a:lnTo>
                  <a:lnTo>
                    <a:pt x="0" y="566928"/>
                  </a:lnTo>
                  <a:lnTo>
                    <a:pt x="0" y="0"/>
                  </a:lnTo>
                  <a:close/>
                </a:path>
              </a:pathLst>
            </a:custGeom>
            <a:blipFill>
              <a:blip r:embed="rId3"/>
              <a:stretch>
                <a:fillRect l="0" t="-8" r="3" b="-10"/>
              </a:stretch>
            </a:blipFill>
          </p:spPr>
        </p:sp>
      </p:grpSp>
      <p:sp>
        <p:nvSpPr>
          <p:cNvPr name="TextBox 15" id="15"/>
          <p:cNvSpPr txBox="true"/>
          <p:nvPr/>
        </p:nvSpPr>
        <p:spPr>
          <a:xfrm rot="0">
            <a:off x="1313855" y="3356521"/>
            <a:ext cx="3544044" cy="487362"/>
          </a:xfrm>
          <a:prstGeom prst="rect">
            <a:avLst/>
          </a:prstGeom>
        </p:spPr>
        <p:txBody>
          <a:bodyPr anchor="t" rtlCol="false" tIns="0" lIns="0" bIns="0" rIns="0">
            <a:spAutoFit/>
          </a:bodyPr>
          <a:lstStyle/>
          <a:p>
            <a:pPr algn="l">
              <a:lnSpc>
                <a:spcPts val="3437"/>
              </a:lnSpc>
            </a:pPr>
            <a:r>
              <a:rPr lang="en-US" sz="2750" b="true">
                <a:solidFill>
                  <a:srgbClr val="272525"/>
                </a:solidFill>
                <a:latin typeface="Times New Roman Bold"/>
                <a:ea typeface="Times New Roman Bold"/>
                <a:cs typeface="Times New Roman Bold"/>
                <a:sym typeface="Times New Roman Bold"/>
              </a:rPr>
              <a:t>Email Phishing</a:t>
            </a:r>
          </a:p>
        </p:txBody>
      </p:sp>
      <p:sp>
        <p:nvSpPr>
          <p:cNvPr name="TextBox 16" id="16"/>
          <p:cNvSpPr txBox="true"/>
          <p:nvPr/>
        </p:nvSpPr>
        <p:spPr>
          <a:xfrm rot="0">
            <a:off x="1313855" y="3912394"/>
            <a:ext cx="7366695" cy="1357312"/>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Deceptive emails appearing to be from legitimate sources, designed to trick recipients into revealing information or clicking malicious links.</a:t>
            </a:r>
          </a:p>
        </p:txBody>
      </p:sp>
      <p:grpSp>
        <p:nvGrpSpPr>
          <p:cNvPr name="Group 17" id="17"/>
          <p:cNvGrpSpPr/>
          <p:nvPr/>
        </p:nvGrpSpPr>
        <p:grpSpPr>
          <a:xfrm rot="0">
            <a:off x="9285685" y="2724001"/>
            <a:ext cx="8010079" cy="3004245"/>
            <a:chOff x="0" y="0"/>
            <a:chExt cx="10680105" cy="4005660"/>
          </a:xfrm>
        </p:grpSpPr>
        <p:sp>
          <p:nvSpPr>
            <p:cNvPr name="Freeform 18" id="18"/>
            <p:cNvSpPr/>
            <p:nvPr/>
          </p:nvSpPr>
          <p:spPr>
            <a:xfrm flipH="false" flipV="false" rot="0">
              <a:off x="0" y="0"/>
              <a:ext cx="10680065" cy="4005707"/>
            </a:xfrm>
            <a:custGeom>
              <a:avLst/>
              <a:gdLst/>
              <a:ahLst/>
              <a:cxnLst/>
              <a:rect r="r" b="b" t="t" l="l"/>
              <a:pathLst>
                <a:path h="4005707" w="10680065">
                  <a:moveTo>
                    <a:pt x="0" y="243840"/>
                  </a:moveTo>
                  <a:cubicBezTo>
                    <a:pt x="0" y="109220"/>
                    <a:pt x="109220" y="0"/>
                    <a:pt x="243840" y="0"/>
                  </a:cubicBezTo>
                  <a:lnTo>
                    <a:pt x="10436225" y="0"/>
                  </a:lnTo>
                  <a:cubicBezTo>
                    <a:pt x="10570845" y="0"/>
                    <a:pt x="10680065" y="109220"/>
                    <a:pt x="10680065" y="243840"/>
                  </a:cubicBezTo>
                  <a:lnTo>
                    <a:pt x="10680065" y="3761867"/>
                  </a:lnTo>
                  <a:cubicBezTo>
                    <a:pt x="10680065" y="3896487"/>
                    <a:pt x="10570845" y="4005707"/>
                    <a:pt x="10436225" y="4005707"/>
                  </a:cubicBezTo>
                  <a:lnTo>
                    <a:pt x="243840" y="4005707"/>
                  </a:lnTo>
                  <a:cubicBezTo>
                    <a:pt x="109220" y="4005707"/>
                    <a:pt x="0" y="3896487"/>
                    <a:pt x="0" y="3761867"/>
                  </a:cubicBezTo>
                  <a:close/>
                </a:path>
              </a:pathLst>
            </a:custGeom>
            <a:solidFill>
              <a:srgbClr val="FFFFFF"/>
            </a:solidFill>
          </p:spPr>
        </p:sp>
      </p:grpSp>
      <p:grpSp>
        <p:nvGrpSpPr>
          <p:cNvPr name="Group 19" id="19"/>
          <p:cNvGrpSpPr/>
          <p:nvPr/>
        </p:nvGrpSpPr>
        <p:grpSpPr>
          <a:xfrm rot="0">
            <a:off x="9285685" y="2685901"/>
            <a:ext cx="8010079" cy="152400"/>
            <a:chOff x="0" y="0"/>
            <a:chExt cx="10680105" cy="203200"/>
          </a:xfrm>
        </p:grpSpPr>
        <p:sp>
          <p:nvSpPr>
            <p:cNvPr name="Freeform 20" id="20"/>
            <p:cNvSpPr/>
            <p:nvPr/>
          </p:nvSpPr>
          <p:spPr>
            <a:xfrm flipH="false" flipV="false" rot="0">
              <a:off x="0" y="0"/>
              <a:ext cx="10680065" cy="203200"/>
            </a:xfrm>
            <a:custGeom>
              <a:avLst/>
              <a:gdLst/>
              <a:ahLst/>
              <a:cxnLst/>
              <a:rect r="r" b="b" t="t" l="l"/>
              <a:pathLst>
                <a:path h="203200" w="10680065">
                  <a:moveTo>
                    <a:pt x="0" y="101600"/>
                  </a:moveTo>
                  <a:cubicBezTo>
                    <a:pt x="0" y="45466"/>
                    <a:pt x="45466" y="0"/>
                    <a:pt x="101600" y="0"/>
                  </a:cubicBezTo>
                  <a:lnTo>
                    <a:pt x="10578465" y="0"/>
                  </a:lnTo>
                  <a:cubicBezTo>
                    <a:pt x="10634599" y="0"/>
                    <a:pt x="10680065" y="45466"/>
                    <a:pt x="10680065" y="101600"/>
                  </a:cubicBezTo>
                  <a:cubicBezTo>
                    <a:pt x="10680065" y="157734"/>
                    <a:pt x="10634599" y="203200"/>
                    <a:pt x="10578465" y="203200"/>
                  </a:cubicBezTo>
                  <a:lnTo>
                    <a:pt x="101600" y="203200"/>
                  </a:lnTo>
                  <a:cubicBezTo>
                    <a:pt x="45466" y="203200"/>
                    <a:pt x="0" y="157734"/>
                    <a:pt x="0" y="101600"/>
                  </a:cubicBezTo>
                  <a:close/>
                </a:path>
              </a:pathLst>
            </a:custGeom>
            <a:solidFill>
              <a:srgbClr val="4950BC"/>
            </a:solidFill>
          </p:spPr>
        </p:sp>
      </p:grpSp>
      <p:grpSp>
        <p:nvGrpSpPr>
          <p:cNvPr name="Group 21" id="21"/>
          <p:cNvGrpSpPr/>
          <p:nvPr/>
        </p:nvGrpSpPr>
        <p:grpSpPr>
          <a:xfrm rot="0">
            <a:off x="12865372" y="2298799"/>
            <a:ext cx="850553" cy="850553"/>
            <a:chOff x="0" y="0"/>
            <a:chExt cx="1134070" cy="1134070"/>
          </a:xfrm>
        </p:grpSpPr>
        <p:sp>
          <p:nvSpPr>
            <p:cNvPr name="Freeform 22" id="22"/>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4950BC"/>
            </a:solidFill>
          </p:spPr>
        </p:sp>
      </p:grpSp>
      <p:grpSp>
        <p:nvGrpSpPr>
          <p:cNvPr name="Group 23" id="23"/>
          <p:cNvGrpSpPr>
            <a:grpSpLocks noChangeAspect="true"/>
          </p:cNvGrpSpPr>
          <p:nvPr/>
        </p:nvGrpSpPr>
        <p:grpSpPr>
          <a:xfrm rot="0">
            <a:off x="13120464" y="2511475"/>
            <a:ext cx="340221" cy="425203"/>
            <a:chOff x="0" y="0"/>
            <a:chExt cx="453628" cy="566937"/>
          </a:xfrm>
        </p:grpSpPr>
        <p:sp>
          <p:nvSpPr>
            <p:cNvPr name="Freeform 24" id="24" descr="preencoded.png"/>
            <p:cNvSpPr/>
            <p:nvPr/>
          </p:nvSpPr>
          <p:spPr>
            <a:xfrm flipH="false" flipV="false" rot="0">
              <a:off x="0" y="0"/>
              <a:ext cx="453644" cy="566928"/>
            </a:xfrm>
            <a:custGeom>
              <a:avLst/>
              <a:gdLst/>
              <a:ahLst/>
              <a:cxnLst/>
              <a:rect r="r" b="b" t="t" l="l"/>
              <a:pathLst>
                <a:path h="566928" w="453644">
                  <a:moveTo>
                    <a:pt x="0" y="0"/>
                  </a:moveTo>
                  <a:lnTo>
                    <a:pt x="453644" y="0"/>
                  </a:lnTo>
                  <a:lnTo>
                    <a:pt x="453644" y="566928"/>
                  </a:lnTo>
                  <a:lnTo>
                    <a:pt x="0" y="566928"/>
                  </a:lnTo>
                  <a:lnTo>
                    <a:pt x="0" y="0"/>
                  </a:lnTo>
                  <a:close/>
                </a:path>
              </a:pathLst>
            </a:custGeom>
            <a:blipFill>
              <a:blip r:embed="rId4"/>
              <a:stretch>
                <a:fillRect l="0" t="-8" r="3" b="-10"/>
              </a:stretch>
            </a:blipFill>
          </p:spPr>
        </p:sp>
      </p:grpSp>
      <p:sp>
        <p:nvSpPr>
          <p:cNvPr name="TextBox 25" id="25"/>
          <p:cNvSpPr txBox="true"/>
          <p:nvPr/>
        </p:nvSpPr>
        <p:spPr>
          <a:xfrm rot="0">
            <a:off x="9607302" y="3356521"/>
            <a:ext cx="3544044" cy="487362"/>
          </a:xfrm>
          <a:prstGeom prst="rect">
            <a:avLst/>
          </a:prstGeom>
        </p:spPr>
        <p:txBody>
          <a:bodyPr anchor="t" rtlCol="false" tIns="0" lIns="0" bIns="0" rIns="0">
            <a:spAutoFit/>
          </a:bodyPr>
          <a:lstStyle/>
          <a:p>
            <a:pPr algn="l">
              <a:lnSpc>
                <a:spcPts val="3437"/>
              </a:lnSpc>
            </a:pPr>
            <a:r>
              <a:rPr lang="en-US" sz="2750" b="true">
                <a:solidFill>
                  <a:srgbClr val="272525"/>
                </a:solidFill>
                <a:latin typeface="Times New Roman Bold"/>
                <a:ea typeface="Times New Roman Bold"/>
                <a:cs typeface="Times New Roman Bold"/>
                <a:sym typeface="Times New Roman Bold"/>
              </a:rPr>
              <a:t>Spear Phishing</a:t>
            </a:r>
          </a:p>
        </p:txBody>
      </p:sp>
      <p:sp>
        <p:nvSpPr>
          <p:cNvPr name="TextBox 26" id="26"/>
          <p:cNvSpPr txBox="true"/>
          <p:nvPr/>
        </p:nvSpPr>
        <p:spPr>
          <a:xfrm rot="0">
            <a:off x="9607302" y="3912394"/>
            <a:ext cx="7366844" cy="1357312"/>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Highly targeted and personalised attacks that use specific information about the victim, often gathered from social media or company websites.</a:t>
            </a:r>
          </a:p>
        </p:txBody>
      </p:sp>
      <p:grpSp>
        <p:nvGrpSpPr>
          <p:cNvPr name="Group 27" id="27"/>
          <p:cNvGrpSpPr/>
          <p:nvPr/>
        </p:nvGrpSpPr>
        <p:grpSpPr>
          <a:xfrm rot="0">
            <a:off x="992238" y="6436965"/>
            <a:ext cx="8009930" cy="3004245"/>
            <a:chOff x="0" y="0"/>
            <a:chExt cx="10679907" cy="4005660"/>
          </a:xfrm>
        </p:grpSpPr>
        <p:sp>
          <p:nvSpPr>
            <p:cNvPr name="Freeform 28" id="28"/>
            <p:cNvSpPr/>
            <p:nvPr/>
          </p:nvSpPr>
          <p:spPr>
            <a:xfrm flipH="false" flipV="false" rot="0">
              <a:off x="0" y="0"/>
              <a:ext cx="10679938" cy="4005707"/>
            </a:xfrm>
            <a:custGeom>
              <a:avLst/>
              <a:gdLst/>
              <a:ahLst/>
              <a:cxnLst/>
              <a:rect r="r" b="b" t="t" l="l"/>
              <a:pathLst>
                <a:path h="4005707" w="10679938">
                  <a:moveTo>
                    <a:pt x="0" y="243840"/>
                  </a:moveTo>
                  <a:cubicBezTo>
                    <a:pt x="0" y="109220"/>
                    <a:pt x="109220" y="0"/>
                    <a:pt x="243840" y="0"/>
                  </a:cubicBezTo>
                  <a:lnTo>
                    <a:pt x="10436098" y="0"/>
                  </a:lnTo>
                  <a:cubicBezTo>
                    <a:pt x="10570718" y="0"/>
                    <a:pt x="10679938" y="109220"/>
                    <a:pt x="10679938" y="243840"/>
                  </a:cubicBezTo>
                  <a:lnTo>
                    <a:pt x="10679938" y="3761867"/>
                  </a:lnTo>
                  <a:cubicBezTo>
                    <a:pt x="10679938" y="3896487"/>
                    <a:pt x="10570718" y="4005707"/>
                    <a:pt x="10436098" y="4005707"/>
                  </a:cubicBezTo>
                  <a:lnTo>
                    <a:pt x="243840" y="4005707"/>
                  </a:lnTo>
                  <a:cubicBezTo>
                    <a:pt x="109220" y="4005707"/>
                    <a:pt x="0" y="3896487"/>
                    <a:pt x="0" y="3761867"/>
                  </a:cubicBezTo>
                  <a:close/>
                </a:path>
              </a:pathLst>
            </a:custGeom>
            <a:solidFill>
              <a:srgbClr val="FFFFFF"/>
            </a:solidFill>
          </p:spPr>
        </p:sp>
      </p:grpSp>
      <p:grpSp>
        <p:nvGrpSpPr>
          <p:cNvPr name="Group 29" id="29"/>
          <p:cNvGrpSpPr/>
          <p:nvPr/>
        </p:nvGrpSpPr>
        <p:grpSpPr>
          <a:xfrm rot="0">
            <a:off x="992238" y="6398865"/>
            <a:ext cx="8009930" cy="152400"/>
            <a:chOff x="0" y="0"/>
            <a:chExt cx="10679907" cy="203200"/>
          </a:xfrm>
        </p:grpSpPr>
        <p:sp>
          <p:nvSpPr>
            <p:cNvPr name="Freeform 30" id="30"/>
            <p:cNvSpPr/>
            <p:nvPr/>
          </p:nvSpPr>
          <p:spPr>
            <a:xfrm flipH="false" flipV="false" rot="0">
              <a:off x="0" y="0"/>
              <a:ext cx="10679938" cy="203200"/>
            </a:xfrm>
            <a:custGeom>
              <a:avLst/>
              <a:gdLst/>
              <a:ahLst/>
              <a:cxnLst/>
              <a:rect r="r" b="b" t="t" l="l"/>
              <a:pathLst>
                <a:path h="203200" w="10679938">
                  <a:moveTo>
                    <a:pt x="0" y="101600"/>
                  </a:moveTo>
                  <a:cubicBezTo>
                    <a:pt x="0" y="45466"/>
                    <a:pt x="45466" y="0"/>
                    <a:pt x="101600" y="0"/>
                  </a:cubicBezTo>
                  <a:lnTo>
                    <a:pt x="10578338" y="0"/>
                  </a:lnTo>
                  <a:cubicBezTo>
                    <a:pt x="10634472" y="0"/>
                    <a:pt x="10679938" y="45466"/>
                    <a:pt x="10679938" y="101600"/>
                  </a:cubicBezTo>
                  <a:cubicBezTo>
                    <a:pt x="10679938" y="157734"/>
                    <a:pt x="10634472" y="203200"/>
                    <a:pt x="10578338" y="203200"/>
                  </a:cubicBezTo>
                  <a:lnTo>
                    <a:pt x="101600" y="203200"/>
                  </a:lnTo>
                  <a:cubicBezTo>
                    <a:pt x="45466" y="203200"/>
                    <a:pt x="0" y="157734"/>
                    <a:pt x="0" y="101600"/>
                  </a:cubicBezTo>
                  <a:close/>
                </a:path>
              </a:pathLst>
            </a:custGeom>
            <a:solidFill>
              <a:srgbClr val="4950BC"/>
            </a:solidFill>
          </p:spPr>
        </p:sp>
      </p:grpSp>
      <p:grpSp>
        <p:nvGrpSpPr>
          <p:cNvPr name="Group 31" id="31"/>
          <p:cNvGrpSpPr/>
          <p:nvPr/>
        </p:nvGrpSpPr>
        <p:grpSpPr>
          <a:xfrm rot="0">
            <a:off x="4571925" y="6011764"/>
            <a:ext cx="850553" cy="850552"/>
            <a:chOff x="0" y="0"/>
            <a:chExt cx="1134070" cy="1134070"/>
          </a:xfrm>
        </p:grpSpPr>
        <p:sp>
          <p:nvSpPr>
            <p:cNvPr name="Freeform 32" id="32"/>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4950BC"/>
            </a:solidFill>
          </p:spPr>
        </p:sp>
      </p:grpSp>
      <p:grpSp>
        <p:nvGrpSpPr>
          <p:cNvPr name="Group 33" id="33"/>
          <p:cNvGrpSpPr>
            <a:grpSpLocks noChangeAspect="true"/>
          </p:cNvGrpSpPr>
          <p:nvPr/>
        </p:nvGrpSpPr>
        <p:grpSpPr>
          <a:xfrm rot="0">
            <a:off x="4827018" y="6224439"/>
            <a:ext cx="340221" cy="425203"/>
            <a:chOff x="0" y="0"/>
            <a:chExt cx="453628" cy="566937"/>
          </a:xfrm>
        </p:grpSpPr>
        <p:sp>
          <p:nvSpPr>
            <p:cNvPr name="Freeform 34" id="34" descr="preencoded.png"/>
            <p:cNvSpPr/>
            <p:nvPr/>
          </p:nvSpPr>
          <p:spPr>
            <a:xfrm flipH="false" flipV="false" rot="0">
              <a:off x="0" y="0"/>
              <a:ext cx="453644" cy="566928"/>
            </a:xfrm>
            <a:custGeom>
              <a:avLst/>
              <a:gdLst/>
              <a:ahLst/>
              <a:cxnLst/>
              <a:rect r="r" b="b" t="t" l="l"/>
              <a:pathLst>
                <a:path h="566928" w="453644">
                  <a:moveTo>
                    <a:pt x="0" y="0"/>
                  </a:moveTo>
                  <a:lnTo>
                    <a:pt x="453644" y="0"/>
                  </a:lnTo>
                  <a:lnTo>
                    <a:pt x="453644" y="566928"/>
                  </a:lnTo>
                  <a:lnTo>
                    <a:pt x="0" y="566928"/>
                  </a:lnTo>
                  <a:lnTo>
                    <a:pt x="0" y="0"/>
                  </a:lnTo>
                  <a:close/>
                </a:path>
              </a:pathLst>
            </a:custGeom>
            <a:blipFill>
              <a:blip r:embed="rId5"/>
              <a:stretch>
                <a:fillRect l="0" t="-8" r="3" b="-10"/>
              </a:stretch>
            </a:blipFill>
          </p:spPr>
        </p:sp>
      </p:grpSp>
      <p:sp>
        <p:nvSpPr>
          <p:cNvPr name="TextBox 35" id="35"/>
          <p:cNvSpPr txBox="true"/>
          <p:nvPr/>
        </p:nvSpPr>
        <p:spPr>
          <a:xfrm rot="0">
            <a:off x="1313855" y="7069485"/>
            <a:ext cx="3544044" cy="487362"/>
          </a:xfrm>
          <a:prstGeom prst="rect">
            <a:avLst/>
          </a:prstGeom>
        </p:spPr>
        <p:txBody>
          <a:bodyPr anchor="t" rtlCol="false" tIns="0" lIns="0" bIns="0" rIns="0">
            <a:spAutoFit/>
          </a:bodyPr>
          <a:lstStyle/>
          <a:p>
            <a:pPr algn="l">
              <a:lnSpc>
                <a:spcPts val="3437"/>
              </a:lnSpc>
            </a:pPr>
            <a:r>
              <a:rPr lang="en-US" sz="2750" b="true">
                <a:solidFill>
                  <a:srgbClr val="272525"/>
                </a:solidFill>
                <a:latin typeface="Times New Roman Bold"/>
                <a:ea typeface="Times New Roman Bold"/>
                <a:cs typeface="Times New Roman Bold"/>
                <a:sym typeface="Times New Roman Bold"/>
              </a:rPr>
              <a:t>Smishing &amp; Vishing</a:t>
            </a:r>
          </a:p>
        </p:txBody>
      </p:sp>
      <p:sp>
        <p:nvSpPr>
          <p:cNvPr name="TextBox 36" id="36"/>
          <p:cNvSpPr txBox="true"/>
          <p:nvPr/>
        </p:nvSpPr>
        <p:spPr>
          <a:xfrm rot="0">
            <a:off x="1313855" y="7625357"/>
            <a:ext cx="7366695" cy="1357312"/>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Phishing attempts conducted via SMS texts (Smishing) or phone calls (Vishing), often creating a false sense of urgency or fear to manipulate victims.</a:t>
            </a:r>
          </a:p>
        </p:txBody>
      </p:sp>
      <p:grpSp>
        <p:nvGrpSpPr>
          <p:cNvPr name="Group 37" id="37"/>
          <p:cNvGrpSpPr/>
          <p:nvPr/>
        </p:nvGrpSpPr>
        <p:grpSpPr>
          <a:xfrm rot="0">
            <a:off x="9285685" y="6436965"/>
            <a:ext cx="8010079" cy="3004245"/>
            <a:chOff x="0" y="0"/>
            <a:chExt cx="10680105" cy="4005660"/>
          </a:xfrm>
        </p:grpSpPr>
        <p:sp>
          <p:nvSpPr>
            <p:cNvPr name="Freeform 38" id="38"/>
            <p:cNvSpPr/>
            <p:nvPr/>
          </p:nvSpPr>
          <p:spPr>
            <a:xfrm flipH="false" flipV="false" rot="0">
              <a:off x="0" y="0"/>
              <a:ext cx="10680065" cy="4005707"/>
            </a:xfrm>
            <a:custGeom>
              <a:avLst/>
              <a:gdLst/>
              <a:ahLst/>
              <a:cxnLst/>
              <a:rect r="r" b="b" t="t" l="l"/>
              <a:pathLst>
                <a:path h="4005707" w="10680065">
                  <a:moveTo>
                    <a:pt x="0" y="243840"/>
                  </a:moveTo>
                  <a:cubicBezTo>
                    <a:pt x="0" y="109220"/>
                    <a:pt x="109220" y="0"/>
                    <a:pt x="243840" y="0"/>
                  </a:cubicBezTo>
                  <a:lnTo>
                    <a:pt x="10436225" y="0"/>
                  </a:lnTo>
                  <a:cubicBezTo>
                    <a:pt x="10570845" y="0"/>
                    <a:pt x="10680065" y="109220"/>
                    <a:pt x="10680065" y="243840"/>
                  </a:cubicBezTo>
                  <a:lnTo>
                    <a:pt x="10680065" y="3761867"/>
                  </a:lnTo>
                  <a:cubicBezTo>
                    <a:pt x="10680065" y="3896487"/>
                    <a:pt x="10570845" y="4005707"/>
                    <a:pt x="10436225" y="4005707"/>
                  </a:cubicBezTo>
                  <a:lnTo>
                    <a:pt x="243840" y="4005707"/>
                  </a:lnTo>
                  <a:cubicBezTo>
                    <a:pt x="109220" y="4005707"/>
                    <a:pt x="0" y="3896487"/>
                    <a:pt x="0" y="3761867"/>
                  </a:cubicBezTo>
                  <a:close/>
                </a:path>
              </a:pathLst>
            </a:custGeom>
            <a:solidFill>
              <a:srgbClr val="FFFFFF"/>
            </a:solidFill>
          </p:spPr>
        </p:sp>
      </p:grpSp>
      <p:grpSp>
        <p:nvGrpSpPr>
          <p:cNvPr name="Group 39" id="39"/>
          <p:cNvGrpSpPr/>
          <p:nvPr/>
        </p:nvGrpSpPr>
        <p:grpSpPr>
          <a:xfrm rot="0">
            <a:off x="9285685" y="6398865"/>
            <a:ext cx="8010079" cy="152400"/>
            <a:chOff x="0" y="0"/>
            <a:chExt cx="10680105" cy="203200"/>
          </a:xfrm>
        </p:grpSpPr>
        <p:sp>
          <p:nvSpPr>
            <p:cNvPr name="Freeform 40" id="40"/>
            <p:cNvSpPr/>
            <p:nvPr/>
          </p:nvSpPr>
          <p:spPr>
            <a:xfrm flipH="false" flipV="false" rot="0">
              <a:off x="0" y="0"/>
              <a:ext cx="10680065" cy="203200"/>
            </a:xfrm>
            <a:custGeom>
              <a:avLst/>
              <a:gdLst/>
              <a:ahLst/>
              <a:cxnLst/>
              <a:rect r="r" b="b" t="t" l="l"/>
              <a:pathLst>
                <a:path h="203200" w="10680065">
                  <a:moveTo>
                    <a:pt x="0" y="101600"/>
                  </a:moveTo>
                  <a:cubicBezTo>
                    <a:pt x="0" y="45466"/>
                    <a:pt x="45466" y="0"/>
                    <a:pt x="101600" y="0"/>
                  </a:cubicBezTo>
                  <a:lnTo>
                    <a:pt x="10578465" y="0"/>
                  </a:lnTo>
                  <a:cubicBezTo>
                    <a:pt x="10634599" y="0"/>
                    <a:pt x="10680065" y="45466"/>
                    <a:pt x="10680065" y="101600"/>
                  </a:cubicBezTo>
                  <a:cubicBezTo>
                    <a:pt x="10680065" y="157734"/>
                    <a:pt x="10634599" y="203200"/>
                    <a:pt x="10578465" y="203200"/>
                  </a:cubicBezTo>
                  <a:lnTo>
                    <a:pt x="101600" y="203200"/>
                  </a:lnTo>
                  <a:cubicBezTo>
                    <a:pt x="45466" y="203200"/>
                    <a:pt x="0" y="157734"/>
                    <a:pt x="0" y="101600"/>
                  </a:cubicBezTo>
                  <a:close/>
                </a:path>
              </a:pathLst>
            </a:custGeom>
            <a:solidFill>
              <a:srgbClr val="4950BC"/>
            </a:solidFill>
          </p:spPr>
        </p:sp>
      </p:grpSp>
      <p:grpSp>
        <p:nvGrpSpPr>
          <p:cNvPr name="Group 41" id="41"/>
          <p:cNvGrpSpPr/>
          <p:nvPr/>
        </p:nvGrpSpPr>
        <p:grpSpPr>
          <a:xfrm rot="0">
            <a:off x="12865372" y="6011764"/>
            <a:ext cx="850553" cy="850552"/>
            <a:chOff x="0" y="0"/>
            <a:chExt cx="1134070" cy="1134070"/>
          </a:xfrm>
        </p:grpSpPr>
        <p:sp>
          <p:nvSpPr>
            <p:cNvPr name="Freeform 42" id="42"/>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4950BC"/>
            </a:solidFill>
          </p:spPr>
        </p:sp>
      </p:grpSp>
      <p:grpSp>
        <p:nvGrpSpPr>
          <p:cNvPr name="Group 43" id="43"/>
          <p:cNvGrpSpPr>
            <a:grpSpLocks noChangeAspect="true"/>
          </p:cNvGrpSpPr>
          <p:nvPr/>
        </p:nvGrpSpPr>
        <p:grpSpPr>
          <a:xfrm rot="0">
            <a:off x="13120464" y="6224439"/>
            <a:ext cx="340221" cy="425203"/>
            <a:chOff x="0" y="0"/>
            <a:chExt cx="453628" cy="566937"/>
          </a:xfrm>
        </p:grpSpPr>
        <p:sp>
          <p:nvSpPr>
            <p:cNvPr name="Freeform 44" id="44" descr="preencoded.png"/>
            <p:cNvSpPr/>
            <p:nvPr/>
          </p:nvSpPr>
          <p:spPr>
            <a:xfrm flipH="false" flipV="false" rot="0">
              <a:off x="0" y="0"/>
              <a:ext cx="453644" cy="566928"/>
            </a:xfrm>
            <a:custGeom>
              <a:avLst/>
              <a:gdLst/>
              <a:ahLst/>
              <a:cxnLst/>
              <a:rect r="r" b="b" t="t" l="l"/>
              <a:pathLst>
                <a:path h="566928" w="453644">
                  <a:moveTo>
                    <a:pt x="0" y="0"/>
                  </a:moveTo>
                  <a:lnTo>
                    <a:pt x="453644" y="0"/>
                  </a:lnTo>
                  <a:lnTo>
                    <a:pt x="453644" y="566928"/>
                  </a:lnTo>
                  <a:lnTo>
                    <a:pt x="0" y="566928"/>
                  </a:lnTo>
                  <a:lnTo>
                    <a:pt x="0" y="0"/>
                  </a:lnTo>
                  <a:close/>
                </a:path>
              </a:pathLst>
            </a:custGeom>
            <a:blipFill>
              <a:blip r:embed="rId6"/>
              <a:stretch>
                <a:fillRect l="0" t="-8" r="3" b="-10"/>
              </a:stretch>
            </a:blipFill>
          </p:spPr>
        </p:sp>
      </p:grpSp>
      <p:sp>
        <p:nvSpPr>
          <p:cNvPr name="TextBox 45" id="45"/>
          <p:cNvSpPr txBox="true"/>
          <p:nvPr/>
        </p:nvSpPr>
        <p:spPr>
          <a:xfrm rot="0">
            <a:off x="9607302" y="7069485"/>
            <a:ext cx="3544044" cy="487362"/>
          </a:xfrm>
          <a:prstGeom prst="rect">
            <a:avLst/>
          </a:prstGeom>
        </p:spPr>
        <p:txBody>
          <a:bodyPr anchor="t" rtlCol="false" tIns="0" lIns="0" bIns="0" rIns="0">
            <a:spAutoFit/>
          </a:bodyPr>
          <a:lstStyle/>
          <a:p>
            <a:pPr algn="l">
              <a:lnSpc>
                <a:spcPts val="3437"/>
              </a:lnSpc>
            </a:pPr>
            <a:r>
              <a:rPr lang="en-US" sz="2750" b="true">
                <a:solidFill>
                  <a:srgbClr val="272525"/>
                </a:solidFill>
                <a:latin typeface="Times New Roman Bold"/>
                <a:ea typeface="Times New Roman Bold"/>
                <a:cs typeface="Times New Roman Bold"/>
                <a:sym typeface="Times New Roman Bold"/>
              </a:rPr>
              <a:t>Website Spoofing</a:t>
            </a:r>
          </a:p>
        </p:txBody>
      </p:sp>
      <p:sp>
        <p:nvSpPr>
          <p:cNvPr name="TextBox 46" id="46"/>
          <p:cNvSpPr txBox="true"/>
          <p:nvPr/>
        </p:nvSpPr>
        <p:spPr>
          <a:xfrm rot="0">
            <a:off x="9607302" y="7625357"/>
            <a:ext cx="7366844" cy="1357312"/>
          </a:xfrm>
          <a:prstGeom prst="rect">
            <a:avLst/>
          </a:prstGeom>
        </p:spPr>
        <p:txBody>
          <a:bodyPr anchor="t" rtlCol="false" tIns="0" lIns="0" bIns="0" rIns="0">
            <a:spAutoFit/>
          </a:bodyPr>
          <a:lstStyle/>
          <a:p>
            <a:pPr algn="l">
              <a:lnSpc>
                <a:spcPts val="3562"/>
              </a:lnSpc>
            </a:pPr>
            <a:r>
              <a:rPr lang="en-US" sz="2187">
                <a:solidFill>
                  <a:srgbClr val="272525"/>
                </a:solidFill>
                <a:latin typeface="Times New Roman"/>
                <a:ea typeface="Times New Roman"/>
                <a:cs typeface="Times New Roman"/>
                <a:sym typeface="Times New Roman"/>
              </a:rPr>
              <a:t>Creating fake websites that closely mimic legitimate ones to steal login credentials, financial details, or other sensitive user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152846"/>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706487" y="459879"/>
            <a:ext cx="8416379" cy="687388"/>
          </a:xfrm>
          <a:prstGeom prst="rect">
            <a:avLst/>
          </a:prstGeom>
        </p:spPr>
        <p:txBody>
          <a:bodyPr anchor="t" rtlCol="false" tIns="0" lIns="0" bIns="0" rIns="0">
            <a:spAutoFit/>
          </a:bodyPr>
          <a:lstStyle/>
          <a:p>
            <a:pPr algn="l">
              <a:lnSpc>
                <a:spcPts val="4937"/>
              </a:lnSpc>
            </a:pPr>
            <a:r>
              <a:rPr lang="en-US" sz="3937" b="true">
                <a:solidFill>
                  <a:srgbClr val="000000"/>
                </a:solidFill>
                <a:latin typeface="Times New Roman Bold"/>
                <a:ea typeface="Times New Roman Bold"/>
                <a:cs typeface="Times New Roman Bold"/>
                <a:sym typeface="Times New Roman Bold"/>
              </a:rPr>
              <a:t>How to Recognize Phishing Emails</a:t>
            </a:r>
          </a:p>
        </p:txBody>
      </p:sp>
      <p:grpSp>
        <p:nvGrpSpPr>
          <p:cNvPr name="Group 7" id="7"/>
          <p:cNvGrpSpPr>
            <a:grpSpLocks noChangeAspect="true"/>
          </p:cNvGrpSpPr>
          <p:nvPr/>
        </p:nvGrpSpPr>
        <p:grpSpPr>
          <a:xfrm rot="0">
            <a:off x="706487" y="1715691"/>
            <a:ext cx="8191351" cy="8191351"/>
            <a:chOff x="0" y="0"/>
            <a:chExt cx="10921802" cy="10921802"/>
          </a:xfrm>
        </p:grpSpPr>
        <p:sp>
          <p:nvSpPr>
            <p:cNvPr name="Freeform 8" id="8" descr="preencoded.png"/>
            <p:cNvSpPr/>
            <p:nvPr/>
          </p:nvSpPr>
          <p:spPr>
            <a:xfrm flipH="false" flipV="false" rot="0">
              <a:off x="0" y="0"/>
              <a:ext cx="10921746" cy="10921746"/>
            </a:xfrm>
            <a:custGeom>
              <a:avLst/>
              <a:gdLst/>
              <a:ahLst/>
              <a:cxnLst/>
              <a:rect r="r" b="b" t="t" l="l"/>
              <a:pathLst>
                <a:path h="10921746" w="10921746">
                  <a:moveTo>
                    <a:pt x="0" y="0"/>
                  </a:moveTo>
                  <a:lnTo>
                    <a:pt x="10921746" y="0"/>
                  </a:lnTo>
                  <a:lnTo>
                    <a:pt x="10921746" y="10921746"/>
                  </a:lnTo>
                  <a:lnTo>
                    <a:pt x="0" y="10921746"/>
                  </a:lnTo>
                  <a:lnTo>
                    <a:pt x="0" y="0"/>
                  </a:lnTo>
                  <a:close/>
                </a:path>
              </a:pathLst>
            </a:custGeom>
            <a:blipFill>
              <a:blip r:embed="rId3"/>
              <a:stretch>
                <a:fillRect l="0" t="0" r="0" b="0"/>
              </a:stretch>
            </a:blipFill>
          </p:spPr>
        </p:sp>
      </p:grpSp>
      <p:sp>
        <p:nvSpPr>
          <p:cNvPr name="TextBox 9" id="9"/>
          <p:cNvSpPr txBox="true"/>
          <p:nvPr/>
        </p:nvSpPr>
        <p:spPr>
          <a:xfrm rot="0">
            <a:off x="706488" y="10048429"/>
            <a:ext cx="8191351" cy="320675"/>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A typical phishing email often features a generic greeting, urgent language, and suspicious links.</a:t>
            </a:r>
          </a:p>
        </p:txBody>
      </p:sp>
      <p:grpSp>
        <p:nvGrpSpPr>
          <p:cNvPr name="Group 10" id="10"/>
          <p:cNvGrpSpPr>
            <a:grpSpLocks noChangeAspect="true"/>
          </p:cNvGrpSpPr>
          <p:nvPr/>
        </p:nvGrpSpPr>
        <p:grpSpPr>
          <a:xfrm rot="0">
            <a:off x="9475440" y="1683990"/>
            <a:ext cx="302716" cy="378470"/>
            <a:chOff x="0" y="0"/>
            <a:chExt cx="403622" cy="504627"/>
          </a:xfrm>
        </p:grpSpPr>
        <p:sp>
          <p:nvSpPr>
            <p:cNvPr name="Freeform 11" id="11" descr="preencoded.png"/>
            <p:cNvSpPr/>
            <p:nvPr/>
          </p:nvSpPr>
          <p:spPr>
            <a:xfrm flipH="false" flipV="false" rot="0">
              <a:off x="0" y="0"/>
              <a:ext cx="403606" cy="504571"/>
            </a:xfrm>
            <a:custGeom>
              <a:avLst/>
              <a:gdLst/>
              <a:ahLst/>
              <a:cxnLst/>
              <a:rect r="r" b="b" t="t" l="l"/>
              <a:pathLst>
                <a:path h="504571" w="403606">
                  <a:moveTo>
                    <a:pt x="0" y="0"/>
                  </a:moveTo>
                  <a:lnTo>
                    <a:pt x="403606" y="0"/>
                  </a:lnTo>
                  <a:lnTo>
                    <a:pt x="403606" y="504571"/>
                  </a:lnTo>
                  <a:lnTo>
                    <a:pt x="0" y="504571"/>
                  </a:lnTo>
                  <a:lnTo>
                    <a:pt x="0" y="0"/>
                  </a:lnTo>
                  <a:close/>
                </a:path>
              </a:pathLst>
            </a:custGeom>
            <a:blipFill>
              <a:blip r:embed="rId4"/>
              <a:stretch>
                <a:fillRect l="-9" t="0" r="-13" b="-11"/>
              </a:stretch>
            </a:blipFill>
          </p:spPr>
        </p:sp>
      </p:grpSp>
      <p:sp>
        <p:nvSpPr>
          <p:cNvPr name="TextBox 12" id="12"/>
          <p:cNvSpPr txBox="true"/>
          <p:nvPr/>
        </p:nvSpPr>
        <p:spPr>
          <a:xfrm rot="0">
            <a:off x="10055721" y="1658541"/>
            <a:ext cx="3200846" cy="393075"/>
          </a:xfrm>
          <a:prstGeom prst="rect">
            <a:avLst/>
          </a:prstGeom>
        </p:spPr>
        <p:txBody>
          <a:bodyPr anchor="t" rtlCol="false" tIns="0" lIns="0" bIns="0" rIns="0">
            <a:spAutoFit/>
          </a:bodyPr>
          <a:lstStyle/>
          <a:p>
            <a:pPr algn="l">
              <a:lnSpc>
                <a:spcPts val="2814"/>
              </a:lnSpc>
            </a:pPr>
            <a:r>
              <a:rPr lang="en-US" sz="2237" b="true">
                <a:solidFill>
                  <a:srgbClr val="272525"/>
                </a:solidFill>
                <a:latin typeface="Times New Roman Bold"/>
                <a:ea typeface="Times New Roman Bold"/>
                <a:cs typeface="Times New Roman Bold"/>
                <a:sym typeface="Times New Roman Bold"/>
              </a:rPr>
              <a:t>Examine Sender’s Domain</a:t>
            </a:r>
          </a:p>
        </p:txBody>
      </p:sp>
      <p:sp>
        <p:nvSpPr>
          <p:cNvPr name="TextBox 13" id="13"/>
          <p:cNvSpPr txBox="true"/>
          <p:nvPr/>
        </p:nvSpPr>
        <p:spPr>
          <a:xfrm rot="0">
            <a:off x="10055721" y="2344917"/>
            <a:ext cx="7535316" cy="1124585"/>
          </a:xfrm>
          <a:prstGeom prst="rect">
            <a:avLst/>
          </a:prstGeom>
        </p:spPr>
        <p:txBody>
          <a:bodyPr anchor="t" rtlCol="false" tIns="0" lIns="0" bIns="0" rIns="0">
            <a:spAutoFit/>
          </a:bodyPr>
          <a:lstStyle/>
          <a:p>
            <a:pPr algn="l">
              <a:lnSpc>
                <a:spcPts val="2979"/>
              </a:lnSpc>
            </a:pPr>
            <a:r>
              <a:rPr lang="en-US" sz="1862">
                <a:solidFill>
                  <a:srgbClr val="272525"/>
                </a:solidFill>
                <a:latin typeface="Times New Roman"/>
                <a:ea typeface="Times New Roman"/>
                <a:cs typeface="Times New Roman"/>
                <a:sym typeface="Times New Roman"/>
              </a:rPr>
              <a:t>Always scrutinise the sender’s email address. Look for subtle misspellings or unusual domain extensions (e.g., @bankofindia.com vs @bank0findia.com).</a:t>
            </a:r>
          </a:p>
        </p:txBody>
      </p:sp>
      <p:grpSp>
        <p:nvGrpSpPr>
          <p:cNvPr name="Group 14" id="14"/>
          <p:cNvGrpSpPr>
            <a:grpSpLocks noChangeAspect="true"/>
          </p:cNvGrpSpPr>
          <p:nvPr/>
        </p:nvGrpSpPr>
        <p:grpSpPr>
          <a:xfrm rot="0">
            <a:off x="9475440" y="3847376"/>
            <a:ext cx="302716" cy="378470"/>
            <a:chOff x="0" y="0"/>
            <a:chExt cx="403622" cy="504627"/>
          </a:xfrm>
        </p:grpSpPr>
        <p:sp>
          <p:nvSpPr>
            <p:cNvPr name="Freeform 15" id="15" descr="preencoded.png"/>
            <p:cNvSpPr/>
            <p:nvPr/>
          </p:nvSpPr>
          <p:spPr>
            <a:xfrm flipH="false" flipV="false" rot="0">
              <a:off x="0" y="0"/>
              <a:ext cx="403606" cy="504571"/>
            </a:xfrm>
            <a:custGeom>
              <a:avLst/>
              <a:gdLst/>
              <a:ahLst/>
              <a:cxnLst/>
              <a:rect r="r" b="b" t="t" l="l"/>
              <a:pathLst>
                <a:path h="504571" w="403606">
                  <a:moveTo>
                    <a:pt x="0" y="0"/>
                  </a:moveTo>
                  <a:lnTo>
                    <a:pt x="403606" y="0"/>
                  </a:lnTo>
                  <a:lnTo>
                    <a:pt x="403606" y="504571"/>
                  </a:lnTo>
                  <a:lnTo>
                    <a:pt x="0" y="504571"/>
                  </a:lnTo>
                  <a:lnTo>
                    <a:pt x="0" y="0"/>
                  </a:lnTo>
                  <a:close/>
                </a:path>
              </a:pathLst>
            </a:custGeom>
            <a:blipFill>
              <a:blip r:embed="rId4"/>
              <a:stretch>
                <a:fillRect l="-9" t="0" r="-13" b="-11"/>
              </a:stretch>
            </a:blipFill>
          </p:spPr>
        </p:sp>
      </p:grpSp>
      <p:sp>
        <p:nvSpPr>
          <p:cNvPr name="TextBox 16" id="16"/>
          <p:cNvSpPr txBox="true"/>
          <p:nvPr/>
        </p:nvSpPr>
        <p:spPr>
          <a:xfrm rot="0">
            <a:off x="10055721" y="3821927"/>
            <a:ext cx="3214539" cy="393075"/>
          </a:xfrm>
          <a:prstGeom prst="rect">
            <a:avLst/>
          </a:prstGeom>
        </p:spPr>
        <p:txBody>
          <a:bodyPr anchor="t" rtlCol="false" tIns="0" lIns="0" bIns="0" rIns="0">
            <a:spAutoFit/>
          </a:bodyPr>
          <a:lstStyle/>
          <a:p>
            <a:pPr algn="l">
              <a:lnSpc>
                <a:spcPts val="2814"/>
              </a:lnSpc>
            </a:pPr>
            <a:r>
              <a:rPr lang="en-US" sz="2237" b="true">
                <a:solidFill>
                  <a:srgbClr val="272525"/>
                </a:solidFill>
                <a:latin typeface="Times New Roman Bold"/>
                <a:ea typeface="Times New Roman Bold"/>
                <a:cs typeface="Times New Roman Bold"/>
                <a:sym typeface="Times New Roman Bold"/>
              </a:rPr>
              <a:t>Spot Language Anomalies</a:t>
            </a:r>
          </a:p>
        </p:txBody>
      </p:sp>
      <p:sp>
        <p:nvSpPr>
          <p:cNvPr name="TextBox 17" id="17"/>
          <p:cNvSpPr txBox="true"/>
          <p:nvPr/>
        </p:nvSpPr>
        <p:spPr>
          <a:xfrm rot="0">
            <a:off x="10055721" y="4291628"/>
            <a:ext cx="7535316" cy="753110"/>
          </a:xfrm>
          <a:prstGeom prst="rect">
            <a:avLst/>
          </a:prstGeom>
        </p:spPr>
        <p:txBody>
          <a:bodyPr anchor="t" rtlCol="false" tIns="0" lIns="0" bIns="0" rIns="0">
            <a:spAutoFit/>
          </a:bodyPr>
          <a:lstStyle/>
          <a:p>
            <a:pPr algn="l">
              <a:lnSpc>
                <a:spcPts val="2979"/>
              </a:lnSpc>
            </a:pPr>
            <a:r>
              <a:rPr lang="en-US" sz="1862">
                <a:solidFill>
                  <a:srgbClr val="272525"/>
                </a:solidFill>
                <a:latin typeface="Times New Roman"/>
                <a:ea typeface="Times New Roman"/>
                <a:cs typeface="Times New Roman"/>
                <a:sym typeface="Times New Roman"/>
              </a:rPr>
              <a:t>Be wary of poor grammar, spelling mistakes, or overly urgent, threatening, or emotional language designed to create panic.</a:t>
            </a:r>
          </a:p>
        </p:txBody>
      </p:sp>
      <p:grpSp>
        <p:nvGrpSpPr>
          <p:cNvPr name="Group 18" id="18"/>
          <p:cNvGrpSpPr>
            <a:grpSpLocks noChangeAspect="true"/>
          </p:cNvGrpSpPr>
          <p:nvPr/>
        </p:nvGrpSpPr>
        <p:grpSpPr>
          <a:xfrm rot="0">
            <a:off x="9475440" y="5639286"/>
            <a:ext cx="302716" cy="378470"/>
            <a:chOff x="0" y="0"/>
            <a:chExt cx="403622" cy="504627"/>
          </a:xfrm>
        </p:grpSpPr>
        <p:sp>
          <p:nvSpPr>
            <p:cNvPr name="Freeform 19" id="19" descr="preencoded.png"/>
            <p:cNvSpPr/>
            <p:nvPr/>
          </p:nvSpPr>
          <p:spPr>
            <a:xfrm flipH="false" flipV="false" rot="0">
              <a:off x="0" y="0"/>
              <a:ext cx="403606" cy="504571"/>
            </a:xfrm>
            <a:custGeom>
              <a:avLst/>
              <a:gdLst/>
              <a:ahLst/>
              <a:cxnLst/>
              <a:rect r="r" b="b" t="t" l="l"/>
              <a:pathLst>
                <a:path h="504571" w="403606">
                  <a:moveTo>
                    <a:pt x="0" y="0"/>
                  </a:moveTo>
                  <a:lnTo>
                    <a:pt x="403606" y="0"/>
                  </a:lnTo>
                  <a:lnTo>
                    <a:pt x="403606" y="504571"/>
                  </a:lnTo>
                  <a:lnTo>
                    <a:pt x="0" y="504571"/>
                  </a:lnTo>
                  <a:lnTo>
                    <a:pt x="0" y="0"/>
                  </a:lnTo>
                  <a:close/>
                </a:path>
              </a:pathLst>
            </a:custGeom>
            <a:blipFill>
              <a:blip r:embed="rId4"/>
              <a:stretch>
                <a:fillRect l="-9" t="0" r="-13" b="-11"/>
              </a:stretch>
            </a:blipFill>
          </p:spPr>
        </p:sp>
      </p:grpSp>
      <p:sp>
        <p:nvSpPr>
          <p:cNvPr name="TextBox 20" id="20"/>
          <p:cNvSpPr txBox="true"/>
          <p:nvPr/>
        </p:nvSpPr>
        <p:spPr>
          <a:xfrm rot="0">
            <a:off x="10055721" y="5613836"/>
            <a:ext cx="4199642" cy="393075"/>
          </a:xfrm>
          <a:prstGeom prst="rect">
            <a:avLst/>
          </a:prstGeom>
        </p:spPr>
        <p:txBody>
          <a:bodyPr anchor="t" rtlCol="false" tIns="0" lIns="0" bIns="0" rIns="0">
            <a:spAutoFit/>
          </a:bodyPr>
          <a:lstStyle/>
          <a:p>
            <a:pPr algn="l">
              <a:lnSpc>
                <a:spcPts val="2814"/>
              </a:lnSpc>
            </a:pPr>
            <a:r>
              <a:rPr lang="en-US" sz="2237" b="true">
                <a:solidFill>
                  <a:srgbClr val="272525"/>
                </a:solidFill>
                <a:latin typeface="Times New Roman Bold"/>
                <a:ea typeface="Times New Roman Bold"/>
                <a:cs typeface="Times New Roman Bold"/>
                <a:sym typeface="Times New Roman Bold"/>
              </a:rPr>
              <a:t>Verify Links Before Clicking</a:t>
            </a:r>
          </a:p>
        </p:txBody>
      </p:sp>
      <p:sp>
        <p:nvSpPr>
          <p:cNvPr name="TextBox 21" id="21"/>
          <p:cNvSpPr txBox="true"/>
          <p:nvPr/>
        </p:nvSpPr>
        <p:spPr>
          <a:xfrm rot="0">
            <a:off x="10055721" y="6083538"/>
            <a:ext cx="7535316" cy="753110"/>
          </a:xfrm>
          <a:prstGeom prst="rect">
            <a:avLst/>
          </a:prstGeom>
        </p:spPr>
        <p:txBody>
          <a:bodyPr anchor="t" rtlCol="false" tIns="0" lIns="0" bIns="0" rIns="0">
            <a:spAutoFit/>
          </a:bodyPr>
          <a:lstStyle/>
          <a:p>
            <a:pPr algn="l">
              <a:lnSpc>
                <a:spcPts val="2979"/>
              </a:lnSpc>
            </a:pPr>
            <a:r>
              <a:rPr lang="en-US" sz="1862">
                <a:solidFill>
                  <a:srgbClr val="272525"/>
                </a:solidFill>
                <a:latin typeface="Times New Roman"/>
                <a:ea typeface="Times New Roman"/>
                <a:cs typeface="Times New Roman"/>
                <a:sym typeface="Times New Roman"/>
              </a:rPr>
              <a:t>Hover your mouse over any hyperlinks to reveal the true URL. If it doesn’t match the expected address, do not click.</a:t>
            </a:r>
          </a:p>
        </p:txBody>
      </p:sp>
      <p:grpSp>
        <p:nvGrpSpPr>
          <p:cNvPr name="Group 22" id="22"/>
          <p:cNvGrpSpPr>
            <a:grpSpLocks noChangeAspect="true"/>
          </p:cNvGrpSpPr>
          <p:nvPr/>
        </p:nvGrpSpPr>
        <p:grpSpPr>
          <a:xfrm rot="0">
            <a:off x="9475440" y="7202150"/>
            <a:ext cx="302716" cy="378470"/>
            <a:chOff x="0" y="0"/>
            <a:chExt cx="403622" cy="504627"/>
          </a:xfrm>
        </p:grpSpPr>
        <p:sp>
          <p:nvSpPr>
            <p:cNvPr name="Freeform 23" id="23" descr="preencoded.png"/>
            <p:cNvSpPr/>
            <p:nvPr/>
          </p:nvSpPr>
          <p:spPr>
            <a:xfrm flipH="false" flipV="false" rot="0">
              <a:off x="0" y="0"/>
              <a:ext cx="403606" cy="504571"/>
            </a:xfrm>
            <a:custGeom>
              <a:avLst/>
              <a:gdLst/>
              <a:ahLst/>
              <a:cxnLst/>
              <a:rect r="r" b="b" t="t" l="l"/>
              <a:pathLst>
                <a:path h="504571" w="403606">
                  <a:moveTo>
                    <a:pt x="0" y="0"/>
                  </a:moveTo>
                  <a:lnTo>
                    <a:pt x="403606" y="0"/>
                  </a:lnTo>
                  <a:lnTo>
                    <a:pt x="403606" y="504571"/>
                  </a:lnTo>
                  <a:lnTo>
                    <a:pt x="0" y="504571"/>
                  </a:lnTo>
                  <a:lnTo>
                    <a:pt x="0" y="0"/>
                  </a:lnTo>
                  <a:close/>
                </a:path>
              </a:pathLst>
            </a:custGeom>
            <a:blipFill>
              <a:blip r:embed="rId4"/>
              <a:stretch>
                <a:fillRect l="-9" t="0" r="-13" b="-11"/>
              </a:stretch>
            </a:blipFill>
          </p:spPr>
        </p:sp>
      </p:grpSp>
      <p:sp>
        <p:nvSpPr>
          <p:cNvPr name="TextBox 24" id="24"/>
          <p:cNvSpPr txBox="true"/>
          <p:nvPr/>
        </p:nvSpPr>
        <p:spPr>
          <a:xfrm rot="0">
            <a:off x="10055721" y="7187545"/>
            <a:ext cx="4431506" cy="393075"/>
          </a:xfrm>
          <a:prstGeom prst="rect">
            <a:avLst/>
          </a:prstGeom>
        </p:spPr>
        <p:txBody>
          <a:bodyPr anchor="t" rtlCol="false" tIns="0" lIns="0" bIns="0" rIns="0">
            <a:spAutoFit/>
          </a:bodyPr>
          <a:lstStyle/>
          <a:p>
            <a:pPr algn="l">
              <a:lnSpc>
                <a:spcPts val="2814"/>
              </a:lnSpc>
            </a:pPr>
            <a:r>
              <a:rPr lang="en-US" sz="2237" b="true">
                <a:solidFill>
                  <a:srgbClr val="272525"/>
                </a:solidFill>
                <a:latin typeface="Times New Roman Bold"/>
                <a:ea typeface="Times New Roman Bold"/>
                <a:cs typeface="Times New Roman Bold"/>
                <a:sym typeface="Times New Roman Bold"/>
              </a:rPr>
              <a:t>Beware of Unexpected Attachments</a:t>
            </a:r>
          </a:p>
        </p:txBody>
      </p:sp>
      <p:sp>
        <p:nvSpPr>
          <p:cNvPr name="TextBox 25" id="25"/>
          <p:cNvSpPr txBox="true"/>
          <p:nvPr/>
        </p:nvSpPr>
        <p:spPr>
          <a:xfrm rot="0">
            <a:off x="10055721" y="7657246"/>
            <a:ext cx="7535316" cy="753110"/>
          </a:xfrm>
          <a:prstGeom prst="rect">
            <a:avLst/>
          </a:prstGeom>
        </p:spPr>
        <p:txBody>
          <a:bodyPr anchor="t" rtlCol="false" tIns="0" lIns="0" bIns="0" rIns="0">
            <a:spAutoFit/>
          </a:bodyPr>
          <a:lstStyle/>
          <a:p>
            <a:pPr algn="l">
              <a:lnSpc>
                <a:spcPts val="2979"/>
              </a:lnSpc>
            </a:pPr>
            <a:r>
              <a:rPr lang="en-US" sz="1862">
                <a:solidFill>
                  <a:srgbClr val="272525"/>
                </a:solidFill>
                <a:latin typeface="Times New Roman"/>
                <a:ea typeface="Times New Roman"/>
                <a:cs typeface="Times New Roman"/>
                <a:sym typeface="Times New Roman"/>
              </a:rPr>
              <a:t>Exercise caution with unexpected attachments or unsolicited requests for confidential information like OTPs or passwords.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703660" y="457646"/>
            <a:ext cx="5770066" cy="687388"/>
          </a:xfrm>
          <a:prstGeom prst="rect">
            <a:avLst/>
          </a:prstGeom>
        </p:spPr>
        <p:txBody>
          <a:bodyPr anchor="t" rtlCol="false" tIns="0" lIns="0" bIns="0" rIns="0">
            <a:spAutoFit/>
          </a:bodyPr>
          <a:lstStyle/>
          <a:p>
            <a:pPr algn="l">
              <a:lnSpc>
                <a:spcPts val="4937"/>
              </a:lnSpc>
            </a:pPr>
            <a:r>
              <a:rPr lang="en-US" sz="3937" b="true">
                <a:solidFill>
                  <a:srgbClr val="000000"/>
                </a:solidFill>
                <a:latin typeface="Times New Roman Bold"/>
                <a:ea typeface="Times New Roman Bold"/>
                <a:cs typeface="Times New Roman Bold"/>
                <a:sym typeface="Times New Roman Bold"/>
              </a:rPr>
              <a:t>Spotting Fake Websites</a:t>
            </a:r>
          </a:p>
        </p:txBody>
      </p:sp>
      <p:sp>
        <p:nvSpPr>
          <p:cNvPr name="TextBox 7" id="7"/>
          <p:cNvSpPr txBox="true"/>
          <p:nvPr/>
        </p:nvSpPr>
        <p:spPr>
          <a:xfrm rot="0">
            <a:off x="703660" y="1577876"/>
            <a:ext cx="8195071" cy="320675"/>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Even trusted elements like HTTPS can be mimicked. Always maintain a critical eye.</a:t>
            </a:r>
          </a:p>
        </p:txBody>
      </p:sp>
      <p:grpSp>
        <p:nvGrpSpPr>
          <p:cNvPr name="Group 8" id="8"/>
          <p:cNvGrpSpPr>
            <a:grpSpLocks noChangeAspect="true"/>
          </p:cNvGrpSpPr>
          <p:nvPr/>
        </p:nvGrpSpPr>
        <p:grpSpPr>
          <a:xfrm rot="0">
            <a:off x="703660" y="2211289"/>
            <a:ext cx="8195071" cy="8195071"/>
            <a:chOff x="0" y="0"/>
            <a:chExt cx="10926762" cy="10926762"/>
          </a:xfrm>
        </p:grpSpPr>
        <p:sp>
          <p:nvSpPr>
            <p:cNvPr name="Freeform 9" id="9" descr="preencoded.png"/>
            <p:cNvSpPr/>
            <p:nvPr/>
          </p:nvSpPr>
          <p:spPr>
            <a:xfrm flipH="false" flipV="false" rot="0">
              <a:off x="0" y="0"/>
              <a:ext cx="10926699" cy="10926699"/>
            </a:xfrm>
            <a:custGeom>
              <a:avLst/>
              <a:gdLst/>
              <a:ahLst/>
              <a:cxnLst/>
              <a:rect r="r" b="b" t="t" l="l"/>
              <a:pathLst>
                <a:path h="10926699" w="10926699">
                  <a:moveTo>
                    <a:pt x="0" y="0"/>
                  </a:moveTo>
                  <a:lnTo>
                    <a:pt x="10926699" y="0"/>
                  </a:lnTo>
                  <a:lnTo>
                    <a:pt x="10926699" y="10926699"/>
                  </a:lnTo>
                  <a:lnTo>
                    <a:pt x="0" y="10926699"/>
                  </a:lnTo>
                  <a:lnTo>
                    <a:pt x="0" y="0"/>
                  </a:lnTo>
                  <a:close/>
                </a:path>
              </a:pathLst>
            </a:custGeom>
            <a:blipFill>
              <a:blip r:embed="rId3"/>
              <a:stretch>
                <a:fillRect l="0" t="0" r="0" b="0"/>
              </a:stretch>
            </a:blipFill>
          </p:spPr>
        </p:sp>
      </p:grpSp>
      <p:grpSp>
        <p:nvGrpSpPr>
          <p:cNvPr name="Group 10" id="10"/>
          <p:cNvGrpSpPr/>
          <p:nvPr/>
        </p:nvGrpSpPr>
        <p:grpSpPr>
          <a:xfrm rot="0">
            <a:off x="9394031" y="1704082"/>
            <a:ext cx="8204596" cy="6271022"/>
            <a:chOff x="0" y="0"/>
            <a:chExt cx="10939462" cy="8361363"/>
          </a:xfrm>
        </p:grpSpPr>
        <p:sp>
          <p:nvSpPr>
            <p:cNvPr name="Freeform 11" id="11"/>
            <p:cNvSpPr/>
            <p:nvPr/>
          </p:nvSpPr>
          <p:spPr>
            <a:xfrm flipH="false" flipV="false" rot="0">
              <a:off x="6350" y="6350"/>
              <a:ext cx="10926699" cy="8348726"/>
            </a:xfrm>
            <a:custGeom>
              <a:avLst/>
              <a:gdLst/>
              <a:ahLst/>
              <a:cxnLst/>
              <a:rect r="r" b="b" t="t" l="l"/>
              <a:pathLst>
                <a:path h="8348726" w="10926699">
                  <a:moveTo>
                    <a:pt x="0" y="112649"/>
                  </a:moveTo>
                  <a:cubicBezTo>
                    <a:pt x="0" y="50419"/>
                    <a:pt x="50419" y="0"/>
                    <a:pt x="112649" y="0"/>
                  </a:cubicBezTo>
                  <a:lnTo>
                    <a:pt x="10814050" y="0"/>
                  </a:lnTo>
                  <a:cubicBezTo>
                    <a:pt x="10876280" y="0"/>
                    <a:pt x="10926699" y="50419"/>
                    <a:pt x="10926699" y="112649"/>
                  </a:cubicBezTo>
                  <a:lnTo>
                    <a:pt x="10926699" y="8236077"/>
                  </a:lnTo>
                  <a:cubicBezTo>
                    <a:pt x="10926699" y="8298307"/>
                    <a:pt x="10876280" y="8348726"/>
                    <a:pt x="10814050" y="8348726"/>
                  </a:cubicBezTo>
                  <a:lnTo>
                    <a:pt x="112649" y="8348726"/>
                  </a:lnTo>
                  <a:cubicBezTo>
                    <a:pt x="50419" y="8348726"/>
                    <a:pt x="0" y="8298307"/>
                    <a:pt x="0" y="8236077"/>
                  </a:cubicBezTo>
                  <a:close/>
                </a:path>
              </a:pathLst>
            </a:custGeom>
            <a:solidFill>
              <a:srgbClr val="DADBF1"/>
            </a:solidFill>
          </p:spPr>
        </p:sp>
        <p:sp>
          <p:nvSpPr>
            <p:cNvPr name="Freeform 12" id="12"/>
            <p:cNvSpPr/>
            <p:nvPr/>
          </p:nvSpPr>
          <p:spPr>
            <a:xfrm flipH="false" flipV="false" rot="0">
              <a:off x="0" y="0"/>
              <a:ext cx="10939399" cy="8361426"/>
            </a:xfrm>
            <a:custGeom>
              <a:avLst/>
              <a:gdLst/>
              <a:ahLst/>
              <a:cxnLst/>
              <a:rect r="r" b="b" t="t" l="l"/>
              <a:pathLst>
                <a:path h="8361426" w="10939399">
                  <a:moveTo>
                    <a:pt x="0" y="118999"/>
                  </a:moveTo>
                  <a:cubicBezTo>
                    <a:pt x="0" y="53213"/>
                    <a:pt x="53340" y="0"/>
                    <a:pt x="118999" y="0"/>
                  </a:cubicBezTo>
                  <a:lnTo>
                    <a:pt x="10820400" y="0"/>
                  </a:lnTo>
                  <a:lnTo>
                    <a:pt x="10820400" y="6350"/>
                  </a:lnTo>
                  <a:lnTo>
                    <a:pt x="10820400" y="0"/>
                  </a:lnTo>
                  <a:cubicBezTo>
                    <a:pt x="10886186" y="0"/>
                    <a:pt x="10939399" y="53213"/>
                    <a:pt x="10939399" y="118999"/>
                  </a:cubicBezTo>
                  <a:lnTo>
                    <a:pt x="10933049" y="118999"/>
                  </a:lnTo>
                  <a:lnTo>
                    <a:pt x="10939399" y="118999"/>
                  </a:lnTo>
                  <a:lnTo>
                    <a:pt x="10939399" y="8242427"/>
                  </a:lnTo>
                  <a:lnTo>
                    <a:pt x="10933049" y="8242427"/>
                  </a:lnTo>
                  <a:lnTo>
                    <a:pt x="10939399" y="8242427"/>
                  </a:lnTo>
                  <a:cubicBezTo>
                    <a:pt x="10939399" y="8308086"/>
                    <a:pt x="10886059" y="8361426"/>
                    <a:pt x="10820400" y="8361426"/>
                  </a:cubicBezTo>
                  <a:lnTo>
                    <a:pt x="10820400" y="8355076"/>
                  </a:lnTo>
                  <a:lnTo>
                    <a:pt x="10820400" y="8361426"/>
                  </a:lnTo>
                  <a:lnTo>
                    <a:pt x="118999" y="8361426"/>
                  </a:lnTo>
                  <a:lnTo>
                    <a:pt x="118999" y="8355076"/>
                  </a:lnTo>
                  <a:lnTo>
                    <a:pt x="118999" y="8361426"/>
                  </a:lnTo>
                  <a:cubicBezTo>
                    <a:pt x="53213" y="8361426"/>
                    <a:pt x="0" y="8308213"/>
                    <a:pt x="0" y="8242427"/>
                  </a:cubicBezTo>
                  <a:lnTo>
                    <a:pt x="0" y="118999"/>
                  </a:lnTo>
                  <a:lnTo>
                    <a:pt x="6350" y="118999"/>
                  </a:lnTo>
                  <a:lnTo>
                    <a:pt x="0" y="118999"/>
                  </a:lnTo>
                  <a:moveTo>
                    <a:pt x="12700" y="118999"/>
                  </a:moveTo>
                  <a:lnTo>
                    <a:pt x="12700" y="8242427"/>
                  </a:lnTo>
                  <a:lnTo>
                    <a:pt x="6350" y="8242427"/>
                  </a:lnTo>
                  <a:lnTo>
                    <a:pt x="12700" y="8242427"/>
                  </a:lnTo>
                  <a:cubicBezTo>
                    <a:pt x="12700" y="8301101"/>
                    <a:pt x="60325" y="8348726"/>
                    <a:pt x="118999" y="8348726"/>
                  </a:cubicBezTo>
                  <a:lnTo>
                    <a:pt x="10820400" y="8348726"/>
                  </a:lnTo>
                  <a:cubicBezTo>
                    <a:pt x="10879074" y="8348726"/>
                    <a:pt x="10926699" y="8301101"/>
                    <a:pt x="10926699" y="8242427"/>
                  </a:cubicBezTo>
                  <a:lnTo>
                    <a:pt x="10926699" y="118999"/>
                  </a:lnTo>
                  <a:cubicBezTo>
                    <a:pt x="10926699" y="60325"/>
                    <a:pt x="10879201" y="12700"/>
                    <a:pt x="10820400" y="12700"/>
                  </a:cubicBezTo>
                  <a:lnTo>
                    <a:pt x="118999" y="12700"/>
                  </a:lnTo>
                  <a:lnTo>
                    <a:pt x="118999" y="6350"/>
                  </a:lnTo>
                  <a:lnTo>
                    <a:pt x="118999" y="12700"/>
                  </a:lnTo>
                  <a:cubicBezTo>
                    <a:pt x="60325" y="12700"/>
                    <a:pt x="12700" y="60325"/>
                    <a:pt x="12700" y="118999"/>
                  </a:cubicBezTo>
                  <a:close/>
                </a:path>
              </a:pathLst>
            </a:custGeom>
            <a:solidFill>
              <a:srgbClr val="C0C1D7"/>
            </a:solidFill>
          </p:spPr>
        </p:sp>
      </p:grpSp>
      <p:grpSp>
        <p:nvGrpSpPr>
          <p:cNvPr name="Group 13" id="13"/>
          <p:cNvGrpSpPr/>
          <p:nvPr/>
        </p:nvGrpSpPr>
        <p:grpSpPr>
          <a:xfrm rot="0">
            <a:off x="9408319" y="1718370"/>
            <a:ext cx="8176022" cy="1560611"/>
            <a:chOff x="0" y="0"/>
            <a:chExt cx="10901363" cy="2080815"/>
          </a:xfrm>
        </p:grpSpPr>
        <p:sp>
          <p:nvSpPr>
            <p:cNvPr name="Freeform 14" id="14"/>
            <p:cNvSpPr/>
            <p:nvPr/>
          </p:nvSpPr>
          <p:spPr>
            <a:xfrm flipH="false" flipV="false" rot="0">
              <a:off x="0" y="0"/>
              <a:ext cx="10901426" cy="2080895"/>
            </a:xfrm>
            <a:custGeom>
              <a:avLst/>
              <a:gdLst/>
              <a:ahLst/>
              <a:cxnLst/>
              <a:rect r="r" b="b" t="t" l="l"/>
              <a:pathLst>
                <a:path h="2080895" w="10901426">
                  <a:moveTo>
                    <a:pt x="0" y="112649"/>
                  </a:moveTo>
                  <a:cubicBezTo>
                    <a:pt x="0" y="50419"/>
                    <a:pt x="50419" y="0"/>
                    <a:pt x="112649" y="0"/>
                  </a:cubicBezTo>
                  <a:lnTo>
                    <a:pt x="10788777" y="0"/>
                  </a:lnTo>
                  <a:cubicBezTo>
                    <a:pt x="10851007" y="0"/>
                    <a:pt x="10901426" y="50419"/>
                    <a:pt x="10901426" y="112649"/>
                  </a:cubicBezTo>
                  <a:lnTo>
                    <a:pt x="10901426" y="1968246"/>
                  </a:lnTo>
                  <a:cubicBezTo>
                    <a:pt x="10901426" y="2030476"/>
                    <a:pt x="10851007" y="2080895"/>
                    <a:pt x="10788777" y="2080895"/>
                  </a:cubicBezTo>
                  <a:lnTo>
                    <a:pt x="112649" y="2080895"/>
                  </a:lnTo>
                  <a:cubicBezTo>
                    <a:pt x="50419" y="2080895"/>
                    <a:pt x="0" y="2030476"/>
                    <a:pt x="0" y="1968246"/>
                  </a:cubicBezTo>
                  <a:close/>
                </a:path>
              </a:pathLst>
            </a:custGeom>
            <a:solidFill>
              <a:srgbClr val="DADBF1"/>
            </a:solidFill>
          </p:spPr>
        </p:sp>
      </p:grpSp>
      <p:sp>
        <p:nvSpPr>
          <p:cNvPr name="TextBox 15" id="15"/>
          <p:cNvSpPr txBox="true"/>
          <p:nvPr/>
        </p:nvSpPr>
        <p:spPr>
          <a:xfrm rot="0">
            <a:off x="9609385" y="1862286"/>
            <a:ext cx="2705992" cy="347662"/>
          </a:xfrm>
          <a:prstGeom prst="rect">
            <a:avLst/>
          </a:prstGeom>
        </p:spPr>
        <p:txBody>
          <a:bodyPr anchor="t" rtlCol="false" tIns="0" lIns="0" bIns="0" rIns="0">
            <a:spAutoFit/>
          </a:bodyPr>
          <a:lstStyle/>
          <a:p>
            <a:pPr algn="l">
              <a:lnSpc>
                <a:spcPts val="2437"/>
              </a:lnSpc>
            </a:pPr>
            <a:r>
              <a:rPr lang="en-US" sz="1937" b="true">
                <a:solidFill>
                  <a:srgbClr val="272525"/>
                </a:solidFill>
                <a:latin typeface="Times New Roman Bold"/>
                <a:ea typeface="Times New Roman Bold"/>
                <a:cs typeface="Times New Roman Bold"/>
                <a:sym typeface="Times New Roman Bold"/>
              </a:rPr>
              <a:t>HTTPS &amp; Padlock Icon</a:t>
            </a:r>
          </a:p>
        </p:txBody>
      </p:sp>
      <p:sp>
        <p:nvSpPr>
          <p:cNvPr name="TextBox 16" id="16"/>
          <p:cNvSpPr txBox="true"/>
          <p:nvPr/>
        </p:nvSpPr>
        <p:spPr>
          <a:xfrm rot="0">
            <a:off x="9609385" y="2348954"/>
            <a:ext cx="7773889" cy="635000"/>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While necessary, the presence of HTTPS and a padlock icon alone isn't a guarantee of authenticity, as some phishing sites now use them.</a:t>
            </a:r>
          </a:p>
        </p:txBody>
      </p:sp>
      <p:grpSp>
        <p:nvGrpSpPr>
          <p:cNvPr name="Group 17" id="17"/>
          <p:cNvGrpSpPr/>
          <p:nvPr/>
        </p:nvGrpSpPr>
        <p:grpSpPr>
          <a:xfrm rot="0">
            <a:off x="9408319" y="3278981"/>
            <a:ext cx="8176022" cy="1560611"/>
            <a:chOff x="0" y="0"/>
            <a:chExt cx="10901363" cy="2080815"/>
          </a:xfrm>
        </p:grpSpPr>
        <p:sp>
          <p:nvSpPr>
            <p:cNvPr name="Freeform 18" id="18"/>
            <p:cNvSpPr/>
            <p:nvPr/>
          </p:nvSpPr>
          <p:spPr>
            <a:xfrm flipH="false" flipV="false" rot="0">
              <a:off x="0" y="0"/>
              <a:ext cx="10901426" cy="2080768"/>
            </a:xfrm>
            <a:custGeom>
              <a:avLst/>
              <a:gdLst/>
              <a:ahLst/>
              <a:cxnLst/>
              <a:rect r="r" b="b" t="t" l="l"/>
              <a:pathLst>
                <a:path h="2080768" w="10901426">
                  <a:moveTo>
                    <a:pt x="0" y="0"/>
                  </a:moveTo>
                  <a:lnTo>
                    <a:pt x="10901426" y="0"/>
                  </a:lnTo>
                  <a:lnTo>
                    <a:pt x="10901426" y="2080768"/>
                  </a:lnTo>
                  <a:lnTo>
                    <a:pt x="0" y="2080768"/>
                  </a:lnTo>
                  <a:close/>
                </a:path>
              </a:pathLst>
            </a:custGeom>
            <a:solidFill>
              <a:srgbClr val="DADBF1"/>
            </a:solidFill>
          </p:spPr>
        </p:sp>
      </p:grpSp>
      <p:grpSp>
        <p:nvGrpSpPr>
          <p:cNvPr name="Group 19" id="19"/>
          <p:cNvGrpSpPr/>
          <p:nvPr/>
        </p:nvGrpSpPr>
        <p:grpSpPr>
          <a:xfrm rot="0">
            <a:off x="9408319" y="3278981"/>
            <a:ext cx="8176022" cy="28575"/>
            <a:chOff x="0" y="0"/>
            <a:chExt cx="10901363" cy="38100"/>
          </a:xfrm>
        </p:grpSpPr>
        <p:sp>
          <p:nvSpPr>
            <p:cNvPr name="Freeform 20" id="20"/>
            <p:cNvSpPr/>
            <p:nvPr/>
          </p:nvSpPr>
          <p:spPr>
            <a:xfrm flipH="false" flipV="false" rot="0">
              <a:off x="0" y="0"/>
              <a:ext cx="10901426" cy="38100"/>
            </a:xfrm>
            <a:custGeom>
              <a:avLst/>
              <a:gdLst/>
              <a:ahLst/>
              <a:cxnLst/>
              <a:rect r="r" b="b" t="t" l="l"/>
              <a:pathLst>
                <a:path h="38100" w="10901426">
                  <a:moveTo>
                    <a:pt x="0" y="19050"/>
                  </a:moveTo>
                  <a:cubicBezTo>
                    <a:pt x="0" y="8509"/>
                    <a:pt x="8509" y="0"/>
                    <a:pt x="19050" y="0"/>
                  </a:cubicBezTo>
                  <a:lnTo>
                    <a:pt x="10882376" y="0"/>
                  </a:lnTo>
                  <a:cubicBezTo>
                    <a:pt x="10892917" y="0"/>
                    <a:pt x="10901426" y="8509"/>
                    <a:pt x="10901426" y="19050"/>
                  </a:cubicBezTo>
                  <a:cubicBezTo>
                    <a:pt x="10901426" y="29591"/>
                    <a:pt x="10892790" y="38100"/>
                    <a:pt x="10882376" y="38100"/>
                  </a:cubicBezTo>
                  <a:lnTo>
                    <a:pt x="19050" y="38100"/>
                  </a:lnTo>
                  <a:cubicBezTo>
                    <a:pt x="8509" y="38100"/>
                    <a:pt x="0" y="29591"/>
                    <a:pt x="0" y="19050"/>
                  </a:cubicBezTo>
                  <a:close/>
                </a:path>
              </a:pathLst>
            </a:custGeom>
            <a:solidFill>
              <a:srgbClr val="C0C1D7"/>
            </a:solidFill>
          </p:spPr>
        </p:sp>
      </p:grpSp>
      <p:sp>
        <p:nvSpPr>
          <p:cNvPr name="TextBox 21" id="21"/>
          <p:cNvSpPr txBox="true"/>
          <p:nvPr/>
        </p:nvSpPr>
        <p:spPr>
          <a:xfrm rot="0">
            <a:off x="9609385" y="3422897"/>
            <a:ext cx="2513410" cy="347662"/>
          </a:xfrm>
          <a:prstGeom prst="rect">
            <a:avLst/>
          </a:prstGeom>
        </p:spPr>
        <p:txBody>
          <a:bodyPr anchor="t" rtlCol="false" tIns="0" lIns="0" bIns="0" rIns="0">
            <a:spAutoFit/>
          </a:bodyPr>
          <a:lstStyle/>
          <a:p>
            <a:pPr algn="l">
              <a:lnSpc>
                <a:spcPts val="2437"/>
              </a:lnSpc>
            </a:pPr>
            <a:r>
              <a:rPr lang="en-US" sz="1937" b="true">
                <a:solidFill>
                  <a:srgbClr val="272525"/>
                </a:solidFill>
                <a:latin typeface="Times New Roman Bold"/>
                <a:ea typeface="Times New Roman Bold"/>
                <a:cs typeface="Times New Roman Bold"/>
                <a:sym typeface="Times New Roman Bold"/>
              </a:rPr>
              <a:t>Inspect the URL</a:t>
            </a:r>
          </a:p>
        </p:txBody>
      </p:sp>
      <p:sp>
        <p:nvSpPr>
          <p:cNvPr name="TextBox 22" id="22"/>
          <p:cNvSpPr txBox="true"/>
          <p:nvPr/>
        </p:nvSpPr>
        <p:spPr>
          <a:xfrm rot="0">
            <a:off x="9609385" y="3909566"/>
            <a:ext cx="7773889" cy="635000"/>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Carefully check the entire URL for any subtle misspellings, extra words, or unusual subdomains that might indicate a spoofed site.</a:t>
            </a:r>
          </a:p>
        </p:txBody>
      </p:sp>
      <p:grpSp>
        <p:nvGrpSpPr>
          <p:cNvPr name="Group 23" id="23"/>
          <p:cNvGrpSpPr/>
          <p:nvPr/>
        </p:nvGrpSpPr>
        <p:grpSpPr>
          <a:xfrm rot="0">
            <a:off x="9408319" y="4839592"/>
            <a:ext cx="8176022" cy="1560611"/>
            <a:chOff x="0" y="0"/>
            <a:chExt cx="10901363" cy="2080815"/>
          </a:xfrm>
        </p:grpSpPr>
        <p:sp>
          <p:nvSpPr>
            <p:cNvPr name="Freeform 24" id="24"/>
            <p:cNvSpPr/>
            <p:nvPr/>
          </p:nvSpPr>
          <p:spPr>
            <a:xfrm flipH="false" flipV="false" rot="0">
              <a:off x="0" y="0"/>
              <a:ext cx="10901426" cy="2080768"/>
            </a:xfrm>
            <a:custGeom>
              <a:avLst/>
              <a:gdLst/>
              <a:ahLst/>
              <a:cxnLst/>
              <a:rect r="r" b="b" t="t" l="l"/>
              <a:pathLst>
                <a:path h="2080768" w="10901426">
                  <a:moveTo>
                    <a:pt x="0" y="0"/>
                  </a:moveTo>
                  <a:lnTo>
                    <a:pt x="10901426" y="0"/>
                  </a:lnTo>
                  <a:lnTo>
                    <a:pt x="10901426" y="2080768"/>
                  </a:lnTo>
                  <a:lnTo>
                    <a:pt x="0" y="2080768"/>
                  </a:lnTo>
                  <a:close/>
                </a:path>
              </a:pathLst>
            </a:custGeom>
            <a:solidFill>
              <a:srgbClr val="DADBF1"/>
            </a:solidFill>
          </p:spPr>
        </p:sp>
      </p:grpSp>
      <p:grpSp>
        <p:nvGrpSpPr>
          <p:cNvPr name="Group 25" id="25"/>
          <p:cNvGrpSpPr/>
          <p:nvPr/>
        </p:nvGrpSpPr>
        <p:grpSpPr>
          <a:xfrm rot="0">
            <a:off x="9408319" y="4839592"/>
            <a:ext cx="8176022" cy="28575"/>
            <a:chOff x="0" y="0"/>
            <a:chExt cx="10901363" cy="38100"/>
          </a:xfrm>
        </p:grpSpPr>
        <p:sp>
          <p:nvSpPr>
            <p:cNvPr name="Freeform 26" id="26"/>
            <p:cNvSpPr/>
            <p:nvPr/>
          </p:nvSpPr>
          <p:spPr>
            <a:xfrm flipH="false" flipV="false" rot="0">
              <a:off x="0" y="0"/>
              <a:ext cx="10901426" cy="38100"/>
            </a:xfrm>
            <a:custGeom>
              <a:avLst/>
              <a:gdLst/>
              <a:ahLst/>
              <a:cxnLst/>
              <a:rect r="r" b="b" t="t" l="l"/>
              <a:pathLst>
                <a:path h="38100" w="10901426">
                  <a:moveTo>
                    <a:pt x="0" y="19050"/>
                  </a:moveTo>
                  <a:cubicBezTo>
                    <a:pt x="0" y="8509"/>
                    <a:pt x="8509" y="0"/>
                    <a:pt x="19050" y="0"/>
                  </a:cubicBezTo>
                  <a:lnTo>
                    <a:pt x="10882376" y="0"/>
                  </a:lnTo>
                  <a:cubicBezTo>
                    <a:pt x="10892917" y="0"/>
                    <a:pt x="10901426" y="8509"/>
                    <a:pt x="10901426" y="19050"/>
                  </a:cubicBezTo>
                  <a:cubicBezTo>
                    <a:pt x="10901426" y="29591"/>
                    <a:pt x="10892790" y="38100"/>
                    <a:pt x="10882376" y="38100"/>
                  </a:cubicBezTo>
                  <a:lnTo>
                    <a:pt x="19050" y="38100"/>
                  </a:lnTo>
                  <a:cubicBezTo>
                    <a:pt x="8509" y="38100"/>
                    <a:pt x="0" y="29591"/>
                    <a:pt x="0" y="19050"/>
                  </a:cubicBezTo>
                  <a:close/>
                </a:path>
              </a:pathLst>
            </a:custGeom>
            <a:solidFill>
              <a:srgbClr val="C0C1D7"/>
            </a:solidFill>
          </p:spPr>
        </p:sp>
      </p:grpSp>
      <p:sp>
        <p:nvSpPr>
          <p:cNvPr name="TextBox 27" id="27"/>
          <p:cNvSpPr txBox="true"/>
          <p:nvPr/>
        </p:nvSpPr>
        <p:spPr>
          <a:xfrm rot="0">
            <a:off x="9609385" y="4983510"/>
            <a:ext cx="2513410" cy="347662"/>
          </a:xfrm>
          <a:prstGeom prst="rect">
            <a:avLst/>
          </a:prstGeom>
        </p:spPr>
        <p:txBody>
          <a:bodyPr anchor="t" rtlCol="false" tIns="0" lIns="0" bIns="0" rIns="0">
            <a:spAutoFit/>
          </a:bodyPr>
          <a:lstStyle/>
          <a:p>
            <a:pPr algn="l">
              <a:lnSpc>
                <a:spcPts val="2437"/>
              </a:lnSpc>
            </a:pPr>
            <a:r>
              <a:rPr lang="en-US" sz="1937" b="true">
                <a:solidFill>
                  <a:srgbClr val="272525"/>
                </a:solidFill>
                <a:latin typeface="Times New Roman Bold"/>
                <a:ea typeface="Times New Roman Bold"/>
                <a:cs typeface="Times New Roman Bold"/>
                <a:sym typeface="Times New Roman Bold"/>
              </a:rPr>
              <a:t>Browser Warnings</a:t>
            </a:r>
          </a:p>
        </p:txBody>
      </p:sp>
      <p:sp>
        <p:nvSpPr>
          <p:cNvPr name="TextBox 28" id="28"/>
          <p:cNvSpPr txBox="true"/>
          <p:nvPr/>
        </p:nvSpPr>
        <p:spPr>
          <a:xfrm rot="0">
            <a:off x="9609385" y="5470177"/>
            <a:ext cx="7773889" cy="635000"/>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Pay attention to browser warnings like "Connection Not Private" or "Deceptive Site Ahead." Never proceed if you see such alerts.</a:t>
            </a:r>
          </a:p>
        </p:txBody>
      </p:sp>
      <p:grpSp>
        <p:nvGrpSpPr>
          <p:cNvPr name="Group 29" id="29"/>
          <p:cNvGrpSpPr/>
          <p:nvPr/>
        </p:nvGrpSpPr>
        <p:grpSpPr>
          <a:xfrm rot="0">
            <a:off x="9408319" y="6400205"/>
            <a:ext cx="8176022" cy="1560611"/>
            <a:chOff x="0" y="0"/>
            <a:chExt cx="10901363" cy="2080815"/>
          </a:xfrm>
        </p:grpSpPr>
        <p:sp>
          <p:nvSpPr>
            <p:cNvPr name="Freeform 30" id="30"/>
            <p:cNvSpPr/>
            <p:nvPr/>
          </p:nvSpPr>
          <p:spPr>
            <a:xfrm flipH="false" flipV="false" rot="0">
              <a:off x="0" y="0"/>
              <a:ext cx="10901426" cy="2080768"/>
            </a:xfrm>
            <a:custGeom>
              <a:avLst/>
              <a:gdLst/>
              <a:ahLst/>
              <a:cxnLst/>
              <a:rect r="r" b="b" t="t" l="l"/>
              <a:pathLst>
                <a:path h="2080768" w="10901426">
                  <a:moveTo>
                    <a:pt x="0" y="0"/>
                  </a:moveTo>
                  <a:lnTo>
                    <a:pt x="10901426" y="0"/>
                  </a:lnTo>
                  <a:lnTo>
                    <a:pt x="10901426" y="2080768"/>
                  </a:lnTo>
                  <a:lnTo>
                    <a:pt x="0" y="2080768"/>
                  </a:lnTo>
                  <a:close/>
                </a:path>
              </a:pathLst>
            </a:custGeom>
            <a:solidFill>
              <a:srgbClr val="DADBF1"/>
            </a:solidFill>
          </p:spPr>
        </p:sp>
      </p:grpSp>
      <p:grpSp>
        <p:nvGrpSpPr>
          <p:cNvPr name="Group 31" id="31"/>
          <p:cNvGrpSpPr/>
          <p:nvPr/>
        </p:nvGrpSpPr>
        <p:grpSpPr>
          <a:xfrm rot="0">
            <a:off x="9408319" y="6400205"/>
            <a:ext cx="8176022" cy="28575"/>
            <a:chOff x="0" y="0"/>
            <a:chExt cx="10901363" cy="38100"/>
          </a:xfrm>
        </p:grpSpPr>
        <p:sp>
          <p:nvSpPr>
            <p:cNvPr name="Freeform 32" id="32"/>
            <p:cNvSpPr/>
            <p:nvPr/>
          </p:nvSpPr>
          <p:spPr>
            <a:xfrm flipH="false" flipV="false" rot="0">
              <a:off x="0" y="0"/>
              <a:ext cx="10901426" cy="38100"/>
            </a:xfrm>
            <a:custGeom>
              <a:avLst/>
              <a:gdLst/>
              <a:ahLst/>
              <a:cxnLst/>
              <a:rect r="r" b="b" t="t" l="l"/>
              <a:pathLst>
                <a:path h="38100" w="10901426">
                  <a:moveTo>
                    <a:pt x="0" y="19050"/>
                  </a:moveTo>
                  <a:cubicBezTo>
                    <a:pt x="0" y="8509"/>
                    <a:pt x="8509" y="0"/>
                    <a:pt x="19050" y="0"/>
                  </a:cubicBezTo>
                  <a:lnTo>
                    <a:pt x="10882376" y="0"/>
                  </a:lnTo>
                  <a:cubicBezTo>
                    <a:pt x="10892917" y="0"/>
                    <a:pt x="10901426" y="8509"/>
                    <a:pt x="10901426" y="19050"/>
                  </a:cubicBezTo>
                  <a:cubicBezTo>
                    <a:pt x="10901426" y="29591"/>
                    <a:pt x="10892790" y="38100"/>
                    <a:pt x="10882376" y="38100"/>
                  </a:cubicBezTo>
                  <a:lnTo>
                    <a:pt x="19050" y="38100"/>
                  </a:lnTo>
                  <a:cubicBezTo>
                    <a:pt x="8509" y="38100"/>
                    <a:pt x="0" y="29591"/>
                    <a:pt x="0" y="19050"/>
                  </a:cubicBezTo>
                  <a:close/>
                </a:path>
              </a:pathLst>
            </a:custGeom>
            <a:solidFill>
              <a:srgbClr val="C0C1D7"/>
            </a:solidFill>
          </p:spPr>
        </p:sp>
      </p:grpSp>
      <p:sp>
        <p:nvSpPr>
          <p:cNvPr name="TextBox 33" id="33"/>
          <p:cNvSpPr txBox="true"/>
          <p:nvPr/>
        </p:nvSpPr>
        <p:spPr>
          <a:xfrm rot="0">
            <a:off x="9609385" y="6544121"/>
            <a:ext cx="2513410" cy="347662"/>
          </a:xfrm>
          <a:prstGeom prst="rect">
            <a:avLst/>
          </a:prstGeom>
        </p:spPr>
        <p:txBody>
          <a:bodyPr anchor="t" rtlCol="false" tIns="0" lIns="0" bIns="0" rIns="0">
            <a:spAutoFit/>
          </a:bodyPr>
          <a:lstStyle/>
          <a:p>
            <a:pPr algn="l">
              <a:lnSpc>
                <a:spcPts val="2437"/>
              </a:lnSpc>
            </a:pPr>
            <a:r>
              <a:rPr lang="en-US" sz="1937" b="true">
                <a:solidFill>
                  <a:srgbClr val="272525"/>
                </a:solidFill>
                <a:latin typeface="Times New Roman Bold"/>
                <a:ea typeface="Times New Roman Bold"/>
                <a:cs typeface="Times New Roman Bold"/>
                <a:sym typeface="Times New Roman Bold"/>
              </a:rPr>
              <a:t>Manual URL Entry</a:t>
            </a:r>
          </a:p>
        </p:txBody>
      </p:sp>
      <p:sp>
        <p:nvSpPr>
          <p:cNvPr name="TextBox 34" id="34"/>
          <p:cNvSpPr txBox="true"/>
          <p:nvPr/>
        </p:nvSpPr>
        <p:spPr>
          <a:xfrm rot="0">
            <a:off x="9609385" y="7030790"/>
            <a:ext cx="7773889" cy="635000"/>
          </a:xfrm>
          <a:prstGeom prst="rect">
            <a:avLst/>
          </a:prstGeom>
        </p:spPr>
        <p:txBody>
          <a:bodyPr anchor="t" rtlCol="false" tIns="0" lIns="0" bIns="0" rIns="0">
            <a:spAutoFit/>
          </a:bodyPr>
          <a:lstStyle/>
          <a:p>
            <a:pPr algn="l">
              <a:lnSpc>
                <a:spcPts val="2499"/>
              </a:lnSpc>
            </a:pPr>
            <a:r>
              <a:rPr lang="en-US" sz="1562">
                <a:solidFill>
                  <a:srgbClr val="272525"/>
                </a:solidFill>
                <a:latin typeface="Times New Roman"/>
                <a:ea typeface="Times New Roman"/>
                <a:cs typeface="Times New Roman"/>
                <a:sym typeface="Times New Roman"/>
              </a:rPr>
              <a:t>If in doubt, avoid clicking links from emails or messages. Instead, type the official website address directly into your browser.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1905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719921" y="445591"/>
            <a:ext cx="13016656" cy="895350"/>
          </a:xfrm>
          <a:prstGeom prst="rect">
            <a:avLst/>
          </a:prstGeom>
        </p:spPr>
        <p:txBody>
          <a:bodyPr anchor="t" rtlCol="false" tIns="0" lIns="0" bIns="0" rIns="0">
            <a:spAutoFit/>
          </a:bodyPr>
          <a:lstStyle/>
          <a:p>
            <a:pPr algn="l">
              <a:lnSpc>
                <a:spcPts val="6374"/>
              </a:lnSpc>
            </a:pPr>
            <a:r>
              <a:rPr lang="en-US" sz="5125" b="true">
                <a:solidFill>
                  <a:srgbClr val="000000"/>
                </a:solidFill>
                <a:latin typeface="Times New Roman Bold"/>
                <a:ea typeface="Times New Roman Bold"/>
                <a:cs typeface="Times New Roman Bold"/>
                <a:sym typeface="Times New Roman Bold"/>
              </a:rPr>
              <a:t>Social Engineering Tactics Attackers Use</a:t>
            </a:r>
          </a:p>
        </p:txBody>
      </p:sp>
      <p:sp>
        <p:nvSpPr>
          <p:cNvPr name="TextBox 7" id="7"/>
          <p:cNvSpPr txBox="true"/>
          <p:nvPr/>
        </p:nvSpPr>
        <p:spPr>
          <a:xfrm rot="0">
            <a:off x="912019" y="2345829"/>
            <a:ext cx="16463962" cy="425450"/>
          </a:xfrm>
          <a:prstGeom prst="rect">
            <a:avLst/>
          </a:prstGeom>
        </p:spPr>
        <p:txBody>
          <a:bodyPr anchor="t" rtlCol="false" tIns="0" lIns="0" bIns="0" rIns="0">
            <a:spAutoFit/>
          </a:bodyPr>
          <a:lstStyle/>
          <a:p>
            <a:pPr algn="l">
              <a:lnSpc>
                <a:spcPts val="3250"/>
              </a:lnSpc>
            </a:pPr>
            <a:r>
              <a:rPr lang="en-US" sz="2000">
                <a:solidFill>
                  <a:srgbClr val="272525"/>
                </a:solidFill>
                <a:latin typeface="Times New Roman"/>
                <a:ea typeface="Times New Roman"/>
                <a:cs typeface="Times New Roman"/>
                <a:sym typeface="Times New Roman"/>
              </a:rPr>
              <a:t>Cybercriminals manipulate human psychology to bypass security measures. They exploit trust, curiosity, and fear to achieve their objectives.</a:t>
            </a:r>
          </a:p>
        </p:txBody>
      </p:sp>
      <p:grpSp>
        <p:nvGrpSpPr>
          <p:cNvPr name="Group 8" id="8"/>
          <p:cNvGrpSpPr>
            <a:grpSpLocks noChangeAspect="true"/>
          </p:cNvGrpSpPr>
          <p:nvPr/>
        </p:nvGrpSpPr>
        <p:grpSpPr>
          <a:xfrm rot="0">
            <a:off x="912019" y="3596431"/>
            <a:ext cx="8101608" cy="2647950"/>
            <a:chOff x="0" y="0"/>
            <a:chExt cx="10802143" cy="3530600"/>
          </a:xfrm>
        </p:grpSpPr>
        <p:sp>
          <p:nvSpPr>
            <p:cNvPr name="Freeform 9" id="9" descr="preencoded.png"/>
            <p:cNvSpPr/>
            <p:nvPr/>
          </p:nvSpPr>
          <p:spPr>
            <a:xfrm flipH="false" flipV="false" rot="0">
              <a:off x="0" y="0"/>
              <a:ext cx="10802112" cy="3530600"/>
            </a:xfrm>
            <a:custGeom>
              <a:avLst/>
              <a:gdLst/>
              <a:ahLst/>
              <a:cxnLst/>
              <a:rect r="r" b="b" t="t" l="l"/>
              <a:pathLst>
                <a:path h="3530600" w="10802112">
                  <a:moveTo>
                    <a:pt x="0" y="0"/>
                  </a:moveTo>
                  <a:lnTo>
                    <a:pt x="10802112" y="0"/>
                  </a:lnTo>
                  <a:lnTo>
                    <a:pt x="10802112" y="3530600"/>
                  </a:lnTo>
                  <a:lnTo>
                    <a:pt x="0" y="3530600"/>
                  </a:lnTo>
                  <a:lnTo>
                    <a:pt x="0" y="0"/>
                  </a:lnTo>
                  <a:close/>
                </a:path>
              </a:pathLst>
            </a:custGeom>
            <a:blipFill>
              <a:blip r:embed="rId3"/>
              <a:stretch>
                <a:fillRect l="-25" t="0" r="-26" b="0"/>
              </a:stretch>
            </a:blipFill>
          </p:spPr>
        </p:sp>
      </p:grpSp>
      <p:sp>
        <p:nvSpPr>
          <p:cNvPr name="TextBox 10" id="10"/>
          <p:cNvSpPr txBox="true"/>
          <p:nvPr/>
        </p:nvSpPr>
        <p:spPr>
          <a:xfrm rot="0">
            <a:off x="1172616" y="3539281"/>
            <a:ext cx="3600599" cy="442912"/>
          </a:xfrm>
          <a:prstGeom prst="rect">
            <a:avLst/>
          </a:prstGeom>
        </p:spPr>
        <p:txBody>
          <a:bodyPr anchor="t" rtlCol="false" tIns="0" lIns="0" bIns="0" rIns="0">
            <a:spAutoFit/>
          </a:bodyPr>
          <a:lstStyle/>
          <a:p>
            <a:pPr algn="l">
              <a:lnSpc>
                <a:spcPts val="3187"/>
              </a:lnSpc>
            </a:pPr>
            <a:r>
              <a:rPr lang="en-US" sz="2562" b="true">
                <a:solidFill>
                  <a:srgbClr val="272525"/>
                </a:solidFill>
                <a:latin typeface="Times New Roman Bold"/>
                <a:ea typeface="Times New Roman Bold"/>
                <a:cs typeface="Times New Roman Bold"/>
                <a:sym typeface="Times New Roman Bold"/>
              </a:rPr>
              <a:t>Creating Urgency/Fear</a:t>
            </a:r>
          </a:p>
        </p:txBody>
      </p:sp>
      <p:sp>
        <p:nvSpPr>
          <p:cNvPr name="TextBox 11" id="11"/>
          <p:cNvSpPr txBox="true"/>
          <p:nvPr/>
        </p:nvSpPr>
        <p:spPr>
          <a:xfrm rot="0">
            <a:off x="1172616" y="4296667"/>
            <a:ext cx="7580411" cy="1244600"/>
          </a:xfrm>
          <a:prstGeom prst="rect">
            <a:avLst/>
          </a:prstGeom>
        </p:spPr>
        <p:txBody>
          <a:bodyPr anchor="t" rtlCol="false" tIns="0" lIns="0" bIns="0" rIns="0">
            <a:spAutoFit/>
          </a:bodyPr>
          <a:lstStyle/>
          <a:p>
            <a:pPr algn="l">
              <a:lnSpc>
                <a:spcPts val="3250"/>
              </a:lnSpc>
            </a:pPr>
            <a:r>
              <a:rPr lang="en-US" sz="2000">
                <a:solidFill>
                  <a:srgbClr val="272525"/>
                </a:solidFill>
                <a:latin typeface="Times New Roman"/>
                <a:ea typeface="Times New Roman"/>
                <a:cs typeface="Times New Roman"/>
                <a:sym typeface="Times New Roman"/>
              </a:rPr>
              <a:t>Attackers create a sense of immediate danger or consequence (e.g., "Your account will be locked!", "Urgent action required!") to rush your decision-making.</a:t>
            </a:r>
          </a:p>
        </p:txBody>
      </p:sp>
      <p:grpSp>
        <p:nvGrpSpPr>
          <p:cNvPr name="Group 12" id="12"/>
          <p:cNvGrpSpPr>
            <a:grpSpLocks noChangeAspect="true"/>
          </p:cNvGrpSpPr>
          <p:nvPr/>
        </p:nvGrpSpPr>
        <p:grpSpPr>
          <a:xfrm rot="0">
            <a:off x="9274225" y="3596431"/>
            <a:ext cx="8101756" cy="2647950"/>
            <a:chOff x="0" y="0"/>
            <a:chExt cx="10802342" cy="3530600"/>
          </a:xfrm>
        </p:grpSpPr>
        <p:sp>
          <p:nvSpPr>
            <p:cNvPr name="Freeform 13" id="13" descr="preencoded.png"/>
            <p:cNvSpPr/>
            <p:nvPr/>
          </p:nvSpPr>
          <p:spPr>
            <a:xfrm flipH="false" flipV="false" rot="0">
              <a:off x="0" y="0"/>
              <a:ext cx="10802366" cy="3530600"/>
            </a:xfrm>
            <a:custGeom>
              <a:avLst/>
              <a:gdLst/>
              <a:ahLst/>
              <a:cxnLst/>
              <a:rect r="r" b="b" t="t" l="l"/>
              <a:pathLst>
                <a:path h="3530600" w="10802366">
                  <a:moveTo>
                    <a:pt x="0" y="0"/>
                  </a:moveTo>
                  <a:lnTo>
                    <a:pt x="10802366" y="0"/>
                  </a:lnTo>
                  <a:lnTo>
                    <a:pt x="10802366" y="3530600"/>
                  </a:lnTo>
                  <a:lnTo>
                    <a:pt x="0" y="3530600"/>
                  </a:lnTo>
                  <a:lnTo>
                    <a:pt x="0" y="0"/>
                  </a:lnTo>
                  <a:close/>
                </a:path>
              </a:pathLst>
            </a:custGeom>
            <a:blipFill>
              <a:blip r:embed="rId4"/>
              <a:stretch>
                <a:fillRect l="-24" t="0" r="-24" b="0"/>
              </a:stretch>
            </a:blipFill>
          </p:spPr>
        </p:sp>
      </p:grpSp>
      <p:sp>
        <p:nvSpPr>
          <p:cNvPr name="TextBox 14" id="14"/>
          <p:cNvSpPr txBox="true"/>
          <p:nvPr/>
        </p:nvSpPr>
        <p:spPr>
          <a:xfrm rot="0">
            <a:off x="9534822" y="3601194"/>
            <a:ext cx="3900488" cy="442912"/>
          </a:xfrm>
          <a:prstGeom prst="rect">
            <a:avLst/>
          </a:prstGeom>
        </p:spPr>
        <p:txBody>
          <a:bodyPr anchor="t" rtlCol="false" tIns="0" lIns="0" bIns="0" rIns="0">
            <a:spAutoFit/>
          </a:bodyPr>
          <a:lstStyle/>
          <a:p>
            <a:pPr algn="l">
              <a:lnSpc>
                <a:spcPts val="3187"/>
              </a:lnSpc>
            </a:pPr>
            <a:r>
              <a:rPr lang="en-US" sz="2562" b="true">
                <a:solidFill>
                  <a:srgbClr val="272525"/>
                </a:solidFill>
                <a:latin typeface="Times New Roman Bold"/>
                <a:ea typeface="Times New Roman Bold"/>
                <a:cs typeface="Times New Roman Bold"/>
                <a:sym typeface="Times New Roman Bold"/>
              </a:rPr>
              <a:t>Impersonating Authority</a:t>
            </a:r>
          </a:p>
        </p:txBody>
      </p:sp>
      <p:sp>
        <p:nvSpPr>
          <p:cNvPr name="TextBox 15" id="15"/>
          <p:cNvSpPr txBox="true"/>
          <p:nvPr/>
        </p:nvSpPr>
        <p:spPr>
          <a:xfrm rot="0">
            <a:off x="9534822" y="4296667"/>
            <a:ext cx="7580560" cy="1244600"/>
          </a:xfrm>
          <a:prstGeom prst="rect">
            <a:avLst/>
          </a:prstGeom>
        </p:spPr>
        <p:txBody>
          <a:bodyPr anchor="t" rtlCol="false" tIns="0" lIns="0" bIns="0" rIns="0">
            <a:spAutoFit/>
          </a:bodyPr>
          <a:lstStyle/>
          <a:p>
            <a:pPr algn="l">
              <a:lnSpc>
                <a:spcPts val="3250"/>
              </a:lnSpc>
            </a:pPr>
            <a:r>
              <a:rPr lang="en-US" sz="2000">
                <a:solidFill>
                  <a:srgbClr val="272525"/>
                </a:solidFill>
                <a:latin typeface="Times New Roman"/>
                <a:ea typeface="Times New Roman"/>
                <a:cs typeface="Times New Roman"/>
                <a:sym typeface="Times New Roman"/>
              </a:rPr>
              <a:t>They pose as CEOs, government officials, IT support, or other trusted figures to demand action or sensitive information, leveraging your respect for authority.</a:t>
            </a:r>
          </a:p>
        </p:txBody>
      </p:sp>
      <p:grpSp>
        <p:nvGrpSpPr>
          <p:cNvPr name="Group 16" id="16"/>
          <p:cNvGrpSpPr>
            <a:grpSpLocks noChangeAspect="true"/>
          </p:cNvGrpSpPr>
          <p:nvPr/>
        </p:nvGrpSpPr>
        <p:grpSpPr>
          <a:xfrm rot="0">
            <a:off x="912019" y="6504980"/>
            <a:ext cx="8101608" cy="2647950"/>
            <a:chOff x="0" y="0"/>
            <a:chExt cx="10802143" cy="3530600"/>
          </a:xfrm>
        </p:grpSpPr>
        <p:sp>
          <p:nvSpPr>
            <p:cNvPr name="Freeform 17" id="17" descr="preencoded.png"/>
            <p:cNvSpPr/>
            <p:nvPr/>
          </p:nvSpPr>
          <p:spPr>
            <a:xfrm flipH="false" flipV="false" rot="0">
              <a:off x="0" y="0"/>
              <a:ext cx="10802112" cy="3530600"/>
            </a:xfrm>
            <a:custGeom>
              <a:avLst/>
              <a:gdLst/>
              <a:ahLst/>
              <a:cxnLst/>
              <a:rect r="r" b="b" t="t" l="l"/>
              <a:pathLst>
                <a:path h="3530600" w="10802112">
                  <a:moveTo>
                    <a:pt x="0" y="0"/>
                  </a:moveTo>
                  <a:lnTo>
                    <a:pt x="10802112" y="0"/>
                  </a:lnTo>
                  <a:lnTo>
                    <a:pt x="10802112" y="3530600"/>
                  </a:lnTo>
                  <a:lnTo>
                    <a:pt x="0" y="3530600"/>
                  </a:lnTo>
                  <a:lnTo>
                    <a:pt x="0" y="0"/>
                  </a:lnTo>
                  <a:close/>
                </a:path>
              </a:pathLst>
            </a:custGeom>
            <a:blipFill>
              <a:blip r:embed="rId3"/>
              <a:stretch>
                <a:fillRect l="-25" t="0" r="-26" b="0"/>
              </a:stretch>
            </a:blipFill>
          </p:spPr>
        </p:sp>
      </p:grpSp>
      <p:sp>
        <p:nvSpPr>
          <p:cNvPr name="TextBox 18" id="18"/>
          <p:cNvSpPr txBox="true"/>
          <p:nvPr/>
        </p:nvSpPr>
        <p:spPr>
          <a:xfrm rot="0">
            <a:off x="1172616" y="6525964"/>
            <a:ext cx="4424511" cy="442912"/>
          </a:xfrm>
          <a:prstGeom prst="rect">
            <a:avLst/>
          </a:prstGeom>
        </p:spPr>
        <p:txBody>
          <a:bodyPr anchor="t" rtlCol="false" tIns="0" lIns="0" bIns="0" rIns="0">
            <a:spAutoFit/>
          </a:bodyPr>
          <a:lstStyle/>
          <a:p>
            <a:pPr algn="l">
              <a:lnSpc>
                <a:spcPts val="3187"/>
              </a:lnSpc>
            </a:pPr>
            <a:r>
              <a:rPr lang="en-US" sz="2562" b="true">
                <a:solidFill>
                  <a:srgbClr val="272525"/>
                </a:solidFill>
                <a:latin typeface="Times New Roman Bold"/>
                <a:ea typeface="Times New Roman Bold"/>
                <a:cs typeface="Times New Roman Bold"/>
                <a:sym typeface="Times New Roman Bold"/>
              </a:rPr>
              <a:t>Leveraging Personal Details</a:t>
            </a:r>
          </a:p>
        </p:txBody>
      </p:sp>
      <p:sp>
        <p:nvSpPr>
          <p:cNvPr name="TextBox 19" id="19"/>
          <p:cNvSpPr txBox="true"/>
          <p:nvPr/>
        </p:nvSpPr>
        <p:spPr>
          <a:xfrm rot="0">
            <a:off x="1172616" y="7285583"/>
            <a:ext cx="7580411" cy="1244600"/>
          </a:xfrm>
          <a:prstGeom prst="rect">
            <a:avLst/>
          </a:prstGeom>
        </p:spPr>
        <p:txBody>
          <a:bodyPr anchor="t" rtlCol="false" tIns="0" lIns="0" bIns="0" rIns="0">
            <a:spAutoFit/>
          </a:bodyPr>
          <a:lstStyle/>
          <a:p>
            <a:pPr algn="l">
              <a:lnSpc>
                <a:spcPts val="3250"/>
              </a:lnSpc>
            </a:pPr>
            <a:r>
              <a:rPr lang="en-US" sz="2000">
                <a:solidFill>
                  <a:srgbClr val="272525"/>
                </a:solidFill>
                <a:latin typeface="Times New Roman"/>
                <a:ea typeface="Times New Roman"/>
                <a:cs typeface="Times New Roman"/>
                <a:sym typeface="Times New Roman"/>
              </a:rPr>
              <a:t>Information gleaned from social media or public records is used to build a false sense of familiarity and trust, making the scam more convincing.</a:t>
            </a:r>
          </a:p>
        </p:txBody>
      </p:sp>
      <p:grpSp>
        <p:nvGrpSpPr>
          <p:cNvPr name="Group 20" id="20"/>
          <p:cNvGrpSpPr>
            <a:grpSpLocks noChangeAspect="true"/>
          </p:cNvGrpSpPr>
          <p:nvPr/>
        </p:nvGrpSpPr>
        <p:grpSpPr>
          <a:xfrm rot="0">
            <a:off x="9274225" y="6504980"/>
            <a:ext cx="8101756" cy="2647950"/>
            <a:chOff x="0" y="0"/>
            <a:chExt cx="10802342" cy="3530600"/>
          </a:xfrm>
        </p:grpSpPr>
        <p:sp>
          <p:nvSpPr>
            <p:cNvPr name="Freeform 21" id="21" descr="preencoded.png"/>
            <p:cNvSpPr/>
            <p:nvPr/>
          </p:nvSpPr>
          <p:spPr>
            <a:xfrm flipH="false" flipV="false" rot="0">
              <a:off x="0" y="0"/>
              <a:ext cx="10802366" cy="3530600"/>
            </a:xfrm>
            <a:custGeom>
              <a:avLst/>
              <a:gdLst/>
              <a:ahLst/>
              <a:cxnLst/>
              <a:rect r="r" b="b" t="t" l="l"/>
              <a:pathLst>
                <a:path h="3530600" w="10802366">
                  <a:moveTo>
                    <a:pt x="0" y="0"/>
                  </a:moveTo>
                  <a:lnTo>
                    <a:pt x="10802366" y="0"/>
                  </a:lnTo>
                  <a:lnTo>
                    <a:pt x="10802366" y="3530600"/>
                  </a:lnTo>
                  <a:lnTo>
                    <a:pt x="0" y="3530600"/>
                  </a:lnTo>
                  <a:lnTo>
                    <a:pt x="0" y="0"/>
                  </a:lnTo>
                  <a:close/>
                </a:path>
              </a:pathLst>
            </a:custGeom>
            <a:blipFill>
              <a:blip r:embed="rId4"/>
              <a:stretch>
                <a:fillRect l="-24" t="0" r="-24" b="0"/>
              </a:stretch>
            </a:blipFill>
          </p:spPr>
        </p:sp>
      </p:grpSp>
      <p:sp>
        <p:nvSpPr>
          <p:cNvPr name="TextBox 22" id="22"/>
          <p:cNvSpPr txBox="true"/>
          <p:nvPr/>
        </p:nvSpPr>
        <p:spPr>
          <a:xfrm rot="0">
            <a:off x="9534822" y="6708427"/>
            <a:ext cx="3257550" cy="442912"/>
          </a:xfrm>
          <a:prstGeom prst="rect">
            <a:avLst/>
          </a:prstGeom>
        </p:spPr>
        <p:txBody>
          <a:bodyPr anchor="t" rtlCol="false" tIns="0" lIns="0" bIns="0" rIns="0">
            <a:spAutoFit/>
          </a:bodyPr>
          <a:lstStyle/>
          <a:p>
            <a:pPr algn="l">
              <a:lnSpc>
                <a:spcPts val="3187"/>
              </a:lnSpc>
            </a:pPr>
            <a:r>
              <a:rPr lang="en-US" sz="2562" b="true">
                <a:solidFill>
                  <a:srgbClr val="272525"/>
                </a:solidFill>
                <a:latin typeface="Times New Roman Bold"/>
                <a:ea typeface="Times New Roman Bold"/>
                <a:cs typeface="Times New Roman Bold"/>
                <a:sym typeface="Times New Roman Bold"/>
              </a:rPr>
              <a:t>Pretexting</a:t>
            </a:r>
          </a:p>
        </p:txBody>
      </p:sp>
      <p:sp>
        <p:nvSpPr>
          <p:cNvPr name="TextBox 23" id="23"/>
          <p:cNvSpPr txBox="true"/>
          <p:nvPr/>
        </p:nvSpPr>
        <p:spPr>
          <a:xfrm rot="0">
            <a:off x="9534822" y="7205216"/>
            <a:ext cx="7580560" cy="1244600"/>
          </a:xfrm>
          <a:prstGeom prst="rect">
            <a:avLst/>
          </a:prstGeom>
        </p:spPr>
        <p:txBody>
          <a:bodyPr anchor="t" rtlCol="false" tIns="0" lIns="0" bIns="0" rIns="0">
            <a:spAutoFit/>
          </a:bodyPr>
          <a:lstStyle/>
          <a:p>
            <a:pPr algn="l">
              <a:lnSpc>
                <a:spcPts val="3250"/>
              </a:lnSpc>
            </a:pPr>
            <a:r>
              <a:rPr lang="en-US" sz="2000">
                <a:solidFill>
                  <a:srgbClr val="272525"/>
                </a:solidFill>
                <a:latin typeface="Times New Roman"/>
                <a:ea typeface="Times New Roman"/>
                <a:cs typeface="Times New Roman"/>
                <a:sym typeface="Times New Roman"/>
              </a:rPr>
              <a:t>Inventing elaborate but believable scenarios or fake stories to persuade victims to divulge information or grant access, such as a "security check" or "account verification."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846981" y="559742"/>
            <a:ext cx="14555391" cy="836612"/>
          </a:xfrm>
          <a:prstGeom prst="rect">
            <a:avLst/>
          </a:prstGeom>
        </p:spPr>
        <p:txBody>
          <a:bodyPr anchor="t" rtlCol="false" tIns="0" lIns="0" bIns="0" rIns="0">
            <a:spAutoFit/>
          </a:bodyPr>
          <a:lstStyle/>
          <a:p>
            <a:pPr algn="l">
              <a:lnSpc>
                <a:spcPts val="5937"/>
              </a:lnSpc>
            </a:pPr>
            <a:r>
              <a:rPr lang="en-US" sz="4750" b="true">
                <a:solidFill>
                  <a:srgbClr val="000000"/>
                </a:solidFill>
                <a:latin typeface="Times New Roman Bold"/>
                <a:ea typeface="Times New Roman Bold"/>
                <a:cs typeface="Times New Roman Bold"/>
                <a:sym typeface="Times New Roman Bold"/>
              </a:rPr>
              <a:t>Real-World Example: The 2023 Indian Bank Scam</a:t>
            </a:r>
          </a:p>
        </p:txBody>
      </p:sp>
      <p:grpSp>
        <p:nvGrpSpPr>
          <p:cNvPr name="Group 7" id="7"/>
          <p:cNvGrpSpPr>
            <a:grpSpLocks noChangeAspect="true"/>
          </p:cNvGrpSpPr>
          <p:nvPr/>
        </p:nvGrpSpPr>
        <p:grpSpPr>
          <a:xfrm rot="0">
            <a:off x="846981" y="2065436"/>
            <a:ext cx="6283375" cy="6283375"/>
            <a:chOff x="0" y="0"/>
            <a:chExt cx="8377833" cy="8377833"/>
          </a:xfrm>
        </p:grpSpPr>
        <p:sp>
          <p:nvSpPr>
            <p:cNvPr name="Freeform 8" id="8" descr="preencoded.png"/>
            <p:cNvSpPr/>
            <p:nvPr/>
          </p:nvSpPr>
          <p:spPr>
            <a:xfrm flipH="false" flipV="false" rot="0">
              <a:off x="0" y="0"/>
              <a:ext cx="8377809" cy="8377809"/>
            </a:xfrm>
            <a:custGeom>
              <a:avLst/>
              <a:gdLst/>
              <a:ahLst/>
              <a:cxnLst/>
              <a:rect r="r" b="b" t="t" l="l"/>
              <a:pathLst>
                <a:path h="8377809" w="8377809">
                  <a:moveTo>
                    <a:pt x="0" y="0"/>
                  </a:moveTo>
                  <a:lnTo>
                    <a:pt x="8377809" y="0"/>
                  </a:lnTo>
                  <a:lnTo>
                    <a:pt x="8377809" y="8377809"/>
                  </a:lnTo>
                  <a:lnTo>
                    <a:pt x="0" y="8377809"/>
                  </a:lnTo>
                  <a:lnTo>
                    <a:pt x="0" y="0"/>
                  </a:lnTo>
                  <a:close/>
                </a:path>
              </a:pathLst>
            </a:custGeom>
            <a:blipFill>
              <a:blip r:embed="rId3"/>
              <a:stretch>
                <a:fillRect l="0" t="0" r="0" b="0"/>
              </a:stretch>
            </a:blipFill>
          </p:spPr>
        </p:sp>
      </p:grpSp>
      <p:sp>
        <p:nvSpPr>
          <p:cNvPr name="TextBox 9" id="9"/>
          <p:cNvSpPr txBox="true"/>
          <p:nvPr/>
        </p:nvSpPr>
        <p:spPr>
          <a:xfrm rot="0">
            <a:off x="846981" y="8506717"/>
            <a:ext cx="6283375" cy="781050"/>
          </a:xfrm>
          <a:prstGeom prst="rect">
            <a:avLst/>
          </a:prstGeom>
        </p:spPr>
        <p:txBody>
          <a:bodyPr anchor="t" rtlCol="false" tIns="0" lIns="0" bIns="0" rIns="0">
            <a:spAutoFit/>
          </a:bodyPr>
          <a:lstStyle/>
          <a:p>
            <a:pPr algn="l">
              <a:lnSpc>
                <a:spcPts val="3000"/>
              </a:lnSpc>
            </a:pPr>
            <a:r>
              <a:rPr lang="en-US" sz="1874">
                <a:solidFill>
                  <a:srgbClr val="272525"/>
                </a:solidFill>
                <a:latin typeface="Times New Roman"/>
                <a:ea typeface="Times New Roman"/>
                <a:cs typeface="Times New Roman"/>
                <a:sym typeface="Times New Roman"/>
              </a:rPr>
              <a:t>This incident underscores the importance of verifying all communications through official channels.</a:t>
            </a:r>
          </a:p>
        </p:txBody>
      </p:sp>
      <p:sp>
        <p:nvSpPr>
          <p:cNvPr name="TextBox 10" id="10"/>
          <p:cNvSpPr txBox="true"/>
          <p:nvPr/>
        </p:nvSpPr>
        <p:spPr>
          <a:xfrm rot="0">
            <a:off x="7730132" y="1896666"/>
            <a:ext cx="9720262" cy="1162050"/>
          </a:xfrm>
          <a:prstGeom prst="rect">
            <a:avLst/>
          </a:prstGeom>
        </p:spPr>
        <p:txBody>
          <a:bodyPr anchor="t" rtlCol="false" tIns="0" lIns="0" bIns="0" rIns="0">
            <a:spAutoFit/>
          </a:bodyPr>
          <a:lstStyle/>
          <a:p>
            <a:pPr algn="l">
              <a:lnSpc>
                <a:spcPts val="3000"/>
              </a:lnSpc>
            </a:pPr>
            <a:r>
              <a:rPr lang="en-US" sz="1874">
                <a:solidFill>
                  <a:srgbClr val="272525"/>
                </a:solidFill>
                <a:latin typeface="Times New Roman"/>
                <a:ea typeface="Times New Roman"/>
                <a:cs typeface="Times New Roman"/>
                <a:sym typeface="Times New Roman"/>
              </a:rPr>
              <a:t>In 2023, numerous Indian bank customers fell victim to a sophisticated phishing campaign. Attackers sent fake emails that convincingly mimicked official alerts from the Reserve Bank of India (RBI) or various commercial banks.</a:t>
            </a:r>
          </a:p>
        </p:txBody>
      </p:sp>
      <p:sp>
        <p:nvSpPr>
          <p:cNvPr name="TextBox 11" id="11"/>
          <p:cNvSpPr txBox="true"/>
          <p:nvPr/>
        </p:nvSpPr>
        <p:spPr>
          <a:xfrm rot="0">
            <a:off x="7730132" y="3275708"/>
            <a:ext cx="9720262" cy="1543050"/>
          </a:xfrm>
          <a:prstGeom prst="rect">
            <a:avLst/>
          </a:prstGeom>
        </p:spPr>
        <p:txBody>
          <a:bodyPr anchor="t" rtlCol="false" tIns="0" lIns="0" bIns="0" rIns="0">
            <a:spAutoFit/>
          </a:bodyPr>
          <a:lstStyle/>
          <a:p>
            <a:pPr algn="l">
              <a:lnSpc>
                <a:spcPts val="3000"/>
              </a:lnSpc>
            </a:pPr>
            <a:r>
              <a:rPr lang="en-US" sz="1874">
                <a:solidFill>
                  <a:srgbClr val="272525"/>
                </a:solidFill>
                <a:latin typeface="Times New Roman"/>
                <a:ea typeface="Times New Roman"/>
                <a:cs typeface="Times New Roman"/>
                <a:sym typeface="Times New Roman"/>
              </a:rPr>
              <a:t>These emails often contained urgent messages, prompting users to "verify their accounts" or "update KYC details" by clicking on malicious links that led to spoofed banking portals. Before the scam was widely identified and warnings issued, over ₹5 crore was reportedly lost by unwitting individuals.</a:t>
            </a:r>
          </a:p>
        </p:txBody>
      </p:sp>
      <p:sp>
        <p:nvSpPr>
          <p:cNvPr name="TextBox 12" id="12"/>
          <p:cNvSpPr txBox="true"/>
          <p:nvPr/>
        </p:nvSpPr>
        <p:spPr>
          <a:xfrm rot="0">
            <a:off x="7730132" y="5041850"/>
            <a:ext cx="9720262" cy="1162050"/>
          </a:xfrm>
          <a:prstGeom prst="rect">
            <a:avLst/>
          </a:prstGeom>
        </p:spPr>
        <p:txBody>
          <a:bodyPr anchor="t" rtlCol="false" tIns="0" lIns="0" bIns="0" rIns="0">
            <a:spAutoFit/>
          </a:bodyPr>
          <a:lstStyle/>
          <a:p>
            <a:pPr algn="l">
              <a:lnSpc>
                <a:spcPts val="3000"/>
              </a:lnSpc>
            </a:pPr>
            <a:r>
              <a:rPr lang="en-US" sz="1874" b="true">
                <a:solidFill>
                  <a:srgbClr val="272525"/>
                </a:solidFill>
                <a:latin typeface="Times New Roman Bold"/>
                <a:ea typeface="Times New Roman Bold"/>
                <a:cs typeface="Times New Roman Bold"/>
                <a:sym typeface="Times New Roman Bold"/>
              </a:rPr>
              <a:t>Key Lesson:</a:t>
            </a:r>
            <a:r>
              <a:rPr lang="en-US" sz="1874">
                <a:solidFill>
                  <a:srgbClr val="272525"/>
                </a:solidFill>
                <a:latin typeface="Times New Roman"/>
                <a:ea typeface="Times New Roman"/>
                <a:cs typeface="Times New Roman"/>
                <a:sym typeface="Times New Roman"/>
              </a:rPr>
              <a:t> Always verify any suspicious message or request via official and independently obtained contact information (e.g., calling your bank's official helpline, not the number provided in the suspicious email).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TextBox 6" id="6"/>
          <p:cNvSpPr txBox="true"/>
          <p:nvPr/>
        </p:nvSpPr>
        <p:spPr>
          <a:xfrm rot="0">
            <a:off x="940891" y="295721"/>
            <a:ext cx="8796932" cy="928688"/>
          </a:xfrm>
          <a:prstGeom prst="rect">
            <a:avLst/>
          </a:prstGeom>
        </p:spPr>
        <p:txBody>
          <a:bodyPr anchor="t" rtlCol="false" tIns="0" lIns="0" bIns="0" rIns="0">
            <a:spAutoFit/>
          </a:bodyPr>
          <a:lstStyle/>
          <a:p>
            <a:pPr algn="l">
              <a:lnSpc>
                <a:spcPts val="6562"/>
              </a:lnSpc>
            </a:pPr>
            <a:r>
              <a:rPr lang="en-US" sz="5250" b="true">
                <a:solidFill>
                  <a:srgbClr val="000000"/>
                </a:solidFill>
                <a:latin typeface="Times New Roman Bold"/>
                <a:ea typeface="Times New Roman Bold"/>
                <a:cs typeface="Times New Roman Bold"/>
                <a:sym typeface="Times New Roman Bold"/>
              </a:rPr>
              <a:t>Best Practices to Stay Safe</a:t>
            </a:r>
          </a:p>
        </p:txBody>
      </p:sp>
      <p:sp>
        <p:nvSpPr>
          <p:cNvPr name="TextBox 7" id="7"/>
          <p:cNvSpPr txBox="true"/>
          <p:nvPr/>
        </p:nvSpPr>
        <p:spPr>
          <a:xfrm rot="0">
            <a:off x="940891" y="1983581"/>
            <a:ext cx="16406217" cy="438150"/>
          </a:xfrm>
          <a:prstGeom prst="rect">
            <a:avLst/>
          </a:prstGeom>
        </p:spPr>
        <p:txBody>
          <a:bodyPr anchor="t" rtlCol="false" tIns="0" lIns="0" bIns="0" rIns="0">
            <a:spAutoFit/>
          </a:bodyPr>
          <a:lstStyle/>
          <a:p>
            <a:pPr algn="l">
              <a:lnSpc>
                <a:spcPts val="3374"/>
              </a:lnSpc>
            </a:pPr>
            <a:r>
              <a:rPr lang="en-US" sz="2062">
                <a:solidFill>
                  <a:srgbClr val="272525"/>
                </a:solidFill>
                <a:latin typeface="Times New Roman"/>
                <a:ea typeface="Times New Roman"/>
                <a:cs typeface="Times New Roman"/>
                <a:sym typeface="Times New Roman"/>
              </a:rPr>
              <a:t>Adopting these simple yet crucial habits can significantly reduce your risk of falling victim to phishing attacks.</a:t>
            </a:r>
          </a:p>
        </p:txBody>
      </p:sp>
      <p:grpSp>
        <p:nvGrpSpPr>
          <p:cNvPr name="Group 8" id="8"/>
          <p:cNvGrpSpPr/>
          <p:nvPr/>
        </p:nvGrpSpPr>
        <p:grpSpPr>
          <a:xfrm rot="0">
            <a:off x="936129" y="2844552"/>
            <a:ext cx="8078241" cy="816025"/>
            <a:chOff x="0" y="0"/>
            <a:chExt cx="10770988" cy="1088033"/>
          </a:xfrm>
        </p:grpSpPr>
        <p:sp>
          <p:nvSpPr>
            <p:cNvPr name="Freeform 9" id="9"/>
            <p:cNvSpPr/>
            <p:nvPr/>
          </p:nvSpPr>
          <p:spPr>
            <a:xfrm flipH="false" flipV="false" rot="0">
              <a:off x="6350" y="6350"/>
              <a:ext cx="10758297" cy="1075436"/>
            </a:xfrm>
            <a:custGeom>
              <a:avLst/>
              <a:gdLst/>
              <a:ahLst/>
              <a:cxnLst/>
              <a:rect r="r" b="b" t="t" l="l"/>
              <a:pathLst>
                <a:path h="1075436" w="10758297">
                  <a:moveTo>
                    <a:pt x="0" y="537718"/>
                  </a:moveTo>
                  <a:cubicBezTo>
                    <a:pt x="0" y="240665"/>
                    <a:pt x="243332" y="0"/>
                    <a:pt x="543433" y="0"/>
                  </a:cubicBezTo>
                  <a:lnTo>
                    <a:pt x="10214864" y="0"/>
                  </a:lnTo>
                  <a:cubicBezTo>
                    <a:pt x="10514965" y="0"/>
                    <a:pt x="10758297" y="240665"/>
                    <a:pt x="10758297" y="537718"/>
                  </a:cubicBezTo>
                  <a:cubicBezTo>
                    <a:pt x="10758297" y="834771"/>
                    <a:pt x="10514965" y="1075436"/>
                    <a:pt x="10214864" y="1075436"/>
                  </a:cubicBezTo>
                  <a:lnTo>
                    <a:pt x="543433" y="1075436"/>
                  </a:lnTo>
                  <a:cubicBezTo>
                    <a:pt x="243332" y="1075309"/>
                    <a:pt x="0" y="834644"/>
                    <a:pt x="0" y="537718"/>
                  </a:cubicBezTo>
                  <a:close/>
                </a:path>
              </a:pathLst>
            </a:custGeom>
            <a:solidFill>
              <a:srgbClr val="DADBF1"/>
            </a:solidFill>
          </p:spPr>
        </p:sp>
        <p:sp>
          <p:nvSpPr>
            <p:cNvPr name="Freeform 10" id="10"/>
            <p:cNvSpPr/>
            <p:nvPr/>
          </p:nvSpPr>
          <p:spPr>
            <a:xfrm flipH="false" flipV="false" rot="0">
              <a:off x="0" y="0"/>
              <a:ext cx="10770997" cy="1088136"/>
            </a:xfrm>
            <a:custGeom>
              <a:avLst/>
              <a:gdLst/>
              <a:ahLst/>
              <a:cxnLst/>
              <a:rect r="r" b="b" t="t" l="l"/>
              <a:pathLst>
                <a:path h="1088136" w="10770997">
                  <a:moveTo>
                    <a:pt x="0" y="544068"/>
                  </a:moveTo>
                  <a:cubicBezTo>
                    <a:pt x="0" y="243459"/>
                    <a:pt x="246126" y="0"/>
                    <a:pt x="549783" y="0"/>
                  </a:cubicBezTo>
                  <a:lnTo>
                    <a:pt x="10221214" y="0"/>
                  </a:lnTo>
                  <a:lnTo>
                    <a:pt x="10221214" y="6350"/>
                  </a:lnTo>
                  <a:lnTo>
                    <a:pt x="10221214" y="0"/>
                  </a:lnTo>
                  <a:cubicBezTo>
                    <a:pt x="10524744" y="0"/>
                    <a:pt x="10770997" y="243459"/>
                    <a:pt x="10770997" y="544068"/>
                  </a:cubicBezTo>
                  <a:lnTo>
                    <a:pt x="10764647" y="544068"/>
                  </a:lnTo>
                  <a:lnTo>
                    <a:pt x="10770997" y="544068"/>
                  </a:lnTo>
                  <a:lnTo>
                    <a:pt x="10764647" y="544068"/>
                  </a:lnTo>
                  <a:lnTo>
                    <a:pt x="10770997" y="544068"/>
                  </a:lnTo>
                  <a:cubicBezTo>
                    <a:pt x="10770997" y="844550"/>
                    <a:pt x="10524871" y="1088136"/>
                    <a:pt x="10221214" y="1088136"/>
                  </a:cubicBezTo>
                  <a:lnTo>
                    <a:pt x="10221214" y="1081786"/>
                  </a:lnTo>
                  <a:lnTo>
                    <a:pt x="10221214" y="1088136"/>
                  </a:lnTo>
                  <a:lnTo>
                    <a:pt x="549783" y="1088136"/>
                  </a:lnTo>
                  <a:lnTo>
                    <a:pt x="549783" y="1081786"/>
                  </a:lnTo>
                  <a:lnTo>
                    <a:pt x="549783" y="1088136"/>
                  </a:lnTo>
                  <a:cubicBezTo>
                    <a:pt x="246126" y="1088009"/>
                    <a:pt x="0" y="844550"/>
                    <a:pt x="0" y="544068"/>
                  </a:cubicBezTo>
                  <a:lnTo>
                    <a:pt x="6350" y="544068"/>
                  </a:lnTo>
                  <a:lnTo>
                    <a:pt x="0" y="544068"/>
                  </a:lnTo>
                  <a:moveTo>
                    <a:pt x="12700" y="544068"/>
                  </a:moveTo>
                  <a:lnTo>
                    <a:pt x="6350" y="544068"/>
                  </a:lnTo>
                  <a:lnTo>
                    <a:pt x="12700" y="544068"/>
                  </a:lnTo>
                  <a:cubicBezTo>
                    <a:pt x="12700" y="837438"/>
                    <a:pt x="253111" y="1075436"/>
                    <a:pt x="549783" y="1075436"/>
                  </a:cubicBezTo>
                  <a:lnTo>
                    <a:pt x="10221214" y="1075436"/>
                  </a:lnTo>
                  <a:cubicBezTo>
                    <a:pt x="10517886" y="1075436"/>
                    <a:pt x="10758297" y="837438"/>
                    <a:pt x="10758297" y="544068"/>
                  </a:cubicBezTo>
                  <a:cubicBezTo>
                    <a:pt x="10758297" y="250698"/>
                    <a:pt x="10517886" y="12700"/>
                    <a:pt x="10221214" y="12700"/>
                  </a:cubicBezTo>
                  <a:lnTo>
                    <a:pt x="549783" y="12700"/>
                  </a:lnTo>
                  <a:lnTo>
                    <a:pt x="549783" y="6350"/>
                  </a:lnTo>
                  <a:lnTo>
                    <a:pt x="549783" y="12700"/>
                  </a:lnTo>
                  <a:cubicBezTo>
                    <a:pt x="253111" y="12700"/>
                    <a:pt x="12700" y="250698"/>
                    <a:pt x="12700" y="544068"/>
                  </a:cubicBezTo>
                  <a:close/>
                </a:path>
              </a:pathLst>
            </a:custGeom>
            <a:solidFill>
              <a:srgbClr val="C0C1D7"/>
            </a:solidFill>
          </p:spPr>
        </p:sp>
      </p:grpSp>
      <p:grpSp>
        <p:nvGrpSpPr>
          <p:cNvPr name="Group 11" id="11"/>
          <p:cNvGrpSpPr>
            <a:grpSpLocks noChangeAspect="true"/>
          </p:cNvGrpSpPr>
          <p:nvPr/>
        </p:nvGrpSpPr>
        <p:grpSpPr>
          <a:xfrm rot="0">
            <a:off x="4773662" y="3000524"/>
            <a:ext cx="403175" cy="504081"/>
            <a:chOff x="0" y="0"/>
            <a:chExt cx="537567" cy="672108"/>
          </a:xfrm>
        </p:grpSpPr>
        <p:sp>
          <p:nvSpPr>
            <p:cNvPr name="Freeform 12" id="12" descr="preencoded.png"/>
            <p:cNvSpPr/>
            <p:nvPr/>
          </p:nvSpPr>
          <p:spPr>
            <a:xfrm flipH="false" flipV="false" rot="0">
              <a:off x="0" y="0"/>
              <a:ext cx="537591" cy="672084"/>
            </a:xfrm>
            <a:custGeom>
              <a:avLst/>
              <a:gdLst/>
              <a:ahLst/>
              <a:cxnLst/>
              <a:rect r="r" b="b" t="t" l="l"/>
              <a:pathLst>
                <a:path h="672084" w="537591">
                  <a:moveTo>
                    <a:pt x="0" y="0"/>
                  </a:moveTo>
                  <a:lnTo>
                    <a:pt x="537591" y="0"/>
                  </a:lnTo>
                  <a:lnTo>
                    <a:pt x="537591" y="672084"/>
                  </a:lnTo>
                  <a:lnTo>
                    <a:pt x="0" y="672084"/>
                  </a:lnTo>
                  <a:lnTo>
                    <a:pt x="0" y="0"/>
                  </a:lnTo>
                  <a:close/>
                </a:path>
              </a:pathLst>
            </a:custGeom>
            <a:blipFill>
              <a:blip r:embed="rId3"/>
              <a:stretch>
                <a:fillRect l="0" t="-464" r="4" b="-468"/>
              </a:stretch>
            </a:blipFill>
          </p:spPr>
        </p:sp>
      </p:grpSp>
      <p:sp>
        <p:nvSpPr>
          <p:cNvPr name="TextBox 13" id="13"/>
          <p:cNvSpPr txBox="true"/>
          <p:nvPr/>
        </p:nvSpPr>
        <p:spPr>
          <a:xfrm rot="0">
            <a:off x="1358800" y="3889177"/>
            <a:ext cx="3980557" cy="463550"/>
          </a:xfrm>
          <a:prstGeom prst="rect">
            <a:avLst/>
          </a:prstGeom>
        </p:spPr>
        <p:txBody>
          <a:bodyPr anchor="t" rtlCol="false" tIns="0" lIns="0" bIns="0" rIns="0">
            <a:spAutoFit/>
          </a:bodyPr>
          <a:lstStyle/>
          <a:p>
            <a:pPr algn="l">
              <a:lnSpc>
                <a:spcPts val="3249"/>
              </a:lnSpc>
            </a:pPr>
            <a:r>
              <a:rPr lang="en-US" sz="2625" b="true">
                <a:solidFill>
                  <a:srgbClr val="272525"/>
                </a:solidFill>
                <a:latin typeface="Times New Roman Bold"/>
                <a:ea typeface="Times New Roman Bold"/>
                <a:cs typeface="Times New Roman Bold"/>
                <a:sym typeface="Times New Roman Bold"/>
              </a:rPr>
              <a:t>Never Share Credentials</a:t>
            </a:r>
          </a:p>
        </p:txBody>
      </p:sp>
      <p:sp>
        <p:nvSpPr>
          <p:cNvPr name="TextBox 14" id="14"/>
          <p:cNvSpPr txBox="true"/>
          <p:nvPr/>
        </p:nvSpPr>
        <p:spPr>
          <a:xfrm rot="0">
            <a:off x="1209675" y="4958284"/>
            <a:ext cx="7531150" cy="857250"/>
          </a:xfrm>
          <a:prstGeom prst="rect">
            <a:avLst/>
          </a:prstGeom>
        </p:spPr>
        <p:txBody>
          <a:bodyPr anchor="t" rtlCol="false" tIns="0" lIns="0" bIns="0" rIns="0">
            <a:spAutoFit/>
          </a:bodyPr>
          <a:lstStyle/>
          <a:p>
            <a:pPr algn="l">
              <a:lnSpc>
                <a:spcPts val="3374"/>
              </a:lnSpc>
            </a:pPr>
            <a:r>
              <a:rPr lang="en-US" sz="2062">
                <a:solidFill>
                  <a:srgbClr val="272525"/>
                </a:solidFill>
                <a:latin typeface="Times New Roman"/>
                <a:ea typeface="Times New Roman"/>
                <a:cs typeface="Times New Roman"/>
                <a:sym typeface="Times New Roman"/>
              </a:rPr>
              <a:t>Authorised entities will never ask for your passwords, OTPs, or PINs via email, SMS, or phone calls.</a:t>
            </a:r>
          </a:p>
        </p:txBody>
      </p:sp>
      <p:grpSp>
        <p:nvGrpSpPr>
          <p:cNvPr name="Group 15" id="15"/>
          <p:cNvGrpSpPr/>
          <p:nvPr/>
        </p:nvGrpSpPr>
        <p:grpSpPr>
          <a:xfrm rot="0">
            <a:off x="9273629" y="2844552"/>
            <a:ext cx="8078241" cy="816025"/>
            <a:chOff x="0" y="0"/>
            <a:chExt cx="10770988" cy="1088033"/>
          </a:xfrm>
        </p:grpSpPr>
        <p:sp>
          <p:nvSpPr>
            <p:cNvPr name="Freeform 16" id="16"/>
            <p:cNvSpPr/>
            <p:nvPr/>
          </p:nvSpPr>
          <p:spPr>
            <a:xfrm flipH="false" flipV="false" rot="0">
              <a:off x="6350" y="6350"/>
              <a:ext cx="10758297" cy="1075436"/>
            </a:xfrm>
            <a:custGeom>
              <a:avLst/>
              <a:gdLst/>
              <a:ahLst/>
              <a:cxnLst/>
              <a:rect r="r" b="b" t="t" l="l"/>
              <a:pathLst>
                <a:path h="1075436" w="10758297">
                  <a:moveTo>
                    <a:pt x="0" y="537718"/>
                  </a:moveTo>
                  <a:cubicBezTo>
                    <a:pt x="0" y="240665"/>
                    <a:pt x="243332" y="0"/>
                    <a:pt x="543433" y="0"/>
                  </a:cubicBezTo>
                  <a:lnTo>
                    <a:pt x="10214864" y="0"/>
                  </a:lnTo>
                  <a:cubicBezTo>
                    <a:pt x="10514965" y="0"/>
                    <a:pt x="10758297" y="240665"/>
                    <a:pt x="10758297" y="537718"/>
                  </a:cubicBezTo>
                  <a:cubicBezTo>
                    <a:pt x="10758297" y="834771"/>
                    <a:pt x="10514965" y="1075436"/>
                    <a:pt x="10214864" y="1075436"/>
                  </a:cubicBezTo>
                  <a:lnTo>
                    <a:pt x="543433" y="1075436"/>
                  </a:lnTo>
                  <a:cubicBezTo>
                    <a:pt x="243332" y="1075309"/>
                    <a:pt x="0" y="834644"/>
                    <a:pt x="0" y="537718"/>
                  </a:cubicBezTo>
                  <a:close/>
                </a:path>
              </a:pathLst>
            </a:custGeom>
            <a:solidFill>
              <a:srgbClr val="DADBF1"/>
            </a:solidFill>
          </p:spPr>
        </p:sp>
        <p:sp>
          <p:nvSpPr>
            <p:cNvPr name="Freeform 17" id="17"/>
            <p:cNvSpPr/>
            <p:nvPr/>
          </p:nvSpPr>
          <p:spPr>
            <a:xfrm flipH="false" flipV="false" rot="0">
              <a:off x="0" y="0"/>
              <a:ext cx="10770997" cy="1088136"/>
            </a:xfrm>
            <a:custGeom>
              <a:avLst/>
              <a:gdLst/>
              <a:ahLst/>
              <a:cxnLst/>
              <a:rect r="r" b="b" t="t" l="l"/>
              <a:pathLst>
                <a:path h="1088136" w="10770997">
                  <a:moveTo>
                    <a:pt x="0" y="544068"/>
                  </a:moveTo>
                  <a:cubicBezTo>
                    <a:pt x="0" y="243459"/>
                    <a:pt x="246126" y="0"/>
                    <a:pt x="549783" y="0"/>
                  </a:cubicBezTo>
                  <a:lnTo>
                    <a:pt x="10221214" y="0"/>
                  </a:lnTo>
                  <a:lnTo>
                    <a:pt x="10221214" y="6350"/>
                  </a:lnTo>
                  <a:lnTo>
                    <a:pt x="10221214" y="0"/>
                  </a:lnTo>
                  <a:cubicBezTo>
                    <a:pt x="10524744" y="0"/>
                    <a:pt x="10770997" y="243459"/>
                    <a:pt x="10770997" y="544068"/>
                  </a:cubicBezTo>
                  <a:lnTo>
                    <a:pt x="10764647" y="544068"/>
                  </a:lnTo>
                  <a:lnTo>
                    <a:pt x="10770997" y="544068"/>
                  </a:lnTo>
                  <a:lnTo>
                    <a:pt x="10764647" y="544068"/>
                  </a:lnTo>
                  <a:lnTo>
                    <a:pt x="10770997" y="544068"/>
                  </a:lnTo>
                  <a:cubicBezTo>
                    <a:pt x="10770997" y="844550"/>
                    <a:pt x="10524871" y="1088136"/>
                    <a:pt x="10221214" y="1088136"/>
                  </a:cubicBezTo>
                  <a:lnTo>
                    <a:pt x="10221214" y="1081786"/>
                  </a:lnTo>
                  <a:lnTo>
                    <a:pt x="10221214" y="1088136"/>
                  </a:lnTo>
                  <a:lnTo>
                    <a:pt x="549783" y="1088136"/>
                  </a:lnTo>
                  <a:lnTo>
                    <a:pt x="549783" y="1081786"/>
                  </a:lnTo>
                  <a:lnTo>
                    <a:pt x="549783" y="1088136"/>
                  </a:lnTo>
                  <a:cubicBezTo>
                    <a:pt x="246126" y="1088009"/>
                    <a:pt x="0" y="844550"/>
                    <a:pt x="0" y="544068"/>
                  </a:cubicBezTo>
                  <a:lnTo>
                    <a:pt x="6350" y="544068"/>
                  </a:lnTo>
                  <a:lnTo>
                    <a:pt x="0" y="544068"/>
                  </a:lnTo>
                  <a:moveTo>
                    <a:pt x="12700" y="544068"/>
                  </a:moveTo>
                  <a:lnTo>
                    <a:pt x="6350" y="544068"/>
                  </a:lnTo>
                  <a:lnTo>
                    <a:pt x="12700" y="544068"/>
                  </a:lnTo>
                  <a:cubicBezTo>
                    <a:pt x="12700" y="837438"/>
                    <a:pt x="253111" y="1075436"/>
                    <a:pt x="549783" y="1075436"/>
                  </a:cubicBezTo>
                  <a:lnTo>
                    <a:pt x="10221214" y="1075436"/>
                  </a:lnTo>
                  <a:cubicBezTo>
                    <a:pt x="10517886" y="1075436"/>
                    <a:pt x="10758297" y="837438"/>
                    <a:pt x="10758297" y="544068"/>
                  </a:cubicBezTo>
                  <a:cubicBezTo>
                    <a:pt x="10758297" y="250698"/>
                    <a:pt x="10517886" y="12700"/>
                    <a:pt x="10221214" y="12700"/>
                  </a:cubicBezTo>
                  <a:lnTo>
                    <a:pt x="549783" y="12700"/>
                  </a:lnTo>
                  <a:lnTo>
                    <a:pt x="549783" y="6350"/>
                  </a:lnTo>
                  <a:lnTo>
                    <a:pt x="549783" y="12700"/>
                  </a:lnTo>
                  <a:cubicBezTo>
                    <a:pt x="253111" y="12700"/>
                    <a:pt x="12700" y="250698"/>
                    <a:pt x="12700" y="544068"/>
                  </a:cubicBezTo>
                  <a:close/>
                </a:path>
              </a:pathLst>
            </a:custGeom>
            <a:solidFill>
              <a:srgbClr val="C0C1D7"/>
            </a:solidFill>
          </p:spPr>
        </p:sp>
      </p:grpSp>
      <p:grpSp>
        <p:nvGrpSpPr>
          <p:cNvPr name="Group 18" id="18"/>
          <p:cNvGrpSpPr>
            <a:grpSpLocks noChangeAspect="true"/>
          </p:cNvGrpSpPr>
          <p:nvPr/>
        </p:nvGrpSpPr>
        <p:grpSpPr>
          <a:xfrm rot="0">
            <a:off x="13111162" y="3000524"/>
            <a:ext cx="403175" cy="504081"/>
            <a:chOff x="0" y="0"/>
            <a:chExt cx="537567" cy="672108"/>
          </a:xfrm>
        </p:grpSpPr>
        <p:sp>
          <p:nvSpPr>
            <p:cNvPr name="Freeform 19" id="19" descr="preencoded.png"/>
            <p:cNvSpPr/>
            <p:nvPr/>
          </p:nvSpPr>
          <p:spPr>
            <a:xfrm flipH="false" flipV="false" rot="0">
              <a:off x="0" y="0"/>
              <a:ext cx="537591" cy="672084"/>
            </a:xfrm>
            <a:custGeom>
              <a:avLst/>
              <a:gdLst/>
              <a:ahLst/>
              <a:cxnLst/>
              <a:rect r="r" b="b" t="t" l="l"/>
              <a:pathLst>
                <a:path h="672084" w="537591">
                  <a:moveTo>
                    <a:pt x="0" y="0"/>
                  </a:moveTo>
                  <a:lnTo>
                    <a:pt x="537591" y="0"/>
                  </a:lnTo>
                  <a:lnTo>
                    <a:pt x="537591" y="672084"/>
                  </a:lnTo>
                  <a:lnTo>
                    <a:pt x="0" y="672084"/>
                  </a:lnTo>
                  <a:lnTo>
                    <a:pt x="0" y="0"/>
                  </a:lnTo>
                  <a:close/>
                </a:path>
              </a:pathLst>
            </a:custGeom>
            <a:blipFill>
              <a:blip r:embed="rId4"/>
              <a:stretch>
                <a:fillRect l="0" t="-464" r="4" b="-468"/>
              </a:stretch>
            </a:blipFill>
          </p:spPr>
        </p:sp>
      </p:grpSp>
      <p:sp>
        <p:nvSpPr>
          <p:cNvPr name="TextBox 20" id="20"/>
          <p:cNvSpPr txBox="true"/>
          <p:nvPr/>
        </p:nvSpPr>
        <p:spPr>
          <a:xfrm rot="0">
            <a:off x="9904436" y="3806503"/>
            <a:ext cx="6816626" cy="463550"/>
          </a:xfrm>
          <a:prstGeom prst="rect">
            <a:avLst/>
          </a:prstGeom>
        </p:spPr>
        <p:txBody>
          <a:bodyPr anchor="t" rtlCol="false" tIns="0" lIns="0" bIns="0" rIns="0">
            <a:spAutoFit/>
          </a:bodyPr>
          <a:lstStyle/>
          <a:p>
            <a:pPr algn="l">
              <a:lnSpc>
                <a:spcPts val="3249"/>
              </a:lnSpc>
            </a:pPr>
            <a:r>
              <a:rPr lang="en-US" sz="2625" b="true">
                <a:solidFill>
                  <a:srgbClr val="272525"/>
                </a:solidFill>
                <a:latin typeface="Times New Roman Bold"/>
                <a:ea typeface="Times New Roman Bold"/>
                <a:cs typeface="Times New Roman Bold"/>
                <a:sym typeface="Times New Roman Bold"/>
              </a:rPr>
              <a:t>Enable Multi-Factor Authentication (MFA)</a:t>
            </a:r>
          </a:p>
        </p:txBody>
      </p:sp>
      <p:sp>
        <p:nvSpPr>
          <p:cNvPr name="TextBox 21" id="21"/>
          <p:cNvSpPr txBox="true"/>
          <p:nvPr/>
        </p:nvSpPr>
        <p:spPr>
          <a:xfrm rot="0">
            <a:off x="9904436" y="4743301"/>
            <a:ext cx="7531150" cy="1276350"/>
          </a:xfrm>
          <a:prstGeom prst="rect">
            <a:avLst/>
          </a:prstGeom>
        </p:spPr>
        <p:txBody>
          <a:bodyPr anchor="t" rtlCol="false" tIns="0" lIns="0" bIns="0" rIns="0">
            <a:spAutoFit/>
          </a:bodyPr>
          <a:lstStyle/>
          <a:p>
            <a:pPr algn="l">
              <a:lnSpc>
                <a:spcPts val="3374"/>
              </a:lnSpc>
            </a:pPr>
            <a:r>
              <a:rPr lang="en-US" sz="2062">
                <a:solidFill>
                  <a:srgbClr val="272525"/>
                </a:solidFill>
                <a:latin typeface="Times New Roman"/>
                <a:ea typeface="Times New Roman"/>
                <a:cs typeface="Times New Roman"/>
                <a:sym typeface="Times New Roman"/>
              </a:rPr>
              <a:t>Implement MFA wherever possible. It adds an extra layer of security, making it much harder for attackers to access your accounts even if they steal your password.</a:t>
            </a:r>
          </a:p>
        </p:txBody>
      </p:sp>
      <p:grpSp>
        <p:nvGrpSpPr>
          <p:cNvPr name="Group 22" id="22"/>
          <p:cNvGrpSpPr/>
          <p:nvPr/>
        </p:nvGrpSpPr>
        <p:grpSpPr>
          <a:xfrm rot="0">
            <a:off x="936129" y="6328470"/>
            <a:ext cx="8078241" cy="816025"/>
            <a:chOff x="0" y="0"/>
            <a:chExt cx="10770988" cy="1088033"/>
          </a:xfrm>
        </p:grpSpPr>
        <p:sp>
          <p:nvSpPr>
            <p:cNvPr name="Freeform 23" id="23"/>
            <p:cNvSpPr/>
            <p:nvPr/>
          </p:nvSpPr>
          <p:spPr>
            <a:xfrm flipH="false" flipV="false" rot="0">
              <a:off x="6350" y="6350"/>
              <a:ext cx="10758297" cy="1075436"/>
            </a:xfrm>
            <a:custGeom>
              <a:avLst/>
              <a:gdLst/>
              <a:ahLst/>
              <a:cxnLst/>
              <a:rect r="r" b="b" t="t" l="l"/>
              <a:pathLst>
                <a:path h="1075436" w="10758297">
                  <a:moveTo>
                    <a:pt x="0" y="537718"/>
                  </a:moveTo>
                  <a:cubicBezTo>
                    <a:pt x="0" y="240665"/>
                    <a:pt x="243332" y="0"/>
                    <a:pt x="543433" y="0"/>
                  </a:cubicBezTo>
                  <a:lnTo>
                    <a:pt x="10214864" y="0"/>
                  </a:lnTo>
                  <a:cubicBezTo>
                    <a:pt x="10514965" y="0"/>
                    <a:pt x="10758297" y="240665"/>
                    <a:pt x="10758297" y="537718"/>
                  </a:cubicBezTo>
                  <a:cubicBezTo>
                    <a:pt x="10758297" y="834771"/>
                    <a:pt x="10514965" y="1075436"/>
                    <a:pt x="10214864" y="1075436"/>
                  </a:cubicBezTo>
                  <a:lnTo>
                    <a:pt x="543433" y="1075436"/>
                  </a:lnTo>
                  <a:cubicBezTo>
                    <a:pt x="243332" y="1075309"/>
                    <a:pt x="0" y="834644"/>
                    <a:pt x="0" y="537718"/>
                  </a:cubicBezTo>
                  <a:close/>
                </a:path>
              </a:pathLst>
            </a:custGeom>
            <a:solidFill>
              <a:srgbClr val="DADBF1"/>
            </a:solidFill>
          </p:spPr>
        </p:sp>
        <p:sp>
          <p:nvSpPr>
            <p:cNvPr name="Freeform 24" id="24"/>
            <p:cNvSpPr/>
            <p:nvPr/>
          </p:nvSpPr>
          <p:spPr>
            <a:xfrm flipH="false" flipV="false" rot="0">
              <a:off x="0" y="0"/>
              <a:ext cx="10770997" cy="1088136"/>
            </a:xfrm>
            <a:custGeom>
              <a:avLst/>
              <a:gdLst/>
              <a:ahLst/>
              <a:cxnLst/>
              <a:rect r="r" b="b" t="t" l="l"/>
              <a:pathLst>
                <a:path h="1088136" w="10770997">
                  <a:moveTo>
                    <a:pt x="0" y="544068"/>
                  </a:moveTo>
                  <a:cubicBezTo>
                    <a:pt x="0" y="243459"/>
                    <a:pt x="246126" y="0"/>
                    <a:pt x="549783" y="0"/>
                  </a:cubicBezTo>
                  <a:lnTo>
                    <a:pt x="10221214" y="0"/>
                  </a:lnTo>
                  <a:lnTo>
                    <a:pt x="10221214" y="6350"/>
                  </a:lnTo>
                  <a:lnTo>
                    <a:pt x="10221214" y="0"/>
                  </a:lnTo>
                  <a:cubicBezTo>
                    <a:pt x="10524744" y="0"/>
                    <a:pt x="10770997" y="243459"/>
                    <a:pt x="10770997" y="544068"/>
                  </a:cubicBezTo>
                  <a:lnTo>
                    <a:pt x="10764647" y="544068"/>
                  </a:lnTo>
                  <a:lnTo>
                    <a:pt x="10770997" y="544068"/>
                  </a:lnTo>
                  <a:lnTo>
                    <a:pt x="10764647" y="544068"/>
                  </a:lnTo>
                  <a:lnTo>
                    <a:pt x="10770997" y="544068"/>
                  </a:lnTo>
                  <a:cubicBezTo>
                    <a:pt x="10770997" y="844550"/>
                    <a:pt x="10524871" y="1088136"/>
                    <a:pt x="10221214" y="1088136"/>
                  </a:cubicBezTo>
                  <a:lnTo>
                    <a:pt x="10221214" y="1081786"/>
                  </a:lnTo>
                  <a:lnTo>
                    <a:pt x="10221214" y="1088136"/>
                  </a:lnTo>
                  <a:lnTo>
                    <a:pt x="549783" y="1088136"/>
                  </a:lnTo>
                  <a:lnTo>
                    <a:pt x="549783" y="1081786"/>
                  </a:lnTo>
                  <a:lnTo>
                    <a:pt x="549783" y="1088136"/>
                  </a:lnTo>
                  <a:cubicBezTo>
                    <a:pt x="246126" y="1088009"/>
                    <a:pt x="0" y="844550"/>
                    <a:pt x="0" y="544068"/>
                  </a:cubicBezTo>
                  <a:lnTo>
                    <a:pt x="6350" y="544068"/>
                  </a:lnTo>
                  <a:lnTo>
                    <a:pt x="0" y="544068"/>
                  </a:lnTo>
                  <a:moveTo>
                    <a:pt x="12700" y="544068"/>
                  </a:moveTo>
                  <a:lnTo>
                    <a:pt x="6350" y="544068"/>
                  </a:lnTo>
                  <a:lnTo>
                    <a:pt x="12700" y="544068"/>
                  </a:lnTo>
                  <a:cubicBezTo>
                    <a:pt x="12700" y="837438"/>
                    <a:pt x="253111" y="1075436"/>
                    <a:pt x="549783" y="1075436"/>
                  </a:cubicBezTo>
                  <a:lnTo>
                    <a:pt x="10221214" y="1075436"/>
                  </a:lnTo>
                  <a:cubicBezTo>
                    <a:pt x="10517886" y="1075436"/>
                    <a:pt x="10758297" y="837438"/>
                    <a:pt x="10758297" y="544068"/>
                  </a:cubicBezTo>
                  <a:cubicBezTo>
                    <a:pt x="10758297" y="250698"/>
                    <a:pt x="10517886" y="12700"/>
                    <a:pt x="10221214" y="12700"/>
                  </a:cubicBezTo>
                  <a:lnTo>
                    <a:pt x="549783" y="12700"/>
                  </a:lnTo>
                  <a:lnTo>
                    <a:pt x="549783" y="6350"/>
                  </a:lnTo>
                  <a:lnTo>
                    <a:pt x="549783" y="12700"/>
                  </a:lnTo>
                  <a:cubicBezTo>
                    <a:pt x="253111" y="12700"/>
                    <a:pt x="12700" y="250698"/>
                    <a:pt x="12700" y="544068"/>
                  </a:cubicBezTo>
                  <a:close/>
                </a:path>
              </a:pathLst>
            </a:custGeom>
            <a:solidFill>
              <a:srgbClr val="C0C1D7"/>
            </a:solidFill>
          </p:spPr>
        </p:sp>
      </p:grpSp>
      <p:grpSp>
        <p:nvGrpSpPr>
          <p:cNvPr name="Group 25" id="25"/>
          <p:cNvGrpSpPr>
            <a:grpSpLocks noChangeAspect="true"/>
          </p:cNvGrpSpPr>
          <p:nvPr/>
        </p:nvGrpSpPr>
        <p:grpSpPr>
          <a:xfrm rot="0">
            <a:off x="4773662" y="6484441"/>
            <a:ext cx="403175" cy="504081"/>
            <a:chOff x="0" y="0"/>
            <a:chExt cx="537567" cy="672108"/>
          </a:xfrm>
        </p:grpSpPr>
        <p:sp>
          <p:nvSpPr>
            <p:cNvPr name="Freeform 26" id="26" descr="preencoded.png"/>
            <p:cNvSpPr/>
            <p:nvPr/>
          </p:nvSpPr>
          <p:spPr>
            <a:xfrm flipH="false" flipV="false" rot="0">
              <a:off x="0" y="0"/>
              <a:ext cx="537591" cy="672084"/>
            </a:xfrm>
            <a:custGeom>
              <a:avLst/>
              <a:gdLst/>
              <a:ahLst/>
              <a:cxnLst/>
              <a:rect r="r" b="b" t="t" l="l"/>
              <a:pathLst>
                <a:path h="672084" w="537591">
                  <a:moveTo>
                    <a:pt x="0" y="0"/>
                  </a:moveTo>
                  <a:lnTo>
                    <a:pt x="537591" y="0"/>
                  </a:lnTo>
                  <a:lnTo>
                    <a:pt x="537591" y="672084"/>
                  </a:lnTo>
                  <a:lnTo>
                    <a:pt x="0" y="672084"/>
                  </a:lnTo>
                  <a:lnTo>
                    <a:pt x="0" y="0"/>
                  </a:lnTo>
                  <a:close/>
                </a:path>
              </a:pathLst>
            </a:custGeom>
            <a:blipFill>
              <a:blip r:embed="rId5"/>
              <a:stretch>
                <a:fillRect l="0" t="-464" r="4" b="-468"/>
              </a:stretch>
            </a:blipFill>
          </p:spPr>
        </p:sp>
      </p:grpSp>
      <p:sp>
        <p:nvSpPr>
          <p:cNvPr name="TextBox 27" id="27"/>
          <p:cNvSpPr txBox="true"/>
          <p:nvPr/>
        </p:nvSpPr>
        <p:spPr>
          <a:xfrm rot="0">
            <a:off x="1209675" y="7341840"/>
            <a:ext cx="3879800" cy="463550"/>
          </a:xfrm>
          <a:prstGeom prst="rect">
            <a:avLst/>
          </a:prstGeom>
        </p:spPr>
        <p:txBody>
          <a:bodyPr anchor="t" rtlCol="false" tIns="0" lIns="0" bIns="0" rIns="0">
            <a:spAutoFit/>
          </a:bodyPr>
          <a:lstStyle/>
          <a:p>
            <a:pPr algn="l">
              <a:lnSpc>
                <a:spcPts val="3249"/>
              </a:lnSpc>
            </a:pPr>
            <a:r>
              <a:rPr lang="en-US" sz="2625" b="true">
                <a:solidFill>
                  <a:srgbClr val="272525"/>
                </a:solidFill>
                <a:latin typeface="Times New Roman Bold"/>
                <a:ea typeface="Times New Roman Bold"/>
                <a:cs typeface="Times New Roman Bold"/>
                <a:sym typeface="Times New Roman Bold"/>
              </a:rPr>
              <a:t>Keep Software Updated</a:t>
            </a:r>
          </a:p>
        </p:txBody>
      </p:sp>
      <p:sp>
        <p:nvSpPr>
          <p:cNvPr name="TextBox 28" id="28"/>
          <p:cNvSpPr txBox="true"/>
          <p:nvPr/>
        </p:nvSpPr>
        <p:spPr>
          <a:xfrm rot="0">
            <a:off x="1209675" y="8228557"/>
            <a:ext cx="7531150" cy="1276350"/>
          </a:xfrm>
          <a:prstGeom prst="rect">
            <a:avLst/>
          </a:prstGeom>
        </p:spPr>
        <p:txBody>
          <a:bodyPr anchor="t" rtlCol="false" tIns="0" lIns="0" bIns="0" rIns="0">
            <a:spAutoFit/>
          </a:bodyPr>
          <a:lstStyle/>
          <a:p>
            <a:pPr algn="l">
              <a:lnSpc>
                <a:spcPts val="3374"/>
              </a:lnSpc>
            </a:pPr>
            <a:r>
              <a:rPr lang="en-US" sz="2062">
                <a:solidFill>
                  <a:srgbClr val="272525"/>
                </a:solidFill>
                <a:latin typeface="Times New Roman"/>
                <a:ea typeface="Times New Roman"/>
                <a:cs typeface="Times New Roman"/>
                <a:sym typeface="Times New Roman"/>
              </a:rPr>
              <a:t>Regularly update your operating systems, web browsers, and antivirus software. These updates often include critical security patches.</a:t>
            </a:r>
          </a:p>
        </p:txBody>
      </p:sp>
      <p:grpSp>
        <p:nvGrpSpPr>
          <p:cNvPr name="Group 29" id="29"/>
          <p:cNvGrpSpPr/>
          <p:nvPr/>
        </p:nvGrpSpPr>
        <p:grpSpPr>
          <a:xfrm rot="0">
            <a:off x="9273629" y="6328470"/>
            <a:ext cx="8078241" cy="816025"/>
            <a:chOff x="0" y="0"/>
            <a:chExt cx="10770988" cy="1088033"/>
          </a:xfrm>
        </p:grpSpPr>
        <p:sp>
          <p:nvSpPr>
            <p:cNvPr name="Freeform 30" id="30"/>
            <p:cNvSpPr/>
            <p:nvPr/>
          </p:nvSpPr>
          <p:spPr>
            <a:xfrm flipH="false" flipV="false" rot="0">
              <a:off x="6350" y="6350"/>
              <a:ext cx="10758297" cy="1075436"/>
            </a:xfrm>
            <a:custGeom>
              <a:avLst/>
              <a:gdLst/>
              <a:ahLst/>
              <a:cxnLst/>
              <a:rect r="r" b="b" t="t" l="l"/>
              <a:pathLst>
                <a:path h="1075436" w="10758297">
                  <a:moveTo>
                    <a:pt x="0" y="537718"/>
                  </a:moveTo>
                  <a:cubicBezTo>
                    <a:pt x="0" y="240665"/>
                    <a:pt x="243332" y="0"/>
                    <a:pt x="543433" y="0"/>
                  </a:cubicBezTo>
                  <a:lnTo>
                    <a:pt x="10214864" y="0"/>
                  </a:lnTo>
                  <a:cubicBezTo>
                    <a:pt x="10514965" y="0"/>
                    <a:pt x="10758297" y="240665"/>
                    <a:pt x="10758297" y="537718"/>
                  </a:cubicBezTo>
                  <a:cubicBezTo>
                    <a:pt x="10758297" y="834771"/>
                    <a:pt x="10514965" y="1075436"/>
                    <a:pt x="10214864" y="1075436"/>
                  </a:cubicBezTo>
                  <a:lnTo>
                    <a:pt x="543433" y="1075436"/>
                  </a:lnTo>
                  <a:cubicBezTo>
                    <a:pt x="243332" y="1075309"/>
                    <a:pt x="0" y="834644"/>
                    <a:pt x="0" y="537718"/>
                  </a:cubicBezTo>
                  <a:close/>
                </a:path>
              </a:pathLst>
            </a:custGeom>
            <a:solidFill>
              <a:srgbClr val="DADBF1"/>
            </a:solidFill>
          </p:spPr>
        </p:sp>
        <p:sp>
          <p:nvSpPr>
            <p:cNvPr name="Freeform 31" id="31"/>
            <p:cNvSpPr/>
            <p:nvPr/>
          </p:nvSpPr>
          <p:spPr>
            <a:xfrm flipH="false" flipV="false" rot="0">
              <a:off x="0" y="0"/>
              <a:ext cx="10770997" cy="1088136"/>
            </a:xfrm>
            <a:custGeom>
              <a:avLst/>
              <a:gdLst/>
              <a:ahLst/>
              <a:cxnLst/>
              <a:rect r="r" b="b" t="t" l="l"/>
              <a:pathLst>
                <a:path h="1088136" w="10770997">
                  <a:moveTo>
                    <a:pt x="0" y="544068"/>
                  </a:moveTo>
                  <a:cubicBezTo>
                    <a:pt x="0" y="243459"/>
                    <a:pt x="246126" y="0"/>
                    <a:pt x="549783" y="0"/>
                  </a:cubicBezTo>
                  <a:lnTo>
                    <a:pt x="10221214" y="0"/>
                  </a:lnTo>
                  <a:lnTo>
                    <a:pt x="10221214" y="6350"/>
                  </a:lnTo>
                  <a:lnTo>
                    <a:pt x="10221214" y="0"/>
                  </a:lnTo>
                  <a:cubicBezTo>
                    <a:pt x="10524744" y="0"/>
                    <a:pt x="10770997" y="243459"/>
                    <a:pt x="10770997" y="544068"/>
                  </a:cubicBezTo>
                  <a:lnTo>
                    <a:pt x="10764647" y="544068"/>
                  </a:lnTo>
                  <a:lnTo>
                    <a:pt x="10770997" y="544068"/>
                  </a:lnTo>
                  <a:lnTo>
                    <a:pt x="10764647" y="544068"/>
                  </a:lnTo>
                  <a:lnTo>
                    <a:pt x="10770997" y="544068"/>
                  </a:lnTo>
                  <a:cubicBezTo>
                    <a:pt x="10770997" y="844550"/>
                    <a:pt x="10524871" y="1088136"/>
                    <a:pt x="10221214" y="1088136"/>
                  </a:cubicBezTo>
                  <a:lnTo>
                    <a:pt x="10221214" y="1081786"/>
                  </a:lnTo>
                  <a:lnTo>
                    <a:pt x="10221214" y="1088136"/>
                  </a:lnTo>
                  <a:lnTo>
                    <a:pt x="549783" y="1088136"/>
                  </a:lnTo>
                  <a:lnTo>
                    <a:pt x="549783" y="1081786"/>
                  </a:lnTo>
                  <a:lnTo>
                    <a:pt x="549783" y="1088136"/>
                  </a:lnTo>
                  <a:cubicBezTo>
                    <a:pt x="246126" y="1088009"/>
                    <a:pt x="0" y="844550"/>
                    <a:pt x="0" y="544068"/>
                  </a:cubicBezTo>
                  <a:lnTo>
                    <a:pt x="6350" y="544068"/>
                  </a:lnTo>
                  <a:lnTo>
                    <a:pt x="0" y="544068"/>
                  </a:lnTo>
                  <a:moveTo>
                    <a:pt x="12700" y="544068"/>
                  </a:moveTo>
                  <a:lnTo>
                    <a:pt x="6350" y="544068"/>
                  </a:lnTo>
                  <a:lnTo>
                    <a:pt x="12700" y="544068"/>
                  </a:lnTo>
                  <a:cubicBezTo>
                    <a:pt x="12700" y="837438"/>
                    <a:pt x="253111" y="1075436"/>
                    <a:pt x="549783" y="1075436"/>
                  </a:cubicBezTo>
                  <a:lnTo>
                    <a:pt x="10221214" y="1075436"/>
                  </a:lnTo>
                  <a:cubicBezTo>
                    <a:pt x="10517886" y="1075436"/>
                    <a:pt x="10758297" y="837438"/>
                    <a:pt x="10758297" y="544068"/>
                  </a:cubicBezTo>
                  <a:cubicBezTo>
                    <a:pt x="10758297" y="250698"/>
                    <a:pt x="10517886" y="12700"/>
                    <a:pt x="10221214" y="12700"/>
                  </a:cubicBezTo>
                  <a:lnTo>
                    <a:pt x="549783" y="12700"/>
                  </a:lnTo>
                  <a:lnTo>
                    <a:pt x="549783" y="6350"/>
                  </a:lnTo>
                  <a:lnTo>
                    <a:pt x="549783" y="12700"/>
                  </a:lnTo>
                  <a:cubicBezTo>
                    <a:pt x="253111" y="12700"/>
                    <a:pt x="12700" y="250698"/>
                    <a:pt x="12700" y="544068"/>
                  </a:cubicBezTo>
                  <a:close/>
                </a:path>
              </a:pathLst>
            </a:custGeom>
            <a:solidFill>
              <a:srgbClr val="C0C1D7"/>
            </a:solidFill>
          </p:spPr>
        </p:sp>
      </p:grpSp>
      <p:grpSp>
        <p:nvGrpSpPr>
          <p:cNvPr name="Group 32" id="32"/>
          <p:cNvGrpSpPr>
            <a:grpSpLocks noChangeAspect="true"/>
          </p:cNvGrpSpPr>
          <p:nvPr/>
        </p:nvGrpSpPr>
        <p:grpSpPr>
          <a:xfrm rot="0">
            <a:off x="13111162" y="6484441"/>
            <a:ext cx="403175" cy="504081"/>
            <a:chOff x="0" y="0"/>
            <a:chExt cx="537567" cy="672108"/>
          </a:xfrm>
        </p:grpSpPr>
        <p:sp>
          <p:nvSpPr>
            <p:cNvPr name="Freeform 33" id="33" descr="preencoded.png"/>
            <p:cNvSpPr/>
            <p:nvPr/>
          </p:nvSpPr>
          <p:spPr>
            <a:xfrm flipH="false" flipV="false" rot="0">
              <a:off x="0" y="0"/>
              <a:ext cx="537591" cy="672084"/>
            </a:xfrm>
            <a:custGeom>
              <a:avLst/>
              <a:gdLst/>
              <a:ahLst/>
              <a:cxnLst/>
              <a:rect r="r" b="b" t="t" l="l"/>
              <a:pathLst>
                <a:path h="672084" w="537591">
                  <a:moveTo>
                    <a:pt x="0" y="0"/>
                  </a:moveTo>
                  <a:lnTo>
                    <a:pt x="537591" y="0"/>
                  </a:lnTo>
                  <a:lnTo>
                    <a:pt x="537591" y="672084"/>
                  </a:lnTo>
                  <a:lnTo>
                    <a:pt x="0" y="672084"/>
                  </a:lnTo>
                  <a:lnTo>
                    <a:pt x="0" y="0"/>
                  </a:lnTo>
                  <a:close/>
                </a:path>
              </a:pathLst>
            </a:custGeom>
            <a:blipFill>
              <a:blip r:embed="rId6"/>
              <a:stretch>
                <a:fillRect l="0" t="-464" r="4" b="-468"/>
              </a:stretch>
            </a:blipFill>
          </p:spPr>
        </p:sp>
      </p:grpSp>
      <p:sp>
        <p:nvSpPr>
          <p:cNvPr name="TextBox 34" id="34"/>
          <p:cNvSpPr txBox="true"/>
          <p:nvPr/>
        </p:nvSpPr>
        <p:spPr>
          <a:xfrm rot="0">
            <a:off x="9547175" y="7341840"/>
            <a:ext cx="4351585" cy="463550"/>
          </a:xfrm>
          <a:prstGeom prst="rect">
            <a:avLst/>
          </a:prstGeom>
        </p:spPr>
        <p:txBody>
          <a:bodyPr anchor="t" rtlCol="false" tIns="0" lIns="0" bIns="0" rIns="0">
            <a:spAutoFit/>
          </a:bodyPr>
          <a:lstStyle/>
          <a:p>
            <a:pPr algn="l">
              <a:lnSpc>
                <a:spcPts val="3249"/>
              </a:lnSpc>
            </a:pPr>
            <a:r>
              <a:rPr lang="en-US" sz="2625" b="true">
                <a:solidFill>
                  <a:srgbClr val="272525"/>
                </a:solidFill>
                <a:latin typeface="Times New Roman Bold"/>
                <a:ea typeface="Times New Roman Bold"/>
                <a:cs typeface="Times New Roman Bold"/>
                <a:sym typeface="Times New Roman Bold"/>
              </a:rPr>
              <a:t>Report Suspicious Activity</a:t>
            </a:r>
          </a:p>
        </p:txBody>
      </p:sp>
      <p:sp>
        <p:nvSpPr>
          <p:cNvPr name="TextBox 35" id="35"/>
          <p:cNvSpPr txBox="true"/>
          <p:nvPr/>
        </p:nvSpPr>
        <p:spPr>
          <a:xfrm rot="0">
            <a:off x="9547175" y="7856339"/>
            <a:ext cx="7531150" cy="1276350"/>
          </a:xfrm>
          <a:prstGeom prst="rect">
            <a:avLst/>
          </a:prstGeom>
        </p:spPr>
        <p:txBody>
          <a:bodyPr anchor="t" rtlCol="false" tIns="0" lIns="0" bIns="0" rIns="0">
            <a:spAutoFit/>
          </a:bodyPr>
          <a:lstStyle/>
          <a:p>
            <a:pPr algn="l">
              <a:lnSpc>
                <a:spcPts val="3374"/>
              </a:lnSpc>
            </a:pPr>
            <a:r>
              <a:rPr lang="en-US" sz="2062">
                <a:solidFill>
                  <a:srgbClr val="272525"/>
                </a:solidFill>
                <a:latin typeface="Times New Roman"/>
                <a:ea typeface="Times New Roman"/>
                <a:cs typeface="Times New Roman"/>
                <a:sym typeface="Times New Roman"/>
              </a:rPr>
              <a:t>Immediately report any suspicious emails, messages, or calls to your organisation’s IT or security team. Your vigilance helps protect everyone.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6F4F4"/>
            </a:solidFill>
          </p:spPr>
        </p:sp>
      </p:grpSp>
      <p:grpSp>
        <p:nvGrpSpPr>
          <p:cNvPr name="Group 4" id="4"/>
          <p:cNvGrpSpPr/>
          <p:nvPr/>
        </p:nvGrpSpPr>
        <p:grpSpPr>
          <a:xfrm rot="0">
            <a:off x="1905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a:grpSpLocks noChangeAspect="true"/>
          </p:cNvGrpSpPr>
          <p:nvPr/>
        </p:nvGrpSpPr>
        <p:grpSpPr>
          <a:xfrm rot="0">
            <a:off x="1349351" y="3382863"/>
            <a:ext cx="4620666" cy="3159472"/>
            <a:chOff x="0" y="0"/>
            <a:chExt cx="6160888" cy="4212630"/>
          </a:xfrm>
        </p:grpSpPr>
        <p:sp>
          <p:nvSpPr>
            <p:cNvPr name="Freeform 7" id="7"/>
            <p:cNvSpPr/>
            <p:nvPr/>
          </p:nvSpPr>
          <p:spPr>
            <a:xfrm flipH="false" flipV="false" rot="0">
              <a:off x="0" y="0"/>
              <a:ext cx="6160897" cy="4212590"/>
            </a:xfrm>
            <a:custGeom>
              <a:avLst/>
              <a:gdLst/>
              <a:ahLst/>
              <a:cxnLst/>
              <a:rect r="r" b="b" t="t" l="l"/>
              <a:pathLst>
                <a:path h="4212590" w="6160897">
                  <a:moveTo>
                    <a:pt x="0" y="0"/>
                  </a:moveTo>
                  <a:lnTo>
                    <a:pt x="6160897" y="0"/>
                  </a:lnTo>
                  <a:lnTo>
                    <a:pt x="6160897" y="4212590"/>
                  </a:lnTo>
                  <a:lnTo>
                    <a:pt x="0" y="4212590"/>
                  </a:lnTo>
                  <a:lnTo>
                    <a:pt x="0" y="0"/>
                  </a:lnTo>
                  <a:close/>
                </a:path>
              </a:pathLst>
            </a:custGeom>
            <a:blipFill>
              <a:blip r:embed="rId3"/>
              <a:stretch>
                <a:fillRect l="-8477" t="0" r="-11015" b="-11626"/>
              </a:stretch>
            </a:blipFill>
          </p:spPr>
        </p:sp>
      </p:grpSp>
      <p:grpSp>
        <p:nvGrpSpPr>
          <p:cNvPr name="Group 8" id="8"/>
          <p:cNvGrpSpPr/>
          <p:nvPr/>
        </p:nvGrpSpPr>
        <p:grpSpPr>
          <a:xfrm rot="0">
            <a:off x="921544" y="8443318"/>
            <a:ext cx="16444912" cy="1118741"/>
            <a:chOff x="0" y="0"/>
            <a:chExt cx="21926550" cy="1491655"/>
          </a:xfrm>
        </p:grpSpPr>
        <p:sp>
          <p:nvSpPr>
            <p:cNvPr name="Freeform 9" id="9"/>
            <p:cNvSpPr/>
            <p:nvPr/>
          </p:nvSpPr>
          <p:spPr>
            <a:xfrm flipH="false" flipV="false" rot="0">
              <a:off x="0" y="0"/>
              <a:ext cx="21926550" cy="1491615"/>
            </a:xfrm>
            <a:custGeom>
              <a:avLst/>
              <a:gdLst/>
              <a:ahLst/>
              <a:cxnLst/>
              <a:rect r="r" b="b" t="t" l="l"/>
              <a:pathLst>
                <a:path h="1491615" w="21926550">
                  <a:moveTo>
                    <a:pt x="0" y="147447"/>
                  </a:moveTo>
                  <a:cubicBezTo>
                    <a:pt x="0" y="66040"/>
                    <a:pt x="66040" y="0"/>
                    <a:pt x="147447" y="0"/>
                  </a:cubicBezTo>
                  <a:lnTo>
                    <a:pt x="21779103" y="0"/>
                  </a:lnTo>
                  <a:cubicBezTo>
                    <a:pt x="21860511" y="0"/>
                    <a:pt x="21926550" y="66040"/>
                    <a:pt x="21926550" y="147447"/>
                  </a:cubicBezTo>
                  <a:lnTo>
                    <a:pt x="21926550" y="1344168"/>
                  </a:lnTo>
                  <a:cubicBezTo>
                    <a:pt x="21926550" y="1425575"/>
                    <a:pt x="21860511" y="1491615"/>
                    <a:pt x="21779103" y="1491615"/>
                  </a:cubicBezTo>
                  <a:lnTo>
                    <a:pt x="147447" y="1491615"/>
                  </a:lnTo>
                  <a:cubicBezTo>
                    <a:pt x="66040" y="1491615"/>
                    <a:pt x="0" y="1425702"/>
                    <a:pt x="0" y="1344168"/>
                  </a:cubicBezTo>
                  <a:close/>
                </a:path>
              </a:pathLst>
            </a:custGeom>
            <a:solidFill>
              <a:srgbClr val="B6D6FC"/>
            </a:solidFill>
          </p:spPr>
        </p:sp>
      </p:grpSp>
      <p:grpSp>
        <p:nvGrpSpPr>
          <p:cNvPr name="Group 10" id="10"/>
          <p:cNvGrpSpPr>
            <a:grpSpLocks noChangeAspect="true"/>
          </p:cNvGrpSpPr>
          <p:nvPr/>
        </p:nvGrpSpPr>
        <p:grpSpPr>
          <a:xfrm rot="0">
            <a:off x="1184821" y="8846790"/>
            <a:ext cx="329059" cy="263278"/>
            <a:chOff x="0" y="0"/>
            <a:chExt cx="438745" cy="351037"/>
          </a:xfrm>
        </p:grpSpPr>
        <p:sp>
          <p:nvSpPr>
            <p:cNvPr name="Freeform 11" id="11" descr="preencoded.png"/>
            <p:cNvSpPr/>
            <p:nvPr/>
          </p:nvSpPr>
          <p:spPr>
            <a:xfrm flipH="false" flipV="false" rot="0">
              <a:off x="0" y="0"/>
              <a:ext cx="438785" cy="351028"/>
            </a:xfrm>
            <a:custGeom>
              <a:avLst/>
              <a:gdLst/>
              <a:ahLst/>
              <a:cxnLst/>
              <a:rect r="r" b="b" t="t" l="l"/>
              <a:pathLst>
                <a:path h="351028" w="438785">
                  <a:moveTo>
                    <a:pt x="0" y="0"/>
                  </a:moveTo>
                  <a:lnTo>
                    <a:pt x="438785" y="0"/>
                  </a:lnTo>
                  <a:lnTo>
                    <a:pt x="438785" y="351028"/>
                  </a:lnTo>
                  <a:lnTo>
                    <a:pt x="0" y="351028"/>
                  </a:lnTo>
                  <a:lnTo>
                    <a:pt x="0" y="0"/>
                  </a:lnTo>
                  <a:close/>
                </a:path>
              </a:pathLst>
            </a:custGeom>
            <a:blipFill>
              <a:blip r:embed="rId4"/>
              <a:stretch>
                <a:fillRect l="-5" t="0" r="3" b="-2"/>
              </a:stretch>
            </a:blipFill>
          </p:spPr>
        </p:sp>
      </p:grpSp>
      <p:sp>
        <p:nvSpPr>
          <p:cNvPr name="Freeform 12" id="12"/>
          <p:cNvSpPr/>
          <p:nvPr/>
        </p:nvSpPr>
        <p:spPr>
          <a:xfrm flipH="false" flipV="false" rot="0">
            <a:off x="6567119" y="2335858"/>
            <a:ext cx="9334940" cy="4601915"/>
          </a:xfrm>
          <a:custGeom>
            <a:avLst/>
            <a:gdLst/>
            <a:ahLst/>
            <a:cxnLst/>
            <a:rect r="r" b="b" t="t" l="l"/>
            <a:pathLst>
              <a:path h="4601915" w="9334940">
                <a:moveTo>
                  <a:pt x="0" y="0"/>
                </a:moveTo>
                <a:lnTo>
                  <a:pt x="9334940" y="0"/>
                </a:lnTo>
                <a:lnTo>
                  <a:pt x="9334940" y="4601914"/>
                </a:lnTo>
                <a:lnTo>
                  <a:pt x="0" y="4601914"/>
                </a:lnTo>
                <a:lnTo>
                  <a:pt x="0" y="0"/>
                </a:lnTo>
                <a:close/>
              </a:path>
            </a:pathLst>
          </a:custGeom>
          <a:blipFill>
            <a:blip r:embed="rId5"/>
            <a:stretch>
              <a:fillRect l="0" t="-2473" r="0" b="-9698"/>
            </a:stretch>
          </a:blipFill>
        </p:spPr>
      </p:sp>
      <p:sp>
        <p:nvSpPr>
          <p:cNvPr name="TextBox 13" id="13"/>
          <p:cNvSpPr txBox="true"/>
          <p:nvPr/>
        </p:nvSpPr>
        <p:spPr>
          <a:xfrm rot="0">
            <a:off x="921544" y="591591"/>
            <a:ext cx="10313045" cy="906462"/>
          </a:xfrm>
          <a:prstGeom prst="rect">
            <a:avLst/>
          </a:prstGeom>
        </p:spPr>
        <p:txBody>
          <a:bodyPr anchor="t" rtlCol="false" tIns="0" lIns="0" bIns="0" rIns="0">
            <a:spAutoFit/>
          </a:bodyPr>
          <a:lstStyle/>
          <a:p>
            <a:pPr algn="l">
              <a:lnSpc>
                <a:spcPts val="6437"/>
              </a:lnSpc>
            </a:pPr>
            <a:r>
              <a:rPr lang="en-US" sz="5125" b="true">
                <a:solidFill>
                  <a:srgbClr val="000000"/>
                </a:solidFill>
                <a:latin typeface="Times New Roman Bold"/>
                <a:ea typeface="Times New Roman Bold"/>
                <a:cs typeface="Times New Roman Bold"/>
                <a:sym typeface="Times New Roman Bold"/>
              </a:rPr>
              <a:t>Interactive Quiz: Spot the Phish!</a:t>
            </a:r>
          </a:p>
        </p:txBody>
      </p:sp>
      <p:sp>
        <p:nvSpPr>
          <p:cNvPr name="TextBox 14" id="14"/>
          <p:cNvSpPr txBox="true"/>
          <p:nvPr/>
        </p:nvSpPr>
        <p:spPr>
          <a:xfrm rot="0">
            <a:off x="921544" y="1940867"/>
            <a:ext cx="16444912" cy="446087"/>
          </a:xfrm>
          <a:prstGeom prst="rect">
            <a:avLst/>
          </a:prstGeom>
        </p:spPr>
        <p:txBody>
          <a:bodyPr anchor="t" rtlCol="false" tIns="0" lIns="0" bIns="0" rIns="0">
            <a:spAutoFit/>
          </a:bodyPr>
          <a:lstStyle/>
          <a:p>
            <a:pPr algn="l">
              <a:lnSpc>
                <a:spcPts val="3312"/>
              </a:lnSpc>
            </a:pPr>
            <a:r>
              <a:rPr lang="en-US" sz="2062">
                <a:solidFill>
                  <a:srgbClr val="272525"/>
                </a:solidFill>
                <a:latin typeface="Times New Roman"/>
                <a:ea typeface="Times New Roman"/>
                <a:cs typeface="Times New Roman"/>
                <a:sym typeface="Times New Roman"/>
              </a:rPr>
              <a:t>Let's test your phishing detection skills. Examine the following examples and decide if they are legitimate or potential phishing attempts.</a:t>
            </a:r>
          </a:p>
        </p:txBody>
      </p:sp>
      <p:sp>
        <p:nvSpPr>
          <p:cNvPr name="TextBox 15" id="15"/>
          <p:cNvSpPr txBox="true"/>
          <p:nvPr/>
        </p:nvSpPr>
        <p:spPr>
          <a:xfrm rot="0">
            <a:off x="921544" y="6875264"/>
            <a:ext cx="16444912" cy="446087"/>
          </a:xfrm>
          <a:prstGeom prst="rect">
            <a:avLst/>
          </a:prstGeom>
        </p:spPr>
        <p:txBody>
          <a:bodyPr anchor="t" rtlCol="false" tIns="0" lIns="0" bIns="0" rIns="0">
            <a:spAutoFit/>
          </a:bodyPr>
          <a:lstStyle/>
          <a:p>
            <a:pPr algn="l">
              <a:lnSpc>
                <a:spcPts val="3312"/>
              </a:lnSpc>
            </a:pPr>
            <a:r>
              <a:rPr lang="en-US" sz="2062" b="true">
                <a:solidFill>
                  <a:srgbClr val="272525"/>
                </a:solidFill>
                <a:latin typeface="Times New Roman Bold"/>
                <a:ea typeface="Times New Roman Bold"/>
                <a:cs typeface="Times New Roman Bold"/>
                <a:sym typeface="Times New Roman Bold"/>
              </a:rPr>
              <a:t>Question 1:</a:t>
            </a:r>
            <a:r>
              <a:rPr lang="en-US" sz="2062">
                <a:solidFill>
                  <a:srgbClr val="272525"/>
                </a:solidFill>
                <a:latin typeface="Times New Roman"/>
                <a:ea typeface="Times New Roman"/>
                <a:cs typeface="Times New Roman"/>
                <a:sym typeface="Times New Roman"/>
              </a:rPr>
              <a:t> Is the email on the left phishing or safe? Consider the sender, language, and call to action.</a:t>
            </a:r>
          </a:p>
        </p:txBody>
      </p:sp>
      <p:sp>
        <p:nvSpPr>
          <p:cNvPr name="TextBox 16" id="16"/>
          <p:cNvSpPr txBox="true"/>
          <p:nvPr/>
        </p:nvSpPr>
        <p:spPr>
          <a:xfrm rot="0">
            <a:off x="921544" y="7592616"/>
            <a:ext cx="16444912" cy="446087"/>
          </a:xfrm>
          <a:prstGeom prst="rect">
            <a:avLst/>
          </a:prstGeom>
        </p:spPr>
        <p:txBody>
          <a:bodyPr anchor="t" rtlCol="false" tIns="0" lIns="0" bIns="0" rIns="0">
            <a:spAutoFit/>
          </a:bodyPr>
          <a:lstStyle/>
          <a:p>
            <a:pPr algn="l">
              <a:lnSpc>
                <a:spcPts val="3312"/>
              </a:lnSpc>
            </a:pPr>
            <a:r>
              <a:rPr lang="en-US" sz="2062" b="true">
                <a:solidFill>
                  <a:srgbClr val="272525"/>
                </a:solidFill>
                <a:latin typeface="Times New Roman Bold"/>
                <a:ea typeface="Times New Roman Bold"/>
                <a:cs typeface="Times New Roman Bold"/>
                <a:sym typeface="Times New Roman Bold"/>
              </a:rPr>
              <a:t>Question 2:</a:t>
            </a:r>
            <a:r>
              <a:rPr lang="en-US" sz="2062">
                <a:solidFill>
                  <a:srgbClr val="272525"/>
                </a:solidFill>
                <a:latin typeface="Times New Roman"/>
                <a:ea typeface="Times New Roman"/>
                <a:cs typeface="Times New Roman"/>
                <a:sym typeface="Times New Roman"/>
              </a:rPr>
              <a:t> Would you trust the website on the right? Look closely at the URL and any visual inconsistencies.</a:t>
            </a:r>
          </a:p>
        </p:txBody>
      </p:sp>
      <p:sp>
        <p:nvSpPr>
          <p:cNvPr name="TextBox 17" id="17"/>
          <p:cNvSpPr txBox="true"/>
          <p:nvPr/>
        </p:nvSpPr>
        <p:spPr>
          <a:xfrm rot="0">
            <a:off x="1777156" y="8639026"/>
            <a:ext cx="15326022" cy="446087"/>
          </a:xfrm>
          <a:prstGeom prst="rect">
            <a:avLst/>
          </a:prstGeom>
        </p:spPr>
        <p:txBody>
          <a:bodyPr anchor="t" rtlCol="false" tIns="0" lIns="0" bIns="0" rIns="0">
            <a:spAutoFit/>
          </a:bodyPr>
          <a:lstStyle/>
          <a:p>
            <a:pPr algn="l">
              <a:lnSpc>
                <a:spcPts val="3312"/>
              </a:lnSpc>
            </a:pPr>
            <a:r>
              <a:rPr lang="en-US" sz="2062">
                <a:solidFill>
                  <a:srgbClr val="000000"/>
                </a:solidFill>
                <a:latin typeface="Times New Roman"/>
                <a:ea typeface="Times New Roman"/>
                <a:cs typeface="Times New Roman"/>
                <a:sym typeface="Times New Roman"/>
              </a:rPr>
              <a:t>(In a live presentation, answers would be revealed and explained, highlighting key indicators for detection.)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DAGydWvT41Q</dc:identifier>
  <dcterms:modified xsi:type="dcterms:W3CDTF">2011-08-01T06:04:30Z</dcterms:modified>
  <cp:revision>1</cp:revision>
  <dc:title>Phishing-Awareness-Training.pptx</dc:title>
</cp:coreProperties>
</file>