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57" r:id="rId4"/>
    <p:sldId id="399" r:id="rId6"/>
    <p:sldId id="400" r:id="rId7"/>
    <p:sldId id="258" r:id="rId8"/>
    <p:sldId id="259" r:id="rId9"/>
    <p:sldId id="396" r:id="rId10"/>
    <p:sldId id="392" r:id="rId11"/>
    <p:sldId id="435" r:id="rId12"/>
    <p:sldId id="436" r:id="rId13"/>
    <p:sldId id="437" r:id="rId14"/>
    <p:sldId id="438" r:id="rId15"/>
    <p:sldId id="440" r:id="rId16"/>
    <p:sldId id="375" r:id="rId17"/>
    <p:sldId id="430" r:id="rId18"/>
    <p:sldId id="450" r:id="rId19"/>
    <p:sldId id="449" r:id="rId20"/>
    <p:sldId id="459" r:id="rId21"/>
    <p:sldId id="461" r:id="rId22"/>
    <p:sldId id="476" r:id="rId23"/>
    <p:sldId id="477" r:id="rId24"/>
    <p:sldId id="472" r:id="rId25"/>
    <p:sldId id="473" r:id="rId26"/>
    <p:sldId id="462" r:id="rId27"/>
    <p:sldId id="463" r:id="rId28"/>
    <p:sldId id="464" r:id="rId29"/>
    <p:sldId id="465" r:id="rId30"/>
    <p:sldId id="470" r:id="rId31"/>
    <p:sldId id="471" r:id="rId32"/>
    <p:sldId id="466" r:id="rId33"/>
    <p:sldId id="469" r:id="rId34"/>
    <p:sldId id="467" r:id="rId35"/>
    <p:sldId id="468" r:id="rId36"/>
    <p:sldId id="474" r:id="rId37"/>
    <p:sldId id="475" r:id="rId38"/>
    <p:sldId id="434" r:id="rId39"/>
    <p:sldId id="290" r:id="rId40"/>
    <p:sldId id="283"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3" userDrawn="1">
          <p15:clr>
            <a:srgbClr val="A4A3A4"/>
          </p15:clr>
        </p15:guide>
        <p15:guide id="2" pos="28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76" d="100"/>
          <a:sy n="76" d="100"/>
        </p:scale>
        <p:origin x="-1206" y="-192"/>
      </p:cViewPr>
      <p:guideLst>
        <p:guide orient="horz" pos="2203"/>
        <p:guide pos="2837"/>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PlaceHolder 1"/>
          <p:cNvSpPr>
            <a:spLocks noGrp="1"/>
          </p:cNvSpPr>
          <p:nvPr>
            <p:ph type="body"/>
          </p:nvPr>
        </p:nvSpPr>
        <p:spPr>
          <a:xfrm>
            <a:off x="756000" y="5078520"/>
            <a:ext cx="6047640" cy="4811040"/>
          </a:xfrm>
          <a:prstGeom prst="rect">
            <a:avLst/>
          </a:prstGeom>
        </p:spPr>
        <p:txBody>
          <a:bodyPr wrap="none" lIns="0" tIns="0" rIns="0" bIns="0"/>
          <a:lstStyle/>
          <a:p>
            <a:r>
              <a:rPr lang="en-IN"/>
              <a:t>Click to edit the notes format</a:t>
            </a:r>
            <a:endParaRPr lang="en-IN"/>
          </a:p>
        </p:txBody>
      </p:sp>
      <p:sp>
        <p:nvSpPr>
          <p:cNvPr id="35" name="PlaceHolder 2"/>
          <p:cNvSpPr>
            <a:spLocks noGrp="1"/>
          </p:cNvSpPr>
          <p:nvPr>
            <p:ph type="hdr"/>
          </p:nvPr>
        </p:nvSpPr>
        <p:spPr>
          <a:xfrm>
            <a:off x="0" y="0"/>
            <a:ext cx="3280320" cy="534240"/>
          </a:xfrm>
          <a:prstGeom prst="rect">
            <a:avLst/>
          </a:prstGeom>
        </p:spPr>
        <p:txBody>
          <a:bodyPr wrap="none" lIns="0" tIns="0" rIns="0" bIns="0"/>
          <a:lstStyle/>
          <a:p>
            <a:r>
              <a:rPr lang="en-IN"/>
              <a:t>&lt;header&gt;</a:t>
            </a:r>
            <a:endParaRPr lang="en-IN"/>
          </a:p>
        </p:txBody>
      </p:sp>
      <p:sp>
        <p:nvSpPr>
          <p:cNvPr id="36" name="PlaceHolder 3"/>
          <p:cNvSpPr>
            <a:spLocks noGrp="1"/>
          </p:cNvSpPr>
          <p:nvPr>
            <p:ph type="dt"/>
          </p:nvPr>
        </p:nvSpPr>
        <p:spPr>
          <a:xfrm>
            <a:off x="4279320" y="0"/>
            <a:ext cx="3280320" cy="534240"/>
          </a:xfrm>
          <a:prstGeom prst="rect">
            <a:avLst/>
          </a:prstGeom>
        </p:spPr>
        <p:txBody>
          <a:bodyPr wrap="none" lIns="0" tIns="0" rIns="0" bIns="0"/>
          <a:lstStyle/>
          <a:p>
            <a:pPr algn="r"/>
            <a:r>
              <a:rPr lang="en-IN"/>
              <a:t>&lt;date/time&gt;</a:t>
            </a:r>
            <a:endParaRPr lang="en-IN"/>
          </a:p>
        </p:txBody>
      </p:sp>
      <p:sp>
        <p:nvSpPr>
          <p:cNvPr id="37" name="PlaceHolder 4"/>
          <p:cNvSpPr>
            <a:spLocks noGrp="1"/>
          </p:cNvSpPr>
          <p:nvPr>
            <p:ph type="ftr"/>
          </p:nvPr>
        </p:nvSpPr>
        <p:spPr>
          <a:xfrm>
            <a:off x="0" y="10157400"/>
            <a:ext cx="3280320" cy="534240"/>
          </a:xfrm>
          <a:prstGeom prst="rect">
            <a:avLst/>
          </a:prstGeom>
        </p:spPr>
        <p:txBody>
          <a:bodyPr wrap="none" lIns="0" tIns="0" rIns="0" bIns="0" anchor="b"/>
          <a:lstStyle/>
          <a:p>
            <a:r>
              <a:rPr lang="en-IN"/>
              <a:t>&lt;footer&gt;</a:t>
            </a:r>
            <a:endParaRPr lang="en-IN"/>
          </a:p>
        </p:txBody>
      </p:sp>
      <p:sp>
        <p:nvSpPr>
          <p:cNvPr id="38" name="PlaceHolder 5"/>
          <p:cNvSpPr>
            <a:spLocks noGrp="1"/>
          </p:cNvSpPr>
          <p:nvPr>
            <p:ph type="sldNum"/>
          </p:nvPr>
        </p:nvSpPr>
        <p:spPr>
          <a:xfrm>
            <a:off x="4279320" y="10157400"/>
            <a:ext cx="3280320" cy="534240"/>
          </a:xfrm>
          <a:prstGeom prst="rect">
            <a:avLst/>
          </a:prstGeom>
        </p:spPr>
        <p:txBody>
          <a:bodyPr wrap="none" lIns="0" tIns="0" rIns="0" bIns="0" anchor="b"/>
          <a:lstStyle/>
          <a:p>
            <a:pPr algn="r"/>
            <a:fld id="{51811100-C181-4161-81E1-C1B1D191B141}" type="slidenum">
              <a:rPr lang="en-IN"/>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49" name="CustomShape 2"/>
          <p:cNvSpPr/>
          <p:nvPr/>
        </p:nvSpPr>
        <p:spPr>
          <a:xfrm>
            <a:off x="0" y="0"/>
            <a:ext cx="11796480" cy="11796480"/>
          </a:xfrm>
          <a:prstGeom prst="rect">
            <a:avLst/>
          </a:prstGeom>
        </p:spPr>
        <p:txBody>
          <a:bodyPr lIns="90000" tIns="45000" rIns="90000" bIns="45000"/>
          <a:lstStyle/>
          <a:p>
            <a:pPr>
              <a:lnSpc>
                <a:spcPct val="100000"/>
              </a:lnSpc>
            </a:pPr>
            <a:fld id="{11216171-A131-4111-8101-11D1D10191D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1" name="CustomShape 2"/>
          <p:cNvSpPr/>
          <p:nvPr/>
        </p:nvSpPr>
        <p:spPr>
          <a:xfrm>
            <a:off x="0" y="0"/>
            <a:ext cx="11796480" cy="11796480"/>
          </a:xfrm>
          <a:prstGeom prst="rect">
            <a:avLst/>
          </a:prstGeom>
        </p:spPr>
        <p:txBody>
          <a:bodyPr lIns="90000" tIns="45000" rIns="90000" bIns="45000"/>
          <a:lstStyle/>
          <a:p>
            <a:pPr>
              <a:lnSpc>
                <a:spcPct val="100000"/>
              </a:lnSpc>
            </a:pPr>
            <a:fld id="{111131C1-D111-41A1-81D1-3111B1E131A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53" name="CustomShape 2"/>
          <p:cNvSpPr/>
          <p:nvPr/>
        </p:nvSpPr>
        <p:spPr>
          <a:xfrm>
            <a:off x="0" y="0"/>
            <a:ext cx="11796480" cy="11796480"/>
          </a:xfrm>
          <a:prstGeom prst="rect">
            <a:avLst/>
          </a:prstGeom>
        </p:spPr>
        <p:txBody>
          <a:bodyPr lIns="90000" tIns="45000" rIns="90000" bIns="45000"/>
          <a:lstStyle/>
          <a:p>
            <a:pPr>
              <a:lnSpc>
                <a:spcPct val="100000"/>
              </a:lnSpc>
            </a:pPr>
            <a:fld id="{D19121C1-21D1-4161-B1F1-C141D191815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p:cNvSpPr>
          <p:nvPr>
            <p:ph type="body"/>
          </p:nvPr>
        </p:nvSpPr>
        <p:spPr>
          <a:xfrm>
            <a:off x="0" y="0"/>
            <a:ext cx="11796480" cy="11796480"/>
          </a:xfrm>
          <a:prstGeom prst="rect">
            <a:avLst/>
          </a:prstGeom>
        </p:spPr>
        <p:txBody>
          <a:bodyPr lIns="90000" tIns="45000" rIns="90000" bIns="45000"/>
          <a:lstStyle/>
          <a:p/>
        </p:txBody>
      </p:sp>
      <p:sp>
        <p:nvSpPr>
          <p:cNvPr id="171" name="CustomShape 2"/>
          <p:cNvSpPr/>
          <p:nvPr/>
        </p:nvSpPr>
        <p:spPr>
          <a:xfrm>
            <a:off x="0" y="0"/>
            <a:ext cx="11796480" cy="11796480"/>
          </a:xfrm>
          <a:prstGeom prst="rect">
            <a:avLst/>
          </a:prstGeom>
        </p:spPr>
        <p:txBody>
          <a:bodyPr lIns="90000" tIns="45000" rIns="90000" bIns="45000"/>
          <a:lstStyle/>
          <a:p>
            <a:pPr>
              <a:lnSpc>
                <a:spcPct val="100000"/>
              </a:lnSpc>
            </a:pPr>
            <a:fld id="{C161C1D1-A141-41A1-8121-0111B131A1E1}" type="slidenum">
              <a:rPr lang="en-IN">
                <a:solidFill>
                  <a:srgbClr val="000000"/>
                </a:solidFill>
                <a:latin typeface="+mn-lt"/>
                <a:ea typeface="+mn-ea"/>
              </a:rPr>
            </a:fld>
            <a:endParaRPr lang="en-IN">
              <a:solidFill>
                <a:srgbClr val="000000"/>
              </a:solidFill>
              <a:latin typeface="+mn-lt"/>
              <a:ea typeface="+mn-ea"/>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4" name="PlaceHolder 2"/>
          <p:cNvSpPr>
            <a:spLocks noGrp="1"/>
          </p:cNvSpPr>
          <p:nvPr>
            <p:ph type="body"/>
          </p:nvPr>
        </p:nvSpPr>
        <p:spPr>
          <a:xfrm>
            <a:off x="457200" y="1604520"/>
            <a:ext cx="8046360" cy="1896480"/>
          </a:xfrm>
          <a:prstGeom prst="rect">
            <a:avLst/>
          </a:prstGeom>
        </p:spPr>
        <p:txBody>
          <a:bodyPr wrap="none" lIns="0" tIns="0" rIns="0" bIns="0"/>
          <a:lstStyle/>
          <a:p/>
        </p:txBody>
      </p:sp>
      <p:sp>
        <p:nvSpPr>
          <p:cNvPr id="25" name="PlaceHolder 3"/>
          <p:cNvSpPr>
            <a:spLocks noGrp="1"/>
          </p:cNvSpPr>
          <p:nvPr>
            <p:ph type="body"/>
          </p:nvPr>
        </p:nvSpPr>
        <p:spPr>
          <a:xfrm>
            <a:off x="457200" y="3681360"/>
            <a:ext cx="8046360" cy="1896480"/>
          </a:xfrm>
          <a:prstGeom prst="rect">
            <a:avLst/>
          </a:prstGeom>
        </p:spPr>
        <p:txBody>
          <a:bodyPr wrap="none" lIns="0" tIns="0" rIns="0" bIns="0"/>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7"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8"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9" name="PlaceHolder 4"/>
          <p:cNvSpPr>
            <a:spLocks noGrp="1"/>
          </p:cNvSpPr>
          <p:nvPr>
            <p:ph type="body"/>
          </p:nvPr>
        </p:nvSpPr>
        <p:spPr>
          <a:xfrm>
            <a:off x="4579920" y="3681360"/>
            <a:ext cx="3926160" cy="1896480"/>
          </a:xfrm>
          <a:prstGeom prst="rect">
            <a:avLst/>
          </a:prstGeom>
        </p:spPr>
        <p:txBody>
          <a:bodyPr wrap="none" lIns="0" tIns="0" rIns="0" bIns="0"/>
          <a:lstStyle/>
          <a:p/>
        </p:txBody>
      </p:sp>
      <p:sp>
        <p:nvSpPr>
          <p:cNvPr id="30" name="PlaceHolder 5"/>
          <p:cNvSpPr>
            <a:spLocks noGrp="1"/>
          </p:cNvSpPr>
          <p:nvPr>
            <p:ph type="body"/>
          </p:nvPr>
        </p:nvSpPr>
        <p:spPr>
          <a:xfrm>
            <a:off x="457200" y="3681360"/>
            <a:ext cx="3926160" cy="1896480"/>
          </a:xfrm>
          <a:prstGeom prst="rect">
            <a:avLst/>
          </a:prstGeom>
        </p:spPr>
        <p:txBody>
          <a:bodyPr wrap="none" lIns="0" tIns="0" rIns="0" bIns="0"/>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33" name="PlaceHolder 3"/>
          <p:cNvSpPr>
            <a:spLocks noGrp="1"/>
          </p:cNvSpPr>
          <p:nvPr>
            <p:ph type="body"/>
          </p:nvPr>
        </p:nvSpPr>
        <p:spPr>
          <a:xfrm>
            <a:off x="4579920" y="1604520"/>
            <a:ext cx="3926160" cy="1896480"/>
          </a:xfrm>
          <a:prstGeom prst="rect">
            <a:avLst/>
          </a:prstGeom>
        </p:spPr>
        <p:txBody>
          <a:bodyPr wrap="none" lIns="0" tIns="0" rIns="0" bIns="0"/>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3" name="PlaceHolder 2"/>
          <p:cNvSpPr>
            <a:spLocks noGrp="1"/>
          </p:cNvSpPr>
          <p:nvPr>
            <p:ph type="subTitle"/>
          </p:nvPr>
        </p:nvSpPr>
        <p:spPr>
          <a:xfrm>
            <a:off x="457200" y="1604520"/>
            <a:ext cx="8046360" cy="3977280"/>
          </a:xfrm>
          <a:prstGeom prst="rect">
            <a:avLst/>
          </a:prstGeom>
        </p:spPr>
        <p:txBody>
          <a:bodyPr wrap="none" lIns="0" tIns="0" rIns="0" bIns="0" anchor="ctr"/>
          <a:lstStyle/>
          <a:p>
            <a:pPr algn="c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5" name="PlaceHolder 2"/>
          <p:cNvSpPr>
            <a:spLocks noGrp="1"/>
          </p:cNvSpPr>
          <p:nvPr>
            <p:ph type="body"/>
          </p:nvPr>
        </p:nvSpPr>
        <p:spPr>
          <a:xfrm>
            <a:off x="457200" y="1604520"/>
            <a:ext cx="8046360" cy="3976920"/>
          </a:xfrm>
          <a:prstGeom prst="rect">
            <a:avLst/>
          </a:prstGeom>
        </p:spPr>
        <p:txBody>
          <a:bodyPr wrap="none" lIns="0" tIns="0" rIns="0" bIns="0"/>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7"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8" name="PlaceHolder 3"/>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85800" y="2130480"/>
            <a:ext cx="7771680" cy="3450960"/>
          </a:xfrm>
          <a:prstGeom prst="rect">
            <a:avLst/>
          </a:prstGeom>
        </p:spPr>
        <p:txBody>
          <a:bodyPr wrap="none" lIns="0" tIns="0" rIns="0" bIns="0" anchor="ctr"/>
          <a:lstStyle/>
          <a:p>
            <a:pPr algn="c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2"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13" name="PlaceHolder 3"/>
          <p:cNvSpPr>
            <a:spLocks noGrp="1"/>
          </p:cNvSpPr>
          <p:nvPr>
            <p:ph type="body"/>
          </p:nvPr>
        </p:nvSpPr>
        <p:spPr>
          <a:xfrm>
            <a:off x="457200" y="3681360"/>
            <a:ext cx="3926160" cy="1896480"/>
          </a:xfrm>
          <a:prstGeom prst="rect">
            <a:avLst/>
          </a:prstGeom>
        </p:spPr>
        <p:txBody>
          <a:bodyPr wrap="none" lIns="0" tIns="0" rIns="0" bIns="0"/>
          <a:lstStyle/>
          <a:p/>
        </p:txBody>
      </p:sp>
      <p:sp>
        <p:nvSpPr>
          <p:cNvPr id="14" name="PlaceHolder 4"/>
          <p:cNvSpPr>
            <a:spLocks noGrp="1"/>
          </p:cNvSpPr>
          <p:nvPr>
            <p:ph type="body"/>
          </p:nvPr>
        </p:nvSpPr>
        <p:spPr>
          <a:xfrm>
            <a:off x="4579920" y="1604520"/>
            <a:ext cx="3926160" cy="3976920"/>
          </a:xfrm>
          <a:prstGeom prst="rect">
            <a:avLst/>
          </a:prstGeom>
        </p:spPr>
        <p:txBody>
          <a:bodyPr wrap="none" lIns="0" tIns="0" rIns="0" bIns="0"/>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16" name="PlaceHolder 2"/>
          <p:cNvSpPr>
            <a:spLocks noGrp="1"/>
          </p:cNvSpPr>
          <p:nvPr>
            <p:ph type="body"/>
          </p:nvPr>
        </p:nvSpPr>
        <p:spPr>
          <a:xfrm>
            <a:off x="457200" y="1604520"/>
            <a:ext cx="3926160" cy="3976920"/>
          </a:xfrm>
          <a:prstGeom prst="rect">
            <a:avLst/>
          </a:prstGeom>
        </p:spPr>
        <p:txBody>
          <a:bodyPr wrap="none" lIns="0" tIns="0" rIns="0" bIns="0"/>
          <a:lstStyle/>
          <a:p/>
        </p:txBody>
      </p:sp>
      <p:sp>
        <p:nvSpPr>
          <p:cNvPr id="17"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18" name="PlaceHolder 4"/>
          <p:cNvSpPr>
            <a:spLocks noGrp="1"/>
          </p:cNvSpPr>
          <p:nvPr>
            <p:ph type="body"/>
          </p:nvPr>
        </p:nvSpPr>
        <p:spPr>
          <a:xfrm>
            <a:off x="4579920" y="3681360"/>
            <a:ext cx="3926160" cy="1896480"/>
          </a:xfrm>
          <a:prstGeom prst="rect">
            <a:avLst/>
          </a:prstGeom>
        </p:spPr>
        <p:txBody>
          <a:bodyPr wrap="none" lIns="0" tIns="0" rIns="0" bIns="0"/>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85800" y="2130480"/>
            <a:ext cx="7771680" cy="1469880"/>
          </a:xfrm>
          <a:prstGeom prst="rect">
            <a:avLst/>
          </a:prstGeom>
        </p:spPr>
        <p:txBody>
          <a:bodyPr wrap="none" lIns="0" tIns="0" rIns="0" bIns="0" anchor="ctr"/>
          <a:lstStyle/>
          <a:p>
            <a:pPr algn="ctr"/>
          </a:p>
        </p:txBody>
      </p:sp>
      <p:sp>
        <p:nvSpPr>
          <p:cNvPr id="20" name="PlaceHolder 2"/>
          <p:cNvSpPr>
            <a:spLocks noGrp="1"/>
          </p:cNvSpPr>
          <p:nvPr>
            <p:ph type="body"/>
          </p:nvPr>
        </p:nvSpPr>
        <p:spPr>
          <a:xfrm>
            <a:off x="457200" y="1604520"/>
            <a:ext cx="3926160" cy="1896480"/>
          </a:xfrm>
          <a:prstGeom prst="rect">
            <a:avLst/>
          </a:prstGeom>
        </p:spPr>
        <p:txBody>
          <a:bodyPr wrap="none" lIns="0" tIns="0" rIns="0" bIns="0"/>
          <a:lstStyle/>
          <a:p/>
        </p:txBody>
      </p:sp>
      <p:sp>
        <p:nvSpPr>
          <p:cNvPr id="21" name="PlaceHolder 3"/>
          <p:cNvSpPr>
            <a:spLocks noGrp="1"/>
          </p:cNvSpPr>
          <p:nvPr>
            <p:ph type="body"/>
          </p:nvPr>
        </p:nvSpPr>
        <p:spPr>
          <a:xfrm>
            <a:off x="4579920" y="1604520"/>
            <a:ext cx="3926160" cy="1896480"/>
          </a:xfrm>
          <a:prstGeom prst="rect">
            <a:avLst/>
          </a:prstGeom>
        </p:spPr>
        <p:txBody>
          <a:bodyPr wrap="none" lIns="0" tIns="0" rIns="0" bIns="0"/>
          <a:lstStyle/>
          <a:p/>
        </p:txBody>
      </p:sp>
      <p:sp>
        <p:nvSpPr>
          <p:cNvPr id="22" name="PlaceHolder 4"/>
          <p:cNvSpPr>
            <a:spLocks noGrp="1"/>
          </p:cNvSpPr>
          <p:nvPr>
            <p:ph type="body"/>
          </p:nvPr>
        </p:nvSpPr>
        <p:spPr>
          <a:xfrm>
            <a:off x="457200" y="3681360"/>
            <a:ext cx="8045640" cy="1896480"/>
          </a:xfrm>
          <a:prstGeom prst="rect">
            <a:avLst/>
          </a:prstGeom>
        </p:spPr>
        <p:txBody>
          <a:bodyPr wrap="none" lIns="0" tIns="0" rIns="0" bIns="0"/>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85800" y="2130480"/>
            <a:ext cx="7771680" cy="1469520"/>
          </a:xfrm>
          <a:prstGeom prst="rect">
            <a:avLst/>
          </a:prstGeom>
        </p:spPr>
        <p:txBody>
          <a:bodyPr wrap="none" lIns="0" tIns="0" rIns="0" bIns="0" anchor="ctr"/>
          <a:lstStyle/>
          <a:p>
            <a:r>
              <a:rPr lang="en-IN"/>
              <a:t>Click to edit the title text format</a:t>
            </a:r>
            <a:endParaRPr lang="en-IN"/>
          </a:p>
        </p:txBody>
      </p:sp>
      <p:sp>
        <p:nvSpPr>
          <p:cNvPr id="3" name="PlaceHolder 2"/>
          <p:cNvSpPr>
            <a:spLocks noGrp="1"/>
          </p:cNvSpPr>
          <p:nvPr>
            <p:ph type="body"/>
          </p:nvPr>
        </p:nvSpPr>
        <p:spPr>
          <a:xfrm>
            <a:off x="457200" y="1604520"/>
            <a:ext cx="8046360" cy="3976920"/>
          </a:xfrm>
          <a:prstGeom prst="rect">
            <a:avLst/>
          </a:prstGeom>
        </p:spPr>
        <p:txBody>
          <a:bodyPr wrap="none" lIns="0" tIns="0" rIns="0" bIns="0"/>
          <a:lstStyle/>
          <a:p>
            <a:pPr>
              <a:buSzPct val="45000"/>
              <a:buFont typeface="StarSymbol"/>
              <a:buChar char=""/>
            </a:pPr>
            <a:r>
              <a:rPr lang="en-IN"/>
              <a:t>Click to edit the outline text format</a:t>
            </a:r>
            <a:endParaRPr lang="en-IN"/>
          </a:p>
          <a:p>
            <a:pPr lvl="1">
              <a:buSzPct val="75000"/>
              <a:buFont typeface="StarSymbol"/>
              <a:buChar char=""/>
            </a:pPr>
            <a:r>
              <a:rPr lang="en-IN"/>
              <a:t>Second Outline Level</a:t>
            </a:r>
            <a:endParaRPr lang="en-IN"/>
          </a:p>
          <a:p>
            <a:pPr lvl="2">
              <a:buSzPct val="45000"/>
              <a:buFont typeface="StarSymbol"/>
              <a:buChar char=""/>
            </a:pPr>
            <a:r>
              <a:rPr lang="en-IN"/>
              <a:t>Third Outline Level</a:t>
            </a:r>
            <a:endParaRPr lang="en-IN"/>
          </a:p>
          <a:p>
            <a:pPr lvl="3">
              <a:buSzPct val="75000"/>
              <a:buFont typeface="StarSymbol"/>
              <a:buChar char=""/>
            </a:pPr>
            <a:r>
              <a:rPr lang="en-IN"/>
              <a:t>Fourth Outline Level</a:t>
            </a:r>
            <a:endParaRPr lang="en-IN"/>
          </a:p>
          <a:p>
            <a:pPr lvl="4">
              <a:buSzPct val="45000"/>
              <a:buFont typeface="StarSymbol"/>
              <a:buChar char=""/>
            </a:pPr>
            <a:r>
              <a:rPr lang="en-IN"/>
              <a:t>Fifth Outline Level</a:t>
            </a:r>
            <a:endParaRPr lang="en-IN"/>
          </a:p>
          <a:p>
            <a:pPr lvl="5">
              <a:buSzPct val="45000"/>
              <a:buFont typeface="StarSymbol"/>
              <a:buChar char=""/>
            </a:pPr>
            <a:r>
              <a:rPr lang="en-IN"/>
              <a:t>Sixth Outline Level</a:t>
            </a:r>
            <a:endParaRPr lang="en-IN"/>
          </a:p>
          <a:p>
            <a:pPr lvl="6">
              <a:buSzPct val="45000"/>
              <a:buFont typeface="StarSymbol"/>
              <a:buChar char=""/>
            </a:pPr>
            <a:r>
              <a:rPr lang="en-IN"/>
              <a:t>Seventh Outline Level</a:t>
            </a:r>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447800"/>
            <a:ext cx="9144000" cy="1555115"/>
          </a:xfrm>
          <a:prstGeom prst="rect">
            <a:avLst/>
          </a:prstGeom>
          <a:noFill/>
        </p:spPr>
        <p:txBody>
          <a:bodyPr wrap="square" rtlCol="0">
            <a:noAutofit/>
          </a:bodyPr>
          <a:lstStyle/>
          <a:p>
            <a:pPr algn="ctr"/>
            <a:r>
              <a:rPr lang="en-US" sz="3000" b="1" dirty="0"/>
              <a:t>D</a:t>
            </a:r>
            <a:r>
              <a:rPr lang="en-US" sz="3000" b="1" dirty="0" smtClean="0"/>
              <a:t>epression Detection From</a:t>
            </a:r>
            <a:r>
              <a:rPr lang="en-US" sz="3000" b="1" dirty="0"/>
              <a:t> </a:t>
            </a:r>
            <a:r>
              <a:rPr lang="en-US" sz="3000" b="1" dirty="0" smtClean="0"/>
              <a:t>Facial Expression Using Hybrid Model of FCN, Fusion Fuzzy Logic, and LSTM</a:t>
            </a:r>
            <a:endParaRPr lang="en-US" sz="3000" b="1" dirty="0">
              <a:ln w="1905"/>
              <a:effectLst>
                <a:innerShdw blurRad="69850" dist="43180" dir="5400000">
                  <a:srgbClr val="000000">
                    <a:alpha val="65000"/>
                  </a:srgbClr>
                </a:innerShdw>
              </a:effectLst>
            </a:endParaRPr>
          </a:p>
        </p:txBody>
      </p:sp>
      <p:sp>
        <p:nvSpPr>
          <p:cNvPr id="3" name="TextBox 2"/>
          <p:cNvSpPr txBox="1"/>
          <p:nvPr/>
        </p:nvSpPr>
        <p:spPr>
          <a:xfrm>
            <a:off x="4876800" y="3489325"/>
            <a:ext cx="4083050" cy="1198880"/>
          </a:xfrm>
          <a:prstGeom prst="rect">
            <a:avLst/>
          </a:prstGeom>
          <a:noFill/>
        </p:spPr>
        <p:txBody>
          <a:bodyPr wrap="square" rtlCol="0">
            <a:spAutoFit/>
          </a:bodyPr>
          <a:lstStyle/>
          <a:p>
            <a:r>
              <a:rPr lang="en-US" dirty="0">
                <a:solidFill>
                  <a:schemeClr val="tx2">
                    <a:lumMod val="75000"/>
                  </a:schemeClr>
                </a:solidFill>
              </a:rPr>
              <a:t>Name of the students:</a:t>
            </a:r>
            <a:endParaRPr lang="en-US" dirty="0">
              <a:solidFill>
                <a:schemeClr val="tx2">
                  <a:lumMod val="75000"/>
                </a:schemeClr>
              </a:solidFill>
            </a:endParaRPr>
          </a:p>
          <a:p>
            <a:r>
              <a:rPr lang="en-US" dirty="0">
                <a:solidFill>
                  <a:schemeClr val="tx2">
                    <a:lumMod val="75000"/>
                  </a:schemeClr>
                </a:solidFill>
              </a:rPr>
              <a:t>22H55A0505: CH.Bharath Kumar</a:t>
            </a:r>
            <a:endParaRPr lang="en-US" dirty="0">
              <a:solidFill>
                <a:schemeClr val="tx2">
                  <a:lumMod val="75000"/>
                </a:schemeClr>
              </a:solidFill>
            </a:endParaRPr>
          </a:p>
          <a:p>
            <a:r>
              <a:rPr lang="en-US" dirty="0">
                <a:solidFill>
                  <a:schemeClr val="tx2">
                    <a:lumMod val="75000"/>
                  </a:schemeClr>
                </a:solidFill>
              </a:rPr>
              <a:t>21H51A0571: N.Sai</a:t>
            </a:r>
            <a:endParaRPr lang="en-US" dirty="0">
              <a:solidFill>
                <a:schemeClr val="tx2">
                  <a:lumMod val="75000"/>
                </a:schemeClr>
              </a:solidFill>
            </a:endParaRPr>
          </a:p>
          <a:p>
            <a:r>
              <a:rPr lang="en-US" dirty="0">
                <a:solidFill>
                  <a:schemeClr val="tx2">
                    <a:lumMod val="75000"/>
                  </a:schemeClr>
                </a:solidFill>
              </a:rPr>
              <a:t>21H51A05M1: D.Hemavathi</a:t>
            </a:r>
            <a:endParaRPr lang="en-US" dirty="0">
              <a:solidFill>
                <a:schemeClr val="tx2">
                  <a:lumMod val="75000"/>
                </a:schemeClr>
              </a:solidFill>
            </a:endParaRPr>
          </a:p>
        </p:txBody>
      </p:sp>
      <p:sp>
        <p:nvSpPr>
          <p:cNvPr id="4" name="TextBox 3"/>
          <p:cNvSpPr txBox="1"/>
          <p:nvPr/>
        </p:nvSpPr>
        <p:spPr>
          <a:xfrm>
            <a:off x="155575" y="4800600"/>
            <a:ext cx="5181600" cy="496996"/>
          </a:xfrm>
          <a:prstGeom prst="rect">
            <a:avLst/>
          </a:prstGeom>
          <a:noFill/>
        </p:spPr>
        <p:txBody>
          <a:bodyPr wrap="square" rtlCol="0">
            <a:spAutoFit/>
          </a:bodyPr>
          <a:lstStyle/>
          <a:p>
            <a:pPr marR="64135" lvl="0">
              <a:lnSpc>
                <a:spcPct val="150000"/>
              </a:lnSpc>
              <a:spcBef>
                <a:spcPts val="400"/>
              </a:spcBef>
              <a:buClr>
                <a:schemeClr val="accent1"/>
              </a:buClr>
              <a:buSzPct val="68000"/>
              <a:defRPr/>
            </a:pPr>
            <a:r>
              <a:rPr lang="en-US" sz="2000" b="1" dirty="0">
                <a:solidFill>
                  <a:srgbClr val="C00000"/>
                </a:solidFill>
              </a:rPr>
              <a:t>Under esteemed guidance </a:t>
            </a:r>
            <a:r>
              <a:rPr lang="en-US" sz="2000" b="1" dirty="0" smtClean="0">
                <a:solidFill>
                  <a:srgbClr val="C00000"/>
                </a:solidFill>
              </a:rPr>
              <a:t>of</a:t>
            </a:r>
            <a:endParaRPr lang="en-US" sz="2000" b="1" dirty="0">
              <a:solidFill>
                <a:srgbClr val="C00000"/>
              </a:solidFill>
            </a:endParaRPr>
          </a:p>
        </p:txBody>
      </p:sp>
      <p:graphicFrame>
        <p:nvGraphicFramePr>
          <p:cNvPr id="5" name="Table 4"/>
          <p:cNvGraphicFramePr>
            <a:graphicFrameLocks noGrp="1"/>
          </p:cNvGraphicFramePr>
          <p:nvPr/>
        </p:nvGraphicFramePr>
        <p:xfrm>
          <a:off x="1524000" y="228600"/>
          <a:ext cx="7010400" cy="951198"/>
        </p:xfrm>
        <a:graphic>
          <a:graphicData uri="http://schemas.openxmlformats.org/drawingml/2006/table">
            <a:tbl>
              <a:tblPr>
                <a:tableStyleId>{2D5ABB26-0587-4C30-8999-92F81FD0307C}</a:tableStyleId>
              </a:tblPr>
              <a:tblGrid>
                <a:gridCol w="7010400"/>
              </a:tblGrid>
              <a:tr h="0">
                <a:tc>
                  <a:txBody>
                    <a:bodyPr/>
                    <a:lstStyle/>
                    <a:p>
                      <a:pPr algn="ctr" rtl="0" fontAlgn="b"/>
                      <a:r>
                        <a:rPr lang="en-US" sz="2000" dirty="0">
                          <a:solidFill>
                            <a:srgbClr val="002060"/>
                          </a:solidFill>
                        </a:rPr>
                        <a:t>CMR COLLEGE OF ENGINEERING &amp; TECHNOLOGY</a:t>
                      </a:r>
                      <a:endParaRPr lang="en-US" sz="2000" b="1" dirty="0">
                        <a:solidFill>
                          <a:srgbClr val="002060"/>
                        </a:solidFill>
                        <a:latin typeface="Calibri" panose="020F0502020204030204"/>
                      </a:endParaRPr>
                    </a:p>
                  </a:txBody>
                  <a:tcPr marL="9199" marR="9199" marT="6133" marB="6133" anchor="b"/>
                </a:tc>
              </a:tr>
              <a:tr h="0">
                <a:tc>
                  <a:txBody>
                    <a:bodyPr/>
                    <a:lstStyle/>
                    <a:p>
                      <a:pPr algn="ctr" rtl="0" fontAlgn="b"/>
                      <a:r>
                        <a:rPr lang="en-US" sz="2000" dirty="0" err="1">
                          <a:solidFill>
                            <a:srgbClr val="002060"/>
                          </a:solidFill>
                        </a:rPr>
                        <a:t>Kandlakoya</a:t>
                      </a:r>
                      <a:r>
                        <a:rPr lang="en-US" sz="2000" dirty="0">
                          <a:solidFill>
                            <a:srgbClr val="002060"/>
                          </a:solidFill>
                        </a:rPr>
                        <a:t>, </a:t>
                      </a:r>
                      <a:r>
                        <a:rPr lang="en-US" sz="2000" dirty="0" err="1">
                          <a:solidFill>
                            <a:srgbClr val="002060"/>
                          </a:solidFill>
                        </a:rPr>
                        <a:t>Medchal</a:t>
                      </a:r>
                      <a:r>
                        <a:rPr lang="en-US" sz="2000" dirty="0">
                          <a:solidFill>
                            <a:srgbClr val="002060"/>
                          </a:solidFill>
                        </a:rPr>
                        <a:t>, Hyderabad - 501401</a:t>
                      </a:r>
                      <a:endParaRPr lang="en-US" sz="2000" b="1" dirty="0">
                        <a:solidFill>
                          <a:srgbClr val="002060"/>
                        </a:solidFill>
                        <a:latin typeface="Times New Roman" panose="02020603050405020304"/>
                      </a:endParaRPr>
                    </a:p>
                  </a:txBody>
                  <a:tcPr marL="9199" marR="9199" marT="6133" marB="6133" anchor="b"/>
                </a:tc>
              </a:tr>
              <a:tr h="0">
                <a:tc>
                  <a:txBody>
                    <a:bodyPr/>
                    <a:lstStyle/>
                    <a:p>
                      <a:pPr algn="ctr" rtl="0" fontAlgn="b"/>
                      <a:r>
                        <a:rPr lang="en-US" sz="2000" dirty="0">
                          <a:solidFill>
                            <a:srgbClr val="002060"/>
                          </a:solidFill>
                        </a:rPr>
                        <a:t>Department of Computer Science and Engineering</a:t>
                      </a:r>
                      <a:endParaRPr lang="en-US" sz="2000" b="1" dirty="0">
                        <a:solidFill>
                          <a:srgbClr val="002060"/>
                        </a:solidFill>
                        <a:latin typeface="Times New Roman" panose="02020603050405020304"/>
                      </a:endParaRPr>
                    </a:p>
                  </a:txBody>
                  <a:tcPr marL="9199" marR="9199" marT="6133" marB="6133" anchor="b"/>
                </a:tc>
              </a:tr>
            </a:tbl>
          </a:graphicData>
        </a:graphic>
      </p:graphicFrame>
      <p:sp>
        <p:nvSpPr>
          <p:cNvPr id="30722" name="AutoShape 2" descr="data:image/png;base64,iVBORw0KGgoAAAANSUhEUgAAAEwAAABNCAYAAAAMy4KOAAAAAXNSR0IArs4c6QAAIABJREFUeF7tvAezG1eW5/lLB48H4HnDRyuKIiWR8iVHUa5LrlS+a6Z7tmNntmc+205P9O5GlXyVRIqkbMmXRO+e9wYeSL9xTiZIVmxsxHyAASP1BCCRee//HvM/5qYRx3HM/3r9TyNgCGDR/+f0GPmHHvIa/DX0nYGBwhzL/4FhJH/ls+RzOUdP1FcUh0RxhGEZmKZFLF9EoR4mAQYRxB74fXB7yXd2Bpws2Dk9QsNBzo707gaWARYhRhySrLlJjJXedDDOuyYmpxgxhg54MLfo7+aZfConyLWM9P/1B3ohR38ax3GQ4nFH1ORCIbExgDL5xlCADEEIYhNB2pR/A8CiZK4yflNua8oAYvwwICTAtA0sO6MDiUIfM+hjRy4mLoQt4vY2UWOL2HMx8yXM0jAUh6EwjGcVcSOHAAvDMMmYMVl8rMgjFtBwiMgQx5YupJkOc7DuMiaFwJSFi4mNAOR3OscEOJllhCyoTaSLI9dKFxgoyTUFsFDRT+VIsYmIDRnEHQlLoUrXVyTMVGDkczOBUVc6jtLVlYvrlVIJE9kQsRAJE0kMPczQxQ57GEGbuLuFt71Me2OJwO1RqAyTH5nEqk5hVKYIs1X8OIMXy2QMbCMBzI59nTiGTWw4xLJUcTIiESS9lwxCpTDCECkT0MwIDPndHW3S0xSoBDC9lgIoUENxIGGRXDRVIb2J/EuRv1tbB8Ak6A7U8rbmpSNLkFLRH6ipam8i4vJX7xb5mJGL5Teht0u4u0R79Qa7K3O4/S6lao3KxB5y4wewxw8QFycIjTxu7BCKBKk8BdgDlRY4DJVrTFXNRNKIBuOU1U2VzkiASwAT4JLPVfJT1RawkkMAS/DJDwCTFbgNWCpVcq/k0zuKOpAyBSuKE4lKfYbaIV1BMFQf7kLLsIhNmyhOzpKvzTjAiMRm7UBzFXf1GruLl9lauk6316ZQGmJkej/VvUfJ7TmGUZ0ltkp45PBjE6IIOw7IiLQYEVEcqK0UdbUMG0MtjoAmEpeuXrpWiZGVkQhgKWgpYANbeAcwAS1BIXsbMLE7inKi5wqV6usdw50oX2rEBawoWRkFKNX+mEAHIoAktxDbICucUXkII1n5GMuMMY0AU1SxvYa/NUd3+RKtlau0NxZx3Q5mJkd5dIba3qOU9j6ANX4P5EcJzSJ+7OiCidF3VFoELI8IX8djKmAZtT/ENob8FfVS26s2IjEWKl2DQ0BMDPzfgzUw/ncZfTFiA3s1AOUOVqm0DOwUMZGAJV5PxyBnir0LCGNPTDymIYAkKqA3j/NEUYFIAItjLCvEkvO8OuHuPN3Vq3SWLtBbv0HQWCcMXELTIluZYGj6XgUsM3UfVmUPcbZKYGSJIlG9CNsQLxsQ0SOkn1pNAcmB2MEko4dhqI9TnBKjLbZsoKapWopGp94xMSGJdKrnNECWQY0+gUw4Af/vABNxVruTfK4SLYskOqzGUyRMKINPEHbxgi5h3FdAbKUQ8kO5TRniCmFoqWRaZoAddTF7m3jr12ksXqC9dIFwZx7HbWAQEhkW5KvYI/vJTd2napkbO4g1NEVkldSDJVMSwES6OgSx3N9X1Y8jByPOYpPHtgpYRlYlTc1P6uXuLHgqZQpYaohSabsbMMuwBoAFiYQNDNkAHtX9u/R/4ElT6RHbEePiBh3a3V3a3R3coIVlB2SyJpmsjW3nyVgjZM1RDGTQYBlCKdrQWqG3fIXG/I90ly5iNpfIBR0c2yAybHy7iF+cwBq7h/zeByjPHCEzug+cIURGxWaBRxj36Hk7dNw6ftAnDEUSsmSsMvlMjUK2Rs4pYRmZxIvLz+62NmrTQjGsifEfSM1tJ5WcbxqyCCphfnLibcAGhvIuwAbSpQ5SJEskLNTBtvs7bNdX2a6v0OltY1geuaJNrpghlylSzE5QdKbI2SUc08YxQgy/SbizSGfhIs25H+kvXybTXqMQd8k7NrGVoRtnaDtVotp+CvsfpHrgAfKTByFbwYvB8/sEUR83bNPorlNvb9Bze0SB0I4ixdwo1fIUtdIkpVwNx8wnPC1hE7e1KeFHd2zZwJ4ntvw2ephGJgEsjry/B0yNZaKOd7/US8cxoRK+EMuO1XY0u5usbs2xsnGT3dYqAR2yeYO8AJYrUMyOUclPUS2OUsmVKVomhtvE31ygPXeZ1twFwtXr5LpblOiRdxxiK0srMKkbBfzaLKVDJxi+9ziFqYOE2RItv0ejVafTa9L1m9S76+y2Nun2+8SBTc6uUqvMMDlygPHaXiqFMTJmkTiylVxbQq7NO44s8ZyppN3FDu5Im0iYaIi+BoClEqVgCWgp30tRS7x5hBf6auRtR+7q0upvsbJ1g4W1q6zvzuMGDaxsSDZn4NgZsvYQQ/lxxoYmGa+MUsvmyfg9vLVFmjcu0Vu4irm1SLG3SzHuk3NssLK0A5MdI4dbnaF06AFq9x0nNzVLz7LZ6jbY2tmg3tqm4zXphk26bodu3yMOMxSzo4zV9jIzfpjJ4QNU8uM4RpEotAkDmZ1BxjZTL59OUB1YQo8GlOoOqboLsAgvlSWhAAkpVYZ7V2yo4imAxRGu76oLdzIxpuXT9rdY2b7B3OolVrZu0vV3wOpj2RLnCV/KUsrWGK9MMD0yxUS5SjkGd3WZxpWL+Mvz5JqblPsNCqFLxjQx7SzdyGLbzNGrTlI8eJTqkaNY4xPUY5+V+gYbO2vsNjZpe00iJyI0DfpuTBxmKeXHmRzZz96JI0zUDlLOjGFTVMcjFsg2LLKOiSVSlqpnon1ilwegDZxAYttMcomE+bGbGEGNCZPQQoyjgCegCW3Ri6mWikqKG/fA9IiMfgLYznXmVy6xvjuHFzexMj6R6eK7PczQpOgUKToFavkqM7UJZkpVwvVNNn/6EWNjnRGvR9ltYffaGEGI5eTwrTx1p0CzWCOz/yDlQ4fwKiXWenXWWhv0/BZ9v0mj3yK0ILKz+IH8T4FyfkLVcc/YYcYr+yk5Aph4a4c4tDQecMw05tS5D/jkgPWLZ0g5aSqAtjqtOI57US+JvQy5gLjOFLA0K6HOIA13hEpEhISGS0yfkC7tYJu13ZvMr15ibecWXtTAyonc+wR+VwFwsHAik7JTYnZ4mgPDkxhbDdZ/vIC1scVY4FPxuti9LvgBhpXBs3M0FLAhMvsOUDy0j27BYbG9wXp7ndDoEtCl5XYJbYdYvGpgJ4DlEsBEJcdK+yjaY1iUE06WklkNbe+y1Amn/P8HLDMArBm2NYA2Dck8iHYnoN0JCNOUTSphyrvoK2CR0aMX7rDWnFPAljeu0/F3FLBMLsY0feKgT9yX9E1IyS6yd3iGA8Mz2Ds9Ni9exVjdZMT1qHku+TDACCVXYtLBounkaZeGyB0QwGbpFi0W2qust1bxjZZKeC/0IFMCq4Tr2cRBjpJI2OgBZsYOM1rcR8EUwEqYMmmloCJlhjKJQcQkvE7E4W6V1ARCGgXlBirZjDpJ1kEBS4JXASyJk5WppsxMLihUwlNWHZsusdFXidruLDG/foWF1SvUO+vEVp9MwSCbjTFil8DtEvd9ClaB2doeBSzbCti9fJNgaZ1yu0vN8ykro9ZMF60wpm5l6VarFA4eoHBghnYhZqG5wlpzGd9oJFIskzQLhJTwvQwWRSqlSSZHDzE1cohaYQ85s4ZJAYMcZizs39G5DuyX2uvb4dwgT5basPSk/G0Ji1OVVHKmGS7MWP47cI+aB0oSfRICCVkkAcswhTi2abjrLG+JHbvCxu6iciMnF5PLG1iWj+91CfsueSPPzPAe9g/PUOxB+/oivbkVsrt1Kp5PzbTJWhnNPDSCkF3LwR0eoXjwANm9EzSzgQK23lzCp47pBMSmQRjlCIICxAVyTpVhoRSjBxmvHmAoN4ljVBQsIbQiZRoySTSRusGBIqqESVIhjXsSapqQ2YKqcxzHLSQGTKVIk38GluaUkoyQedtdyroLI5ZQSn7TwzCEkvTpRbtstBZYWLnCysYcze4WkemRycbYGYm+XPx+n6yZY6a2h721aaq+hbu4TvvGIvH6BkOeS82wKGYLRKZNI4yoWw7B6BiFAwewpoZpWB4LrWU2Wiv4UR07I/bOwvcsAi9L1qlRLU8yMbKXidEDDJdmyVsjmJQgFqMtKpnV2NKQLMpdweBAGZMsjOZe/o64FgahUQNh+lEiRZprEmInaeABYKKaEoRJ3CY0OSCOXeKwi2G6GHaAb3RodlZZ27zF8votdhsb9CUbYfqYGQiNEM91cYwcU9VJ9lQmGCFLvFmnc2sBf3mJYq/LEFDI5MHJ0AyhnclhTEyT3buPoFZihz4r7XV2Oht4UR0nE2FbJkEfIs+hXBxjfGSWidF9jNT2UsxP4BhVjLhAHGVAYsxBMG46tzMUaVx+m7IKQxDxUIuUgioKrRJWl7SMhvGxSpOm3+Ikq6lZ8kHaMpLzJIUTEId9Yr+tKmlkImLLxXO32dldZn1rkZ36Ou1eHTfqE1oRvhHjej62mWW0NMJkaZgJO0+206M7v0h/YY5su0khDik4ST6/E1v08yWcmf3Y03voFrJsBl02uju03F28qEnGCclYJvRjzNChNjTO5Ng+xkb2UhqaIuOMYIh0RXkFS4NyyZXJKpqWJO9STmGm0pRkJ5IUdRJ23gEsTVHXBx/HcpoY3TuHIZIl6RwBS2NOoQtiIT1wW6qOZGKwfaKgidfdotXeotXdpdtv0nY7tEKPVuDRc30drIRHtUyeyUyRahjgrS7TXbiJ09wh4/VwpBhg5+hLsFwZIb/3MExMs2uZrPW71P02bixxZBvb9MnbJnksCmaOanGY4eoU5fIkTn4U0x6CuAhhLk0BZhOwlIWnXEnuZ1kJgGaSaRUkBKzbnD+GwiCn30gFUaRLTrfTQ5OzEnj5HgRCC0QNJZUSEAY94n6TWLKmttg1nyhsE/pNoqinxNaL+nT8Pu04oh1B25VzRCFschGMZ3KM2xBsrtJduonZ2MLsNTHCCOwsgZ3HHJmifOgYjEyxGYSsdjp0JLOaFXPcx8KjYEu+3aQQW+StPLlMGSdTUbAMs4yh3rGAYRUw7DyGncOyJEeWgiQSakk4ZoMptQFLnY7YMAUtdQy3ARM5GaQ7ErAE3wAzBSuW0le/C16HyO3ieT3cXpOw1wQBTMCKPYKgo+keiSHzBUfFtBeHuE4WN5Oj40e4bkjkhsTdPsOOzXTBIdpdo7N8k6i+QdjaIZYFkjJbtkx2YpbK4RMYtQnWO33WW1082yRXymKaHmbcp2CGFMIQpx9geBFRYBKFonp5DKOAaRYxrSJmpoSZLWFlimTyRex8EcMR9bTTsl6iqrFlaz5uIGWyfvIqivYmXjLN94hmGQJYiBl7GH6fuNskaO4QtLaJu3XCbp1+c4decwu/11BbBilgkvWwIk3rFIp5sE1c08SqDuMMT+CZWYLQROKY0A0oORmGcw5Rc4vW6hy93VU6O+v4bh8nk6MwVKM8tY/y/qOYxWEa3T6Nbo/IFM8rVqJN5DfJBD3MVou41SbqeQReRBhIpjcLRg6sPIaVx3QKmE4RK1ekUBulNDqBUxzCzBYwMkVQZyPjzhGZWc25Sa5RLLcImXBEBayRsl0x8I4CJmy7pwAFu+v0t5Zwt5eJWhta4YnaOwSdHUKvBWFPvacQWmXEtomTy+Bkc4SmAGZhDCWAxbkypuTEnDKWnSdXKJPPZon7bdqbyzQ2l9jaWKLf61Aolhgbn6Q2vY/c6CymmcVtd+h22/h+j0jiyN4WkVsn43cxOy1otcELiIJYk4hJjTFDbGY1v4aVI7ZyCowzNExxZIp8bZxcZQy7PIKRr6hU45SIrLwWjwP1lonxrwwA2xYTBGQMOWJswwdJ8O2u0lu9SWPpKt21G8TNVRx3l0LcIScpZjnCPoYmmIxEvG0RZ1srO25k0MOka2cIcmWs4jCFoUkqw7MMjezBqU1AXvhRjNvYYmNtjoWlm3S7LarVKvv3H2B0ai+GhD0dl7hRx2vv0q2v09xeoF1fAm+HfOySC3wyfohmnNTzJV5PQJNiXGjaBIYjlUw8I4Nn5bAKw5TGZ6lOHSQ/tg97aBwKNchViOwSoZETw5SSLqgOqkabokkmZPWIsaWY0d+lv7VIa/k6zaVruJu3MNrrZP1dClGbXNwjg4sT++pPNJNkmoSGvLszSM+0FTT5K6uXKYySL89Qqs6QG92DMzKJUSoThi6t+gbr64v0e20qlQpjU1MUh0ZUJ/zNbXorS3Q3l1R13fYqsb9FwepTzhhkxc74IUYQac5OVEkLGVI4NjOEVobAdBS0Pg7twCCwSwrY2N77GJo6iFObxpBKe6aigXwgJkT1LVFJ4Yiqkltu4lUdKb+LhAll6O/S216mtXJDQetvzkFrDcfdUcDy9MkbPlkplyF1wWSQfiTzMwlNyR6IKti4UaiH4RSwsiNY2XGc4iTZ4RlyE3txxiexilm8oEezuY3v9Sjm8xTKZS2Z+fU23aVl2otzuFtLRJ0NDH8bJ96l6LgUHQsztoj8mCiUqlZMqN0MFoYl48gQmhl8w8LFphdbdHxTARua3MfYvvuozhwiU5vWtgScMrGopKm19UEJQNhcasOEvGscGWmHggiu4bXxW9v0thborN6ivXaL/vYCRnuDbNihZPgUTJ+sqaaRKArxwwg/kNSiqaGN1BZNYeGhSxR62E4eOzuCb9ZwzQrkRsiP7aG8Zx+5qXEo55MWhUgiihgj8PG26zQWV9lZWKC/tUrWbVA2uxSMFna4DcEusS9VK5NQcl0S8lgOpiNHBsNJ7JeHRS+EThDRDSxCu0CuMk51ej/DM/dQmtiHVRmH3BBYBTBzhCpdYmISp3i78t3VzKrET9INE0jJFVs8n9chbG/jbS3TXZ+ns34Lb3cFOjs4QYdc7Cm4pvY3RISqClLxMYl10FlV9TjoaWeOLattDdGNy3TjIlFuhOLkXkYOHKK0dwajWiTUOFVKcSb0erRX1ti6tcjuwiL+zgZ5v82w4zJk9ciEO8TeLr7n4kkLgZVX7yb3lvhSq+2WSJej6ugbNp6AYOXIlEcYGt+jR35khkxlHCM/BLaAlU0cBdIxJJwsUcncwOhLGK3FjVBixCDpg5GoQY1Hh7i1jbu5QndjXm1If3eFuL2LFXSxhFZIPkrDpiR1KQNVwCw74cxBDzvoIXW9gCKdqEDXKBGVRilP72f04EFKe6aIyg7dyNUiSy6bwXQ92ivr7C6t0VxaJdzZIttrUKFHxeyRj5vg1/F8D9fI4jslQiubcCjDVMcjKiWgxU5OOZiRK2IWhiiNTFGd2qte0irW0nxaDqShxRCPKoClJDa1YZkBD3O1vUXskDB7aSgST5lEVFIkxesStXcJm1u4u+t0NhZwt1eJug0it03gdogkEtD2gaRDRwYtVzCjgEzoIv7GMS0t9XtWhagwjD08SXF6D4WZaYxqjnbUYaO5ST/0qJRKGlOaXdEjj2C3hb+xhbe+jFHfJOc1KdIma0jWN6JvOPSMHJ5IlDid2MCLUKmKnTyZYoVCdYzi8DjZ2hiFkXFy1THMQkXZvzQCJB1Jwv4zGJaEUFLXSNP0coadBt+uUAMtOUlCLekP0t4JiS0NIbE+hmRN3Q5hr4Hb2CCobyQgtsXVN/DkO18I7CANZyh+Ei1k4oCCeGCxadkKcXEEhkawqiPY1SHCUoYmXTa7G6zsrNLzuhQKOSqFMsPZCiO5KoUwQ7DbxltZxV9fwWzvkA1aOJHElAH92KAnqieSIelq0yGSw85h5kpkyzWKtXHyIxM41RGcQkJYhagaEltGpo5Xahmm5YAcaUYwyW7FWFJlEi/p+i0sy8IUQy0mPBLjHRKHofZISPOIJV0ypGkdtw3dBrR3iRo79Bs79BS0LkEgjSFp/6KkiGJpQzHI2w65fFFth1kbx6gOExcLBKbPjtdgubXMUn2BtfoqHSmGWCbVUoX9Y/u4Z+oeJorTGH2I13dwV1cJd7cxew2VfgnV+mGIL5ItUpnJYWUKCoiAZReGyJRrZIeGMSsjIFIl9jQyMCTFI4fY3kjSWxJ/20mcqaWypHQmdtWwpGdDOhD9enKSXETcs9ADdc9JJ45lGdhSYYkDgqBHT6Vql7jbIG43CNp1+p0mnsScUlazbTLZLJlMBtt2yGYKZDKFZHASngxVMSplJD3VdOust1ZYbMyx1lqg3tvS1gMpzxWzJWZHBbCj7KnuJx8VMJsBNDrEnQ6G1yP2ekpDwkikOzErsrRitwy5Z6ZInMkTZwqQK0JW3he0KuVkstjqmESaEkOVdJiljV2aHxzUGiUhkLYK+P0trNSrRbGFHxnCAZOOlaR3ib7r0Wk1aDd3aNW38XtNbOkglDDF7agdC6ReKVVS0XfHoVAoUK7UqI1OURKXbTh03YB2GBNkDOySRWD12eqssrRzjc32Io3+Jl6Y1BjymSJTw7Mcmryf2dphcnGR3lYPd7uNE8FQMU8+axNKb6zfI9asbo9Op0e906PZD5SoWoUh7OKQqmcvNHDDWOuepaEKlcowlaEhCrmszvV2NVGlLckPDlrAJIpJymyNZZxsHitbUM/Q92MloHbG0qKqF4QsbWxz4/p11hbnae6sa7tlOWeTd0TyfIzYJ5bcVr9Pp9MmDEPK5RLTs/s5cN8JpvcfwbZyrK1vcXNhiXqvQW2qwvhslba/w/L2VbY7i+y2lnD9NtlsjkKuzMjQNPsn7mdf5QgEDreuLLM6v0YlX+LIkXuZnp4Eqav22xqT9uo7rK2uceXWAtfnl2i6AeWRSUam9qjx36q32a43NSIZHZtg//6D3HPoANPjw+RtqZilPSlhhBnFONogmGYnrLR7p19fwc7ksCWXbti4IbjCljHpdfssr29w8co15m7dxOt1qZbyTI5VGa2WKGRMpXeWdL/EIc1Gg+WlRTY2N7RjenrvAY6deJyD9x0nkytyY26Fv379HXOLc0zNjvHIz45RHDLZbS9Q7yyx3VjE9VrksnkK+bIWM2bHjjGW289uvcsXn33HpQtXGKmO8Nyzz/DAsSMamRh+B8Pt0t7dYX5hka+//xtffvcDu12Xffcc5f6HHqNYHWVzt8ny2jqLK2t0un2mJiZ45OGHePj4MWbGhrURxhbUUsAkTT+oVUpDs0qY19q4o5KmdI6a9MOIRtdnbmGFv126zOUrV2i3WoyOVLn30H4O7p1hrFoiZ4t9k8a2pLGuUd/l5q2bzM/P0XNdRidmOHriUQ4feRAzV+DC1Vuc/ug8Fy78xOTkCC++/DSH753GsNq0uivUm6v4fodsJksuV6JSnmJ86CBONMyNhWU+/PA83//tAuNj47z5i9d46vGHyQrXi3rYvku7Ifef5/wXX3L6/KfstPsK1skX/4GJ6VkarS5Lq2v88NNFLl26rIH6Iw8d56VTJ3nw6CFGy0WtiBvS4ThIzSddxTjOoBnFbyuNiISH2FlM26EXRNxY2uLMp3/lk88+Y2t7mwMH9vPkzx7nkRMPsGe8Rjkj/aRJiX3QaywNISvrKywsLrBTr5PJF5g9eC97Zg8iDeY/XLjC6T+f5buvv6eQz/HyC8/w8ktPMjtToS/xq1vX/JrQOXEUhewIGavKVt3jq29/4vTHn3L56jUmpyf59W/f4LlnnqBoWUhDuhMG9Dod5hcXOffZF3x49hz1do+HH3+KV954kwOHDqlT2G52+PrbH3jvvfe5duUKszPTvPnqK7x46mn2TY2RNU2VMiuS2FRCNemdlfGkgBF0CULpJJQUTQ7DtNhodPjqh8u8+5cz/PDjBcqVIU4++xTPPP0E9+zfw1AhS8J8pY4nyhtjGVIfDGm0G2xub1FvNjT4Hh6fYGRknI4f8s23P/L+2x/x7Zc/IJ3fzz75M373m9d49MRBDMMnjPra5Ku9sHYG28zjujaXr63y8SdfcO6zz5lfmmd67xS/+w9v8vJLJ6nmCkl0Ig0ursviyiofn/+E9z/8iO16i8eefJo3f/0bjtx7SPlmq+9z8cpN3nn7XT49f45SPs+v3niN137+Igdnp3AMU22X+E4RJDX+ptRXBx2IYT/hXUJdnRxeGHF9cY2/nPmUd/5ymrX1TR56+CHefPM1Hnv4GCOVYkI30vgzkmBZ6IRpYZmWtkO1e11ava4mfnKFPMVCiXbf5fPPv+WP/9f7/PD1BcJeyIljD/Iffv9rXjr1CEMVaa9MO7HVx0vgbrC94/LXry/z4ZmzfP7N16xtrTCzf4J//Odf8dqrLzJWrSEJaWkACIKQ5bUNzpw7z1vvvsfmzi5PPPUMv/397zh25JDGthKE35xf5f33PuD9d9/Vytiv33ydN155mQOzU5ixoYBJNcoQwKSKpo0rgx7XyCPUTmoTwzLZanX58tuf+NO7f+GTz78kVyjwyzff5FdvvsLemVEcWyrjKQ+OQ8JIym4BlmViW1IVMPGiEC8MCSSgt2Icy6brepz9+Ev+/f98m+uX5wh7MdPj07z84ou8+spzHDw4SbmU9tOm9cBOJ2ZuYZsvvvqRTz7/gh8u/Mjm7hqTe0b47R9e5403X2ZmYhJb2ynFVkesrG9x5ux5/vT222xu7/DkM0/zj3/4PQ8eTgDrhjHXbi7y3rvvc/b0GUrFPL958xe89PxJZsZHtFQk2pKxkvZ6AU1Qy4oXTRrqZNJJ4Cw5rYW1TU6f/4K33vuAH/52ganpGf7lX/4Tb77+MrWhrF5Qy3FqvyRhFyShlClCIVtbpIwCvgT08r16UZNOt8df/nyO//t/vMfOZgsjlJ4em3sPH+aFF5/hZ088wPTMkE5KJNj1IzY2ely7vsKFi9e5ePkKl69dYXVjkepIgVffeF4BO7h/HxlbTD8EYcTq2janz57jrbcEsG2efuYp/vCH33P8yD1q0Nt+wN8uXuGD9//MpZ8usGd6ijdeeYXHHz3B8FBJN5bI/eVcbSoUcxXFFLIpD9OCpcQLKHdIAAAVHElEQVTdhvSNhly9ucAHH33MB3/5iKvXbnLw0EH+23/9V9545QXyjnpcBUvEVtvL0w1S0huqtfI08BbuG6Qd1yKR9WaTd989zbtvncaI8+SyJbY2t1UyH3/iIV559RRH799LPpvwoWbb49atLa5eXWB1dZvtHfGAt7g1dw0nG/HMyUd54xcvcfToveRzeU30eUHEyuompz8+z9tvvc3W9iZPP/0U//iH33L8yGEFodHr89W333HuzFmajSYPHDvK8ydPcvjgPnKOo+AI208EQiqNIUEYU8qlgEmDbSghhWHg+iFXrt1Se3H23HmuXb/F7Ows//X/+M/88rWXKDmJFAr4onxJRkO6EgZsJenISCJPQ72SeFJxKovL67z73hm++uonpib3UakOc/naVRYWbzGzb4xXXnuep559mInhYWX6azu7XLo4x41ry9hGgVy2zK0bt/juu6/pdRscP36Y115/gccefZBKuai5dzeIWFzZ5MyZc7z91ltsbKzx6GOP8MtfvMGRw4c00SnAX7l8iYW5OUaGh3noxAmO3Xsvw1Up+srGsUhNjqMhobgz8ZaQdVIb1tMuwwQwkbDL125x+uOzfPLJZ1y9dp3pqSn+9b/8Z379xiuaP9ftLwKLbG6QQzcJpCX2dHtMUgRNtp2IJHZ6fX68dJO/fPgJSytbPPDgCcYmJ/jy26/59IvzGBmfF15+ipdfPcW9hw7p9peF1RW++/YSc9dX2TO5n4Ozh7lxbY6zZ86xsbbMoYMzvP7685x85hFGakOSiKLnRywtb3L27HneffcdVleWOHr0CC8+/zyzs3vodFqsra6ytrKEY1kK1sMnjjMxOobj2JqxSCr9iaF3xD6kH2XtNEXdTT+QxgvxMlduzPPRmbOc/+RTLl++zMTYGP/tX/+V37z5GqVsuptDq+KBXly9h17YTLusU7nTfjOUfgjD/uTLv3H23NeaYDz10kmm9kxz+pPz/Psf/52VzVs8+tSD/PJ3r/GzJ54gZ+W5Pn9Lmb0A9tgDj/Hk4z/j2sUF3vrjB8xdv87M5AhvvPE8P3/xSUZHq7oPpO9FLC9v8sknn/LB+++zuHCLvbN7eOSRhxmuVVlbW2FxYY5+t8vRI/fy+uuv8/D99+M4sr3ndlcqYSit9UIlkv44wbAwkLBOWgoXchaGEfMrG5z75DM+/Ogjfvzpb9Sqw/z2N7/hF2+8yvTEKBnb1qA0SWkn/EtTyqkKasUmbQGVa4qELW3ucPr8X/nq65+ojgzzwksnmdk7w5fffs87H7zL3y5+R7mW4+lnn+DUC6cYGxnnwoWLfP/tRUq5CieffoZ79h/g6sV53n7rz/z0/Q/kcw6vv/o8v/nly8xOjitgvi9Gf4ezZz/h7XfeZmV5kaNio049x9jYKEsL81y6eJHFxQVqlQovPH+KZ596munpKTIZW01H4Etay8RxhCYZ6kh8P2Y4n3rJQU5/kP7ZrDf469ff8t4HH/DV139V9E+dOsXrr7/G/UePMFQopH39g+7idGfuXRu47t6EI4DeWlnjvQ/PceHSNfYfOMALLz3LzN5pLl+9xblPP1G13Nxe58ChfZx87iSze2a5du0GSwurPHD0AZ57+kmGhoa4emmO99/7kC8//wLP7fPzfzjFf/rDr7hn7x7d7CCSsbq+w8dnzvOnt/7E2toqTzzxGL/4xevqDZeWlvjhhx/5/vvvNNS7//5jPHfyJA8+8ADjo1p51C4jibgzjq0SJtf0g5ixAWB9KYeHA2ph0nX76sIFsDNnz1BvNLj//vv51a9/xamTzzJeq93pZtdaQEQshlLslWWrsRRJDiNppEtasK/OL/DHd97j1twiJx46walTzzCzZ1Ind+HSZc6e+5hvv/1Ws5oPPvigAtbpdMnlcpx85iQP338YL4q5euUmpz/8mPPnz7G1tcXzp07xX/7lP3LsngPqjGQs62s7nD5zVgHb3t7h+VMn+af/+FsOH9zP1k6THy9e4ezHH/Pdd99quPPII49w6rmTnDh+lGqxQD8IcYMkvyXzkcqXeMvaQCVlZVw/0KShZUseO2J5bY3PvviCDz78CxcvXaRUKvP0s8+qaB+55xCVao1cNqv2S6tFgYixQdayNK8k77vdnm40sDJZbiws8v/86U+sb2zy3HPPcfLZJ5kYH6HZlmzIOp9+9jkffvghq2urDNeGmZic5MD+/Tz44AM8fOIEe8aHdSJz8yucO3uOjz76kOWlZZ5+6mn+93/5Zx46dq9OyvdDtWGnz3zM2++8w+7uLs89+yz/9E+/54Ejh3C9gPmVdb759ns+/+xz5ubnyOdzavwl9Hvgvns1LSWL7eliW7rRTI7yoAjix2IsfQLZaWY7OBY0uz2uXr/ORx+f4dz582xubbFn7yyPPfqYGtCDhw4xNjyivEVecgMBTOyVkFgBq75Tp93tkSsNMb+ywh/feotWu82rr77Ks089wWh1CC+KaHddvvrue/701lt88803eJ7H5OQk//Dyy/z85y9zYO8e3R0i525s7PDJ+U955923uXHjFo89+ij/2z//E088/CA5y0oAWVjl9OmPef+D99jdrfPUk8LDfsfD9x9RuyRNLfPzy/z1r19x/pPz3Jq7xfjYGCdPPsupk89wz75Zsvk8vhZAzCTjrC1VqZd0/YSRyxKZYrzTILrZavHT5ct8fO4cX3/zDVs7OwwP1zh+/DiPPvoo9xy6h7HhYU3FJBsDDA2R2q0225vbbG9v4wcBleFR1re3+fNHH6nqi2d64vFHGalIG7g42pjLc/O88977/PkvH2pmRNj/7377G1588RS1gnRIJ3nPbrvL+U8+57//j//OpUuXuP/Y/fzhd7/jhWefYrRSptf3uX5zidNnzvDhR39hd2dXVe6Xv/oljz18nEpZ9m1G9LouN+bm+OjMx5w9d1bP27tvH08/9SSPP/ooB/bvpTA0lEYuyYb/24D1vXTvo5lQUPEKg4czbO/u8tPFS3z59VdcuXqFbrdLtVbj4MGDHDp4iPHRUc3dS+hjW5ay4ka9roD1ez2NQ2sjo2zt1vnq2280E3Lq+VOcOHGcsWHZlmervVvbrfP5X7/mz3/+s6rtiePHee3Vn/PAsft0X5BogRRG/L7Lp19+xb/9278p5dm3dx8vvfA8zz39FDMT4yphN+cW+eLzz/nss89oNJscO3aUl156iYcfOs7IcFWNuSzUdr3BN9/9wKeffsq1a9fUtOzdu5fjDz7I0fvuZWpmmnKpTE7S15ZsnBlImBep2Mmuf8la9FxP9yLms9KpZ7LdaHDh0iV+uniBxYUFlQDxnFNTk9SqNVVFoRW5rLR1Q7NeV9AEyMmpaSq1mgJ249YtnGxWjf6R++5jYnyMUiGHbRipfVpM1H9zS9n5E48+QqVcVvsqKp/LOIS+x1ff/cBbb73FzRs3GK7WOHr0KI89/Ah79+zR1Pjy8go//vgjP/30ky7wgYP7ePzxxzl67Bhjo6Oah8vYFn4Ysrq2oYlEOX9+fp4gDJiZ2cN9R+7lnsP3MDk5Qa1aUdNz57kVKUkTWyQXETWScMByxONZBIGvoEkgK55pcWGReqNORuyX7Ft0XVXlcrGkn7ndHv1+j/LQEHv2zJIvFhWw7Z0dLMdhZs+MHiMjI1p8EMCl7tfqdHXwjVaTw/ccZlby9aaJL1tppPc54xAFAdfn5vjxbz+yvbWl2ZFyucz05CTjo2Oas2o0GiwtLrG8sqxEfGJijIMHDzA9Pa3URDyvSJkh/Wt9V+3cyuoKS4uL7OzuagFHONv09Axj42MKWD6b0TxZul8y2aWm4VHaoy72TJi/TEbE148jvCDQFVtfX1fvE/gBrtvH7cm2ZYtioUg2k9GCru/7lEolxsfHsaWFXJrh+n3teSiVi9r/JROVcEQ3helO6oj1zU08z9XflXI53DRTIBKcLF7Atqr8pk5WJEoO0YahoTJZJ6NOQ1Sx1Up6K8vp/UrlUgpWRu8rmRVZcQG1026zs7tDfVd29QbkczmGKkMUiyWKRSkTyh7MNKcvhUg5SXRYJEXqihLTKDcLfK1lWrath3rEMNR+BhmY2+8TBoGudDab1d+Kl5TP5FrymdQ8BYxQW6KS7KWsooCcbPqSvJMUjwM9VL1zOf1MFkkkwUlKXCptMk45RxbT83y6sqFLVDab1QUTBxREkpJJwjblUbIoei/Z8icMfrCXarDTPanDyoIIlxvsPxIV1UqSZVDKl9Ino/hSoA0UoMGzFwR1fR8L1UjAkEsLSINnVSRPF0hiriRATW4koOkENVQS75sEsLookpmVVG/K3yRol9SM73s0Gk3lgSIpMinXcxUgaWqRcEykQd7LJASIjLQzGYZKs0i7fGbL5tQ0JSPX1gUUKfJ9BcK2LS0uS2JQ0unyXiRNGnFkbklNVQrQdiIYnqd2XOxxPldIK9+ed5t8SrpP0hsyOQVA0jiOo6Iuk+/3XZUKmZAiL02/4h1FZT1ffyMXl9WW7+UzfSqBTCxIwNYBx8k95PNSsaRquL29q3aqNlzVjScCmIxFpVval+KQQDsMk6KEI5zRdvTevvS2ysOPNKZNXom2JGMbqK8AoWCIgAQhmWwCjtjpBDCxlZnEXoaRapLMVc7LSvOwbvmWLcnag5L0eKnkyCt9CFEiQGKYEzsnYp1IVbpHQvrB5Ldqb8TjWomEGYlaa4wqbcOhn6qXgJ9IsGyQktYmkXDhb6rGuax6RWFeMhmhInJvSYXrc3XSR0HoQ5FExSxTpUdAUGcl4YyZbk9OibRIYbJYIoGSxkoWTzRHJEqur+ootY1YSmrJNcSUJFpj4UjrgSaopVXprg3x2iMqT2RKJUBWUTsJxcb4iY2Ri8nKycWTtPSdB4LIuXKOVip1JZMu0WSXinTJJODKS5rsJH5M7J6ArXlutY2SGhbplusnAItEWrr6Kjn6NKnkOToC3sAByNicjKOSMZiL2rNU+gaPwBHbOPhs8EigwXcDoZFzxD6LqbCstMwmhl0nJBIljb1hqPmibqerdqFQLKqY9t2+Mm0BQ8VYG/BkRa1kYtIBZJn6V64lDF5sk0xeMnIiOTIzCarFpshvJPgdSKqocUba1cOQdrNJv9+/7YTE9vmBPHXFpFAqUSwUtOnXE08p49f7RXhuIjm5fE7bDeQ+4sllTGI7B6Bqo0wmo5RIpE8WShZGNcM06fV6ahdlzPlCQZ2UKX1jqpKpR9EOMSmTiT3Z2mZrc0N5lqRxhSJIqLS1samyKN5InwsWRXox6dYRgyvqIPxNgJPB9Xpd2u2WJhKlM1oGt7WxofXDQr6gDStifOV3cp9arabSJnxvZ2dHVU3sh4AgNk0kqVKpMjI6rPcRNe52OonaR7IYHbVFQiGqlareX+iFqJ44CbmvLHS5PEShkFdHI70gYlcFUEkyFApF5ZlyLaE/whcVtGx+UDVK2jXFOou0yIpIQ4cQOVGpibFxKkMVGo06a2trWn+UicqKC01wxEhKi6X2mJkpYAlnksE0mw0c22J0dATf81helM0LQmzLOkCxJyL2kxMTmqWQ/JmQXOF7MsFsToISdAIiMdXasFa+ZZGEpMqRPCssptls0ut2laCOjI4qvxLOWCwWlVt1ez29piyM8EBZFAF0QHOq1RpyyG/k89HRUSYmJpR827cr36nLl5UVVROxXlleZv7WnF5cUtQSgkiFZW19TaVrqFxOeFocKWB2JnkYkMSiprhqEX8x5J12GiY5TE1NEHg+83NzOqkBeZV7iNQKE5+antbry8TX1taVY+Xz8kQTtNFF3ldrVWZmZ8nnCzqx3d2dZIt1DLv1uoKkff5jozQbLQVfqIpoiYAu5LtWG6ZSGboNmKio2Ff5fHR0TIWj1WozMTHO2Pg4ubxsvxmU2fSxLL6qghhUSQbubO8oaGIjBKxqpaL6noREGQr5vKqc2BEnlS5N5Yph1kqbGOqYXq+jsaUYaUnZCF9YW1ml77ral1UqFjUVJG59uFZjZHRMUysidbtbEsB31YYKYLv1ZNVLQ2UFN5cv6HuZnKiTpJMb9QadbkdVTqRIgK/XGwqg5LnkXgJosVTS96LSYpvFsUkcLRX64ZFhXVAZo4xJzlWSLZ5XOxAlWSZ8KY7IZmTzuKHGXUATaSsXi7o6YiMkRhwYffVQUu3OJgRSWLlMVDmQuG8pxnou7WZDrykqKb8VNRBvWy4VNWDvdUVN+qrmQ5WKAqaxZUPaQF0FTF4iPa1WU+2JhE7ZXJ5ev6tSo5lRKdK2W+os5DflUol2u6OHqJ/MQXik2DzxoiK5Yu8kwyK2W76TDp1qVWytpwDKb0TrxKGIjU56XAMJuCXjFJF1EuMnfER6w8RTCMsWoykEUrlYICFT6iGFVIo6ahE4IX9CJ8Qgi5SJHet12vo7yTzISokHEmmWtInYDrfbTxbCtnUSYpvE64mnlt+rOpimSlO321HeJOospkAkM/Fy4pnR64idUyOfzdLv9VUYZDFyElEEoUptwui13SThlbInqttVSS6VRKKTuFpUVb2v51EopjzMFbIq5WwhdppilvbrWO1NFCTxmHwudinxRpLDl5SjPErGUpulJbowIX+aiJQJiKeU+EwYdByREzshZNAXGpOEUEITNFhPY887MaaB77qJF85kVHpE2mVRBBwBRK4lCyFHwqeExsgmiyTVLlIjbF48raicSorUIFKCq+RW+XnCGRNKAln1ygnd1ihGY0x5llBKK9xB46sE2fr8iiQ21H6JdDuqdLQMYkb9LiWt2q4uZFP7MiRKSB5ZIIPR3WTa+y/SmzxNKSmRJ5xPJyk9WJGw6+Q3t+8hT5IK0gBaJi+TSld9QJIH5FI4lAbwgzENAvrkGQrp5AfBy93zSALvJHJICijaNGQlTxDVcUqBOn3Wo9jhpAMx5fkDT6MlIZGeNDRKtqqlD+FRA5UCmj4yV1ZIckC3n4uULFuaLtKnoSpVGEQGkp1VsOSSuijyeMA0ekhDs7sDeu3YELXRuDWRBpFksY9yH5FcWQxtG0/BkmEmsbCAmUQpg7AtabFPFkCOJJORNp4kuCp4g+hAH5s1yHYkvTt3AqP0qSn6o3RPUnKFFPE7X6TLcvvEwSML0jvq10nIoptD0ngyif/uGuDgEZ/awXxnNQfPObv7Gjr5dLGUsUvDgzSNpPZrcK90BLfBULojZuQuyR4syO2nhN71YLUE7L8Hc/B18oS6//X6n0bg/wW6N9HN0J3gTgAAAABJRU5ErkJgg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pic>
        <p:nvPicPr>
          <p:cNvPr id="30724" name="Picture 4" descr="CMR College of Pharmacy updated... - CMR College of Pharmacy"/>
          <p:cNvPicPr>
            <a:picLocks noChangeAspect="1" noChangeArrowheads="1"/>
          </p:cNvPicPr>
          <p:nvPr/>
        </p:nvPicPr>
        <p:blipFill>
          <a:blip r:embed="rId1"/>
          <a:srcRect/>
          <a:stretch>
            <a:fillRect/>
          </a:stretch>
        </p:blipFill>
        <p:spPr bwMode="auto">
          <a:xfrm>
            <a:off x="381000" y="152400"/>
            <a:ext cx="1295400" cy="1143000"/>
          </a:xfrm>
          <a:prstGeom prst="rect">
            <a:avLst/>
          </a:prstGeom>
          <a:noFill/>
        </p:spPr>
      </p:pic>
      <p:sp>
        <p:nvSpPr>
          <p:cNvPr id="30726" name="AutoShape 6" descr="CMRCET HYDERABAD - 2021 Admission Process, Ranking, Reviews, Affiliation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lstStyle/>
          <a:p>
            <a:endParaRPr lang="en-US"/>
          </a:p>
        </p:txBody>
      </p:sp>
      <p:sp>
        <p:nvSpPr>
          <p:cNvPr id="6" name="TextBox 5"/>
          <p:cNvSpPr txBox="1"/>
          <p:nvPr/>
        </p:nvSpPr>
        <p:spPr>
          <a:xfrm>
            <a:off x="685772" y="3581400"/>
            <a:ext cx="5029200" cy="398780"/>
          </a:xfrm>
          <a:prstGeom prst="rect">
            <a:avLst/>
          </a:prstGeom>
          <a:noFill/>
        </p:spPr>
        <p:txBody>
          <a:bodyPr wrap="square" rtlCol="0">
            <a:spAutoFit/>
          </a:bodyPr>
          <a:lstStyle/>
          <a:p>
            <a:r>
              <a:rPr lang="en-US" sz="2000" b="1" dirty="0">
                <a:solidFill>
                  <a:schemeClr val="tx2">
                    <a:lumMod val="75000"/>
                  </a:schemeClr>
                </a:solidFill>
              </a:rPr>
              <a:t>Batch No</a:t>
            </a:r>
            <a:r>
              <a:rPr lang="en-US" sz="2000" b="1" dirty="0" smtClean="0">
                <a:solidFill>
                  <a:schemeClr val="tx2">
                    <a:lumMod val="75000"/>
                  </a:schemeClr>
                </a:solidFill>
              </a:rPr>
              <a:t>: 20</a:t>
            </a:r>
            <a:endParaRPr lang="en-US" sz="2000" b="1" dirty="0">
              <a:solidFill>
                <a:schemeClr val="tx2">
                  <a:lumMod val="75000"/>
                </a:schemeClr>
              </a:solidFill>
            </a:endParaRPr>
          </a:p>
        </p:txBody>
      </p:sp>
      <p:sp>
        <p:nvSpPr>
          <p:cNvPr id="7" name="TextBox 6"/>
          <p:cNvSpPr txBox="1"/>
          <p:nvPr/>
        </p:nvSpPr>
        <p:spPr>
          <a:xfrm>
            <a:off x="238539" y="6229290"/>
            <a:ext cx="8753061" cy="306705"/>
          </a:xfrm>
          <a:prstGeom prst="rect">
            <a:avLst/>
          </a:prstGeom>
          <a:noFill/>
        </p:spPr>
        <p:txBody>
          <a:bodyPr wrap="square" rtlCol="0">
            <a:spAutoFit/>
          </a:bodyPr>
          <a:lstStyle/>
          <a:p>
            <a:r>
              <a:rPr lang="en-US" sz="1400" b="1" dirty="0">
                <a:solidFill>
                  <a:schemeClr val="tx2">
                    <a:lumMod val="75000"/>
                  </a:schemeClr>
                </a:solidFill>
              </a:rPr>
              <a:t>Batch: 2021-2025 			                                                             Major Project Phase 2</a:t>
            </a:r>
            <a:endParaRPr lang="en-US" sz="1400" b="1" dirty="0">
              <a:solidFill>
                <a:schemeClr val="tx2">
                  <a:lumMod val="75000"/>
                </a:schemeClr>
              </a:solidFill>
            </a:endParaRPr>
          </a:p>
        </p:txBody>
      </p:sp>
      <p:sp>
        <p:nvSpPr>
          <p:cNvPr id="9" name="TextBox 8"/>
          <p:cNvSpPr txBox="1"/>
          <p:nvPr/>
        </p:nvSpPr>
        <p:spPr>
          <a:xfrm>
            <a:off x="228600" y="5410200"/>
            <a:ext cx="2895600" cy="645160"/>
          </a:xfrm>
          <a:prstGeom prst="rect">
            <a:avLst/>
          </a:prstGeom>
          <a:noFill/>
        </p:spPr>
        <p:txBody>
          <a:bodyPr wrap="square" rtlCol="0">
            <a:spAutoFit/>
          </a:bodyPr>
          <a:lstStyle/>
          <a:p>
            <a:r>
              <a:rPr lang="en-US" dirty="0" smtClean="0"/>
              <a:t>Major </a:t>
            </a:r>
            <a:r>
              <a:rPr lang="en-US" dirty="0" err="1" smtClean="0"/>
              <a:t>Dr.V.A.Narayana</a:t>
            </a:r>
            <a:endParaRPr lang="en-US" dirty="0" smtClean="0"/>
          </a:p>
          <a:p>
            <a:r>
              <a:rPr lang="en-US" dirty="0" smtClean="0"/>
              <a:t>Director CMRCET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3565"/>
          </a:xfrm>
          <a:prstGeom prst="rect">
            <a:avLst/>
          </a:prstGeom>
          <a:noFill/>
        </p:spPr>
        <p:txBody>
          <a:bodyPr wrap="square" rtlCol="0">
            <a:spAutoFit/>
          </a:bodyPr>
          <a:lstStyle/>
          <a:p>
            <a:r>
              <a:rPr lang="en-US" sz="3200" b="1" dirty="0" smtClean="0">
                <a:solidFill>
                  <a:srgbClr val="C00000"/>
                </a:solidFill>
                <a:latin typeface="Calibri" panose="020F0502020204030204" pitchFamily="34" charset="0"/>
              </a:rPr>
              <a:t>Existing </a:t>
            </a:r>
            <a:r>
              <a:rPr lang="en-US" sz="3200" b="1" dirty="0">
                <a:solidFill>
                  <a:srgbClr val="C00000"/>
                </a:solidFill>
                <a:latin typeface="Calibri" panose="020F0502020204030204" pitchFamily="34" charset="0"/>
              </a:rPr>
              <a:t>Solution-1</a:t>
            </a:r>
            <a:endParaRPr lang="en-US" sz="3200" b="1" dirty="0">
              <a:solidFill>
                <a:srgbClr val="C00000"/>
              </a:solidFill>
              <a:latin typeface="Calibri" panose="020F0502020204030204" pitchFamily="34" charset="0"/>
            </a:endParaRPr>
          </a:p>
        </p:txBody>
      </p:sp>
      <p:sp>
        <p:nvSpPr>
          <p:cNvPr id="2" name="TextBox 1"/>
          <p:cNvSpPr txBox="1"/>
          <p:nvPr/>
        </p:nvSpPr>
        <p:spPr>
          <a:xfrm>
            <a:off x="457200" y="1295400"/>
            <a:ext cx="8001000" cy="5493812"/>
          </a:xfrm>
          <a:prstGeom prst="rect">
            <a:avLst/>
          </a:prstGeom>
          <a:noFill/>
        </p:spPr>
        <p:txBody>
          <a:bodyPr wrap="square" rtlCol="0">
            <a:spAutoFit/>
          </a:bodyPr>
          <a:lstStyle/>
          <a:p>
            <a:pPr algn="just">
              <a:lnSpc>
                <a:spcPct val="150000"/>
              </a:lnSpc>
            </a:pPr>
            <a:r>
              <a:rPr lang="en-US" b="1" dirty="0"/>
              <a:t>Automatic Identification of Depression Using Facial Images with Deep Convolutional Neural Network:</a:t>
            </a:r>
            <a:endParaRPr lang="en-US" b="1" dirty="0"/>
          </a:p>
          <a:p>
            <a:pPr marL="285750" indent="-285750" algn="just">
              <a:lnSpc>
                <a:spcPct val="150000"/>
              </a:lnSpc>
              <a:buFont typeface="Wingdings" panose="05000000000000000000" pitchFamily="2" charset="2"/>
              <a:buChar char="ü"/>
            </a:pPr>
            <a:r>
              <a:rPr lang="en-US" dirty="0" smtClean="0"/>
              <a:t>Developed </a:t>
            </a:r>
            <a:r>
              <a:rPr lang="en-US" dirty="0"/>
              <a:t>a depression recognition method based on facial images and a deep convolutional neural network. </a:t>
            </a:r>
            <a:endParaRPr lang="en-US" dirty="0" smtClean="0"/>
          </a:p>
          <a:p>
            <a:pPr marL="285750" indent="-285750" algn="just">
              <a:lnSpc>
                <a:spcPct val="150000"/>
              </a:lnSpc>
              <a:buFont typeface="Wingdings" panose="05000000000000000000" pitchFamily="2" charset="2"/>
              <a:buChar char="ü"/>
            </a:pPr>
            <a:r>
              <a:rPr lang="en-US" dirty="0" smtClean="0"/>
              <a:t>Based </a:t>
            </a:r>
            <a:r>
              <a:rPr lang="en-US" dirty="0"/>
              <a:t>on 2-dimensional images, this method quantified the binary classification problem and distinguished patients with depression from healthy participants. </a:t>
            </a:r>
            <a:endParaRPr lang="en-US" dirty="0" smtClean="0"/>
          </a:p>
          <a:p>
            <a:pPr marL="285750" indent="-285750" algn="just">
              <a:lnSpc>
                <a:spcPct val="150000"/>
              </a:lnSpc>
              <a:buFont typeface="Wingdings" panose="05000000000000000000" pitchFamily="2" charset="2"/>
              <a:buChar char="ü"/>
            </a:pPr>
            <a:r>
              <a:rPr lang="en-US" dirty="0" smtClean="0"/>
              <a:t>1020 </a:t>
            </a:r>
            <a:r>
              <a:rPr lang="en-US" dirty="0"/>
              <a:t>pictures of depressed patients and 1100 pictures of healthy participants were used and divided into a training set, test set, and validation set at the ratio of 7: 2: </a:t>
            </a:r>
            <a:r>
              <a:rPr lang="en-US" dirty="0" smtClean="0"/>
              <a:t>1.</a:t>
            </a:r>
            <a:endParaRPr lang="en-US" dirty="0" smtClean="0"/>
          </a:p>
          <a:p>
            <a:pPr marL="285750" indent="-285750" algn="just">
              <a:lnSpc>
                <a:spcPct val="150000"/>
              </a:lnSpc>
              <a:buFont typeface="Wingdings" panose="05000000000000000000" pitchFamily="2" charset="2"/>
              <a:buChar char="ü"/>
            </a:pPr>
            <a:r>
              <a:rPr lang="en-US" dirty="0" smtClean="0"/>
              <a:t>Algorithms: Fully </a:t>
            </a:r>
            <a:r>
              <a:rPr lang="en-US" dirty="0"/>
              <a:t>connected convolutional neural network (FCN), visual geometry group 11 (VGG11), visual geometry group 19 (VGG19), deep residual network 50 (ResNet50</a:t>
            </a:r>
            <a:r>
              <a:rPr lang="en-US" dirty="0" smtClean="0"/>
              <a:t>).</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3565"/>
          </a:xfrm>
          <a:prstGeom prst="rect">
            <a:avLst/>
          </a:prstGeom>
          <a:noFill/>
        </p:spPr>
        <p:txBody>
          <a:bodyPr wrap="square" rtlCol="0">
            <a:spAutoFit/>
          </a:bodyPr>
          <a:lstStyle/>
          <a:p>
            <a:r>
              <a:rPr lang="en-US" sz="3200" b="1" dirty="0" smtClean="0">
                <a:solidFill>
                  <a:srgbClr val="C00000"/>
                </a:solidFill>
                <a:latin typeface="Calibri" panose="020F0502020204030204" pitchFamily="34" charset="0"/>
              </a:rPr>
              <a:t>Existing </a:t>
            </a:r>
            <a:r>
              <a:rPr lang="en-US" sz="3200" b="1" dirty="0">
                <a:solidFill>
                  <a:srgbClr val="C00000"/>
                </a:solidFill>
                <a:latin typeface="Calibri" panose="020F0502020204030204" pitchFamily="34" charset="0"/>
              </a:rPr>
              <a:t>Solution-2</a:t>
            </a:r>
            <a:endParaRPr lang="en-US" sz="3200" b="1" dirty="0">
              <a:solidFill>
                <a:srgbClr val="C00000"/>
              </a:solidFill>
              <a:latin typeface="Calibri" panose="020F0502020204030204" pitchFamily="34" charset="0"/>
            </a:endParaRPr>
          </a:p>
        </p:txBody>
      </p:sp>
      <p:sp>
        <p:nvSpPr>
          <p:cNvPr id="2" name="TextBox 1"/>
          <p:cNvSpPr txBox="1"/>
          <p:nvPr/>
        </p:nvSpPr>
        <p:spPr>
          <a:xfrm>
            <a:off x="609600" y="1447800"/>
            <a:ext cx="8001000" cy="3831818"/>
          </a:xfrm>
          <a:prstGeom prst="rect">
            <a:avLst/>
          </a:prstGeom>
          <a:noFill/>
        </p:spPr>
        <p:txBody>
          <a:bodyPr wrap="square" rtlCol="0">
            <a:spAutoFit/>
          </a:bodyPr>
          <a:lstStyle/>
          <a:p>
            <a:pPr algn="just">
              <a:lnSpc>
                <a:spcPct val="150000"/>
              </a:lnSpc>
            </a:pPr>
            <a:r>
              <a:rPr lang="en-US" b="1" dirty="0"/>
              <a:t>Fusion Fuzzy Logic and Deep Learning for Depression Detection Using Facial Expressions:</a:t>
            </a:r>
            <a:endParaRPr lang="en-US" b="1" dirty="0"/>
          </a:p>
          <a:p>
            <a:pPr marL="285750" indent="-285750" algn="just">
              <a:lnSpc>
                <a:spcPct val="150000"/>
              </a:lnSpc>
              <a:buFont typeface="Wingdings" panose="05000000000000000000" pitchFamily="2" charset="2"/>
              <a:buChar char="ü"/>
            </a:pPr>
            <a:r>
              <a:rPr lang="en-US" dirty="0"/>
              <a:t>Fusion Fuzzy Logic((FFL) with deep learning for identifying depressed people based on their facial expressions. </a:t>
            </a:r>
            <a:endParaRPr lang="en-US" dirty="0" smtClean="0"/>
          </a:p>
          <a:p>
            <a:pPr marL="285750" indent="-285750" algn="just">
              <a:lnSpc>
                <a:spcPct val="150000"/>
              </a:lnSpc>
              <a:buFont typeface="Wingdings" panose="05000000000000000000" pitchFamily="2" charset="2"/>
              <a:buChar char="ü"/>
            </a:pPr>
            <a:r>
              <a:rPr lang="en-US" dirty="0" smtClean="0"/>
              <a:t>The </a:t>
            </a:r>
            <a:r>
              <a:rPr lang="en-US" dirty="0"/>
              <a:t>primary goal of this research work was to use the fusion method to turn these facial expressions (FE) into the detection of depressed states. </a:t>
            </a:r>
            <a:endParaRPr lang="en-US" dirty="0" smtClean="0"/>
          </a:p>
          <a:p>
            <a:pPr marL="285750" indent="-285750" algn="just">
              <a:lnSpc>
                <a:spcPct val="150000"/>
              </a:lnSpc>
              <a:buFont typeface="Wingdings" panose="05000000000000000000" pitchFamily="2" charset="2"/>
              <a:buChar char="ü"/>
            </a:pPr>
            <a:r>
              <a:rPr lang="en-US" dirty="0" smtClean="0"/>
              <a:t>To </a:t>
            </a:r>
            <a:r>
              <a:rPr lang="en-US" dirty="0"/>
              <a:t>elevate the performance of the Fusion Fuzzy Logic((FFL) (fuzzy logic and CNN)), delivering them entreated them several times to imitate specific facial expressions.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3565"/>
          </a:xfrm>
          <a:prstGeom prst="rect">
            <a:avLst/>
          </a:prstGeom>
          <a:noFill/>
        </p:spPr>
        <p:txBody>
          <a:bodyPr wrap="square" rtlCol="0">
            <a:spAutoFit/>
          </a:bodyPr>
          <a:lstStyle/>
          <a:p>
            <a:r>
              <a:rPr lang="en-US" sz="3200" b="1" dirty="0" smtClean="0">
                <a:solidFill>
                  <a:srgbClr val="C00000"/>
                </a:solidFill>
                <a:latin typeface="Calibri" panose="020F0502020204030204" pitchFamily="34" charset="0"/>
              </a:rPr>
              <a:t>Existing </a:t>
            </a:r>
            <a:r>
              <a:rPr lang="en-US" sz="3200" b="1" dirty="0">
                <a:solidFill>
                  <a:srgbClr val="C00000"/>
                </a:solidFill>
                <a:latin typeface="Calibri" panose="020F0502020204030204" pitchFamily="34" charset="0"/>
              </a:rPr>
              <a:t>Solution-3</a:t>
            </a:r>
            <a:endParaRPr lang="en-US" sz="3200" b="1" dirty="0">
              <a:solidFill>
                <a:srgbClr val="C00000"/>
              </a:solidFill>
              <a:latin typeface="Calibri" panose="020F0502020204030204" pitchFamily="34" charset="0"/>
            </a:endParaRPr>
          </a:p>
        </p:txBody>
      </p:sp>
      <p:sp>
        <p:nvSpPr>
          <p:cNvPr id="2" name="TextBox 1"/>
          <p:cNvSpPr txBox="1"/>
          <p:nvPr/>
        </p:nvSpPr>
        <p:spPr>
          <a:xfrm>
            <a:off x="609600" y="1447800"/>
            <a:ext cx="8001000" cy="4662815"/>
          </a:xfrm>
          <a:prstGeom prst="rect">
            <a:avLst/>
          </a:prstGeom>
          <a:noFill/>
        </p:spPr>
        <p:txBody>
          <a:bodyPr wrap="square" rtlCol="0">
            <a:spAutoFit/>
          </a:bodyPr>
          <a:lstStyle/>
          <a:p>
            <a:pPr algn="just">
              <a:lnSpc>
                <a:spcPct val="150000"/>
              </a:lnSpc>
            </a:pPr>
            <a:r>
              <a:rPr lang="en-US" b="1" dirty="0"/>
              <a:t>Explainable Depression Detection Based on Facial Expression Using LSTM on Attentional Intermediate Feature Fusion with Label Smoothing:</a:t>
            </a:r>
            <a:endParaRPr lang="en-US" b="1" dirty="0"/>
          </a:p>
          <a:p>
            <a:pPr marL="285750" indent="-285750" algn="just">
              <a:lnSpc>
                <a:spcPct val="150000"/>
              </a:lnSpc>
              <a:buFont typeface="Wingdings" panose="05000000000000000000" pitchFamily="2" charset="2"/>
              <a:buChar char="ü"/>
            </a:pPr>
            <a:r>
              <a:rPr lang="en-US" dirty="0"/>
              <a:t>The model is based on LSTM with an attention mechanism</a:t>
            </a:r>
            <a:r>
              <a:rPr lang="en-US" dirty="0" smtClean="0"/>
              <a:t>.</a:t>
            </a:r>
            <a:endParaRPr lang="en-US" dirty="0" smtClean="0"/>
          </a:p>
          <a:p>
            <a:pPr marL="285750" indent="-285750" algn="just">
              <a:lnSpc>
                <a:spcPct val="150000"/>
              </a:lnSpc>
              <a:buFont typeface="Wingdings" panose="05000000000000000000" pitchFamily="2" charset="2"/>
              <a:buChar char="ü"/>
            </a:pPr>
            <a:r>
              <a:rPr lang="en-US" dirty="0" smtClean="0"/>
              <a:t> </a:t>
            </a:r>
            <a:r>
              <a:rPr lang="en-US" dirty="0"/>
              <a:t>It aims to combine those features using the intermediate fusion approach. The label smoothing was presented to further improve the model’s performance. </a:t>
            </a:r>
            <a:endParaRPr lang="en-US" dirty="0" smtClean="0"/>
          </a:p>
          <a:p>
            <a:pPr marL="285750" indent="-285750" algn="just">
              <a:lnSpc>
                <a:spcPct val="150000"/>
              </a:lnSpc>
              <a:buFont typeface="Wingdings" panose="05000000000000000000" pitchFamily="2" charset="2"/>
              <a:buChar char="ü"/>
            </a:pPr>
            <a:r>
              <a:rPr lang="en-US" dirty="0" smtClean="0"/>
              <a:t>The </a:t>
            </a:r>
            <a:r>
              <a:rPr lang="en-US" dirty="0"/>
              <a:t>experiment was conducted on 474 video samples collected at Chulalongkorn University. </a:t>
            </a:r>
            <a:endParaRPr lang="en-US" dirty="0" smtClean="0"/>
          </a:p>
          <a:p>
            <a:pPr marL="285750" indent="-285750" algn="just">
              <a:lnSpc>
                <a:spcPct val="150000"/>
              </a:lnSpc>
              <a:buFont typeface="Wingdings" panose="05000000000000000000" pitchFamily="2" charset="2"/>
              <a:buChar char="ü"/>
            </a:pPr>
            <a:r>
              <a:rPr lang="en-US" dirty="0" smtClean="0"/>
              <a:t>The </a:t>
            </a:r>
            <a:r>
              <a:rPr lang="en-US" dirty="0"/>
              <a:t>data set was divided into 134 depressed and 340 non-depressed categories.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5565775" cy="58356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Comparing </a:t>
            </a:r>
            <a:r>
              <a:rPr lang="en-US" sz="3200" b="1" dirty="0" smtClean="0">
                <a:solidFill>
                  <a:srgbClr val="C00000"/>
                </a:solidFill>
                <a:latin typeface="Calibri" panose="020F0502020204030204" pitchFamily="34" charset="0"/>
              </a:rPr>
              <a:t>Existing </a:t>
            </a:r>
            <a:r>
              <a:rPr lang="en-US" sz="3200" b="1" dirty="0">
                <a:solidFill>
                  <a:srgbClr val="C00000"/>
                </a:solidFill>
                <a:latin typeface="Calibri" panose="020F0502020204030204" pitchFamily="34" charset="0"/>
              </a:rPr>
              <a:t>solutions</a:t>
            </a:r>
            <a:endParaRPr lang="en-US" sz="3200" b="1" dirty="0">
              <a:solidFill>
                <a:srgbClr val="C00000"/>
              </a:solidFill>
              <a:latin typeface="Calibri" panose="020F0502020204030204" pitchFamily="34" charset="0"/>
            </a:endParaRPr>
          </a:p>
        </p:txBody>
      </p:sp>
      <p:graphicFrame>
        <p:nvGraphicFramePr>
          <p:cNvPr id="5" name="Table 4"/>
          <p:cNvGraphicFramePr/>
          <p:nvPr>
            <p:custDataLst>
              <p:tags r:id="rId1"/>
            </p:custDataLst>
          </p:nvPr>
        </p:nvGraphicFramePr>
        <p:xfrm>
          <a:off x="424815" y="1295400"/>
          <a:ext cx="8408670" cy="5401310"/>
        </p:xfrm>
        <a:graphic>
          <a:graphicData uri="http://schemas.openxmlformats.org/drawingml/2006/table">
            <a:tbl>
              <a:tblPr firstRow="1" bandRow="1">
                <a:tableStyleId>{5C22544A-7EE6-4342-B048-85BDC9FD1C3A}</a:tableStyleId>
              </a:tblPr>
              <a:tblGrid>
                <a:gridCol w="1590675"/>
                <a:gridCol w="1233805"/>
                <a:gridCol w="953770"/>
                <a:gridCol w="885190"/>
                <a:gridCol w="913130"/>
                <a:gridCol w="851535"/>
                <a:gridCol w="925195"/>
                <a:gridCol w="1055370"/>
              </a:tblGrid>
              <a:tr h="914400">
                <a:tc>
                  <a:txBody>
                    <a:bodyPr/>
                    <a:lstStyle/>
                    <a:p>
                      <a:pPr>
                        <a:buNone/>
                      </a:pPr>
                      <a:r>
                        <a:rPr lang="en-US" dirty="0"/>
                        <a:t>Title</a:t>
                      </a:r>
                      <a:endParaRPr lang="en-US" dirty="0"/>
                    </a:p>
                  </a:txBody>
                  <a:tcPr/>
                </a:tc>
                <a:tc>
                  <a:txBody>
                    <a:bodyPr/>
                    <a:lstStyle/>
                    <a:p>
                      <a:pPr>
                        <a:buNone/>
                      </a:pPr>
                      <a:r>
                        <a:rPr lang="en-US"/>
                        <a:t>Model/Algorithm</a:t>
                      </a:r>
                      <a:endParaRPr lang="en-US"/>
                    </a:p>
                  </a:txBody>
                  <a:tcPr/>
                </a:tc>
                <a:tc>
                  <a:txBody>
                    <a:bodyPr/>
                    <a:lstStyle/>
                    <a:p>
                      <a:pPr>
                        <a:buNone/>
                      </a:pPr>
                      <a:r>
                        <a:rPr lang="en-US"/>
                        <a:t>Depression Set</a:t>
                      </a:r>
                      <a:endParaRPr lang="en-US"/>
                    </a:p>
                  </a:txBody>
                  <a:tcPr/>
                </a:tc>
                <a:tc>
                  <a:txBody>
                    <a:bodyPr/>
                    <a:lstStyle/>
                    <a:p>
                      <a:pPr>
                        <a:buNone/>
                      </a:pPr>
                      <a:r>
                        <a:rPr lang="en-US"/>
                        <a:t>Healthy Set</a:t>
                      </a:r>
                      <a:endParaRPr lang="en-US"/>
                    </a:p>
                  </a:txBody>
                  <a:tcPr/>
                </a:tc>
                <a:tc>
                  <a:txBody>
                    <a:bodyPr/>
                    <a:lstStyle/>
                    <a:p>
                      <a:pPr>
                        <a:buNone/>
                      </a:pPr>
                      <a:r>
                        <a:rPr lang="en-US"/>
                        <a:t>Accuracy(%)</a:t>
                      </a:r>
                      <a:endParaRPr lang="en-US"/>
                    </a:p>
                  </a:txBody>
                  <a:tcPr/>
                </a:tc>
                <a:tc>
                  <a:txBody>
                    <a:bodyPr/>
                    <a:lstStyle/>
                    <a:p>
                      <a:pPr>
                        <a:buNone/>
                      </a:pPr>
                      <a:r>
                        <a:rPr lang="en-US"/>
                        <a:t>Precision(%)</a:t>
                      </a:r>
                      <a:endParaRPr lang="en-US"/>
                    </a:p>
                  </a:txBody>
                  <a:tcPr/>
                </a:tc>
                <a:tc>
                  <a:txBody>
                    <a:bodyPr/>
                    <a:lstStyle/>
                    <a:p>
                      <a:pPr>
                        <a:buNone/>
                      </a:pPr>
                      <a:r>
                        <a:rPr lang="en-US"/>
                        <a:t>Recall(%)</a:t>
                      </a:r>
                      <a:endParaRPr lang="en-US"/>
                    </a:p>
                  </a:txBody>
                  <a:tcPr/>
                </a:tc>
                <a:tc>
                  <a:txBody>
                    <a:bodyPr/>
                    <a:lstStyle/>
                    <a:p>
                      <a:pPr>
                        <a:buNone/>
                      </a:pPr>
                      <a:r>
                        <a:rPr lang="en-US"/>
                        <a:t>F1 score(%)</a:t>
                      </a:r>
                      <a:endParaRPr lang="en-US"/>
                    </a:p>
                  </a:txBody>
                  <a:tcPr/>
                </a:tc>
              </a:tr>
              <a:tr h="391795">
                <a:tc rowSpan="4">
                  <a:txBody>
                    <a:bodyPr/>
                    <a:lstStyle/>
                    <a:p>
                      <a:pPr algn="l">
                        <a:buNone/>
                      </a:pPr>
                      <a:r>
                        <a:rPr lang="en-US" sz="1600"/>
                        <a:t>Automatic Identification using Facial Images with Deep CNN</a:t>
                      </a:r>
                      <a:endParaRPr lang="en-US" sz="1600"/>
                    </a:p>
                  </a:txBody>
                  <a:tcPr/>
                </a:tc>
                <a:tc>
                  <a:txBody>
                    <a:bodyPr/>
                    <a:lstStyle/>
                    <a:p>
                      <a:pPr algn="l">
                        <a:buNone/>
                      </a:pPr>
                      <a:r>
                        <a:rPr lang="en-US"/>
                        <a:t>FCN</a:t>
                      </a:r>
                      <a:endParaRPr lang="en-US"/>
                    </a:p>
                  </a:txBody>
                  <a:tcPr/>
                </a:tc>
                <a:tc rowSpan="4">
                  <a:txBody>
                    <a:bodyPr/>
                    <a:lstStyle/>
                    <a:p>
                      <a:pPr algn="l">
                        <a:buNone/>
                      </a:pPr>
                      <a:endParaRPr lang="en-US"/>
                    </a:p>
                    <a:p>
                      <a:pPr algn="l">
                        <a:buNone/>
                      </a:pPr>
                      <a:endParaRPr lang="en-US"/>
                    </a:p>
                    <a:p>
                      <a:pPr algn="l">
                        <a:buNone/>
                      </a:pPr>
                      <a:r>
                        <a:rPr lang="en-US"/>
                        <a:t> 1020</a:t>
                      </a:r>
                      <a:endParaRPr lang="en-US"/>
                    </a:p>
                  </a:txBody>
                  <a:tcPr/>
                </a:tc>
                <a:tc rowSpan="4">
                  <a:txBody>
                    <a:bodyPr/>
                    <a:lstStyle/>
                    <a:p>
                      <a:pPr algn="l">
                        <a:buNone/>
                      </a:pPr>
                      <a:endParaRPr lang="en-US"/>
                    </a:p>
                    <a:p>
                      <a:pPr algn="l">
                        <a:buNone/>
                      </a:pPr>
                      <a:endParaRPr lang="en-US"/>
                    </a:p>
                    <a:p>
                      <a:pPr algn="l">
                        <a:buNone/>
                      </a:pPr>
                      <a:r>
                        <a:rPr lang="en-US"/>
                        <a:t> 1100</a:t>
                      </a:r>
                      <a:endParaRPr lang="en-US"/>
                    </a:p>
                  </a:txBody>
                  <a:tcPr/>
                </a:tc>
                <a:tc>
                  <a:txBody>
                    <a:bodyPr/>
                    <a:lstStyle/>
                    <a:p>
                      <a:pPr algn="l">
                        <a:buNone/>
                      </a:pPr>
                      <a:r>
                        <a:rPr lang="en-US"/>
                        <a:t> 98.23</a:t>
                      </a:r>
                      <a:endParaRPr lang="en-US"/>
                    </a:p>
                  </a:txBody>
                  <a:tcPr/>
                </a:tc>
                <a:tc>
                  <a:txBody>
                    <a:bodyPr/>
                    <a:lstStyle/>
                    <a:p>
                      <a:pPr algn="l">
                        <a:buNone/>
                      </a:pPr>
                      <a:r>
                        <a:rPr lang="en-US"/>
                        <a:t>98.11</a:t>
                      </a:r>
                      <a:endParaRPr lang="en-US"/>
                    </a:p>
                  </a:txBody>
                  <a:tcPr/>
                </a:tc>
                <a:tc>
                  <a:txBody>
                    <a:bodyPr/>
                    <a:lstStyle/>
                    <a:p>
                      <a:pPr algn="l">
                        <a:buNone/>
                      </a:pPr>
                      <a:r>
                        <a:rPr lang="en-US"/>
                        <a:t> 98.16</a:t>
                      </a:r>
                      <a:endParaRPr lang="en-US"/>
                    </a:p>
                  </a:txBody>
                  <a:tcPr/>
                </a:tc>
                <a:tc>
                  <a:txBody>
                    <a:bodyPr/>
                    <a:lstStyle/>
                    <a:p>
                      <a:pPr algn="l">
                        <a:buNone/>
                      </a:pPr>
                      <a:r>
                        <a:rPr lang="en-US"/>
                        <a:t> 98.2</a:t>
                      </a:r>
                      <a:endParaRPr lang="en-US"/>
                    </a:p>
                  </a:txBody>
                  <a:tcPr/>
                </a:tc>
              </a:tr>
              <a:tr h="448310">
                <a:tc vMerge="1">
                  <a:tcPr/>
                </a:tc>
                <a:tc>
                  <a:txBody>
                    <a:bodyPr/>
                    <a:lstStyle/>
                    <a:p>
                      <a:pPr algn="l">
                        <a:buNone/>
                      </a:pPr>
                      <a:r>
                        <a:rPr lang="en-US"/>
                        <a:t>Vgg11</a:t>
                      </a:r>
                      <a:endParaRPr lang="en-US"/>
                    </a:p>
                  </a:txBody>
                  <a:tcPr/>
                </a:tc>
                <a:tc vMerge="1">
                  <a:tcPr/>
                </a:tc>
                <a:tc vMerge="1">
                  <a:tcPr/>
                </a:tc>
                <a:tc>
                  <a:txBody>
                    <a:bodyPr/>
                    <a:lstStyle/>
                    <a:p>
                      <a:pPr algn="l">
                        <a:buNone/>
                      </a:pPr>
                      <a:r>
                        <a:rPr lang="en-US"/>
                        <a:t> 94.4</a:t>
                      </a:r>
                      <a:endParaRPr lang="en-US"/>
                    </a:p>
                  </a:txBody>
                  <a:tcPr/>
                </a:tc>
                <a:tc>
                  <a:txBody>
                    <a:bodyPr/>
                    <a:lstStyle/>
                    <a:p>
                      <a:pPr algn="l">
                        <a:buNone/>
                      </a:pPr>
                      <a:r>
                        <a:rPr lang="en-US"/>
                        <a:t> 96.1</a:t>
                      </a:r>
                      <a:endParaRPr lang="en-US"/>
                    </a:p>
                  </a:txBody>
                  <a:tcPr/>
                </a:tc>
                <a:tc>
                  <a:txBody>
                    <a:bodyPr/>
                    <a:lstStyle/>
                    <a:p>
                      <a:pPr algn="l">
                        <a:buNone/>
                      </a:pPr>
                      <a:r>
                        <a:rPr lang="en-US"/>
                        <a:t> 92.02</a:t>
                      </a:r>
                      <a:endParaRPr lang="en-US"/>
                    </a:p>
                  </a:txBody>
                  <a:tcPr/>
                </a:tc>
                <a:tc>
                  <a:txBody>
                    <a:bodyPr/>
                    <a:lstStyle/>
                    <a:p>
                      <a:pPr algn="l">
                        <a:buNone/>
                      </a:pPr>
                      <a:r>
                        <a:rPr lang="en-US"/>
                        <a:t> 94.04</a:t>
                      </a:r>
                      <a:endParaRPr lang="en-US"/>
                    </a:p>
                  </a:txBody>
                  <a:tcPr/>
                </a:tc>
              </a:tr>
              <a:tr h="405765">
                <a:tc vMerge="1">
                  <a:tcPr/>
                </a:tc>
                <a:tc>
                  <a:txBody>
                    <a:bodyPr/>
                    <a:lstStyle/>
                    <a:p>
                      <a:pPr algn="l">
                        <a:buNone/>
                      </a:pPr>
                      <a:r>
                        <a:rPr lang="en-US"/>
                        <a:t>Vgg19</a:t>
                      </a:r>
                      <a:endParaRPr lang="en-US"/>
                    </a:p>
                  </a:txBody>
                  <a:tcPr/>
                </a:tc>
                <a:tc vMerge="1">
                  <a:tcPr/>
                </a:tc>
                <a:tc vMerge="1">
                  <a:tcPr/>
                </a:tc>
                <a:tc>
                  <a:txBody>
                    <a:bodyPr/>
                    <a:lstStyle/>
                    <a:p>
                      <a:pPr algn="l">
                        <a:buNone/>
                      </a:pPr>
                      <a:r>
                        <a:rPr lang="en-US"/>
                        <a:t> 97.35</a:t>
                      </a:r>
                      <a:endParaRPr lang="en-US"/>
                    </a:p>
                  </a:txBody>
                  <a:tcPr/>
                </a:tc>
                <a:tc>
                  <a:txBody>
                    <a:bodyPr/>
                    <a:lstStyle/>
                    <a:p>
                      <a:pPr algn="l">
                        <a:buNone/>
                      </a:pPr>
                      <a:r>
                        <a:rPr lang="en-US"/>
                        <a:t>98.13</a:t>
                      </a:r>
                      <a:endParaRPr lang="en-US"/>
                    </a:p>
                  </a:txBody>
                  <a:tcPr/>
                </a:tc>
                <a:tc>
                  <a:txBody>
                    <a:bodyPr/>
                    <a:lstStyle/>
                    <a:p>
                      <a:pPr algn="l">
                        <a:buNone/>
                      </a:pPr>
                      <a:r>
                        <a:rPr lang="en-US"/>
                        <a:t> 97.21</a:t>
                      </a:r>
                      <a:endParaRPr lang="en-US"/>
                    </a:p>
                  </a:txBody>
                  <a:tcPr/>
                </a:tc>
                <a:tc>
                  <a:txBody>
                    <a:bodyPr/>
                    <a:lstStyle/>
                    <a:p>
                      <a:pPr algn="l">
                        <a:buNone/>
                      </a:pPr>
                      <a:r>
                        <a:rPr lang="en-US"/>
                        <a:t> 96.32</a:t>
                      </a:r>
                      <a:endParaRPr lang="en-US"/>
                    </a:p>
                  </a:txBody>
                  <a:tcPr/>
                </a:tc>
              </a:tr>
              <a:tr h="375920">
                <a:tc vMerge="1">
                  <a:tcPr/>
                </a:tc>
                <a:tc>
                  <a:txBody>
                    <a:bodyPr/>
                    <a:lstStyle/>
                    <a:p>
                      <a:pPr algn="l">
                        <a:buNone/>
                      </a:pPr>
                      <a:r>
                        <a:rPr lang="en-US"/>
                        <a:t>ResNet50</a:t>
                      </a:r>
                      <a:endParaRPr lang="en-US"/>
                    </a:p>
                  </a:txBody>
                  <a:tcPr/>
                </a:tc>
                <a:tc vMerge="1">
                  <a:tcPr/>
                </a:tc>
                <a:tc vMerge="1">
                  <a:tcPr/>
                </a:tc>
                <a:tc>
                  <a:txBody>
                    <a:bodyPr/>
                    <a:lstStyle/>
                    <a:p>
                      <a:pPr algn="l">
                        <a:buNone/>
                      </a:pPr>
                      <a:r>
                        <a:rPr lang="en-US"/>
                        <a:t> 94.99</a:t>
                      </a:r>
                      <a:endParaRPr lang="en-US"/>
                    </a:p>
                  </a:txBody>
                  <a:tcPr/>
                </a:tc>
                <a:tc>
                  <a:txBody>
                    <a:bodyPr/>
                    <a:lstStyle/>
                    <a:p>
                      <a:pPr algn="l">
                        <a:buNone/>
                      </a:pPr>
                      <a:r>
                        <a:rPr lang="en-US"/>
                        <a:t> 96.2</a:t>
                      </a:r>
                      <a:endParaRPr lang="en-US"/>
                    </a:p>
                  </a:txBody>
                  <a:tcPr/>
                </a:tc>
                <a:tc>
                  <a:txBody>
                    <a:bodyPr/>
                    <a:lstStyle/>
                    <a:p>
                      <a:pPr algn="l">
                        <a:buNone/>
                      </a:pPr>
                      <a:r>
                        <a:rPr lang="en-US"/>
                        <a:t> 98.79</a:t>
                      </a:r>
                      <a:endParaRPr lang="en-US"/>
                    </a:p>
                  </a:txBody>
                  <a:tcPr/>
                </a:tc>
                <a:tc>
                  <a:txBody>
                    <a:bodyPr/>
                    <a:lstStyle/>
                    <a:p>
                      <a:pPr algn="l">
                        <a:buNone/>
                      </a:pPr>
                      <a:r>
                        <a:rPr lang="en-US"/>
                        <a:t> 94.6</a:t>
                      </a:r>
                      <a:endParaRPr lang="en-US"/>
                    </a:p>
                  </a:txBody>
                  <a:tcPr/>
                </a:tc>
              </a:tr>
              <a:tr h="1310640">
                <a:tc>
                  <a:txBody>
                    <a:bodyPr/>
                    <a:lstStyle/>
                    <a:p>
                      <a:pPr algn="l">
                        <a:buNone/>
                      </a:pPr>
                      <a:r>
                        <a:rPr lang="en-US" sz="1600"/>
                        <a:t>Fussion logic and depression using Facial Images with Deep CNN</a:t>
                      </a:r>
                      <a:endParaRPr lang="en-US" sz="1600"/>
                    </a:p>
                  </a:txBody>
                  <a:tcPr/>
                </a:tc>
                <a:tc>
                  <a:txBody>
                    <a:bodyPr/>
                    <a:lstStyle/>
                    <a:p>
                      <a:pPr algn="l">
                        <a:buNone/>
                      </a:pPr>
                      <a:r>
                        <a:rPr lang="en-US" dirty="0"/>
                        <a:t>Fuzzy logic and CNN</a:t>
                      </a:r>
                      <a:endParaRPr lang="en-US" dirty="0"/>
                    </a:p>
                  </a:txBody>
                  <a:tcPr/>
                </a:tc>
                <a:tc>
                  <a:txBody>
                    <a:bodyPr/>
                    <a:lstStyle/>
                    <a:p>
                      <a:pPr algn="l">
                        <a:buNone/>
                      </a:pPr>
                      <a:r>
                        <a:rPr lang="en-US"/>
                        <a:t>limiteddata </a:t>
                      </a:r>
                      <a:endParaRPr lang="en-US"/>
                    </a:p>
                    <a:p>
                      <a:pPr algn="l">
                        <a:buNone/>
                      </a:pPr>
                      <a:r>
                        <a:rPr lang="en-US"/>
                        <a:t>set</a:t>
                      </a:r>
                      <a:endParaRPr lang="en-US"/>
                    </a:p>
                  </a:txBody>
                  <a:tcPr/>
                </a:tc>
                <a:tc>
                  <a:txBody>
                    <a:bodyPr/>
                    <a:lstStyle/>
                    <a:p>
                      <a:pPr algn="l">
                        <a:buNone/>
                      </a:pPr>
                      <a:r>
                        <a:rPr lang="en-US" dirty="0"/>
                        <a:t>limited data set</a:t>
                      </a:r>
                      <a:endParaRPr lang="en-US" dirty="0"/>
                    </a:p>
                  </a:txBody>
                  <a:tcPr/>
                </a:tc>
                <a:tc>
                  <a:txBody>
                    <a:bodyPr/>
                    <a:lstStyle/>
                    <a:p>
                      <a:pPr algn="l">
                        <a:buNone/>
                      </a:pPr>
                      <a:r>
                        <a:rPr lang="en-US" dirty="0"/>
                        <a:t>  </a:t>
                      </a:r>
                      <a:endParaRPr lang="en-US" dirty="0"/>
                    </a:p>
                    <a:p>
                      <a:pPr algn="l">
                        <a:buNone/>
                      </a:pPr>
                      <a:r>
                        <a:rPr lang="en-US" dirty="0"/>
                        <a:t>  94.3</a:t>
                      </a:r>
                      <a:endParaRPr lang="en-US" dirty="0"/>
                    </a:p>
                  </a:txBody>
                  <a:tcPr/>
                </a:tc>
                <a:tc>
                  <a:txBody>
                    <a:bodyPr/>
                    <a:lstStyle/>
                    <a:p>
                      <a:pPr algn="l">
                        <a:buNone/>
                      </a:pPr>
                      <a:endParaRPr lang="en-US"/>
                    </a:p>
                    <a:p>
                      <a:pPr algn="l">
                        <a:buNone/>
                      </a:pPr>
                      <a:r>
                        <a:rPr lang="en-US"/>
                        <a:t> 95.1</a:t>
                      </a:r>
                      <a:endParaRPr lang="en-US"/>
                    </a:p>
                  </a:txBody>
                  <a:tcPr/>
                </a:tc>
                <a:tc>
                  <a:txBody>
                    <a:bodyPr/>
                    <a:lstStyle/>
                    <a:p>
                      <a:pPr algn="l">
                        <a:buNone/>
                      </a:pPr>
                      <a:endParaRPr lang="en-US"/>
                    </a:p>
                    <a:p>
                      <a:pPr algn="l">
                        <a:buNone/>
                      </a:pPr>
                      <a:r>
                        <a:rPr lang="en-US"/>
                        <a:t> 91.4</a:t>
                      </a:r>
                      <a:endParaRPr lang="en-US"/>
                    </a:p>
                  </a:txBody>
                  <a:tcPr/>
                </a:tc>
                <a:tc>
                  <a:txBody>
                    <a:bodyPr/>
                    <a:lstStyle/>
                    <a:p>
                      <a:pPr algn="l">
                        <a:buNone/>
                      </a:pPr>
                      <a:endParaRPr lang="en-US" dirty="0"/>
                    </a:p>
                    <a:p>
                      <a:pPr algn="l">
                        <a:buNone/>
                      </a:pPr>
                      <a:r>
                        <a:rPr lang="en-US" dirty="0"/>
                        <a:t>  93.1</a:t>
                      </a:r>
                      <a:endParaRPr lang="en-US" dirty="0"/>
                    </a:p>
                  </a:txBody>
                  <a:tcPr/>
                </a:tc>
              </a:tr>
              <a:tr h="1554480">
                <a:tc>
                  <a:txBody>
                    <a:bodyPr/>
                    <a:lstStyle/>
                    <a:p>
                      <a:pPr algn="l">
                        <a:buNone/>
                      </a:pPr>
                      <a:r>
                        <a:rPr lang="en-US" sz="1600"/>
                        <a:t>Explainable depression detection basedon Facial Expression using LSTM</a:t>
                      </a:r>
                      <a:endParaRPr lang="en-US" sz="1600"/>
                    </a:p>
                  </a:txBody>
                  <a:tcPr/>
                </a:tc>
                <a:tc>
                  <a:txBody>
                    <a:bodyPr/>
                    <a:lstStyle/>
                    <a:p>
                      <a:pPr algn="l">
                        <a:buNone/>
                      </a:pPr>
                      <a:endParaRPr lang="en-US"/>
                    </a:p>
                    <a:p>
                      <a:pPr algn="l">
                        <a:buNone/>
                      </a:pPr>
                      <a:endParaRPr lang="en-US"/>
                    </a:p>
                    <a:p>
                      <a:pPr algn="l">
                        <a:buNone/>
                      </a:pPr>
                      <a:r>
                        <a:rPr lang="en-US"/>
                        <a:t>  LSTM</a:t>
                      </a:r>
                      <a:endParaRPr lang="en-US"/>
                    </a:p>
                  </a:txBody>
                  <a:tcPr/>
                </a:tc>
                <a:tc>
                  <a:txBody>
                    <a:bodyPr/>
                    <a:lstStyle/>
                    <a:p>
                      <a:pPr algn="l">
                        <a:buNone/>
                      </a:pPr>
                      <a:endParaRPr lang="en-US"/>
                    </a:p>
                    <a:p>
                      <a:pPr algn="l">
                        <a:buNone/>
                      </a:pPr>
                      <a:endParaRPr lang="en-US"/>
                    </a:p>
                    <a:p>
                      <a:pPr algn="l">
                        <a:buNone/>
                      </a:pPr>
                      <a:r>
                        <a:rPr lang="en-US"/>
                        <a:t>134</a:t>
                      </a:r>
                      <a:endParaRPr lang="en-US"/>
                    </a:p>
                  </a:txBody>
                  <a:tcPr/>
                </a:tc>
                <a:tc>
                  <a:txBody>
                    <a:bodyPr/>
                    <a:lstStyle/>
                    <a:p>
                      <a:pPr algn="l">
                        <a:buNone/>
                      </a:pPr>
                      <a:endParaRPr lang="en-US"/>
                    </a:p>
                    <a:p>
                      <a:pPr algn="l">
                        <a:buNone/>
                      </a:pPr>
                      <a:endParaRPr lang="en-US"/>
                    </a:p>
                    <a:p>
                      <a:pPr algn="l">
                        <a:buNone/>
                      </a:pPr>
                      <a:r>
                        <a:rPr lang="en-US"/>
                        <a:t>340</a:t>
                      </a:r>
                      <a:endParaRPr lang="en-US"/>
                    </a:p>
                  </a:txBody>
                  <a:tcPr/>
                </a:tc>
                <a:tc>
                  <a:txBody>
                    <a:bodyPr/>
                    <a:lstStyle/>
                    <a:p>
                      <a:pPr algn="l">
                        <a:buNone/>
                      </a:pPr>
                      <a:endParaRPr lang="en-US"/>
                    </a:p>
                    <a:p>
                      <a:pPr algn="l">
                        <a:buNone/>
                      </a:pPr>
                      <a:endParaRPr lang="en-US"/>
                    </a:p>
                    <a:p>
                      <a:pPr algn="l">
                        <a:buNone/>
                      </a:pPr>
                      <a:r>
                        <a:rPr lang="en-US"/>
                        <a:t> 91.67</a:t>
                      </a:r>
                      <a:endParaRPr lang="en-US"/>
                    </a:p>
                  </a:txBody>
                  <a:tcPr/>
                </a:tc>
                <a:tc>
                  <a:txBody>
                    <a:bodyPr/>
                    <a:lstStyle/>
                    <a:p>
                      <a:pPr algn="l">
                        <a:buNone/>
                      </a:pPr>
                      <a:endParaRPr lang="en-US"/>
                    </a:p>
                    <a:p>
                      <a:pPr algn="l">
                        <a:buNone/>
                      </a:pPr>
                      <a:endParaRPr lang="en-US"/>
                    </a:p>
                    <a:p>
                      <a:pPr algn="l">
                        <a:buNone/>
                      </a:pPr>
                      <a:r>
                        <a:rPr lang="en-US"/>
                        <a:t> 91.4</a:t>
                      </a:r>
                      <a:endParaRPr lang="en-US"/>
                    </a:p>
                  </a:txBody>
                  <a:tcPr/>
                </a:tc>
                <a:tc>
                  <a:txBody>
                    <a:bodyPr/>
                    <a:lstStyle/>
                    <a:p>
                      <a:pPr algn="l">
                        <a:buNone/>
                      </a:pPr>
                      <a:r>
                        <a:rPr lang="en-US"/>
                        <a:t> </a:t>
                      </a:r>
                      <a:endParaRPr lang="en-US"/>
                    </a:p>
                    <a:p>
                      <a:pPr algn="l">
                        <a:buNone/>
                      </a:pPr>
                      <a:endParaRPr lang="en-US"/>
                    </a:p>
                    <a:p>
                      <a:pPr algn="l">
                        <a:buNone/>
                      </a:pPr>
                      <a:r>
                        <a:rPr lang="en-US"/>
                        <a:t> 87.03</a:t>
                      </a:r>
                      <a:endParaRPr lang="en-US"/>
                    </a:p>
                  </a:txBody>
                  <a:tcPr/>
                </a:tc>
                <a:tc>
                  <a:txBody>
                    <a:bodyPr/>
                    <a:lstStyle/>
                    <a:p>
                      <a:pPr algn="l">
                        <a:buNone/>
                      </a:pPr>
                      <a:r>
                        <a:rPr lang="en-US"/>
                        <a:t> </a:t>
                      </a:r>
                      <a:endParaRPr lang="en-US"/>
                    </a:p>
                    <a:p>
                      <a:pPr algn="l">
                        <a:buNone/>
                      </a:pPr>
                      <a:endParaRPr lang="en-US"/>
                    </a:p>
                    <a:p>
                      <a:pPr algn="l">
                        <a:buNone/>
                      </a:pPr>
                      <a:r>
                        <a:rPr lang="en-US"/>
                        <a:t> 88.04</a:t>
                      </a:r>
                      <a:endParaRPr lang="en-US"/>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05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381000" y="274350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Research Objective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531495" y="533400"/>
            <a:ext cx="3583305" cy="521970"/>
          </a:xfrm>
          <a:prstGeom prst="rect">
            <a:avLst/>
          </a:prstGeom>
          <a:noFill/>
        </p:spPr>
        <p:txBody>
          <a:bodyPr wrap="square" rtlCol="0">
            <a:spAutoFit/>
          </a:bodyPr>
          <a:lstStyle/>
          <a:p>
            <a:pPr algn="r">
              <a:lnSpc>
                <a:spcPct val="100000"/>
              </a:lnSpc>
            </a:pPr>
            <a:r>
              <a:rPr lang="en-US" altLang="en-IN" sz="2800" b="1" dirty="0">
                <a:solidFill>
                  <a:srgbClr val="FF0000"/>
                </a:solidFill>
                <a:latin typeface="+mj-lt"/>
              </a:rPr>
              <a:t>Research Objective</a:t>
            </a:r>
            <a:endParaRPr lang="en-US" altLang="en-IN" sz="2800" b="1" dirty="0">
              <a:solidFill>
                <a:srgbClr val="FF0000"/>
              </a:solidFill>
              <a:latin typeface="+mj-lt"/>
            </a:endParaRPr>
          </a:p>
        </p:txBody>
      </p:sp>
      <p:sp>
        <p:nvSpPr>
          <p:cNvPr id="2" name="TextBox 1"/>
          <p:cNvSpPr txBox="1"/>
          <p:nvPr/>
        </p:nvSpPr>
        <p:spPr>
          <a:xfrm>
            <a:off x="533400" y="1447800"/>
            <a:ext cx="7924800" cy="5077460"/>
          </a:xfrm>
          <a:prstGeom prst="rect">
            <a:avLst/>
          </a:prstGeom>
          <a:noFill/>
        </p:spPr>
        <p:txBody>
          <a:bodyPr wrap="square" rtlCol="0">
            <a:spAutoFit/>
          </a:bodyPr>
          <a:lstStyle/>
          <a:p>
            <a:pPr algn="just">
              <a:lnSpc>
                <a:spcPct val="150000"/>
              </a:lnSpc>
            </a:pPr>
            <a:r>
              <a:rPr lang="en-US" dirty="0" smtClean="0"/>
              <a:t>1.</a:t>
            </a:r>
            <a:r>
              <a:rPr lang="en-US" b="1" dirty="0" smtClean="0"/>
              <a:t>Data </a:t>
            </a:r>
            <a:r>
              <a:rPr lang="en-US" b="1" dirty="0"/>
              <a:t>Collection:</a:t>
            </a:r>
            <a:r>
              <a:rPr lang="en-US" dirty="0"/>
              <a:t>Gather a dataset of facial images or videos with labels indicating depression status.Ensure diverse demographic representation.</a:t>
            </a:r>
            <a:endParaRPr lang="en-US" dirty="0"/>
          </a:p>
          <a:p>
            <a:pPr algn="just">
              <a:lnSpc>
                <a:spcPct val="150000"/>
              </a:lnSpc>
            </a:pPr>
            <a:r>
              <a:rPr lang="en-US" dirty="0" smtClean="0"/>
              <a:t>2.</a:t>
            </a:r>
            <a:r>
              <a:rPr lang="en-US" b="1" dirty="0" smtClean="0"/>
              <a:t>Data </a:t>
            </a:r>
            <a:r>
              <a:rPr lang="en-US" b="1" dirty="0"/>
              <a:t>Preprocessing:</a:t>
            </a:r>
            <a:r>
              <a:rPr lang="en-US" dirty="0"/>
              <a:t>Clean and normalize the data.Perform data augmentation to increase dataset variety.</a:t>
            </a:r>
            <a:endParaRPr lang="en-US" dirty="0"/>
          </a:p>
          <a:p>
            <a:pPr algn="just">
              <a:lnSpc>
                <a:spcPct val="150000"/>
              </a:lnSpc>
            </a:pPr>
            <a:r>
              <a:rPr lang="en-US" dirty="0" smtClean="0"/>
              <a:t>3.</a:t>
            </a:r>
            <a:r>
              <a:rPr lang="en-US" b="1" dirty="0" smtClean="0"/>
              <a:t>Feature </a:t>
            </a:r>
            <a:r>
              <a:rPr lang="en-US" b="1" dirty="0"/>
              <a:t>Extraction:</a:t>
            </a:r>
            <a:r>
              <a:rPr lang="en-US" dirty="0"/>
              <a:t>Detect facial landmarks and relevant features.Extract emotion-related features.</a:t>
            </a:r>
            <a:endParaRPr lang="en-US" dirty="0"/>
          </a:p>
          <a:p>
            <a:pPr algn="just">
              <a:lnSpc>
                <a:spcPct val="150000"/>
              </a:lnSpc>
            </a:pPr>
            <a:r>
              <a:rPr lang="en-US" dirty="0" smtClean="0"/>
              <a:t>4.</a:t>
            </a:r>
            <a:r>
              <a:rPr lang="en-US" b="1" dirty="0" smtClean="0"/>
              <a:t>Model </a:t>
            </a:r>
            <a:r>
              <a:rPr lang="en-US" b="1" dirty="0" err="1" smtClean="0"/>
              <a:t>Development:</a:t>
            </a:r>
            <a:r>
              <a:rPr lang="en-US" dirty="0" err="1" smtClean="0"/>
              <a:t>Select</a:t>
            </a:r>
            <a:r>
              <a:rPr lang="en-US" dirty="0" smtClean="0"/>
              <a:t> </a:t>
            </a:r>
            <a:r>
              <a:rPr lang="en-US" dirty="0"/>
              <a:t>and train suitable machine learning models.Optimize model performance through hyperparameter tuning.</a:t>
            </a:r>
            <a:endParaRPr lang="en-US" dirty="0"/>
          </a:p>
          <a:p>
            <a:pPr algn="just">
              <a:lnSpc>
                <a:spcPct val="150000"/>
              </a:lnSpc>
            </a:pPr>
            <a:r>
              <a:rPr lang="en-US" dirty="0" smtClean="0"/>
              <a:t>5.</a:t>
            </a:r>
            <a:r>
              <a:rPr lang="en-US" b="1" dirty="0" smtClean="0"/>
              <a:t>Model </a:t>
            </a:r>
            <a:r>
              <a:rPr lang="en-US" b="1" dirty="0"/>
              <a:t>Evaluation:</a:t>
            </a:r>
            <a:r>
              <a:rPr lang="en-US" dirty="0"/>
              <a:t>Evaluate the model using metrics like accuracy, precision, recall, and F1-score.</a:t>
            </a:r>
            <a:endParaRPr lang="en-US" dirty="0"/>
          </a:p>
          <a:p>
            <a:pPr algn="just">
              <a:lnSpc>
                <a:spcPct val="150000"/>
              </a:lnSpc>
            </a:pPr>
            <a:r>
              <a:rPr lang="en-US" dirty="0" smtClean="0"/>
              <a:t>6.</a:t>
            </a:r>
            <a:r>
              <a:rPr lang="en-US" b="1" dirty="0" smtClean="0"/>
              <a:t>Implementation:</a:t>
            </a:r>
            <a:r>
              <a:rPr lang="en-US" dirty="0" smtClean="0"/>
              <a:t>Develop </a:t>
            </a:r>
            <a:r>
              <a:rPr lang="en-US" dirty="0"/>
              <a:t>a user-friendly interface for uploading images or videos.Provide depression detection results with explanations.</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732790" y="2367280"/>
            <a:ext cx="7711440" cy="768350"/>
          </a:xfrm>
          <a:prstGeom prst="rect">
            <a:avLst/>
          </a:prstGeom>
          <a:noFill/>
        </p:spPr>
        <p:txBody>
          <a:bodyPr wrap="square" rtlCol="0" anchor="t">
            <a:spAutoFit/>
          </a:bodyPr>
          <a:lstStyle/>
          <a:p>
            <a:pPr algn="ctr">
              <a:lnSpc>
                <a:spcPct val="100000"/>
              </a:lnSpc>
            </a:pPr>
            <a:r>
              <a:rPr lang="en-US" altLang="en-IN" sz="4400" b="1" dirty="0">
                <a:solidFill>
                  <a:srgbClr val="000000"/>
                </a:solidFill>
                <a:latin typeface="Arial Black" panose="020B0A04020102020204" pitchFamily="34" charset="0"/>
                <a:sym typeface="+mn-ea"/>
              </a:rPr>
              <a:t>Proposed System</a:t>
            </a:r>
            <a:endParaRPr lang="en-US" altLang="en-IN" sz="4400" b="1" dirty="0">
              <a:solidFill>
                <a:srgbClr val="000000"/>
              </a:solidFill>
              <a:latin typeface="Arial Black" panose="020B0A04020102020204" pitchFamily="34" charset="0"/>
              <a:sym typeface="+mn-ea"/>
            </a:endParaRPr>
          </a:p>
        </p:txBody>
      </p:sp>
      <p:sp>
        <p:nvSpPr>
          <p:cNvPr id="6" name="CustomShape 1"/>
          <p:cNvSpPr/>
          <p:nvPr/>
        </p:nvSpPr>
        <p:spPr>
          <a:xfrm>
            <a:off x="304800" y="3200400"/>
            <a:ext cx="8381160" cy="75600"/>
          </a:xfrm>
          <a:prstGeom prst="rect">
            <a:avLst/>
          </a:prstGeom>
          <a:solidFill>
            <a:srgbClr val="7030A0"/>
          </a:solidFill>
          <a:ln w="25560">
            <a:solidFill>
              <a:srgbClr val="3A5F8B"/>
            </a:solidFill>
            <a:round/>
          </a:ln>
        </p:spPr>
        <p:txBody>
          <a:bodyPr/>
          <a:lstStyle/>
          <a:p>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533400" y="152400"/>
            <a:ext cx="4792345" cy="1076325"/>
          </a:xfrm>
          <a:prstGeom prst="rect">
            <a:avLst/>
          </a:prstGeom>
          <a:noFill/>
        </p:spPr>
        <p:txBody>
          <a:bodyPr wrap="square" rtlCol="0">
            <a:spAutoFit/>
          </a:bodyPr>
          <a:lstStyle/>
          <a:p>
            <a:r>
              <a:rPr lang="en-US" sz="3200" b="1" dirty="0">
                <a:solidFill>
                  <a:srgbClr val="C00000"/>
                </a:solidFill>
                <a:latin typeface="+mj-lt"/>
                <a:sym typeface="+mn-ea"/>
              </a:rPr>
              <a:t>Proposed System</a:t>
            </a:r>
            <a:endParaRPr lang="en-US" sz="3200" b="1" dirty="0">
              <a:solidFill>
                <a:srgbClr val="C00000"/>
              </a:solidFill>
              <a:latin typeface="+mj-lt"/>
              <a:sym typeface="+mn-ea"/>
            </a:endParaRPr>
          </a:p>
          <a:p>
            <a:endParaRPr lang="en-US" sz="3200"/>
          </a:p>
        </p:txBody>
      </p:sp>
      <p:sp>
        <p:nvSpPr>
          <p:cNvPr id="6" name="CustomShape 1"/>
          <p:cNvSpPr/>
          <p:nvPr/>
        </p:nvSpPr>
        <p:spPr>
          <a:xfrm>
            <a:off x="457200" y="762000"/>
            <a:ext cx="8381160" cy="75600"/>
          </a:xfrm>
          <a:prstGeom prst="rect">
            <a:avLst/>
          </a:prstGeom>
          <a:solidFill>
            <a:srgbClr val="7030A0"/>
          </a:solidFill>
          <a:ln w="25560">
            <a:solidFill>
              <a:srgbClr val="3A5F8B"/>
            </a:solidFill>
            <a:round/>
          </a:ln>
        </p:spPr>
        <p:txBody>
          <a:bodyPr/>
          <a:lstStyle/>
          <a:p>
            <a:endParaRPr lang="en-IN"/>
          </a:p>
        </p:txBody>
      </p:sp>
      <p:sp>
        <p:nvSpPr>
          <p:cNvPr id="5" name="Text Box 4"/>
          <p:cNvSpPr txBox="1"/>
          <p:nvPr/>
        </p:nvSpPr>
        <p:spPr>
          <a:xfrm>
            <a:off x="533400" y="1047115"/>
            <a:ext cx="8251825" cy="5305425"/>
          </a:xfrm>
          <a:prstGeom prst="rect">
            <a:avLst/>
          </a:prstGeom>
          <a:noFill/>
        </p:spPr>
        <p:txBody>
          <a:bodyPr wrap="square" rtlCol="0">
            <a:noAutofit/>
          </a:bodyPr>
          <a:lstStyle/>
          <a:p>
            <a:pPr indent="0" algn="just">
              <a:lnSpc>
                <a:spcPct val="150000"/>
              </a:lnSpc>
              <a:buFont typeface="Wingdings" panose="05000000000000000000" charset="0"/>
              <a:buNone/>
            </a:pPr>
            <a:r>
              <a:rPr lang="en-US" b="1" dirty="0">
                <a:sym typeface="+mn-ea"/>
              </a:rPr>
              <a:t>Real-Time, Explainable Depression Detection System Using Facial Expressions with  </a:t>
            </a:r>
            <a:r>
              <a:rPr lang="en-US" b="1" dirty="0" smtClean="0">
                <a:sym typeface="+mn-ea"/>
              </a:rPr>
              <a:t>FCN-LSTM-Fuzzy </a:t>
            </a:r>
            <a:r>
              <a:rPr lang="en-US" b="1" dirty="0">
                <a:sym typeface="+mn-ea"/>
              </a:rPr>
              <a:t>Logic Architecture and Attention Mechanisms:</a:t>
            </a:r>
            <a:endParaRPr lang="en-US" b="1" dirty="0"/>
          </a:p>
          <a:p>
            <a:pPr marL="285750" indent="-285750" algn="just">
              <a:lnSpc>
                <a:spcPct val="150000"/>
              </a:lnSpc>
              <a:buFont typeface="Wingdings" panose="05000000000000000000" charset="0"/>
              <a:buChar char="§"/>
            </a:pPr>
            <a:r>
              <a:rPr lang="en-US" dirty="0" smtClean="0">
                <a:sym typeface="+mn-ea"/>
              </a:rPr>
              <a:t> </a:t>
            </a:r>
            <a:r>
              <a:rPr lang="en-US" dirty="0"/>
              <a:t>This system aims to detect depression in real-time by analyzing facial expressions using Fully Connected Networks (FCNs) for spatial feature extraction and Long Short-Term Memory (LSTM) networks for handling temporal dynamics</a:t>
            </a:r>
            <a:r>
              <a:rPr lang="en-US" dirty="0" smtClean="0">
                <a:sym typeface="+mn-ea"/>
              </a:rPr>
              <a:t>. </a:t>
            </a:r>
            <a:endParaRPr lang="en-US" dirty="0"/>
          </a:p>
          <a:p>
            <a:pPr marL="285750" indent="-285750" algn="just">
              <a:lnSpc>
                <a:spcPct val="150000"/>
              </a:lnSpc>
              <a:buFont typeface="Wingdings" panose="05000000000000000000" charset="0"/>
              <a:buChar char="§"/>
            </a:pPr>
            <a:r>
              <a:rPr lang="en-US" dirty="0">
                <a:sym typeface="+mn-ea"/>
              </a:rPr>
              <a:t>The inclusion of an attention mechanism ensures that the model focuses on the most relevant facial features associated with depressive states.</a:t>
            </a:r>
            <a:endParaRPr lang="en-US" dirty="0"/>
          </a:p>
          <a:p>
            <a:pPr marL="285750" indent="-285750" algn="just">
              <a:lnSpc>
                <a:spcPct val="150000"/>
              </a:lnSpc>
              <a:buFont typeface="Wingdings" panose="05000000000000000000" charset="0"/>
              <a:buChar char="§"/>
            </a:pPr>
            <a:r>
              <a:rPr lang="en-US" dirty="0">
                <a:sym typeface="+mn-ea"/>
              </a:rPr>
              <a:t>By integrating </a:t>
            </a:r>
            <a:r>
              <a:rPr lang="en-US" dirty="0" err="1">
                <a:sym typeface="+mn-ea"/>
              </a:rPr>
              <a:t>explainability</a:t>
            </a:r>
            <a:r>
              <a:rPr lang="en-US" dirty="0">
                <a:sym typeface="+mn-ea"/>
              </a:rPr>
              <a:t> the system enhances transparency, allowing clinicians to understand the decision-making process. </a:t>
            </a:r>
            <a:endParaRPr lang="en-US"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57200" y="2743200"/>
            <a:ext cx="8152765" cy="161544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pitchFamily="34" charset="0"/>
              </a:rPr>
              <a:t>Proposed Methodology</a:t>
            </a:r>
            <a:endParaRPr lang="en-US" alt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82" name="CustomShape 1"/>
          <p:cNvSpPr/>
          <p:nvPr/>
        </p:nvSpPr>
        <p:spPr>
          <a:xfrm>
            <a:off x="457320" y="3581280"/>
            <a:ext cx="807660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304800" y="381000"/>
            <a:ext cx="5149850" cy="583565"/>
          </a:xfrm>
          <a:prstGeom prst="rect">
            <a:avLst/>
          </a:prstGeom>
          <a:noFill/>
        </p:spPr>
        <p:txBody>
          <a:bodyPr wrap="square" rtlCol="0">
            <a:spAutoFit/>
          </a:bodyPr>
          <a:p>
            <a:r>
              <a:rPr lang="en-US" sz="3200" b="1" dirty="0">
                <a:solidFill>
                  <a:srgbClr val="C00000"/>
                </a:solidFill>
                <a:latin typeface="+mj-lt"/>
              </a:rPr>
              <a:t>Proposed Methodology</a:t>
            </a:r>
            <a:endParaRPr lang="en-US" sz="3200" b="1" dirty="0">
              <a:solidFill>
                <a:srgbClr val="C00000"/>
              </a:solidFill>
              <a:latin typeface="+mj-lt"/>
            </a:endParaRPr>
          </a:p>
        </p:txBody>
      </p:sp>
      <p:sp>
        <p:nvSpPr>
          <p:cNvPr id="6" name="CustomShape 1"/>
          <p:cNvSpPr/>
          <p:nvPr/>
        </p:nvSpPr>
        <p:spPr>
          <a:xfrm>
            <a:off x="381000" y="914400"/>
            <a:ext cx="8381160" cy="75600"/>
          </a:xfrm>
          <a:prstGeom prst="rect">
            <a:avLst/>
          </a:prstGeom>
          <a:solidFill>
            <a:srgbClr val="7030A0"/>
          </a:solidFill>
          <a:ln w="25560">
            <a:solidFill>
              <a:srgbClr val="3A5F8B"/>
            </a:solidFill>
            <a:round/>
          </a:ln>
        </p:spPr>
        <p:txBody>
          <a:bodyPr/>
          <a:p>
            <a:endParaRPr lang="en-IN"/>
          </a:p>
        </p:txBody>
      </p:sp>
      <p:sp>
        <p:nvSpPr>
          <p:cNvPr id="4" name="Text Box 3"/>
          <p:cNvSpPr txBox="1"/>
          <p:nvPr/>
        </p:nvSpPr>
        <p:spPr>
          <a:xfrm>
            <a:off x="519430" y="1219200"/>
            <a:ext cx="8138160" cy="4556760"/>
          </a:xfrm>
          <a:prstGeom prst="rect">
            <a:avLst/>
          </a:prstGeom>
          <a:noFill/>
        </p:spPr>
        <p:txBody>
          <a:bodyPr wrap="square" rtlCol="0" anchor="t">
            <a:noAutofit/>
          </a:bodyPr>
          <a:p>
            <a:pPr algn="just">
              <a:lnSpc>
                <a:spcPct val="150000"/>
              </a:lnSpc>
            </a:pPr>
            <a:r>
              <a:rPr lang="en-US" altLang="en-US" dirty="0">
                <a:sym typeface="+mn-ea"/>
              </a:rPr>
              <a:t>1) </a:t>
            </a:r>
            <a:r>
              <a:rPr lang="en-US" altLang="en-US" b="1" dirty="0">
                <a:sym typeface="+mn-ea"/>
              </a:rPr>
              <a:t>Data preprocessing:</a:t>
            </a:r>
            <a:r>
              <a:rPr lang="en-US" altLang="en-US" dirty="0">
                <a:sym typeface="+mn-ea"/>
              </a:rPr>
              <a:t> Image resizing, normalization, and augmentation.</a:t>
            </a:r>
            <a:endParaRPr lang="en-US" altLang="en-US" dirty="0">
              <a:sym typeface="+mn-ea"/>
            </a:endParaRPr>
          </a:p>
          <a:p>
            <a:pPr algn="just">
              <a:lnSpc>
                <a:spcPct val="150000"/>
              </a:lnSpc>
            </a:pPr>
            <a:r>
              <a:rPr lang="en-US" altLang="en-US" dirty="0">
                <a:sym typeface="+mn-ea"/>
              </a:rPr>
              <a:t>2) </a:t>
            </a:r>
            <a:r>
              <a:rPr lang="en-US" altLang="en-US" b="1" dirty="0">
                <a:sym typeface="+mn-ea"/>
              </a:rPr>
              <a:t>Feature extraction: </a:t>
            </a:r>
            <a:r>
              <a:rPr lang="en-US" altLang="en-US" dirty="0">
                <a:sym typeface="+mn-ea"/>
              </a:rPr>
              <a:t>FCN extracts relevant facial features.</a:t>
            </a:r>
            <a:endParaRPr lang="en-US" altLang="en-US" dirty="0">
              <a:sym typeface="+mn-ea"/>
            </a:endParaRPr>
          </a:p>
          <a:p>
            <a:pPr algn="just">
              <a:lnSpc>
                <a:spcPct val="150000"/>
              </a:lnSpc>
            </a:pPr>
            <a:r>
              <a:rPr lang="en-US" altLang="en-US" dirty="0">
                <a:sym typeface="+mn-ea"/>
              </a:rPr>
              <a:t>3) </a:t>
            </a:r>
            <a:r>
              <a:rPr lang="en-US" altLang="en-US" b="1" dirty="0">
                <a:sym typeface="+mn-ea"/>
              </a:rPr>
              <a:t>Uncertainty handling: </a:t>
            </a:r>
            <a:r>
              <a:rPr lang="en-US" altLang="en-US" dirty="0">
                <a:sym typeface="+mn-ea"/>
              </a:rPr>
              <a:t>Fusion Fuzzy Logic refines decision-making.</a:t>
            </a:r>
            <a:endParaRPr lang="en-US" altLang="en-US" dirty="0">
              <a:sym typeface="+mn-ea"/>
            </a:endParaRPr>
          </a:p>
          <a:p>
            <a:pPr algn="just">
              <a:lnSpc>
                <a:spcPct val="150000"/>
              </a:lnSpc>
            </a:pPr>
            <a:r>
              <a:rPr lang="en-US" altLang="en-US" dirty="0">
                <a:sym typeface="+mn-ea"/>
              </a:rPr>
              <a:t>4) </a:t>
            </a:r>
            <a:r>
              <a:rPr lang="en-US" altLang="en-US" b="1" dirty="0">
                <a:sym typeface="+mn-ea"/>
              </a:rPr>
              <a:t>Temporal dependency modeling:</a:t>
            </a:r>
            <a:r>
              <a:rPr lang="en-US" altLang="en-US" dirty="0">
                <a:sym typeface="+mn-ea"/>
              </a:rPr>
              <a:t> LSTM captures sequential patterns in facial expressions.</a:t>
            </a:r>
            <a:endParaRPr lang="en-US" altLang="en-US" dirty="0">
              <a:sym typeface="+mn-ea"/>
            </a:endParaRPr>
          </a:p>
          <a:p>
            <a:pPr algn="just">
              <a:lnSpc>
                <a:spcPct val="150000"/>
              </a:lnSpc>
            </a:pPr>
            <a:r>
              <a:rPr lang="en-US" altLang="en-US" dirty="0">
                <a:sym typeface="+mn-ea"/>
              </a:rPr>
              <a:t>5) </a:t>
            </a:r>
            <a:r>
              <a:rPr lang="en-US" altLang="en-US" b="1" dirty="0">
                <a:sym typeface="+mn-ea"/>
              </a:rPr>
              <a:t>Classification: </a:t>
            </a:r>
            <a:r>
              <a:rPr lang="en-US" altLang="en-US" dirty="0">
                <a:sym typeface="+mn-ea"/>
              </a:rPr>
              <a:t>Final layer predicts depressive or non depressive states</a:t>
            </a:r>
            <a:endParaRPr lang="en-US" altLang="en-US"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44" name="CustomShape 2"/>
          <p:cNvSpPr/>
          <p:nvPr/>
        </p:nvSpPr>
        <p:spPr>
          <a:xfrm>
            <a:off x="457200" y="457200"/>
            <a:ext cx="8381160" cy="577440"/>
          </a:xfrm>
          <a:prstGeom prst="rect">
            <a:avLst/>
          </a:prstGeom>
        </p:spPr>
        <p:txBody>
          <a:bodyPr lIns="90000" tIns="45000" rIns="90000" bIns="45000"/>
          <a:lstStyle/>
          <a:p>
            <a:pPr>
              <a:lnSpc>
                <a:spcPct val="100000"/>
              </a:lnSpc>
            </a:pPr>
            <a:r>
              <a:rPr lang="en-IN" sz="3200" b="1" dirty="0">
                <a:solidFill>
                  <a:srgbClr val="C00000"/>
                </a:solidFill>
                <a:latin typeface="Calibri" panose="020F0502020204030204"/>
              </a:rPr>
              <a:t>Outline</a:t>
            </a:r>
            <a:endParaRPr>
              <a:solidFill>
                <a:srgbClr val="C00000"/>
              </a:solidFill>
            </a:endParaRPr>
          </a:p>
        </p:txBody>
      </p:sp>
      <p:sp>
        <p:nvSpPr>
          <p:cNvPr id="45" name="CustomShape 3"/>
          <p:cNvSpPr/>
          <p:nvPr/>
        </p:nvSpPr>
        <p:spPr>
          <a:xfrm>
            <a:off x="542925" y="1219200"/>
            <a:ext cx="7992745" cy="5153660"/>
          </a:xfrm>
          <a:prstGeom prst="rect">
            <a:avLst/>
          </a:prstGeom>
        </p:spPr>
        <p:txBody>
          <a:bodyPr lIns="90000" tIns="45000" rIns="90000" bIns="45000"/>
          <a:lstStyle/>
          <a:p>
            <a:pPr algn="just">
              <a:lnSpc>
                <a:spcPct val="150000"/>
              </a:lnSpc>
              <a:buFont typeface="Arial" panose="020B0604020202020204" pitchFamily="34" charset="0"/>
              <a:buChar char="•"/>
            </a:pPr>
            <a:r>
              <a:rPr lang="en-IN" sz="2000" b="1" dirty="0">
                <a:solidFill>
                  <a:srgbClr val="000000"/>
                </a:solidFill>
                <a:latin typeface="Bookman Old Style" panose="02050604050505020204" pitchFamily="18" charset="0"/>
              </a:rPr>
              <a:t> </a:t>
            </a:r>
            <a:r>
              <a:rPr lang="en-IN" sz="1600" b="1" dirty="0">
                <a:solidFill>
                  <a:srgbClr val="000000"/>
                </a:solidFill>
                <a:latin typeface="Arial" panose="020B0604020202020204" pitchFamily="34" charset="0"/>
                <a:cs typeface="Arial" panose="020B0604020202020204" pitchFamily="34" charset="0"/>
              </a:rPr>
              <a:t>Abstract </a:t>
            </a:r>
            <a:endParaRPr lang="en-IN" sz="1600" b="1" dirty="0">
              <a:solidFill>
                <a:srgbClr val="000000"/>
              </a:solidFill>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IN" sz="1600" b="1" dirty="0">
                <a:solidFill>
                  <a:srgbClr val="000000"/>
                </a:solidFill>
                <a:latin typeface="Arial" panose="020B0604020202020204" pitchFamily="34" charset="0"/>
                <a:cs typeface="Arial" panose="020B0604020202020204" pitchFamily="34" charset="0"/>
              </a:rPr>
              <a:t> Introduction </a:t>
            </a:r>
            <a:endParaRPr lang="en-IN" sz="1600" b="1" dirty="0">
              <a:solidFill>
                <a:srgbClr val="000000"/>
              </a:solidFill>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a:t>
            </a:r>
            <a:r>
              <a:rPr lang="en-IN" sz="1600" b="1" dirty="0">
                <a:solidFill>
                  <a:srgbClr val="000000"/>
                </a:solidFill>
                <a:latin typeface="Arial" panose="020B0604020202020204" pitchFamily="34" charset="0"/>
                <a:cs typeface="Arial" panose="020B0604020202020204" pitchFamily="34" charset="0"/>
                <a:sym typeface="+mn-ea"/>
              </a:rPr>
              <a:t>Problem Statement</a:t>
            </a:r>
            <a:endParaRPr 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a:t>
            </a:r>
            <a:r>
              <a:rPr lang="en-US" altLang="en-IN" sz="1600" b="1" dirty="0" smtClean="0">
                <a:solidFill>
                  <a:srgbClr val="000000"/>
                </a:solidFill>
                <a:latin typeface="Arial" panose="020B0604020202020204" pitchFamily="34" charset="0"/>
                <a:cs typeface="Arial" panose="020B0604020202020204" pitchFamily="34" charset="0"/>
                <a:sym typeface="+mn-ea"/>
              </a:rPr>
              <a:t>Existing </a:t>
            </a:r>
            <a:r>
              <a:rPr lang="en-US" altLang="en-IN" sz="1600" b="1" dirty="0">
                <a:solidFill>
                  <a:srgbClr val="000000"/>
                </a:solidFill>
                <a:latin typeface="Arial" panose="020B0604020202020204" pitchFamily="34" charset="0"/>
                <a:cs typeface="Arial" panose="020B0604020202020204" pitchFamily="34" charset="0"/>
                <a:sym typeface="+mn-ea"/>
              </a:rPr>
              <a:t>Solutions</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IN" sz="1600" b="1" dirty="0">
                <a:solidFill>
                  <a:srgbClr val="000000"/>
                </a:solidFill>
                <a:latin typeface="Arial" panose="020B0604020202020204" pitchFamily="34" charset="0"/>
                <a:cs typeface="Arial" panose="020B0604020202020204" pitchFamily="34" charset="0"/>
                <a:sym typeface="+mn-ea"/>
              </a:rPr>
              <a:t> Research Objective </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Proposed System</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Proposed Methodology</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Dataset Specification</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Model Architecture</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Flow chart</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Performance Metrics</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sym typeface="+mn-ea"/>
              </a:rPr>
              <a:t> Result and Output</a:t>
            </a:r>
            <a:endParaRPr lang="en-US" altLang="en-IN" sz="1600" b="1" dirty="0">
              <a:solidFill>
                <a:srgbClr val="000000"/>
              </a:solidFill>
              <a:latin typeface="Arial" panose="020B0604020202020204" pitchFamily="34" charset="0"/>
              <a:cs typeface="Arial" panose="020B0604020202020204" pitchFamily="34" charset="0"/>
              <a:sym typeface="+mn-ea"/>
            </a:endParaRPr>
          </a:p>
          <a:p>
            <a:pPr algn="just">
              <a:lnSpc>
                <a:spcPct val="150000"/>
              </a:lnSpc>
              <a:buFont typeface="Arial" panose="020B0604020202020204" pitchFamily="34" charset="0"/>
              <a:buChar char="•"/>
            </a:pPr>
            <a:r>
              <a:rPr lang="en-US" altLang="en-IN" sz="1600" b="1" dirty="0">
                <a:solidFill>
                  <a:srgbClr val="000000"/>
                </a:solidFill>
                <a:latin typeface="Arial" panose="020B0604020202020204" pitchFamily="34" charset="0"/>
                <a:cs typeface="Arial" panose="020B0604020202020204" pitchFamily="34" charset="0"/>
              </a:rPr>
              <a:t> Conclusion</a:t>
            </a:r>
            <a:endParaRPr lang="en-IN" sz="1600" b="1" dirty="0">
              <a:solidFill>
                <a:srgbClr val="000000"/>
              </a:solidFill>
              <a:latin typeface="Arial" panose="020B0604020202020204" pitchFamily="34" charset="0"/>
              <a:cs typeface="Arial" panose="020B0604020202020204" pitchFamily="34" charset="0"/>
            </a:endParaRPr>
          </a:p>
          <a:p>
            <a:pPr algn="just">
              <a:lnSpc>
                <a:spcPct val="150000"/>
              </a:lnSpc>
              <a:buFont typeface="Arial" panose="020B0604020202020204" pitchFamily="34" charset="0"/>
              <a:buChar char="•"/>
            </a:pPr>
            <a:r>
              <a:rPr lang="en-US" sz="1600" dirty="0">
                <a:latin typeface="Arial" panose="020B0604020202020204" pitchFamily="34" charset="0"/>
                <a:cs typeface="Arial" panose="020B0604020202020204" pitchFamily="34" charset="0"/>
              </a:rPr>
              <a:t> </a:t>
            </a:r>
            <a:r>
              <a:rPr lang="en-US" altLang="en-IN" sz="1600" b="1" dirty="0">
                <a:solidFill>
                  <a:srgbClr val="000000"/>
                </a:solidFill>
                <a:latin typeface="Arial" panose="020B0604020202020204" pitchFamily="34" charset="0"/>
                <a:cs typeface="Arial" panose="020B0604020202020204" pitchFamily="34" charset="0"/>
                <a:sym typeface="+mn-ea"/>
              </a:rPr>
              <a:t> </a:t>
            </a:r>
            <a:r>
              <a:rPr lang="en-IN" sz="1600" b="1" dirty="0">
                <a:solidFill>
                  <a:srgbClr val="000000"/>
                </a:solidFill>
                <a:latin typeface="Arial" panose="020B0604020202020204" pitchFamily="34" charset="0"/>
                <a:cs typeface="Arial" panose="020B0604020202020204" pitchFamily="34" charset="0"/>
                <a:sym typeface="+mn-ea"/>
              </a:rPr>
              <a:t>References	</a:t>
            </a:r>
            <a:endParaRPr lang="en-US" sz="1600" dirty="0">
              <a:latin typeface="Arial" panose="020B060402020202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57200" y="23622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a:rPr>
              <a:t>Dataset Specification</a:t>
            </a:r>
            <a:endParaRPr lang="en-US" altLang="en-IN" sz="4400" b="1" dirty="0">
              <a:solidFill>
                <a:srgbClr val="000000"/>
              </a:solidFill>
              <a:latin typeface="Arial Black" panose="020B0A04020102020204"/>
            </a:endParaRPr>
          </a:p>
        </p:txBody>
      </p:sp>
      <p:sp>
        <p:nvSpPr>
          <p:cNvPr id="6" name="CustomShape 1"/>
          <p:cNvSpPr/>
          <p:nvPr/>
        </p:nvSpPr>
        <p:spPr>
          <a:xfrm>
            <a:off x="228600" y="304673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304800" y="152400"/>
            <a:ext cx="7506335" cy="583565"/>
          </a:xfrm>
          <a:prstGeom prst="rect">
            <a:avLst/>
          </a:prstGeom>
          <a:noFill/>
        </p:spPr>
        <p:txBody>
          <a:bodyPr wrap="square" rtlCol="0">
            <a:spAutoFit/>
          </a:bodyPr>
          <a:p>
            <a:r>
              <a:rPr lang="en-US" sz="3200" b="1" dirty="0">
                <a:solidFill>
                  <a:srgbClr val="C00000"/>
                </a:solidFill>
                <a:latin typeface="+mj-lt"/>
              </a:rPr>
              <a:t>Dataset Specification</a:t>
            </a:r>
            <a:endParaRPr lang="en-US" sz="3200" b="1" dirty="0">
              <a:solidFill>
                <a:srgbClr val="C00000"/>
              </a:solidFill>
              <a:latin typeface="+mj-lt"/>
            </a:endParaRPr>
          </a:p>
        </p:txBody>
      </p:sp>
      <p:sp>
        <p:nvSpPr>
          <p:cNvPr id="6" name="CustomShape 1"/>
          <p:cNvSpPr/>
          <p:nvPr/>
        </p:nvSpPr>
        <p:spPr>
          <a:xfrm>
            <a:off x="304800" y="685800"/>
            <a:ext cx="8381160" cy="75600"/>
          </a:xfrm>
          <a:prstGeom prst="rect">
            <a:avLst/>
          </a:prstGeom>
          <a:solidFill>
            <a:srgbClr val="7030A0"/>
          </a:solidFill>
          <a:ln w="25560">
            <a:solidFill>
              <a:srgbClr val="3A5F8B"/>
            </a:solidFill>
            <a:round/>
          </a:ln>
        </p:spPr>
        <p:txBody>
          <a:bodyPr/>
          <a:p>
            <a:endParaRPr lang="en-IN"/>
          </a:p>
        </p:txBody>
      </p:sp>
      <p:sp>
        <p:nvSpPr>
          <p:cNvPr id="4" name="Text Box 3"/>
          <p:cNvSpPr txBox="1"/>
          <p:nvPr/>
        </p:nvSpPr>
        <p:spPr>
          <a:xfrm>
            <a:off x="391160" y="890270"/>
            <a:ext cx="8239760" cy="4697095"/>
          </a:xfrm>
          <a:prstGeom prst="rect">
            <a:avLst/>
          </a:prstGeom>
          <a:noFill/>
        </p:spPr>
        <p:txBody>
          <a:bodyPr wrap="square" rtlCol="0" anchor="t">
            <a:noAutofit/>
          </a:bodyPr>
          <a:p>
            <a:pPr algn="just">
              <a:lnSpc>
                <a:spcPct val="150000"/>
              </a:lnSpc>
            </a:pPr>
            <a:r>
              <a:rPr lang="en-US" altLang="en-US" dirty="0">
                <a:sym typeface="+mn-ea"/>
              </a:rPr>
              <a:t>The dataset ratio:</a:t>
            </a:r>
            <a:endParaRPr lang="en-US" altLang="en-US" dirty="0">
              <a:sym typeface="+mn-ea"/>
            </a:endParaRPr>
          </a:p>
          <a:p>
            <a:pPr algn="just">
              <a:lnSpc>
                <a:spcPct val="150000"/>
              </a:lnSpc>
            </a:pPr>
            <a:r>
              <a:rPr lang="en-US" altLang="en-US" b="1" dirty="0">
                <a:sym typeface="+mn-ea"/>
              </a:rPr>
              <a:t>Training: </a:t>
            </a:r>
            <a:r>
              <a:rPr lang="en-US" altLang="en-US" dirty="0">
                <a:sym typeface="+mn-ea"/>
              </a:rPr>
              <a:t>75%</a:t>
            </a:r>
            <a:endParaRPr lang="en-US" altLang="en-US" dirty="0">
              <a:sym typeface="+mn-ea"/>
            </a:endParaRPr>
          </a:p>
          <a:p>
            <a:pPr algn="just">
              <a:lnSpc>
                <a:spcPct val="150000"/>
              </a:lnSpc>
            </a:pPr>
            <a:r>
              <a:rPr lang="en-US" altLang="en-US" b="1" dirty="0">
                <a:sym typeface="+mn-ea"/>
              </a:rPr>
              <a:t>validation and testing: </a:t>
            </a:r>
            <a:r>
              <a:rPr lang="en-US" altLang="en-US" dirty="0">
                <a:sym typeface="+mn-ea"/>
              </a:rPr>
              <a:t>25%</a:t>
            </a:r>
            <a:endParaRPr lang="en-US" altLang="en-US" dirty="0">
              <a:sym typeface="+mn-ea"/>
            </a:endParaRPr>
          </a:p>
          <a:p>
            <a:pPr algn="just">
              <a:lnSpc>
                <a:spcPct val="150000"/>
              </a:lnSpc>
            </a:pPr>
            <a:endParaRPr lang="en-US" altLang="en-US" dirty="0">
              <a:sym typeface="+mn-ea"/>
            </a:endParaRPr>
          </a:p>
          <a:p>
            <a:pPr algn="just">
              <a:lnSpc>
                <a:spcPct val="150000"/>
              </a:lnSpc>
            </a:pPr>
            <a:endParaRPr lang="en-US" altLang="en-US" dirty="0">
              <a:sym typeface="+mn-ea"/>
            </a:endParaRPr>
          </a:p>
          <a:p>
            <a:pPr algn="just">
              <a:lnSpc>
                <a:spcPct val="150000"/>
              </a:lnSpc>
            </a:pPr>
            <a:r>
              <a:rPr lang="en-US" altLang="en-US" dirty="0">
                <a:sym typeface="+mn-ea"/>
              </a:rPr>
              <a:t>The dataset comprises:</a:t>
            </a:r>
            <a:endParaRPr lang="en-US" altLang="en-US" dirty="0">
              <a:sym typeface="+mn-ea"/>
            </a:endParaRPr>
          </a:p>
          <a:p>
            <a:pPr algn="just">
              <a:lnSpc>
                <a:spcPct val="150000"/>
              </a:lnSpc>
            </a:pPr>
            <a:r>
              <a:rPr lang="en-US" altLang="en-US" dirty="0">
                <a:sym typeface="+mn-ea"/>
              </a:rPr>
              <a:t>• </a:t>
            </a:r>
            <a:r>
              <a:rPr lang="en-US" altLang="en-US" b="1" dirty="0">
                <a:sym typeface="+mn-ea"/>
              </a:rPr>
              <a:t>Training set: </a:t>
            </a:r>
            <a:r>
              <a:rPr lang="en-US" altLang="en-US" dirty="0">
                <a:sym typeface="+mn-ea"/>
              </a:rPr>
              <a:t>8926 depressed, 7215 not depressed images.</a:t>
            </a:r>
            <a:endParaRPr lang="en-US" altLang="en-US" dirty="0">
              <a:sym typeface="+mn-ea"/>
            </a:endParaRPr>
          </a:p>
          <a:p>
            <a:pPr algn="just">
              <a:lnSpc>
                <a:spcPct val="150000"/>
              </a:lnSpc>
            </a:pPr>
            <a:r>
              <a:rPr lang="en-US" altLang="en-US" dirty="0">
                <a:sym typeface="+mn-ea"/>
              </a:rPr>
              <a:t>• </a:t>
            </a:r>
            <a:r>
              <a:rPr lang="en-US" altLang="en-US" b="1" dirty="0">
                <a:sym typeface="+mn-ea"/>
              </a:rPr>
              <a:t>Validation set: </a:t>
            </a:r>
            <a:r>
              <a:rPr lang="en-US" altLang="en-US" dirty="0">
                <a:sym typeface="+mn-ea"/>
              </a:rPr>
              <a:t>1435 depressed, 1187 not depressed images.</a:t>
            </a:r>
            <a:endParaRPr lang="en-US" altLang="en-US" dirty="0">
              <a:sym typeface="+mn-ea"/>
            </a:endParaRPr>
          </a:p>
          <a:p>
            <a:pPr algn="just">
              <a:lnSpc>
                <a:spcPct val="150000"/>
              </a:lnSpc>
            </a:pPr>
            <a:r>
              <a:rPr lang="en-US" altLang="en-US" dirty="0">
                <a:sym typeface="+mn-ea"/>
              </a:rPr>
              <a:t>•</a:t>
            </a:r>
            <a:r>
              <a:rPr lang="en-US" altLang="en-US" b="1" dirty="0">
                <a:sym typeface="+mn-ea"/>
              </a:rPr>
              <a:t> Test set: </a:t>
            </a:r>
            <a:r>
              <a:rPr lang="en-US" altLang="en-US" dirty="0">
                <a:sym typeface="+mn-ea"/>
              </a:rPr>
              <a:t>1184 depressed, 887 not depressed images.</a:t>
            </a:r>
            <a:endParaRPr lang="en-US" altLang="en-US" dirty="0">
              <a:sym typeface="+mn-e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57200" y="23622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a:rPr>
              <a:t>Model Architecture</a:t>
            </a:r>
            <a:endParaRPr lang="en-US" altLang="en-IN" sz="4400" b="1" dirty="0">
              <a:solidFill>
                <a:srgbClr val="000000"/>
              </a:solidFill>
              <a:latin typeface="Arial Black" panose="020B0A04020102020204"/>
            </a:endParaRPr>
          </a:p>
        </p:txBody>
      </p:sp>
      <p:sp>
        <p:nvSpPr>
          <p:cNvPr id="6" name="CustomShape 1"/>
          <p:cNvSpPr/>
          <p:nvPr/>
        </p:nvSpPr>
        <p:spPr>
          <a:xfrm>
            <a:off x="228600" y="304673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304800" y="152400"/>
            <a:ext cx="7506335" cy="583565"/>
          </a:xfrm>
          <a:prstGeom prst="rect">
            <a:avLst/>
          </a:prstGeom>
          <a:noFill/>
        </p:spPr>
        <p:txBody>
          <a:bodyPr wrap="square" rtlCol="0">
            <a:spAutoFit/>
          </a:bodyPr>
          <a:p>
            <a:r>
              <a:rPr lang="en-US" sz="3200" b="1" dirty="0">
                <a:solidFill>
                  <a:srgbClr val="C00000"/>
                </a:solidFill>
                <a:latin typeface="+mj-lt"/>
              </a:rPr>
              <a:t>Model Architecture</a:t>
            </a:r>
            <a:endParaRPr lang="en-US" sz="3200" b="1" dirty="0">
              <a:solidFill>
                <a:srgbClr val="C00000"/>
              </a:solidFill>
              <a:latin typeface="+mj-lt"/>
            </a:endParaRPr>
          </a:p>
        </p:txBody>
      </p:sp>
      <p:sp>
        <p:nvSpPr>
          <p:cNvPr id="6" name="CustomShape 1"/>
          <p:cNvSpPr/>
          <p:nvPr/>
        </p:nvSpPr>
        <p:spPr>
          <a:xfrm>
            <a:off x="304800" y="685800"/>
            <a:ext cx="8381160" cy="75600"/>
          </a:xfrm>
          <a:prstGeom prst="rect">
            <a:avLst/>
          </a:prstGeom>
          <a:solidFill>
            <a:srgbClr val="7030A0"/>
          </a:solidFill>
          <a:ln w="25560">
            <a:solidFill>
              <a:srgbClr val="3A5F8B"/>
            </a:solidFill>
            <a:round/>
          </a:ln>
        </p:spPr>
        <p:txBody>
          <a:bodyPr/>
          <a:p>
            <a:endParaRPr lang="en-IN"/>
          </a:p>
        </p:txBody>
      </p:sp>
      <p:sp>
        <p:nvSpPr>
          <p:cNvPr id="4" name="Text Box 3"/>
          <p:cNvSpPr txBox="1"/>
          <p:nvPr/>
        </p:nvSpPr>
        <p:spPr>
          <a:xfrm>
            <a:off x="391160" y="890270"/>
            <a:ext cx="8239760" cy="4697095"/>
          </a:xfrm>
          <a:prstGeom prst="rect">
            <a:avLst/>
          </a:prstGeom>
          <a:noFill/>
        </p:spPr>
        <p:txBody>
          <a:bodyPr wrap="square" rtlCol="0" anchor="t">
            <a:noAutofit/>
          </a:bodyPr>
          <a:p>
            <a:pPr algn="just">
              <a:lnSpc>
                <a:spcPct val="150000"/>
              </a:lnSpc>
            </a:pPr>
            <a:r>
              <a:rPr lang="en-US" altLang="en-US" dirty="0">
                <a:sym typeface="+mn-ea"/>
              </a:rPr>
              <a:t>Our hybrid model consists of:</a:t>
            </a:r>
            <a:endParaRPr lang="en-US" altLang="en-US" dirty="0">
              <a:sym typeface="+mn-ea"/>
            </a:endParaRPr>
          </a:p>
          <a:p>
            <a:pPr algn="just">
              <a:lnSpc>
                <a:spcPct val="150000"/>
              </a:lnSpc>
            </a:pPr>
            <a:r>
              <a:rPr lang="en-US" altLang="en-US" dirty="0">
                <a:sym typeface="+mn-ea"/>
              </a:rPr>
              <a:t>• </a:t>
            </a:r>
            <a:r>
              <a:rPr lang="en-US" altLang="en-US" b="1" dirty="0">
                <a:sym typeface="+mn-ea"/>
              </a:rPr>
              <a:t>FCN: </a:t>
            </a:r>
            <a:r>
              <a:rPr lang="en-US" altLang="en-US" dirty="0">
                <a:sym typeface="+mn-ea"/>
              </a:rPr>
              <a:t>Extracts deep facial features.</a:t>
            </a:r>
            <a:endParaRPr lang="en-US" altLang="en-US" dirty="0">
              <a:sym typeface="+mn-ea"/>
            </a:endParaRPr>
          </a:p>
          <a:p>
            <a:pPr algn="just">
              <a:lnSpc>
                <a:spcPct val="150000"/>
              </a:lnSpc>
            </a:pPr>
            <a:r>
              <a:rPr lang="en-US" altLang="en-US" dirty="0">
                <a:sym typeface="+mn-ea"/>
              </a:rPr>
              <a:t>• </a:t>
            </a:r>
            <a:r>
              <a:rPr lang="en-US" altLang="en-US" b="1" dirty="0">
                <a:sym typeface="+mn-ea"/>
              </a:rPr>
              <a:t>Fusion Fuzzy Logic:</a:t>
            </a:r>
            <a:r>
              <a:rPr lang="en-US" altLang="en-US" dirty="0">
                <a:sym typeface="+mn-ea"/>
              </a:rPr>
              <a:t> Enhances decision-making by handling uncertainty.</a:t>
            </a:r>
            <a:endParaRPr lang="en-US" altLang="en-US" dirty="0">
              <a:sym typeface="+mn-ea"/>
            </a:endParaRPr>
          </a:p>
          <a:p>
            <a:pPr algn="just">
              <a:lnSpc>
                <a:spcPct val="150000"/>
              </a:lnSpc>
            </a:pPr>
            <a:r>
              <a:rPr lang="en-US" altLang="en-US" dirty="0">
                <a:sym typeface="+mn-ea"/>
              </a:rPr>
              <a:t>• </a:t>
            </a:r>
            <a:r>
              <a:rPr lang="en-US" altLang="en-US" b="1" dirty="0">
                <a:sym typeface="+mn-ea"/>
              </a:rPr>
              <a:t>LSTM: </a:t>
            </a:r>
            <a:r>
              <a:rPr lang="en-US" altLang="en-US" dirty="0">
                <a:sym typeface="+mn-ea"/>
              </a:rPr>
              <a:t>Captures sequential dependencies in facial expressions.</a:t>
            </a:r>
            <a:endParaRPr lang="en-US" altLang="en-US" dirty="0">
              <a:sym typeface="+mn-ea"/>
            </a:endParaRPr>
          </a:p>
          <a:p>
            <a:pPr algn="just">
              <a:lnSpc>
                <a:spcPct val="150000"/>
              </a:lnSpc>
            </a:pPr>
            <a:endParaRPr lang="en-US" altLang="en-US" dirty="0">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381000" y="22863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pitchFamily="34" charset="0"/>
              </a:rPr>
              <a:t>Flowchart  </a:t>
            </a:r>
            <a:r>
              <a:rPr lang="en-IN" sz="4400" b="1" dirty="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6" name="CustomShape 1"/>
          <p:cNvSpPr/>
          <p:nvPr/>
        </p:nvSpPr>
        <p:spPr>
          <a:xfrm>
            <a:off x="304800" y="312420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Untitled diagram-2025-02-20-162713"/>
          <p:cNvPicPr>
            <a:picLocks noChangeAspect="1"/>
          </p:cNvPicPr>
          <p:nvPr/>
        </p:nvPicPr>
        <p:blipFill>
          <a:blip r:embed="rId1"/>
          <a:stretch>
            <a:fillRect/>
          </a:stretch>
        </p:blipFill>
        <p:spPr>
          <a:xfrm>
            <a:off x="3530600" y="1082040"/>
            <a:ext cx="2082165" cy="5436870"/>
          </a:xfrm>
          <a:prstGeom prst="rect">
            <a:avLst/>
          </a:prstGeom>
        </p:spPr>
      </p:pic>
      <p:sp>
        <p:nvSpPr>
          <p:cNvPr id="7" name="TextBox 6"/>
          <p:cNvSpPr txBox="1"/>
          <p:nvPr/>
        </p:nvSpPr>
        <p:spPr>
          <a:xfrm>
            <a:off x="228600" y="228600"/>
            <a:ext cx="4648200" cy="583565"/>
          </a:xfrm>
          <a:prstGeom prst="rect">
            <a:avLst/>
          </a:prstGeom>
          <a:noFill/>
        </p:spPr>
        <p:txBody>
          <a:bodyPr wrap="square" rtlCol="0">
            <a:spAutoFit/>
          </a:bodyPr>
          <a:p>
            <a:r>
              <a:rPr lang="en-US" sz="3200" b="1" dirty="0">
                <a:solidFill>
                  <a:srgbClr val="C00000"/>
                </a:solidFill>
                <a:latin typeface="+mj-lt"/>
              </a:rPr>
              <a:t>Flowchart</a:t>
            </a:r>
            <a:endParaRPr lang="en-US" sz="3200" b="1" dirty="0">
              <a:solidFill>
                <a:srgbClr val="C00000"/>
              </a:solidFill>
              <a:latin typeface="+mj-lt"/>
            </a:endParaRPr>
          </a:p>
        </p:txBody>
      </p:sp>
      <p:sp>
        <p:nvSpPr>
          <p:cNvPr id="6" name="CustomShape 1"/>
          <p:cNvSpPr/>
          <p:nvPr/>
        </p:nvSpPr>
        <p:spPr>
          <a:xfrm>
            <a:off x="304800" y="76200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381000" y="24387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pitchFamily="34" charset="0"/>
              </a:rPr>
              <a:t>Performance Metrics</a:t>
            </a:r>
            <a:r>
              <a:rPr lang="en-IN" sz="4400" b="1" dirty="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a:latin typeface="Arial Black" panose="020B0A04020102020204" pitchFamily="34" charset="0"/>
            </a:endParaRPr>
          </a:p>
        </p:txBody>
      </p:sp>
      <p:sp>
        <p:nvSpPr>
          <p:cNvPr id="6" name="CustomShape 1"/>
          <p:cNvSpPr/>
          <p:nvPr/>
        </p:nvSpPr>
        <p:spPr>
          <a:xfrm>
            <a:off x="228600" y="320040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304800" y="304800"/>
            <a:ext cx="8450580" cy="583565"/>
          </a:xfrm>
          <a:prstGeom prst="rect">
            <a:avLst/>
          </a:prstGeom>
          <a:noFill/>
        </p:spPr>
        <p:txBody>
          <a:bodyPr wrap="square" rtlCol="0">
            <a:spAutoFit/>
          </a:bodyPr>
          <a:p>
            <a:r>
              <a:rPr lang="en-US" sz="3200" b="1" dirty="0">
                <a:solidFill>
                  <a:srgbClr val="C00000"/>
                </a:solidFill>
                <a:latin typeface="+mj-lt"/>
              </a:rPr>
              <a:t>Performance Metrics of the Hybrid Model</a:t>
            </a:r>
            <a:endParaRPr lang="en-US" sz="3200" b="1" dirty="0">
              <a:solidFill>
                <a:srgbClr val="C00000"/>
              </a:solidFill>
              <a:latin typeface="+mj-lt"/>
            </a:endParaRPr>
          </a:p>
        </p:txBody>
      </p:sp>
      <p:sp>
        <p:nvSpPr>
          <p:cNvPr id="6" name="CustomShape 1"/>
          <p:cNvSpPr/>
          <p:nvPr/>
        </p:nvSpPr>
        <p:spPr>
          <a:xfrm>
            <a:off x="381000" y="838200"/>
            <a:ext cx="8381160" cy="75600"/>
          </a:xfrm>
          <a:prstGeom prst="rect">
            <a:avLst/>
          </a:prstGeom>
          <a:solidFill>
            <a:srgbClr val="7030A0"/>
          </a:solidFill>
          <a:ln w="25560">
            <a:solidFill>
              <a:srgbClr val="3A5F8B"/>
            </a:solidFill>
            <a:round/>
          </a:ln>
        </p:spPr>
        <p:txBody>
          <a:bodyPr/>
          <a:p>
            <a:endParaRPr lang="en-IN"/>
          </a:p>
        </p:txBody>
      </p:sp>
      <p:sp>
        <p:nvSpPr>
          <p:cNvPr id="4" name="Text Box 3"/>
          <p:cNvSpPr txBox="1"/>
          <p:nvPr/>
        </p:nvSpPr>
        <p:spPr>
          <a:xfrm>
            <a:off x="457200" y="1066800"/>
            <a:ext cx="8107045" cy="4035425"/>
          </a:xfrm>
          <a:prstGeom prst="rect">
            <a:avLst/>
          </a:prstGeom>
          <a:noFill/>
        </p:spPr>
        <p:txBody>
          <a:bodyPr wrap="square" rtlCol="0" anchor="t">
            <a:noAutofit/>
          </a:bodyPr>
          <a:p>
            <a:pPr algn="just">
              <a:lnSpc>
                <a:spcPct val="150000"/>
              </a:lnSpc>
            </a:pPr>
            <a:r>
              <a:rPr lang="en-US" altLang="en-US" b="1" dirty="0">
                <a:sym typeface="+mn-ea"/>
              </a:rPr>
              <a:t>Confusion Matrix:</a:t>
            </a:r>
            <a:endParaRPr lang="en-US" altLang="en-US" b="1" dirty="0">
              <a:sym typeface="+mn-ea"/>
            </a:endParaRPr>
          </a:p>
          <a:p>
            <a:pPr algn="just">
              <a:lnSpc>
                <a:spcPct val="150000"/>
              </a:lnSpc>
            </a:pPr>
            <a:r>
              <a:rPr lang="en-US" altLang="en-US" dirty="0">
                <a:sym typeface="+mn-ea"/>
              </a:rPr>
              <a:t>[[1106   78]</a:t>
            </a:r>
            <a:endParaRPr lang="en-US" altLang="en-US" dirty="0">
              <a:sym typeface="+mn-ea"/>
            </a:endParaRPr>
          </a:p>
          <a:p>
            <a:pPr algn="just">
              <a:lnSpc>
                <a:spcPct val="150000"/>
              </a:lnSpc>
            </a:pPr>
            <a:r>
              <a:rPr lang="en-US" altLang="en-US" dirty="0">
                <a:sym typeface="+mn-ea"/>
              </a:rPr>
              <a:t> [  68  819]]</a:t>
            </a:r>
            <a:endParaRPr lang="en-US" altLang="en-US" dirty="0">
              <a:sym typeface="+mn-ea"/>
            </a:endParaRPr>
          </a:p>
          <a:p>
            <a:pPr algn="just">
              <a:lnSpc>
                <a:spcPct val="150000"/>
              </a:lnSpc>
            </a:pPr>
            <a:endParaRPr lang="en-US" altLang="en-US" b="1" dirty="0">
              <a:sym typeface="+mn-ea"/>
            </a:endParaRPr>
          </a:p>
          <a:p>
            <a:pPr algn="just">
              <a:lnSpc>
                <a:spcPct val="150000"/>
              </a:lnSpc>
            </a:pPr>
            <a:r>
              <a:rPr lang="en-US" altLang="en-US" b="1" dirty="0">
                <a:sym typeface="+mn-ea"/>
              </a:rPr>
              <a:t>Accuracy: </a:t>
            </a:r>
            <a:r>
              <a:rPr lang="en-US" altLang="en-US" dirty="0">
                <a:sym typeface="+mn-ea"/>
              </a:rPr>
              <a:t>92.95%</a:t>
            </a:r>
            <a:endParaRPr lang="en-US" altLang="en-US" dirty="0">
              <a:sym typeface="+mn-ea"/>
            </a:endParaRPr>
          </a:p>
          <a:p>
            <a:pPr algn="just">
              <a:lnSpc>
                <a:spcPct val="150000"/>
              </a:lnSpc>
            </a:pPr>
            <a:r>
              <a:rPr lang="en-US" altLang="en-US" b="1" dirty="0">
                <a:sym typeface="+mn-ea"/>
              </a:rPr>
              <a:t>Precision: </a:t>
            </a:r>
            <a:r>
              <a:rPr lang="en-US" altLang="en-US" dirty="0">
                <a:sym typeface="+mn-ea"/>
              </a:rPr>
              <a:t>93.41%</a:t>
            </a:r>
            <a:endParaRPr lang="en-US" altLang="en-US" dirty="0">
              <a:sym typeface="+mn-ea"/>
            </a:endParaRPr>
          </a:p>
          <a:p>
            <a:pPr algn="just">
              <a:lnSpc>
                <a:spcPct val="150000"/>
              </a:lnSpc>
            </a:pPr>
            <a:r>
              <a:rPr lang="en-US" altLang="en-US" b="1" dirty="0">
                <a:sym typeface="+mn-ea"/>
              </a:rPr>
              <a:t>Recall: </a:t>
            </a:r>
            <a:r>
              <a:rPr lang="en-US" altLang="en-US" dirty="0">
                <a:sym typeface="+mn-ea"/>
              </a:rPr>
              <a:t>94.20%</a:t>
            </a:r>
            <a:endParaRPr lang="en-US" altLang="en-US" dirty="0">
              <a:sym typeface="+mn-ea"/>
            </a:endParaRPr>
          </a:p>
          <a:p>
            <a:pPr algn="just">
              <a:lnSpc>
                <a:spcPct val="150000"/>
              </a:lnSpc>
            </a:pPr>
            <a:r>
              <a:rPr lang="en-US" altLang="en-US" b="1" dirty="0">
                <a:sym typeface="+mn-ea"/>
              </a:rPr>
              <a:t>F1 Score: </a:t>
            </a:r>
            <a:r>
              <a:rPr lang="en-US" altLang="en-US" dirty="0">
                <a:sym typeface="+mn-ea"/>
              </a:rPr>
              <a:t>93.80%</a:t>
            </a:r>
            <a:endParaRPr lang="en-US" altLang="en-US"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57200" y="23622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a:rPr>
              <a:t>Deployment</a:t>
            </a:r>
            <a:endParaRPr lang="en-US" altLang="en-IN" sz="4400" b="1" dirty="0">
              <a:solidFill>
                <a:srgbClr val="000000"/>
              </a:solidFill>
              <a:latin typeface="Arial Black" panose="020B0A04020102020204"/>
            </a:endParaRPr>
          </a:p>
        </p:txBody>
      </p:sp>
      <p:sp>
        <p:nvSpPr>
          <p:cNvPr id="6" name="CustomShape 1"/>
          <p:cNvSpPr/>
          <p:nvPr/>
        </p:nvSpPr>
        <p:spPr>
          <a:xfrm>
            <a:off x="228600" y="304673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Box 6"/>
          <p:cNvSpPr txBox="1"/>
          <p:nvPr/>
        </p:nvSpPr>
        <p:spPr>
          <a:xfrm>
            <a:off x="304800" y="228600"/>
            <a:ext cx="7506335" cy="583565"/>
          </a:xfrm>
          <a:prstGeom prst="rect">
            <a:avLst/>
          </a:prstGeom>
          <a:noFill/>
        </p:spPr>
        <p:txBody>
          <a:bodyPr wrap="square" rtlCol="0">
            <a:spAutoFit/>
          </a:bodyPr>
          <a:p>
            <a:r>
              <a:rPr lang="en-US" sz="3200" b="1" dirty="0">
                <a:solidFill>
                  <a:srgbClr val="C00000"/>
                </a:solidFill>
                <a:latin typeface="+mj-lt"/>
              </a:rPr>
              <a:t>Deployment of the Project</a:t>
            </a:r>
            <a:endParaRPr lang="en-US" sz="3200" b="1" dirty="0">
              <a:solidFill>
                <a:srgbClr val="C00000"/>
              </a:solidFill>
              <a:latin typeface="+mj-lt"/>
            </a:endParaRPr>
          </a:p>
        </p:txBody>
      </p:sp>
      <p:sp>
        <p:nvSpPr>
          <p:cNvPr id="6" name="CustomShape 1"/>
          <p:cNvSpPr/>
          <p:nvPr/>
        </p:nvSpPr>
        <p:spPr>
          <a:xfrm>
            <a:off x="381000" y="812165"/>
            <a:ext cx="8381160" cy="75600"/>
          </a:xfrm>
          <a:prstGeom prst="rect">
            <a:avLst/>
          </a:prstGeom>
          <a:solidFill>
            <a:srgbClr val="7030A0"/>
          </a:solidFill>
          <a:ln w="25560">
            <a:solidFill>
              <a:srgbClr val="3A5F8B"/>
            </a:solidFill>
            <a:round/>
          </a:ln>
        </p:spPr>
        <p:txBody>
          <a:bodyPr/>
          <a:p>
            <a:endParaRPr lang="en-IN"/>
          </a:p>
        </p:txBody>
      </p:sp>
      <p:sp>
        <p:nvSpPr>
          <p:cNvPr id="4" name="Text Box 3"/>
          <p:cNvSpPr txBox="1"/>
          <p:nvPr/>
        </p:nvSpPr>
        <p:spPr>
          <a:xfrm>
            <a:off x="487045" y="1066800"/>
            <a:ext cx="8134985" cy="2168525"/>
          </a:xfrm>
          <a:prstGeom prst="rect">
            <a:avLst/>
          </a:prstGeom>
          <a:noFill/>
        </p:spPr>
        <p:txBody>
          <a:bodyPr wrap="square" rtlCol="0" anchor="t">
            <a:spAutoFit/>
          </a:bodyPr>
          <a:p>
            <a:pPr algn="just">
              <a:lnSpc>
                <a:spcPct val="150000"/>
              </a:lnSpc>
            </a:pPr>
            <a:r>
              <a:rPr lang="en-US" altLang="en-US" dirty="0">
                <a:sym typeface="+mn-ea"/>
              </a:rPr>
              <a:t>After training, the model is deployed using a web-based application:</a:t>
            </a:r>
            <a:endParaRPr lang="en-US" altLang="en-US" dirty="0">
              <a:sym typeface="+mn-ea"/>
            </a:endParaRPr>
          </a:p>
          <a:p>
            <a:pPr algn="just">
              <a:lnSpc>
                <a:spcPct val="150000"/>
              </a:lnSpc>
            </a:pPr>
            <a:r>
              <a:rPr lang="en-US" altLang="en-US" dirty="0">
                <a:sym typeface="+mn-ea"/>
              </a:rPr>
              <a:t>• </a:t>
            </a:r>
            <a:r>
              <a:rPr lang="en-US" altLang="en-US" b="1" dirty="0">
                <a:sym typeface="+mn-ea"/>
              </a:rPr>
              <a:t>Frontend: </a:t>
            </a:r>
            <a:r>
              <a:rPr lang="en-US" altLang="en-US" dirty="0">
                <a:sym typeface="+mn-ea"/>
              </a:rPr>
              <a:t>Users upload an image for depression detection.</a:t>
            </a:r>
            <a:endParaRPr lang="en-US" altLang="en-US" dirty="0">
              <a:sym typeface="+mn-ea"/>
            </a:endParaRPr>
          </a:p>
          <a:p>
            <a:pPr algn="just">
              <a:lnSpc>
                <a:spcPct val="150000"/>
              </a:lnSpc>
            </a:pPr>
            <a:r>
              <a:rPr lang="en-US" altLang="en-US" dirty="0">
                <a:sym typeface="+mn-ea"/>
              </a:rPr>
              <a:t>• </a:t>
            </a:r>
            <a:r>
              <a:rPr lang="en-US" altLang="en-US" b="1" dirty="0">
                <a:sym typeface="+mn-ea"/>
              </a:rPr>
              <a:t>Backend:</a:t>
            </a:r>
            <a:r>
              <a:rPr lang="en-US" altLang="en-US" dirty="0">
                <a:sym typeface="+mn-ea"/>
              </a:rPr>
              <a:t>The trained model processes the image and returns the classification result.</a:t>
            </a:r>
            <a:endParaRPr lang="en-US" altLang="en-US" dirty="0">
              <a:sym typeface="+mn-ea"/>
            </a:endParaRPr>
          </a:p>
          <a:p>
            <a:pPr algn="just">
              <a:lnSpc>
                <a:spcPct val="150000"/>
              </a:lnSpc>
            </a:pPr>
            <a:r>
              <a:rPr lang="en-US" altLang="en-US" dirty="0">
                <a:sym typeface="+mn-ea"/>
              </a:rPr>
              <a:t>• </a:t>
            </a:r>
            <a:r>
              <a:rPr lang="en-US" altLang="en-US" b="1" dirty="0">
                <a:sym typeface="+mn-ea"/>
              </a:rPr>
              <a:t>Storage: </a:t>
            </a:r>
            <a:r>
              <a:rPr lang="en-US" altLang="en-US" dirty="0">
                <a:sym typeface="+mn-ea"/>
              </a:rPr>
              <a:t>Results and images are stored for future reference.</a:t>
            </a:r>
            <a:endParaRPr lang="en-US" altLang="en-US"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Abstract </a:t>
            </a:r>
            <a:endParaRPr>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57200" y="24384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a:rPr>
              <a:t>Result and Output</a:t>
            </a:r>
            <a:endParaRPr lang="en-US" altLang="en-IN" sz="4400" b="1" dirty="0">
              <a:solidFill>
                <a:srgbClr val="000000"/>
              </a:solidFill>
              <a:latin typeface="Arial Black" panose="020B0A04020102020204"/>
            </a:endParaRPr>
          </a:p>
        </p:txBody>
      </p:sp>
      <p:sp>
        <p:nvSpPr>
          <p:cNvPr id="6" name="CustomShape 1"/>
          <p:cNvSpPr/>
          <p:nvPr/>
        </p:nvSpPr>
        <p:spPr>
          <a:xfrm>
            <a:off x="228600" y="3122930"/>
            <a:ext cx="838116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1447800" y="304800"/>
            <a:ext cx="6404610" cy="61849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562610" y="534035"/>
            <a:ext cx="7439660" cy="588137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Screenshot (373)"/>
          <p:cNvPicPr>
            <a:picLocks noChangeAspect="1"/>
          </p:cNvPicPr>
          <p:nvPr/>
        </p:nvPicPr>
        <p:blipFill>
          <a:blip r:embed="rId1"/>
          <a:stretch>
            <a:fillRect/>
          </a:stretch>
        </p:blipFill>
        <p:spPr>
          <a:xfrm>
            <a:off x="717550" y="858520"/>
            <a:ext cx="7741920" cy="514096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 name="CustomShape 2"/>
          <p:cNvSpPr/>
          <p:nvPr/>
        </p:nvSpPr>
        <p:spPr>
          <a:xfrm>
            <a:off x="471805" y="2667000"/>
            <a:ext cx="8152560" cy="760320"/>
          </a:xfrm>
          <a:prstGeom prst="rect">
            <a:avLst/>
          </a:prstGeom>
        </p:spPr>
        <p:txBody>
          <a:bodyPr lIns="90000" tIns="45000" rIns="90000" bIns="45000"/>
          <a:p>
            <a:pPr algn="ctr">
              <a:lnSpc>
                <a:spcPct val="100000"/>
              </a:lnSpc>
            </a:pPr>
            <a:r>
              <a:rPr lang="en-US" altLang="en-IN" sz="4400" b="1" dirty="0">
                <a:solidFill>
                  <a:srgbClr val="000000"/>
                </a:solidFill>
                <a:latin typeface="Arial Black" panose="020B0A04020102020204"/>
              </a:rPr>
              <a:t>Conclusion</a:t>
            </a:r>
            <a:endParaRPr lang="en-US" altLang="en-IN" sz="4400" b="1" dirty="0">
              <a:solidFill>
                <a:srgbClr val="000000"/>
              </a:solidFill>
              <a:latin typeface="Arial Black" panose="020B0A04020102020204"/>
            </a:endParaRPr>
          </a:p>
        </p:txBody>
      </p:sp>
      <p:sp>
        <p:nvSpPr>
          <p:cNvPr id="82" name="CustomShape 1"/>
          <p:cNvSpPr/>
          <p:nvPr/>
        </p:nvSpPr>
        <p:spPr>
          <a:xfrm>
            <a:off x="471925" y="3352680"/>
            <a:ext cx="8076600" cy="75600"/>
          </a:xfrm>
          <a:prstGeom prst="rect">
            <a:avLst/>
          </a:prstGeom>
          <a:solidFill>
            <a:srgbClr val="7030A0"/>
          </a:solidFill>
          <a:ln w="25560">
            <a:solidFill>
              <a:srgbClr val="3A5F8B"/>
            </a:solidFill>
            <a:round/>
          </a:ln>
        </p:spPr>
        <p:txBody>
          <a:bodyPr/>
          <a:p>
            <a:endParaRPr lang="en-I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CustomShape 1"/>
          <p:cNvSpPr/>
          <p:nvPr/>
        </p:nvSpPr>
        <p:spPr>
          <a:xfrm>
            <a:off x="228600" y="914400"/>
            <a:ext cx="8381160" cy="75600"/>
          </a:xfrm>
          <a:prstGeom prst="rect">
            <a:avLst/>
          </a:prstGeom>
          <a:solidFill>
            <a:srgbClr val="7030A0"/>
          </a:solidFill>
          <a:ln w="25560">
            <a:solidFill>
              <a:srgbClr val="3A5F8B"/>
            </a:solidFill>
            <a:round/>
          </a:ln>
        </p:spPr>
        <p:txBody>
          <a:bodyPr/>
          <a:p>
            <a:endParaRPr lang="en-IN"/>
          </a:p>
        </p:txBody>
      </p:sp>
      <p:sp>
        <p:nvSpPr>
          <p:cNvPr id="5" name="TextBox 4"/>
          <p:cNvSpPr txBox="1"/>
          <p:nvPr/>
        </p:nvSpPr>
        <p:spPr>
          <a:xfrm>
            <a:off x="152400" y="304800"/>
            <a:ext cx="2819400" cy="1076325"/>
          </a:xfrm>
          <a:prstGeom prst="rect">
            <a:avLst/>
          </a:prstGeom>
          <a:noFill/>
        </p:spPr>
        <p:txBody>
          <a:bodyPr wrap="square" rtlCol="0">
            <a:spAutoFit/>
          </a:bodyPr>
          <a:p>
            <a:r>
              <a:rPr lang="en-US" altLang="en-IN" sz="3200" b="1" dirty="0">
                <a:solidFill>
                  <a:srgbClr val="C00000"/>
                </a:solidFill>
                <a:latin typeface="+mj-lt"/>
              </a:rPr>
              <a:t>Conclusion</a:t>
            </a:r>
            <a:endParaRPr lang="en-IN" sz="3200" dirty="0">
              <a:solidFill>
                <a:srgbClr val="C00000"/>
              </a:solidFill>
              <a:latin typeface="+mj-lt"/>
            </a:endParaRPr>
          </a:p>
          <a:p>
            <a:endParaRPr lang="en-US" sz="3200" dirty="0">
              <a:latin typeface="+mj-lt"/>
            </a:endParaRPr>
          </a:p>
        </p:txBody>
      </p:sp>
      <p:sp>
        <p:nvSpPr>
          <p:cNvPr id="6" name="TextBox 1"/>
          <p:cNvSpPr txBox="1"/>
          <p:nvPr/>
        </p:nvSpPr>
        <p:spPr>
          <a:xfrm>
            <a:off x="381000" y="1382018"/>
            <a:ext cx="8001000" cy="2168525"/>
          </a:xfrm>
          <a:prstGeom prst="rect">
            <a:avLst/>
          </a:prstGeom>
          <a:noFill/>
        </p:spPr>
        <p:txBody>
          <a:bodyPr wrap="square" rtlCol="0">
            <a:spAutoFit/>
          </a:bodyPr>
          <a:p>
            <a:pPr indent="0" algn="just">
              <a:lnSpc>
                <a:spcPct val="150000"/>
              </a:lnSpc>
              <a:buNone/>
            </a:pPr>
            <a:r>
              <a:rPr lang="en-US" altLang="en-US" dirty="0"/>
              <a:t>Our proposed hybrid model demonstrates promising results in detecting depression from facial expressions. By integrating FCN, Fusion Fuzzy Logic, and LSTM, we achieve improved accuracy and robustness compared to traditional methods. Future work will focus on expanding the dataset and optimizing model parameters for real-time applications.</a:t>
            </a:r>
            <a:endParaRPr lang="en-US"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457320" y="3576835"/>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2816860"/>
            <a:ext cx="8152560" cy="760320"/>
          </a:xfrm>
          <a:prstGeom prst="rect">
            <a:avLst/>
          </a:prstGeom>
        </p:spPr>
        <p:txBody>
          <a:bodyPr lIns="90000" tIns="45000" rIns="90000" bIns="45000"/>
          <a:lstStyle/>
          <a:p>
            <a:pPr algn="ctr">
              <a:lnSpc>
                <a:spcPct val="100000"/>
              </a:lnSpc>
            </a:pPr>
            <a:r>
              <a:rPr lang="en-US" altLang="en-IN" sz="4400" b="1" dirty="0">
                <a:solidFill>
                  <a:srgbClr val="000000"/>
                </a:solidFill>
                <a:latin typeface="Arial Black" panose="020B0A04020102020204"/>
              </a:rPr>
              <a:t>REFERENCES</a:t>
            </a:r>
            <a:endParaRPr lang="en-US" altLang="en-IN" sz="4400" b="1" dirty="0">
              <a:solidFill>
                <a:srgbClr val="000000"/>
              </a:solidFill>
              <a:latin typeface="Arial Black" panose="020B0A04020102020204"/>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p:cNvSpPr/>
          <p:nvPr/>
        </p:nvSpPr>
        <p:spPr>
          <a:xfrm>
            <a:off x="228600" y="9144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152400" y="304800"/>
            <a:ext cx="2819400" cy="1077218"/>
          </a:xfrm>
          <a:prstGeom prst="rect">
            <a:avLst/>
          </a:prstGeom>
          <a:noFill/>
        </p:spPr>
        <p:txBody>
          <a:bodyPr wrap="square" rtlCol="0">
            <a:spAutoFit/>
          </a:bodyPr>
          <a:lstStyle/>
          <a:p>
            <a:r>
              <a:rPr lang="en-IN" sz="3200" b="1" dirty="0">
                <a:solidFill>
                  <a:srgbClr val="C00000"/>
                </a:solidFill>
                <a:latin typeface="+mj-lt"/>
              </a:rPr>
              <a:t>References</a:t>
            </a:r>
            <a:endParaRPr lang="en-IN" sz="3200" dirty="0">
              <a:solidFill>
                <a:srgbClr val="C00000"/>
              </a:solidFill>
              <a:latin typeface="+mj-lt"/>
            </a:endParaRPr>
          </a:p>
          <a:p>
            <a:endParaRPr lang="en-US" sz="3200" dirty="0">
              <a:latin typeface="+mj-lt"/>
            </a:endParaRPr>
          </a:p>
        </p:txBody>
      </p:sp>
      <p:sp>
        <p:nvSpPr>
          <p:cNvPr id="2" name="TextBox 1"/>
          <p:cNvSpPr txBox="1"/>
          <p:nvPr/>
        </p:nvSpPr>
        <p:spPr>
          <a:xfrm>
            <a:off x="381000" y="1382018"/>
            <a:ext cx="8001000" cy="3415030"/>
          </a:xfrm>
          <a:prstGeom prst="rect">
            <a:avLst/>
          </a:prstGeom>
          <a:noFill/>
        </p:spPr>
        <p:txBody>
          <a:bodyPr wrap="square" rtlCol="0">
            <a:spAutoFit/>
          </a:bodyPr>
          <a:lstStyle/>
          <a:p>
            <a:pPr marL="342900" indent="-342900" algn="just">
              <a:lnSpc>
                <a:spcPct val="150000"/>
              </a:lnSpc>
              <a:buAutoNum type="arabicPeriod"/>
            </a:pPr>
            <a:r>
              <a:rPr lang="en-US"/>
              <a:t>https://www.ncbi.nlm.nih.gov/pmc/articles/PMC9281460/</a:t>
            </a:r>
            <a:endParaRPr lang="en-US"/>
          </a:p>
          <a:p>
            <a:pPr marL="342900" indent="-342900" algn="just">
              <a:lnSpc>
                <a:spcPct val="150000"/>
              </a:lnSpc>
              <a:buAutoNum type="arabicPeriod"/>
            </a:pPr>
            <a:r>
              <a:rPr lang="en-US"/>
              <a:t>https://www.nature.com/articles/s41598-023-31277-5</a:t>
            </a:r>
            <a:endParaRPr lang="en-US"/>
          </a:p>
          <a:p>
            <a:pPr marL="342900" indent="-342900" algn="just">
              <a:lnSpc>
                <a:spcPct val="150000"/>
              </a:lnSpc>
              <a:buAutoNum type="arabicPeriod"/>
            </a:pPr>
            <a:r>
              <a:rPr lang="en-US"/>
              <a:t>https://link.springer.com/article/10.1007/s00521-024-09437-z#:~:text=In%20addition%2C%20Nixon%20et%20al,learning%20algorithms%2C%20Nazira%20et%20al.</a:t>
            </a:r>
            <a:endParaRPr lang="en-US"/>
          </a:p>
          <a:p>
            <a:pPr marL="342900" indent="-342900" algn="just">
              <a:lnSpc>
                <a:spcPct val="150000"/>
              </a:lnSpc>
              <a:buAutoNum type="arabicPeriod"/>
            </a:pPr>
            <a:r>
              <a:rPr lang="en-US"/>
              <a:t>https://www.mdpi.com/1424-8220/23/23/9402</a:t>
            </a:r>
            <a:endParaRPr lang="en-US"/>
          </a:p>
          <a:p>
            <a:pPr marL="342900" indent="-342900" algn="just">
              <a:lnSpc>
                <a:spcPct val="150000"/>
              </a:lnSpc>
              <a:buAutoNum type="arabicPeriod"/>
            </a:pPr>
            <a:r>
              <a:rPr lang="en-US"/>
              <a:t>https://www.sciencedirect.com/science/article/abs/pii/S0010482523009228</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0"/>
            <a:ext cx="6771598" cy="1569660"/>
          </a:xfrm>
          <a:prstGeom prst="rect">
            <a:avLst/>
          </a:prstGeom>
          <a:noFill/>
        </p:spPr>
        <p:txBody>
          <a:bodyPr wrap="none" lIns="91440" tIns="45720" rIns="91440" bIns="45720">
            <a:spAutoFit/>
          </a:bodyPr>
          <a:lstStyle/>
          <a:p>
            <a:pPr algn="ctr"/>
            <a:r>
              <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rPr>
              <a:t>Thank You!</a:t>
            </a:r>
            <a:endParaRPr lang="en-US" sz="9600" b="1" cap="none" spc="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5" name="TextBox 4"/>
          <p:cNvSpPr txBox="1"/>
          <p:nvPr/>
        </p:nvSpPr>
        <p:spPr>
          <a:xfrm>
            <a:off x="533400" y="545068"/>
            <a:ext cx="36576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ABSTRACT</a:t>
            </a:r>
            <a:endParaRPr lang="en-US" sz="3200" b="1" dirty="0">
              <a:solidFill>
                <a:srgbClr val="C00000"/>
              </a:solidFill>
              <a:latin typeface="Calibri" panose="020F0502020204030204" pitchFamily="34" charset="0"/>
            </a:endParaRPr>
          </a:p>
        </p:txBody>
      </p:sp>
      <p:sp>
        <p:nvSpPr>
          <p:cNvPr id="3" name="TextBox 2"/>
          <p:cNvSpPr txBox="1"/>
          <p:nvPr/>
        </p:nvSpPr>
        <p:spPr>
          <a:xfrm>
            <a:off x="533400" y="1447800"/>
            <a:ext cx="8229600" cy="46628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dirty="0"/>
              <a:t>The system analyzes facial expressions in real time using Fully Connected Networks (FCNs), Long Short-Term Memory (LSTM), and Fusion Fuzzy Logic (FFL</a:t>
            </a:r>
            <a:r>
              <a:rPr lang="en-US" b="1" dirty="0"/>
              <a:t>)</a:t>
            </a:r>
            <a:r>
              <a:rPr lang="en-US" dirty="0"/>
              <a:t> to detect depression</a:t>
            </a:r>
            <a:r>
              <a:rPr lang="en-US" dirty="0" smtClean="0"/>
              <a:t>.</a:t>
            </a:r>
            <a:endParaRPr lang="en-US" dirty="0" smtClean="0"/>
          </a:p>
          <a:p>
            <a:pPr marL="285750" indent="-285750" algn="just">
              <a:lnSpc>
                <a:spcPct val="150000"/>
              </a:lnSpc>
              <a:buFont typeface="Arial" panose="020B0604020202020204" pitchFamily="34" charset="0"/>
              <a:buChar char="•"/>
            </a:pPr>
            <a:r>
              <a:rPr lang="en-US" dirty="0"/>
              <a:t>By focusing on key facial features, the model identifies subtle emotional cues associated with depression with high accuracy</a:t>
            </a:r>
            <a:r>
              <a:rPr lang="en-US" dirty="0" smtClean="0"/>
              <a:t>.</a:t>
            </a:r>
            <a:endParaRPr lang="en-US" dirty="0" smtClean="0"/>
          </a:p>
          <a:p>
            <a:pPr marL="285750" indent="-285750" algn="just">
              <a:lnSpc>
                <a:spcPct val="150000"/>
              </a:lnSpc>
              <a:buFont typeface="Arial" panose="020B0604020202020204" pitchFamily="34" charset="0"/>
              <a:buChar char="•"/>
            </a:pPr>
            <a:r>
              <a:rPr lang="en-US" dirty="0"/>
              <a:t>The use of the same dataset throughout ensures consistent training and evaluation for reliable performance</a:t>
            </a:r>
            <a:r>
              <a:rPr lang="en-US" dirty="0" smtClean="0"/>
              <a:t>.</a:t>
            </a:r>
            <a:endParaRPr lang="en-US" dirty="0" smtClean="0"/>
          </a:p>
          <a:p>
            <a:pPr marL="285750" indent="-285750" algn="just">
              <a:lnSpc>
                <a:spcPct val="150000"/>
              </a:lnSpc>
              <a:buFont typeface="Arial" panose="020B0604020202020204" pitchFamily="34" charset="0"/>
              <a:buChar char="•"/>
            </a:pPr>
            <a:r>
              <a:rPr lang="en-US" dirty="0" err="1"/>
              <a:t>Explainability</a:t>
            </a:r>
            <a:r>
              <a:rPr lang="en-US" dirty="0"/>
              <a:t> tools are integrated to make the system's decision-making process transparent, aiding in its use for clinical mental health monitoring</a:t>
            </a:r>
            <a:r>
              <a:rPr lang="en-US" dirty="0" smtClean="0"/>
              <a:t>.</a:t>
            </a:r>
            <a:endParaRPr lang="en-US" dirty="0"/>
          </a:p>
          <a:p>
            <a:pPr marL="742950" lvl="1" indent="-285750" algn="just">
              <a:lnSpc>
                <a:spcPct val="150000"/>
              </a:lnSpc>
              <a:buFont typeface="Arial" panose="020B0604020202020204" pitchFamily="34" charset="0"/>
              <a:buChar char="•"/>
            </a:pPr>
            <a:endParaRPr lang="en-US" dirty="0" smtClean="0"/>
          </a:p>
          <a:p>
            <a:pPr algn="just">
              <a:lnSpc>
                <a:spcPct val="150000"/>
              </a:lnSpc>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228600" y="4267200"/>
            <a:ext cx="8381520" cy="75480"/>
          </a:xfrm>
          <a:prstGeom prst="rect">
            <a:avLst/>
          </a:prstGeom>
          <a:solidFill>
            <a:srgbClr val="7030A0"/>
          </a:solidFill>
          <a:ln w="25560">
            <a:solidFill>
              <a:srgbClr val="3A5F8B"/>
            </a:solidFill>
            <a:round/>
          </a:ln>
        </p:spPr>
        <p:txBody>
          <a:bodyPr/>
          <a:lstStyle/>
          <a:p>
            <a:endParaRPr lang="en-IN"/>
          </a:p>
        </p:txBody>
      </p:sp>
      <p:sp>
        <p:nvSpPr>
          <p:cNvPr id="47" name="CustomShape 2"/>
          <p:cNvSpPr/>
          <p:nvPr/>
        </p:nvSpPr>
        <p:spPr>
          <a:xfrm>
            <a:off x="-914400" y="3429000"/>
            <a:ext cx="1089660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a:rPr>
              <a:t>I</a:t>
            </a:r>
            <a:r>
              <a:rPr lang="en-IN" sz="3200" b="1" dirty="0">
                <a:solidFill>
                  <a:srgbClr val="000000"/>
                </a:solidFill>
                <a:latin typeface="Arial Black" panose="020B0A04020102020204"/>
              </a:rPr>
              <a:t>NTRODUCTION</a:t>
            </a:r>
            <a:endParaRPr lang="en-IN" sz="3200" b="1" dirty="0">
              <a:solidFill>
                <a:srgbClr val="000000"/>
              </a:solidFill>
              <a:latin typeface="Arial Black" panose="020B0A040201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CustomShape 1"/>
          <p:cNvSpPr/>
          <p:nvPr/>
        </p:nvSpPr>
        <p:spPr>
          <a:xfrm>
            <a:off x="457200" y="1066680"/>
            <a:ext cx="8381160" cy="75600"/>
          </a:xfrm>
          <a:prstGeom prst="rect">
            <a:avLst/>
          </a:prstGeom>
          <a:solidFill>
            <a:srgbClr val="7030A0"/>
          </a:solidFill>
          <a:ln w="25560">
            <a:solidFill>
              <a:srgbClr val="3A5F8B"/>
            </a:solidFill>
            <a:round/>
          </a:ln>
        </p:spPr>
        <p:txBody>
          <a:bodyPr/>
          <a:lstStyle/>
          <a:p>
            <a:endParaRPr lang="en-IN"/>
          </a:p>
        </p:txBody>
      </p:sp>
      <p:sp>
        <p:nvSpPr>
          <p:cNvPr id="50" name="CustomShape 2"/>
          <p:cNvSpPr/>
          <p:nvPr/>
        </p:nvSpPr>
        <p:spPr>
          <a:xfrm>
            <a:off x="457200" y="489360"/>
            <a:ext cx="8381160" cy="577440"/>
          </a:xfrm>
          <a:prstGeom prst="rect">
            <a:avLst/>
          </a:prstGeom>
        </p:spPr>
        <p:txBody>
          <a:bodyPr lIns="90000" tIns="45000" rIns="90000" bIns="45000"/>
          <a:lstStyle/>
          <a:p>
            <a:pPr>
              <a:lnSpc>
                <a:spcPct val="100000"/>
              </a:lnSpc>
            </a:pPr>
            <a:r>
              <a:rPr lang="en-IN" sz="3200" b="1" dirty="0">
                <a:solidFill>
                  <a:srgbClr val="C00000"/>
                </a:solidFill>
              </a:rPr>
              <a:t>Introduction</a:t>
            </a:r>
            <a:endParaRPr dirty="0">
              <a:solidFill>
                <a:srgbClr val="C00000"/>
              </a:solidFill>
            </a:endParaRPr>
          </a:p>
        </p:txBody>
      </p:sp>
      <p:sp>
        <p:nvSpPr>
          <p:cNvPr id="5" name="TextBox 4"/>
          <p:cNvSpPr txBox="1"/>
          <p:nvPr/>
        </p:nvSpPr>
        <p:spPr>
          <a:xfrm>
            <a:off x="304800" y="1447800"/>
            <a:ext cx="7620000" cy="369332"/>
          </a:xfrm>
          <a:prstGeom prst="rect">
            <a:avLst/>
          </a:prstGeom>
          <a:noFill/>
        </p:spPr>
        <p:txBody>
          <a:bodyPr wrap="square" rtlCol="0">
            <a:spAutoFit/>
          </a:bodyPr>
          <a:lstStyle/>
          <a:p>
            <a:endParaRPr lang="en-US"/>
          </a:p>
        </p:txBody>
      </p:sp>
      <p:sp>
        <p:nvSpPr>
          <p:cNvPr id="2" name="TextBox 1"/>
          <p:cNvSpPr txBox="1"/>
          <p:nvPr/>
        </p:nvSpPr>
        <p:spPr>
          <a:xfrm>
            <a:off x="685800" y="1371600"/>
            <a:ext cx="7696200" cy="5132705"/>
          </a:xfrm>
          <a:prstGeom prst="rect">
            <a:avLst/>
          </a:prstGeom>
          <a:noFill/>
        </p:spPr>
        <p:txBody>
          <a:bodyPr wrap="square" rtlCol="0">
            <a:noAutofit/>
          </a:bodyPr>
          <a:lstStyle/>
          <a:p>
            <a:pPr marL="285750" indent="-285750" algn="just">
              <a:lnSpc>
                <a:spcPct val="150000"/>
              </a:lnSpc>
              <a:buFont typeface="Arial" panose="020B0604020202020204" pitchFamily="34" charset="0"/>
              <a:buChar char="•"/>
            </a:pPr>
            <a:r>
              <a:rPr lang="en-US" dirty="0"/>
              <a:t>Depressive disorders are a leading cause of global disability, affecting over 300 million people</a:t>
            </a:r>
            <a:r>
              <a:rPr lang="en-US" dirty="0" smtClean="0"/>
              <a:t>.</a:t>
            </a:r>
            <a:endParaRPr lang="en-US" dirty="0" smtClean="0"/>
          </a:p>
          <a:p>
            <a:pPr marL="285750" indent="-285750" algn="just">
              <a:lnSpc>
                <a:spcPct val="150000"/>
              </a:lnSpc>
              <a:buFont typeface="Arial" panose="020B0604020202020204" pitchFamily="34" charset="0"/>
              <a:buChar char="•"/>
            </a:pPr>
            <a:r>
              <a:rPr lang="en-US" dirty="0" smtClean="0"/>
              <a:t>Around </a:t>
            </a:r>
            <a:r>
              <a:rPr lang="en-US" dirty="0"/>
              <a:t>20% of the general population experiences depressive disorders at least once in their lifetime</a:t>
            </a:r>
            <a:r>
              <a:rPr lang="en-US" dirty="0" smtClean="0"/>
              <a:t>.</a:t>
            </a:r>
            <a:endParaRPr lang="en-US" dirty="0" smtClean="0"/>
          </a:p>
          <a:p>
            <a:pPr marL="285750" indent="-285750" algn="just">
              <a:lnSpc>
                <a:spcPct val="150000"/>
              </a:lnSpc>
              <a:buFont typeface="Arial" panose="020B0604020202020204" pitchFamily="34" charset="0"/>
              <a:buChar char="•"/>
            </a:pPr>
            <a:r>
              <a:rPr lang="en-US" dirty="0" smtClean="0"/>
              <a:t>DSM-5 </a:t>
            </a:r>
            <a:r>
              <a:rPr lang="en-US" dirty="0"/>
              <a:t>defines depressive disorders by symptoms like a sad, empty, or irritable mood, and cognitive and somatic changes that impair functioning</a:t>
            </a:r>
            <a:r>
              <a:rPr lang="en-US" dirty="0" smtClean="0"/>
              <a:t>.</a:t>
            </a:r>
            <a:endParaRPr lang="en-US" dirty="0"/>
          </a:p>
          <a:p>
            <a:pPr marL="285750" indent="-285750" algn="just">
              <a:lnSpc>
                <a:spcPct val="150000"/>
              </a:lnSpc>
              <a:buFont typeface="Arial" panose="020B0604020202020204" pitchFamily="34" charset="0"/>
              <a:buChar char="•"/>
            </a:pPr>
            <a:r>
              <a:rPr lang="en-US" dirty="0" smtClean="0"/>
              <a:t>Beck’s </a:t>
            </a:r>
            <a:r>
              <a:rPr lang="en-US" dirty="0"/>
              <a:t>cognitive theory is widely accepted, emphasizing the role of thoughts and attitudes in the development of depression</a:t>
            </a:r>
            <a:r>
              <a:rPr lang="en-US" dirty="0" smtClean="0"/>
              <a:t>.</a:t>
            </a:r>
            <a:endParaRPr lang="en-US" dirty="0" smtClean="0"/>
          </a:p>
          <a:p>
            <a:pPr marL="285750" indent="-285750" algn="just">
              <a:lnSpc>
                <a:spcPct val="150000"/>
              </a:lnSpc>
              <a:buFont typeface="Arial" panose="020B0604020202020204" pitchFamily="34" charset="0"/>
              <a:buChar char="•"/>
            </a:pPr>
            <a:r>
              <a:rPr lang="en-US" dirty="0" smtClean="0"/>
              <a:t>Primary </a:t>
            </a:r>
            <a:r>
              <a:rPr lang="en-US" dirty="0"/>
              <a:t>symptoms include mood disturbances, cognitive alterations, and significant impacts on daily functioning.</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426708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457200" y="3574080"/>
            <a:ext cx="8152560" cy="760320"/>
          </a:xfrm>
          <a:prstGeom prst="rect">
            <a:avLst/>
          </a:prstGeom>
        </p:spPr>
        <p:txBody>
          <a:bodyPr lIns="90000" tIns="45000" rIns="90000" bIns="45000"/>
          <a:lstStyle/>
          <a:p>
            <a:pPr algn="ctr">
              <a:lnSpc>
                <a:spcPct val="100000"/>
              </a:lnSpc>
            </a:pPr>
            <a:r>
              <a:rPr lang="en-IN" sz="4400" b="1" dirty="0">
                <a:solidFill>
                  <a:srgbClr val="000000"/>
                </a:solidFill>
                <a:latin typeface="Arial Black" panose="020B0A04020102020204" pitchFamily="34" charset="0"/>
              </a:rPr>
              <a:t>Problem Statement </a:t>
            </a:r>
            <a:endParaRPr dirty="0">
              <a:latin typeface="Arial Black" panose="020B0A04020102020204" pitchFamily="34" charset="0"/>
            </a:endParaRPr>
          </a:p>
        </p:txBody>
      </p:sp>
      <p:sp>
        <p:nvSpPr>
          <p:cNvPr id="84" name="CustomShape 3"/>
          <p:cNvSpPr/>
          <p:nvPr/>
        </p:nvSpPr>
        <p:spPr>
          <a:xfrm>
            <a:off x="685800" y="135780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stomShape 1"/>
          <p:cNvSpPr/>
          <p:nvPr/>
        </p:nvSpPr>
        <p:spPr>
          <a:xfrm>
            <a:off x="457200" y="1066800"/>
            <a:ext cx="8381160" cy="75600"/>
          </a:xfrm>
          <a:prstGeom prst="rect">
            <a:avLst/>
          </a:prstGeom>
          <a:solidFill>
            <a:srgbClr val="7030A0"/>
          </a:solidFill>
          <a:ln w="25560">
            <a:solidFill>
              <a:srgbClr val="3A5F8B"/>
            </a:solidFill>
            <a:round/>
          </a:ln>
        </p:spPr>
        <p:txBody>
          <a:bodyPr/>
          <a:lstStyle/>
          <a:p>
            <a:endParaRPr lang="en-IN"/>
          </a:p>
        </p:txBody>
      </p:sp>
      <p:sp>
        <p:nvSpPr>
          <p:cNvPr id="3" name="TextBox 2"/>
          <p:cNvSpPr txBox="1"/>
          <p:nvPr/>
        </p:nvSpPr>
        <p:spPr>
          <a:xfrm>
            <a:off x="304800" y="457200"/>
            <a:ext cx="3962400" cy="584775"/>
          </a:xfrm>
          <a:prstGeom prst="rect">
            <a:avLst/>
          </a:prstGeom>
          <a:noFill/>
        </p:spPr>
        <p:txBody>
          <a:bodyPr wrap="square" rtlCol="0">
            <a:spAutoFit/>
          </a:bodyPr>
          <a:lstStyle/>
          <a:p>
            <a:r>
              <a:rPr lang="en-US" sz="3200" b="1" dirty="0">
                <a:solidFill>
                  <a:srgbClr val="C00000"/>
                </a:solidFill>
                <a:latin typeface="Calibri" panose="020F0502020204030204" pitchFamily="34" charset="0"/>
              </a:rPr>
              <a:t>Problem Statement</a:t>
            </a:r>
            <a:endParaRPr lang="en-US" sz="3200" b="1" dirty="0">
              <a:solidFill>
                <a:srgbClr val="C00000"/>
              </a:solidFill>
              <a:latin typeface="Calibri" panose="020F0502020204030204" pitchFamily="34" charset="0"/>
            </a:endParaRPr>
          </a:p>
        </p:txBody>
      </p:sp>
      <p:sp>
        <p:nvSpPr>
          <p:cNvPr id="2" name="TextBox 1"/>
          <p:cNvSpPr txBox="1"/>
          <p:nvPr/>
        </p:nvSpPr>
        <p:spPr>
          <a:xfrm>
            <a:off x="609600" y="1447800"/>
            <a:ext cx="8001000" cy="1703030"/>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dirty="0"/>
              <a:t>Traditional depression diagnosis relies on subjective self-reports and clinical evaluations, highlighting the need for automated systems that can objectively and efficiently detect depression through facial expression analysis using computer vision and machine learning.</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CustomShape 1"/>
          <p:cNvSpPr/>
          <p:nvPr/>
        </p:nvSpPr>
        <p:spPr>
          <a:xfrm>
            <a:off x="533520" y="3351410"/>
            <a:ext cx="8076600" cy="75600"/>
          </a:xfrm>
          <a:prstGeom prst="rect">
            <a:avLst/>
          </a:prstGeom>
          <a:solidFill>
            <a:srgbClr val="7030A0"/>
          </a:solidFill>
          <a:ln w="25560">
            <a:solidFill>
              <a:srgbClr val="3A5F8B"/>
            </a:solidFill>
            <a:round/>
          </a:ln>
        </p:spPr>
        <p:txBody>
          <a:bodyPr/>
          <a:lstStyle/>
          <a:p>
            <a:endParaRPr lang="en-IN"/>
          </a:p>
        </p:txBody>
      </p:sp>
      <p:sp>
        <p:nvSpPr>
          <p:cNvPr id="83" name="CustomShape 2"/>
          <p:cNvSpPr/>
          <p:nvPr/>
        </p:nvSpPr>
        <p:spPr>
          <a:xfrm>
            <a:off x="528955" y="2591100"/>
            <a:ext cx="8152560" cy="760320"/>
          </a:xfrm>
          <a:prstGeom prst="rect">
            <a:avLst/>
          </a:prstGeom>
        </p:spPr>
        <p:txBody>
          <a:bodyPr lIns="90000" tIns="45000" rIns="90000" bIns="45000"/>
          <a:lstStyle/>
          <a:p>
            <a:pPr algn="ctr">
              <a:lnSpc>
                <a:spcPct val="100000"/>
              </a:lnSpc>
            </a:pPr>
            <a:r>
              <a:rPr lang="en-US" altLang="en-IN" sz="4400" b="1" dirty="0" smtClean="0">
                <a:solidFill>
                  <a:srgbClr val="000000"/>
                </a:solidFill>
                <a:latin typeface="Arial Black" panose="020B0A04020102020204" pitchFamily="34" charset="0"/>
              </a:rPr>
              <a:t>Existing </a:t>
            </a:r>
            <a:r>
              <a:rPr lang="en-US" altLang="en-IN" sz="4400" b="1" dirty="0">
                <a:solidFill>
                  <a:srgbClr val="000000"/>
                </a:solidFill>
                <a:latin typeface="Arial Black" panose="020B0A04020102020204" pitchFamily="34" charset="0"/>
              </a:rPr>
              <a:t>solutions</a:t>
            </a:r>
            <a:r>
              <a:rPr lang="en-IN" sz="4400" b="1" dirty="0">
                <a:solidFill>
                  <a:srgbClr val="000000"/>
                </a:solidFill>
                <a:latin typeface="Arial Black" panose="020B0A04020102020204" pitchFamily="34" charset="0"/>
              </a:rPr>
              <a:t> </a:t>
            </a:r>
            <a:endParaRPr lang="en-IN" sz="4400" b="1" dirty="0">
              <a:solidFill>
                <a:srgbClr val="000000"/>
              </a:solidFill>
              <a:latin typeface="Arial Black" panose="020B0A04020102020204" pitchFamily="34" charset="0"/>
            </a:endParaRPr>
          </a:p>
          <a:p>
            <a:pPr algn="r">
              <a:lnSpc>
                <a:spcPct val="100000"/>
              </a:lnSpc>
            </a:pPr>
            <a:r>
              <a:rPr lang="en-IN" sz="4400" b="1" dirty="0">
                <a:solidFill>
                  <a:srgbClr val="000000"/>
                </a:solidFill>
                <a:latin typeface="Arial Black" panose="020B0A04020102020204" pitchFamily="34" charset="0"/>
              </a:rPr>
              <a:t> </a:t>
            </a:r>
            <a:endParaRPr dirty="0">
              <a:latin typeface="Arial Black" panose="020B0A04020102020204" pitchFamily="34" charset="0"/>
            </a:endParaRPr>
          </a:p>
        </p:txBody>
      </p:sp>
      <p:sp>
        <p:nvSpPr>
          <p:cNvPr id="84" name="CustomShape 3"/>
          <p:cNvSpPr/>
          <p:nvPr/>
        </p:nvSpPr>
        <p:spPr>
          <a:xfrm>
            <a:off x="685800" y="1295280"/>
            <a:ext cx="7619400" cy="775800"/>
          </a:xfrm>
          <a:prstGeom prst="rect">
            <a:avLst/>
          </a:prstGeom>
        </p:spPr>
        <p:txBody>
          <a:bodyPr lIns="90000" tIns="45000" rIns="90000" bIns="45000"/>
          <a:lstStyle/>
          <a:p>
            <a:pPr>
              <a:lnSpc>
                <a:spcPct val="150000"/>
              </a:lnSpc>
            </a:pPr>
          </a:p>
          <a:p>
            <a:pPr>
              <a:lnSpc>
                <a:spcPct val="100000"/>
              </a:lnSpc>
            </a:pPr>
          </a:p>
        </p:txBody>
      </p:sp>
    </p:spTree>
  </p:cSld>
  <p:clrMapOvr>
    <a:masterClrMapping/>
  </p:clrMapOvr>
</p:sld>
</file>

<file path=ppt/tags/tag1.xml><?xml version="1.0" encoding="utf-8"?>
<p:tagLst xmlns:p="http://schemas.openxmlformats.org/presentationml/2006/main">
  <p:tag name="KSO_WM_BEAUTIFY_FLAG" val=""/>
  <p:tag name="TABLE_ENDDRAG_ORIGIN_RECT" val="658*421"/>
  <p:tag name="TABLE_ENDDRAG_RECT" val="33*110*658*42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8390</Words>
  <Application>WPS Slides</Application>
  <PresentationFormat>On-screen Show (4:3)</PresentationFormat>
  <Paragraphs>344</Paragraphs>
  <Slides>38</Slides>
  <Notes>9</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vt:lpstr>
      <vt:lpstr>SimSun</vt:lpstr>
      <vt:lpstr>Wingdings</vt:lpstr>
      <vt:lpstr>StarSymbol</vt:lpstr>
      <vt:lpstr>Segoe Print</vt:lpstr>
      <vt:lpstr>Calibri</vt:lpstr>
      <vt:lpstr>Times New Roman</vt:lpstr>
      <vt:lpstr>Bookman Old Style</vt:lpstr>
      <vt:lpstr>Arial Black</vt:lpstr>
      <vt:lpstr>Calibri</vt:lpstr>
      <vt:lpstr>Arial Black</vt:lpstr>
      <vt:lpstr>Microsoft YaHei</vt:lpstr>
      <vt:lpstr>Arial Unicode MS</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Hareen</dc:creator>
  <cp:lastModifiedBy>bharath kumar chakilam</cp:lastModifiedBy>
  <cp:revision>764</cp:revision>
  <dcterms:created xsi:type="dcterms:W3CDTF">2024-07-31T15:24:00Z</dcterms:created>
  <dcterms:modified xsi:type="dcterms:W3CDTF">2025-04-17T06:16:51Z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E99BD025801C40AE8486F703652535FC_12</vt:lpwstr>
  </property>
  <property fmtid="{D5CDD505-2E9C-101B-9397-08002B2CF9AE}" pid="3" name="KSOProductBuildVer">
    <vt:lpwstr>1033-12.2.0.20795</vt:lpwstr>
  </property>
</Properties>
</file>