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60" r:id="rId5"/>
    <p:sldId id="261" r:id="rId6"/>
    <p:sldId id="262" r:id="rId7"/>
    <p:sldId id="263" r:id="rId8"/>
    <p:sldId id="258" r:id="rId9"/>
    <p:sldId id="264" r:id="rId10"/>
    <p:sldId id="266" r:id="rId11"/>
    <p:sldId id="267" r:id="rId12"/>
    <p:sldId id="269" r:id="rId13"/>
    <p:sldId id="291" r:id="rId14"/>
    <p:sldId id="271" r:id="rId15"/>
    <p:sldId id="265" r:id="rId16"/>
    <p:sldId id="272" r:id="rId17"/>
    <p:sldId id="273" r:id="rId18"/>
    <p:sldId id="274" r:id="rId19"/>
    <p:sldId id="275" r:id="rId20"/>
    <p:sldId id="276" r:id="rId21"/>
    <p:sldId id="277" r:id="rId22"/>
    <p:sldId id="278" r:id="rId23"/>
    <p:sldId id="279" r:id="rId24"/>
    <p:sldId id="283" r:id="rId25"/>
    <p:sldId id="280" r:id="rId26"/>
    <p:sldId id="281" r:id="rId27"/>
    <p:sldId id="282" r:id="rId28"/>
    <p:sldId id="284" r:id="rId29"/>
    <p:sldId id="285" r:id="rId30"/>
    <p:sldId id="286" r:id="rId31"/>
    <p:sldId id="287" r:id="rId32"/>
    <p:sldId id="288" r:id="rId33"/>
    <p:sldId id="290"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7987"/>
    <a:srgbClr val="0A4A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11"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D4017-E238-4CC6-BD51-16EC7EEE5A1E}" type="datetimeFigureOut">
              <a:rPr lang="en-IN" smtClean="0"/>
              <a:t>16-06-2024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76692-2031-403D-8FC4-4C4B13D506A9}" type="slidenum">
              <a:rPr lang="en-IN" smtClean="0"/>
              <a:t>‹#›</a:t>
            </a:fld>
            <a:endParaRPr lang="en-IN" dirty="0"/>
          </a:p>
        </p:txBody>
      </p:sp>
    </p:spTree>
    <p:extLst>
      <p:ext uri="{BB962C8B-B14F-4D97-AF65-F5344CB8AC3E}">
        <p14:creationId xmlns:p14="http://schemas.microsoft.com/office/powerpoint/2010/main" val="10898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5F5F-9B87-4849-E9C9-EF1824395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8FA15E-0BCB-112E-ECC1-BA3602FAE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00C7D4-FB12-DEDA-BA6E-EBF2053CD0E1}"/>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5" name="Footer Placeholder 4">
            <a:extLst>
              <a:ext uri="{FF2B5EF4-FFF2-40B4-BE49-F238E27FC236}">
                <a16:creationId xmlns:a16="http://schemas.microsoft.com/office/drawing/2014/main" id="{D90A5CE3-1B30-3A37-C5AB-DBE2610765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49D9CBE-E921-52BE-AEAB-436F3B987E09}"/>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365337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7C7E-B786-C28B-0EBD-322D4A9BA6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06EA6-80E7-0530-E31C-255F06E09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DEEFA0-03D7-7C44-560B-7C36B2F2DBAB}"/>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5" name="Footer Placeholder 4">
            <a:extLst>
              <a:ext uri="{FF2B5EF4-FFF2-40B4-BE49-F238E27FC236}">
                <a16:creationId xmlns:a16="http://schemas.microsoft.com/office/drawing/2014/main" id="{EFC8C8C8-3F62-14D3-7B04-06CA4DC1BAC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84280EF-C854-6AA3-DB28-6B76A40B1A3C}"/>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276952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BE680-4C99-DC7A-6227-DF72C46599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0C71EF-01F0-7D0C-C546-DDA57CD94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6969AE-4FAE-FDAB-220C-F815004824CE}"/>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5" name="Footer Placeholder 4">
            <a:extLst>
              <a:ext uri="{FF2B5EF4-FFF2-40B4-BE49-F238E27FC236}">
                <a16:creationId xmlns:a16="http://schemas.microsoft.com/office/drawing/2014/main" id="{7328CE33-468E-3962-AB87-3F1F59CFB5A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2B31D6-5AD7-E549-E700-361D9C2BBF7A}"/>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296306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4D3D-4D56-516F-D11E-30D38B1B1C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5EEB6-53D1-F050-5B21-1B0637909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A62CB3-60B3-1D99-99EE-2ADC199A91E4}"/>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5" name="Footer Placeholder 4">
            <a:extLst>
              <a:ext uri="{FF2B5EF4-FFF2-40B4-BE49-F238E27FC236}">
                <a16:creationId xmlns:a16="http://schemas.microsoft.com/office/drawing/2014/main" id="{E23B057A-602B-C4E9-26DE-B91EBF933F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8FE6AAC-76AF-55B6-3742-7DE52B419D84}"/>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397124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77BA-C6E1-496D-5EDE-5377E46BF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8F4F67-4150-BCCE-F793-BC4137920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5254BF-721E-1017-4C0A-8102C9D96FBA}"/>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5" name="Footer Placeholder 4">
            <a:extLst>
              <a:ext uri="{FF2B5EF4-FFF2-40B4-BE49-F238E27FC236}">
                <a16:creationId xmlns:a16="http://schemas.microsoft.com/office/drawing/2014/main" id="{DADAA1FD-2EA7-884A-47AD-998A7EF5423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2E5553-D887-0BAA-ABC7-AF0AC41A49B5}"/>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122795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69E2-7999-CDBA-80F3-DE48AAD15A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293D9-DA18-53D5-C268-D0C8D2309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3C005A-D100-45EE-88C9-76A5409D1B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7821D8-2474-60AA-D995-2B6DDEFEDDDE}"/>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6" name="Footer Placeholder 5">
            <a:extLst>
              <a:ext uri="{FF2B5EF4-FFF2-40B4-BE49-F238E27FC236}">
                <a16:creationId xmlns:a16="http://schemas.microsoft.com/office/drawing/2014/main" id="{CBBF0DF8-DA5A-EC76-537C-E45D204A33F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699DBE7-8B17-1699-DC5A-711924A7567A}"/>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384252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B948-2244-5B6A-5837-AA8721155C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C2EEBC-72C3-6744-3CB4-D5B1F007C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50FD53-EB90-5B9C-01B7-AA158AE51B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C009E7-4552-D200-6186-8A077E159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88E5A-68DF-9C1E-68AD-194B658F8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A21295-008B-928B-554D-9831F90CB29F}"/>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8" name="Footer Placeholder 7">
            <a:extLst>
              <a:ext uri="{FF2B5EF4-FFF2-40B4-BE49-F238E27FC236}">
                <a16:creationId xmlns:a16="http://schemas.microsoft.com/office/drawing/2014/main" id="{FFA1876F-7930-158F-9B18-3CD6A74D3C5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1A312D0-5146-5D56-BF25-5C11EA0523F0}"/>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362263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9F34-497B-263F-9698-DA1E8C924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68B38C-D557-0928-3B5F-53A1961F22A5}"/>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4" name="Footer Placeholder 3">
            <a:extLst>
              <a:ext uri="{FF2B5EF4-FFF2-40B4-BE49-F238E27FC236}">
                <a16:creationId xmlns:a16="http://schemas.microsoft.com/office/drawing/2014/main" id="{EA44E118-0710-3156-31F5-FA08F47B276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62B62D6-5CE5-3BB9-FA73-AFBB76E96936}"/>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251819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81A63-8AA9-7BAB-E820-6641B7CBE53A}"/>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3" name="Footer Placeholder 2">
            <a:extLst>
              <a:ext uri="{FF2B5EF4-FFF2-40B4-BE49-F238E27FC236}">
                <a16:creationId xmlns:a16="http://schemas.microsoft.com/office/drawing/2014/main" id="{744AEACF-C983-7A7D-7054-55531C8A420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35657F7-2A0A-1ECD-B62E-179E0116B0F6}"/>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339607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C983-D210-FF92-C352-F87C9D058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C0A835-7B35-8CEA-8EC3-F02A33ADE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9A8614-60E9-C924-A438-49E60E67E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CADF5-FE6A-CB48-F736-A7AD7021ED17}"/>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6" name="Footer Placeholder 5">
            <a:extLst>
              <a:ext uri="{FF2B5EF4-FFF2-40B4-BE49-F238E27FC236}">
                <a16:creationId xmlns:a16="http://schemas.microsoft.com/office/drawing/2014/main" id="{B72A5042-EB61-CED2-53FB-CCD34A25D8B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310AF9C-E8CA-921B-45F5-436FE4E80F1E}"/>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221613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BA31-2850-DC39-089A-1D0227C72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55F529-6C18-5D03-6996-7F8792174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5C2C657-0160-74C0-8551-E65AD8597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03624-9F35-FCB9-3A74-F3AC12AF8885}"/>
              </a:ext>
            </a:extLst>
          </p:cNvPr>
          <p:cNvSpPr>
            <a:spLocks noGrp="1"/>
          </p:cNvSpPr>
          <p:nvPr>
            <p:ph type="dt" sz="half" idx="10"/>
          </p:nvPr>
        </p:nvSpPr>
        <p:spPr/>
        <p:txBody>
          <a:bodyPr/>
          <a:lstStyle/>
          <a:p>
            <a:fld id="{26705CAE-187E-4BE0-9396-E92C9DB26781}" type="datetimeFigureOut">
              <a:rPr lang="en-IN" smtClean="0"/>
              <a:t>16-06-2024</a:t>
            </a:fld>
            <a:endParaRPr lang="en-IN" dirty="0"/>
          </a:p>
        </p:txBody>
      </p:sp>
      <p:sp>
        <p:nvSpPr>
          <p:cNvPr id="6" name="Footer Placeholder 5">
            <a:extLst>
              <a:ext uri="{FF2B5EF4-FFF2-40B4-BE49-F238E27FC236}">
                <a16:creationId xmlns:a16="http://schemas.microsoft.com/office/drawing/2014/main" id="{1C8C1BDD-EB37-7DD7-E201-3FA02BDBE51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251433C-B678-1AF7-5297-223F57346775}"/>
              </a:ext>
            </a:extLst>
          </p:cNvPr>
          <p:cNvSpPr>
            <a:spLocks noGrp="1"/>
          </p:cNvSpPr>
          <p:nvPr>
            <p:ph type="sldNum" sz="quarter" idx="12"/>
          </p:nvPr>
        </p:nvSpPr>
        <p:spPr/>
        <p:txBody>
          <a:bodyPr/>
          <a:lstStyle/>
          <a:p>
            <a:fld id="{A3B89601-239B-46D0-B1B4-76CC284A66C8}" type="slidenum">
              <a:rPr lang="en-IN" smtClean="0"/>
              <a:t>‹#›</a:t>
            </a:fld>
            <a:endParaRPr lang="en-IN" dirty="0"/>
          </a:p>
        </p:txBody>
      </p:sp>
    </p:spTree>
    <p:extLst>
      <p:ext uri="{BB962C8B-B14F-4D97-AF65-F5344CB8AC3E}">
        <p14:creationId xmlns:p14="http://schemas.microsoft.com/office/powerpoint/2010/main" val="346860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E783E-1CFB-8AE6-A29D-C162E9E0C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04EA46-7911-5C3B-B12C-8B56D13A6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BDFD60-67DB-CD50-71E1-E3DC4E06D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05CAE-187E-4BE0-9396-E92C9DB26781}" type="datetimeFigureOut">
              <a:rPr lang="en-IN" smtClean="0"/>
              <a:t>16-06-2024</a:t>
            </a:fld>
            <a:endParaRPr lang="en-IN" dirty="0"/>
          </a:p>
        </p:txBody>
      </p:sp>
      <p:sp>
        <p:nvSpPr>
          <p:cNvPr id="5" name="Footer Placeholder 4">
            <a:extLst>
              <a:ext uri="{FF2B5EF4-FFF2-40B4-BE49-F238E27FC236}">
                <a16:creationId xmlns:a16="http://schemas.microsoft.com/office/drawing/2014/main" id="{95136F68-981B-A3E4-1284-0511F9D357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E2F5A55-F4FB-003B-7A4E-B9B30346D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89601-239B-46D0-B1B4-76CC284A66C8}" type="slidenum">
              <a:rPr lang="en-IN" smtClean="0"/>
              <a:t>‹#›</a:t>
            </a:fld>
            <a:endParaRPr lang="en-IN" dirty="0"/>
          </a:p>
        </p:txBody>
      </p:sp>
    </p:spTree>
    <p:extLst>
      <p:ext uri="{BB962C8B-B14F-4D97-AF65-F5344CB8AC3E}">
        <p14:creationId xmlns:p14="http://schemas.microsoft.com/office/powerpoint/2010/main" val="419365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JxYsvF7_zLE0CS-d-lJpR2VOouw4zy_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D1E3-170D-5DD5-D16B-BBFEDEB766C3}"/>
              </a:ext>
            </a:extLst>
          </p:cNvPr>
          <p:cNvSpPr>
            <a:spLocks noGrp="1"/>
          </p:cNvSpPr>
          <p:nvPr>
            <p:ph type="ctrTitle"/>
          </p:nvPr>
        </p:nvSpPr>
        <p:spPr>
          <a:xfrm>
            <a:off x="1627695" y="2082737"/>
            <a:ext cx="9144000" cy="969913"/>
          </a:xfrm>
        </p:spPr>
        <p:txBody>
          <a:bodyPr>
            <a:normAutofit/>
          </a:bodyPr>
          <a:lstStyle/>
          <a:p>
            <a:r>
              <a:rPr lang="en-IN" sz="4400" dirty="0">
                <a:solidFill>
                  <a:srgbClr val="002060"/>
                </a:solidFill>
                <a:latin typeface="Arial Rounded MT Bold" panose="020F0704030504030204" pitchFamily="34" charset="0"/>
              </a:rPr>
              <a:t>Project Presentation</a:t>
            </a:r>
          </a:p>
        </p:txBody>
      </p:sp>
      <p:sp>
        <p:nvSpPr>
          <p:cNvPr id="4" name="Title 1">
            <a:extLst>
              <a:ext uri="{FF2B5EF4-FFF2-40B4-BE49-F238E27FC236}">
                <a16:creationId xmlns:a16="http://schemas.microsoft.com/office/drawing/2014/main" id="{8876FF09-C549-BA97-FF2F-CD345822DB1B}"/>
              </a:ext>
            </a:extLst>
          </p:cNvPr>
          <p:cNvSpPr txBox="1">
            <a:spLocks/>
          </p:cNvSpPr>
          <p:nvPr/>
        </p:nvSpPr>
        <p:spPr>
          <a:xfrm>
            <a:off x="1712536" y="2993658"/>
            <a:ext cx="9144000" cy="96991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rgbClr val="C00000"/>
                </a:solidFill>
                <a:latin typeface="Algerian" panose="04020705040A02060702" pitchFamily="82" charset="0"/>
              </a:rPr>
              <a:t>Retail Sales Prediction</a:t>
            </a:r>
          </a:p>
        </p:txBody>
      </p:sp>
      <p:sp>
        <p:nvSpPr>
          <p:cNvPr id="5" name="Title 1">
            <a:extLst>
              <a:ext uri="{FF2B5EF4-FFF2-40B4-BE49-F238E27FC236}">
                <a16:creationId xmlns:a16="http://schemas.microsoft.com/office/drawing/2014/main" id="{7F3C39D1-A7B3-0C2B-41DD-8D9BB2049526}"/>
              </a:ext>
            </a:extLst>
          </p:cNvPr>
          <p:cNvSpPr txBox="1">
            <a:spLocks/>
          </p:cNvSpPr>
          <p:nvPr/>
        </p:nvSpPr>
        <p:spPr>
          <a:xfrm>
            <a:off x="9124335" y="6096000"/>
            <a:ext cx="2939847" cy="10387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dirty="0">
                <a:solidFill>
                  <a:srgbClr val="002060"/>
                </a:solidFill>
                <a:latin typeface="Arial Rounded MT Bold" panose="020F0704030504030204" pitchFamily="34" charset="0"/>
              </a:rPr>
              <a:t>Prepared</a:t>
            </a:r>
            <a:r>
              <a:rPr lang="en-IN" sz="600" b="1" dirty="0">
                <a:solidFill>
                  <a:srgbClr val="002060"/>
                </a:solidFill>
              </a:rPr>
              <a:t> </a:t>
            </a:r>
            <a:r>
              <a:rPr lang="en-IN" sz="1200" dirty="0">
                <a:solidFill>
                  <a:srgbClr val="002060"/>
                </a:solidFill>
                <a:latin typeface="Arial Rounded MT Bold" panose="020F0704030504030204" pitchFamily="34" charset="0"/>
              </a:rPr>
              <a:t>by</a:t>
            </a:r>
          </a:p>
          <a:p>
            <a:r>
              <a:rPr lang="en-IN" sz="1800" b="1" dirty="0">
                <a:solidFill>
                  <a:srgbClr val="C00000"/>
                </a:solidFill>
                <a:latin typeface="Algerian" panose="04020705040A02060702" pitchFamily="82" charset="0"/>
              </a:rPr>
              <a:t>Bharath Muthusivam</a:t>
            </a:r>
          </a:p>
          <a:p>
            <a:endParaRPr lang="en-IN" sz="3200" dirty="0">
              <a:solidFill>
                <a:schemeClr val="accent2">
                  <a:lumMod val="50000"/>
                </a:schemeClr>
              </a:solidFill>
            </a:endParaRPr>
          </a:p>
        </p:txBody>
      </p:sp>
    </p:spTree>
    <p:extLst>
      <p:ext uri="{BB962C8B-B14F-4D97-AF65-F5344CB8AC3E}">
        <p14:creationId xmlns:p14="http://schemas.microsoft.com/office/powerpoint/2010/main" val="236390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5" name="TextBox 4">
            <a:extLst>
              <a:ext uri="{FF2B5EF4-FFF2-40B4-BE49-F238E27FC236}">
                <a16:creationId xmlns:a16="http://schemas.microsoft.com/office/drawing/2014/main" id="{7C54EE14-FDAF-1924-9D62-A14D80F305CC}"/>
              </a:ext>
            </a:extLst>
          </p:cNvPr>
          <p:cNvSpPr txBox="1"/>
          <p:nvPr/>
        </p:nvSpPr>
        <p:spPr>
          <a:xfrm>
            <a:off x="301658" y="660187"/>
            <a:ext cx="11689237" cy="166199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rgbClr val="002060"/>
                </a:solidFill>
              </a:rPr>
              <a:t>Promo has a significant impact on the sales. When promo is running we could see the </a:t>
            </a:r>
            <a:r>
              <a:rPr lang="en-US" sz="2800" dirty="0">
                <a:solidFill>
                  <a:srgbClr val="FF0000"/>
                </a:solidFill>
              </a:rPr>
              <a:t>sales</a:t>
            </a:r>
            <a:r>
              <a:rPr lang="en-US" sz="2800" dirty="0">
                <a:solidFill>
                  <a:srgbClr val="002060"/>
                </a:solidFill>
              </a:rPr>
              <a:t> is almost </a:t>
            </a:r>
            <a:r>
              <a:rPr lang="en-US" sz="2800" dirty="0">
                <a:solidFill>
                  <a:srgbClr val="FF0000"/>
                </a:solidFill>
              </a:rPr>
              <a:t>doubled</a:t>
            </a:r>
            <a:r>
              <a:rPr lang="en-US" sz="2800" dirty="0">
                <a:solidFill>
                  <a:srgbClr val="002060"/>
                </a:solidFill>
              </a:rPr>
              <a:t> when compared to when promo is not.</a:t>
            </a:r>
          </a:p>
          <a:p>
            <a:pPr marL="285750" indent="-285750">
              <a:buFont typeface="Wingdings" panose="05000000000000000000" pitchFamily="2" charset="2"/>
              <a:buChar char="Ø"/>
            </a:pPr>
            <a:r>
              <a:rPr lang="en-US" sz="2800" dirty="0">
                <a:solidFill>
                  <a:srgbClr val="002060"/>
                </a:solidFill>
              </a:rPr>
              <a:t>Most of the stores are closed on Sunday.</a:t>
            </a:r>
            <a:endParaRPr lang="en-IN" sz="2800" dirty="0">
              <a:solidFill>
                <a:srgbClr val="002060"/>
              </a:solidFill>
            </a:endParaRPr>
          </a:p>
          <a:p>
            <a:endParaRPr lang="en-IN" dirty="0"/>
          </a:p>
        </p:txBody>
      </p:sp>
      <p:pic>
        <p:nvPicPr>
          <p:cNvPr id="4098" name="Picture 2">
            <a:extLst>
              <a:ext uri="{FF2B5EF4-FFF2-40B4-BE49-F238E27FC236}">
                <a16:creationId xmlns:a16="http://schemas.microsoft.com/office/drawing/2014/main" id="{4B798C47-71A0-BEDD-BCE4-644836E9C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80" y="2258882"/>
            <a:ext cx="56292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19FE397-AF3A-6B22-1353-F8B40824E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58882"/>
            <a:ext cx="5529812" cy="442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5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5" name="TextBox 4">
            <a:extLst>
              <a:ext uri="{FF2B5EF4-FFF2-40B4-BE49-F238E27FC236}">
                <a16:creationId xmlns:a16="http://schemas.microsoft.com/office/drawing/2014/main" id="{7C54EE14-FDAF-1924-9D62-A14D80F305CC}"/>
              </a:ext>
            </a:extLst>
          </p:cNvPr>
          <p:cNvSpPr txBox="1"/>
          <p:nvPr/>
        </p:nvSpPr>
        <p:spPr>
          <a:xfrm>
            <a:off x="6856429" y="660187"/>
            <a:ext cx="5335571" cy="5109091"/>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rgbClr val="002060"/>
                </a:solidFill>
              </a:rPr>
              <a:t>Sales during school holidays are high when compared to other days even though we have only around 18% of the total days as school holidays. </a:t>
            </a:r>
          </a:p>
          <a:p>
            <a:pPr marL="285750" indent="-285750">
              <a:buFont typeface="Wingdings" panose="05000000000000000000" pitchFamily="2" charset="2"/>
              <a:buChar char="Ø"/>
            </a:pPr>
            <a:endParaRPr lang="en-US" sz="2800" dirty="0">
              <a:solidFill>
                <a:srgbClr val="002060"/>
              </a:solidFill>
            </a:endParaRPr>
          </a:p>
          <a:p>
            <a:pPr marL="285750" indent="-285750">
              <a:buFont typeface="Wingdings" panose="05000000000000000000" pitchFamily="2" charset="2"/>
              <a:buChar char="Ø"/>
            </a:pPr>
            <a:endParaRPr lang="en-US" sz="2800" dirty="0">
              <a:solidFill>
                <a:srgbClr val="002060"/>
              </a:solidFill>
            </a:endParaRPr>
          </a:p>
          <a:p>
            <a:pPr marL="285750" indent="-285750">
              <a:buFont typeface="Wingdings" panose="05000000000000000000" pitchFamily="2" charset="2"/>
              <a:buChar char="Ø"/>
            </a:pPr>
            <a:r>
              <a:rPr lang="en-IN" sz="2800" dirty="0">
                <a:solidFill>
                  <a:srgbClr val="002060"/>
                </a:solidFill>
              </a:rPr>
              <a:t>State holidays doesn’t have much impact on the sales. </a:t>
            </a:r>
          </a:p>
          <a:p>
            <a:endParaRPr lang="en-IN" sz="2800" dirty="0"/>
          </a:p>
          <a:p>
            <a:pPr marL="285750" indent="-285750">
              <a:buFont typeface="Wingdings" panose="05000000000000000000" pitchFamily="2" charset="2"/>
              <a:buChar char="Ø"/>
            </a:pPr>
            <a:endParaRPr lang="en-IN" sz="2800" dirty="0">
              <a:solidFill>
                <a:srgbClr val="002060"/>
              </a:solidFill>
            </a:endParaRPr>
          </a:p>
          <a:p>
            <a:endParaRPr lang="en-IN" dirty="0"/>
          </a:p>
        </p:txBody>
      </p:sp>
      <p:pic>
        <p:nvPicPr>
          <p:cNvPr id="5122" name="Picture 2">
            <a:extLst>
              <a:ext uri="{FF2B5EF4-FFF2-40B4-BE49-F238E27FC236}">
                <a16:creationId xmlns:a16="http://schemas.microsoft.com/office/drawing/2014/main" id="{3DAAB480-88C1-567C-229B-B23355B3D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08" y="660187"/>
            <a:ext cx="6139962" cy="306366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36C9C1D9-8A21-E900-065A-8B83E4A75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8" y="3710548"/>
            <a:ext cx="6911276" cy="292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5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5" name="TextBox 4">
            <a:extLst>
              <a:ext uri="{FF2B5EF4-FFF2-40B4-BE49-F238E27FC236}">
                <a16:creationId xmlns:a16="http://schemas.microsoft.com/office/drawing/2014/main" id="{7C54EE14-FDAF-1924-9D62-A14D80F305CC}"/>
              </a:ext>
            </a:extLst>
          </p:cNvPr>
          <p:cNvSpPr txBox="1"/>
          <p:nvPr/>
        </p:nvSpPr>
        <p:spPr>
          <a:xfrm>
            <a:off x="6381946" y="660187"/>
            <a:ext cx="5608949" cy="5970865"/>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solidFill>
                  <a:srgbClr val="002060"/>
                </a:solidFill>
              </a:rPr>
              <a:t>We have a </a:t>
            </a:r>
            <a:r>
              <a:rPr lang="en-IN" sz="2800" dirty="0">
                <a:solidFill>
                  <a:srgbClr val="FF0000"/>
                </a:solidFill>
              </a:rPr>
              <a:t>normally distributed </a:t>
            </a:r>
            <a:r>
              <a:rPr lang="en-IN" sz="2800" dirty="0">
                <a:solidFill>
                  <a:srgbClr val="002060"/>
                </a:solidFill>
              </a:rPr>
              <a:t>sales with some right skewed data. The peak at 0 indicates no sales on holidays as stores are closed on all Sundays and most state holidays.</a:t>
            </a:r>
          </a:p>
          <a:p>
            <a:pPr marL="285750" indent="-285750">
              <a:buFont typeface="Wingdings" panose="05000000000000000000" pitchFamily="2" charset="2"/>
              <a:buChar char="Ø"/>
            </a:pPr>
            <a:endParaRPr lang="en-IN" sz="2800" dirty="0">
              <a:solidFill>
                <a:srgbClr val="002060"/>
              </a:solidFill>
            </a:endParaRPr>
          </a:p>
          <a:p>
            <a:pPr marL="285750" indent="-285750">
              <a:buFont typeface="Wingdings" panose="05000000000000000000" pitchFamily="2" charset="2"/>
              <a:buChar char="Ø"/>
            </a:pPr>
            <a:endParaRPr lang="en-IN" sz="2800" dirty="0">
              <a:solidFill>
                <a:srgbClr val="002060"/>
              </a:solidFill>
            </a:endParaRPr>
          </a:p>
          <a:p>
            <a:pPr marL="285750" indent="-285750">
              <a:buFont typeface="Wingdings" panose="05000000000000000000" pitchFamily="2" charset="2"/>
              <a:buChar char="Ø"/>
            </a:pPr>
            <a:endParaRPr lang="en-IN" sz="2800" dirty="0">
              <a:solidFill>
                <a:srgbClr val="002060"/>
              </a:solidFill>
            </a:endParaRPr>
          </a:p>
          <a:p>
            <a:pPr marL="285750" indent="-285750">
              <a:buFont typeface="Wingdings" panose="05000000000000000000" pitchFamily="2" charset="2"/>
              <a:buChar char="Ø"/>
            </a:pPr>
            <a:r>
              <a:rPr lang="en-IN" sz="2800" dirty="0">
                <a:solidFill>
                  <a:srgbClr val="002060"/>
                </a:solidFill>
              </a:rPr>
              <a:t>Pie chart shows the percentage of stores in each store type and assortment</a:t>
            </a:r>
          </a:p>
          <a:p>
            <a:endParaRPr lang="en-IN" sz="2800" dirty="0"/>
          </a:p>
          <a:p>
            <a:pPr marL="285750" indent="-285750">
              <a:buFont typeface="Wingdings" panose="05000000000000000000" pitchFamily="2" charset="2"/>
              <a:buChar char="Ø"/>
            </a:pPr>
            <a:endParaRPr lang="en-IN" sz="2800" dirty="0">
              <a:solidFill>
                <a:srgbClr val="002060"/>
              </a:solidFill>
            </a:endParaRPr>
          </a:p>
          <a:p>
            <a:endParaRPr lang="en-IN" dirty="0"/>
          </a:p>
        </p:txBody>
      </p:sp>
      <p:pic>
        <p:nvPicPr>
          <p:cNvPr id="7170" name="Picture 2">
            <a:extLst>
              <a:ext uri="{FF2B5EF4-FFF2-40B4-BE49-F238E27FC236}">
                <a16:creationId xmlns:a16="http://schemas.microsoft.com/office/drawing/2014/main" id="{CFE7945A-228F-A42D-4965-6D353F548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041" y="660187"/>
            <a:ext cx="4770749" cy="283142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10D7F596-FF7F-48CE-9314-6D195D7B5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041" y="3687510"/>
            <a:ext cx="5172959" cy="267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60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3484DB-B3BB-1D15-9674-1A9818886E79}"/>
              </a:ext>
            </a:extLst>
          </p:cNvPr>
          <p:cNvSpPr txBox="1">
            <a:spLocks/>
          </p:cNvSpPr>
          <p:nvPr/>
        </p:nvSpPr>
        <p:spPr>
          <a:xfrm>
            <a:off x="838200" y="223723"/>
            <a:ext cx="10515600" cy="3159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pic>
        <p:nvPicPr>
          <p:cNvPr id="10242" name="Picture 2">
            <a:extLst>
              <a:ext uri="{FF2B5EF4-FFF2-40B4-BE49-F238E27FC236}">
                <a16:creationId xmlns:a16="http://schemas.microsoft.com/office/drawing/2014/main" id="{1C7CF597-5612-E5A7-89CA-B3C0B420B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16364"/>
            <a:ext cx="6074229" cy="285347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75C1DF2-77D5-E51D-8945-78EC01CDB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786" y="3817524"/>
            <a:ext cx="6484584" cy="2430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6AD867-F1E7-850D-175F-93AB2BD6907E}"/>
              </a:ext>
            </a:extLst>
          </p:cNvPr>
          <p:cNvSpPr txBox="1"/>
          <p:nvPr/>
        </p:nvSpPr>
        <p:spPr>
          <a:xfrm>
            <a:off x="7293429" y="701374"/>
            <a:ext cx="4730123" cy="597086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rgbClr val="002060"/>
                </a:solidFill>
              </a:rPr>
              <a:t>The CompetitionDistance is right skewed. Most of the competition stores are within close range to each other</a:t>
            </a:r>
            <a:r>
              <a:rPr lang="en-IN" sz="2800" dirty="0">
                <a:solidFill>
                  <a:srgbClr val="002060"/>
                </a:solidFill>
              </a:rPr>
              <a:t>.</a:t>
            </a:r>
          </a:p>
          <a:p>
            <a:pPr marL="285750" indent="-285750">
              <a:buFont typeface="Wingdings" panose="05000000000000000000" pitchFamily="2" charset="2"/>
              <a:buChar char="Ø"/>
            </a:pPr>
            <a:endParaRPr lang="en-IN" sz="2800" dirty="0">
              <a:solidFill>
                <a:srgbClr val="002060"/>
              </a:solidFill>
            </a:endParaRPr>
          </a:p>
          <a:p>
            <a:endParaRPr lang="en-IN" sz="2800" dirty="0">
              <a:solidFill>
                <a:srgbClr val="002060"/>
              </a:solidFill>
            </a:endParaRPr>
          </a:p>
          <a:p>
            <a:endParaRPr lang="en-IN" sz="2800" dirty="0">
              <a:solidFill>
                <a:srgbClr val="002060"/>
              </a:solidFill>
            </a:endParaRPr>
          </a:p>
          <a:p>
            <a:pPr marL="285750" indent="-285750">
              <a:buFont typeface="Wingdings" panose="05000000000000000000" pitchFamily="2" charset="2"/>
              <a:buChar char="Ø"/>
            </a:pPr>
            <a:r>
              <a:rPr lang="en-US" sz="2800" dirty="0">
                <a:solidFill>
                  <a:srgbClr val="002060"/>
                </a:solidFill>
              </a:rPr>
              <a:t>Almost 49% of the data is missing in PromoInterval feature. Among the remaining stores, many stores start their Promo2 in Jan,Apr,Jul,Oct cycle.</a:t>
            </a:r>
            <a:endParaRPr lang="en-IN" sz="2800" dirty="0">
              <a:solidFill>
                <a:srgbClr val="002060"/>
              </a:solidFill>
            </a:endParaRPr>
          </a:p>
          <a:p>
            <a:endParaRPr lang="en-IN" dirty="0"/>
          </a:p>
        </p:txBody>
      </p:sp>
    </p:spTree>
    <p:extLst>
      <p:ext uri="{BB962C8B-B14F-4D97-AF65-F5344CB8AC3E}">
        <p14:creationId xmlns:p14="http://schemas.microsoft.com/office/powerpoint/2010/main" val="202894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5" name="TextBox 4">
            <a:extLst>
              <a:ext uri="{FF2B5EF4-FFF2-40B4-BE49-F238E27FC236}">
                <a16:creationId xmlns:a16="http://schemas.microsoft.com/office/drawing/2014/main" id="{7C54EE14-FDAF-1924-9D62-A14D80F305CC}"/>
              </a:ext>
            </a:extLst>
          </p:cNvPr>
          <p:cNvSpPr txBox="1"/>
          <p:nvPr/>
        </p:nvSpPr>
        <p:spPr>
          <a:xfrm>
            <a:off x="6504495" y="660187"/>
            <a:ext cx="5486400" cy="5539978"/>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rgbClr val="002060"/>
                </a:solidFill>
              </a:rPr>
              <a:t>The number of stores that participates in the Promo2 is slightly higher than that of the ones that do not participate.</a:t>
            </a:r>
          </a:p>
          <a:p>
            <a:pPr marL="285750" indent="-285750">
              <a:buFont typeface="Wingdings" panose="05000000000000000000" pitchFamily="2" charset="2"/>
              <a:buChar char="Ø"/>
            </a:pPr>
            <a:endParaRPr lang="en-US" sz="2800" dirty="0">
              <a:solidFill>
                <a:srgbClr val="002060"/>
              </a:solidFill>
            </a:endParaRPr>
          </a:p>
          <a:p>
            <a:pPr marL="285750" indent="-285750">
              <a:buFont typeface="Wingdings" panose="05000000000000000000" pitchFamily="2" charset="2"/>
              <a:buChar char="Ø"/>
            </a:pPr>
            <a:endParaRPr lang="en-US" sz="2800" dirty="0">
              <a:solidFill>
                <a:srgbClr val="002060"/>
              </a:solidFill>
            </a:endParaRPr>
          </a:p>
          <a:p>
            <a:pPr marL="285750" indent="-285750">
              <a:buFont typeface="Wingdings" panose="05000000000000000000" pitchFamily="2" charset="2"/>
              <a:buChar char="Ø"/>
            </a:pPr>
            <a:endParaRPr lang="en-US" sz="2800" dirty="0">
              <a:solidFill>
                <a:srgbClr val="002060"/>
              </a:solidFill>
            </a:endParaRPr>
          </a:p>
          <a:p>
            <a:pPr marL="285750" indent="-285750">
              <a:buFont typeface="Wingdings" panose="05000000000000000000" pitchFamily="2" charset="2"/>
              <a:buChar char="Ø"/>
            </a:pPr>
            <a:r>
              <a:rPr lang="en-US" sz="2800" dirty="0">
                <a:solidFill>
                  <a:srgbClr val="002060"/>
                </a:solidFill>
              </a:rPr>
              <a:t>But the average sales is less during Promo2 even though there are some high sale transactions happened during Promo2.</a:t>
            </a:r>
          </a:p>
          <a:p>
            <a:pPr marL="285750" indent="-285750">
              <a:buFont typeface="Wingdings" panose="05000000000000000000" pitchFamily="2" charset="2"/>
              <a:buChar char="Ø"/>
            </a:pPr>
            <a:endParaRPr lang="en-IN" sz="2800" dirty="0">
              <a:solidFill>
                <a:srgbClr val="002060"/>
              </a:solidFill>
            </a:endParaRPr>
          </a:p>
          <a:p>
            <a:endParaRPr lang="en-IN" dirty="0"/>
          </a:p>
        </p:txBody>
      </p:sp>
      <p:pic>
        <p:nvPicPr>
          <p:cNvPr id="9218" name="Picture 2">
            <a:extLst>
              <a:ext uri="{FF2B5EF4-FFF2-40B4-BE49-F238E27FC236}">
                <a16:creationId xmlns:a16="http://schemas.microsoft.com/office/drawing/2014/main" id="{868A3913-AC92-6D90-8638-C6E571B59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68" y="3688715"/>
            <a:ext cx="5774925" cy="28508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7353CC9-2B63-E5E9-9C4E-440985CE1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70" y="763882"/>
            <a:ext cx="5679823" cy="277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49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pic>
        <p:nvPicPr>
          <p:cNvPr id="2052" name="Picture 4">
            <a:extLst>
              <a:ext uri="{FF2B5EF4-FFF2-40B4-BE49-F238E27FC236}">
                <a16:creationId xmlns:a16="http://schemas.microsoft.com/office/drawing/2014/main" id="{1B3901EE-3528-554C-264A-5126B91C2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57" y="942616"/>
            <a:ext cx="6892998" cy="22483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A0CC5A9-8A9F-8E39-B83F-D6CB8A5B2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56" y="3729243"/>
            <a:ext cx="6893001" cy="22483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760C01-D7DD-3D25-02DC-5BBE7802C886}"/>
              </a:ext>
            </a:extLst>
          </p:cNvPr>
          <p:cNvSpPr txBox="1"/>
          <p:nvPr/>
        </p:nvSpPr>
        <p:spPr>
          <a:xfrm>
            <a:off x="7565571" y="223723"/>
            <a:ext cx="4495800" cy="6001643"/>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2060"/>
                </a:solidFill>
              </a:rPr>
              <a:t>On an average, ‘d’ StoreType and ‘c’ Assortment stores have greater competition distance than others.</a:t>
            </a:r>
          </a:p>
          <a:p>
            <a:endParaRPr lang="en-US" sz="2400" dirty="0">
              <a:solidFill>
                <a:srgbClr val="002060"/>
              </a:solidFill>
            </a:endParaRPr>
          </a:p>
          <a:p>
            <a:pPr marL="285750" indent="-285750">
              <a:buFont typeface="Wingdings" panose="05000000000000000000" pitchFamily="2" charset="2"/>
              <a:buChar char="Ø"/>
            </a:pPr>
            <a:r>
              <a:rPr lang="en-US" sz="2400" dirty="0">
                <a:solidFill>
                  <a:srgbClr val="002060"/>
                </a:solidFill>
              </a:rPr>
              <a:t>Stores under StoreType 'b' and Assortment 'b' are close to each than other types of stores.</a:t>
            </a:r>
          </a:p>
          <a:p>
            <a:endParaRPr lang="en-US" sz="2400" dirty="0">
              <a:solidFill>
                <a:srgbClr val="002060"/>
              </a:solidFill>
            </a:endParaRPr>
          </a:p>
          <a:p>
            <a:endParaRPr lang="en-US" sz="2400" dirty="0">
              <a:solidFill>
                <a:srgbClr val="002060"/>
              </a:solidFill>
            </a:endParaRPr>
          </a:p>
          <a:p>
            <a:pPr marL="285750" indent="-285750">
              <a:buFont typeface="Wingdings" panose="05000000000000000000" pitchFamily="2" charset="2"/>
              <a:buChar char="Ø"/>
            </a:pPr>
            <a:r>
              <a:rPr lang="en-US" sz="2400" dirty="0">
                <a:solidFill>
                  <a:srgbClr val="002060"/>
                </a:solidFill>
              </a:rPr>
              <a:t>Number of stores under StoreType 'a' is higher than others, but it has less stores that run Promo2 than which doesn't. But stores that run Promo2 are higher in Assortment 'a'.</a:t>
            </a:r>
            <a:endParaRPr lang="en-IN" sz="2400" dirty="0">
              <a:solidFill>
                <a:srgbClr val="002060"/>
              </a:solidFill>
            </a:endParaRPr>
          </a:p>
        </p:txBody>
      </p:sp>
    </p:spTree>
    <p:extLst>
      <p:ext uri="{BB962C8B-B14F-4D97-AF65-F5344CB8AC3E}">
        <p14:creationId xmlns:p14="http://schemas.microsoft.com/office/powerpoint/2010/main" val="84486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6" name="TextBox 5">
            <a:extLst>
              <a:ext uri="{FF2B5EF4-FFF2-40B4-BE49-F238E27FC236}">
                <a16:creationId xmlns:a16="http://schemas.microsoft.com/office/drawing/2014/main" id="{A7760C01-D7DD-3D25-02DC-5BBE7802C886}"/>
              </a:ext>
            </a:extLst>
          </p:cNvPr>
          <p:cNvSpPr txBox="1"/>
          <p:nvPr/>
        </p:nvSpPr>
        <p:spPr>
          <a:xfrm>
            <a:off x="838200" y="717376"/>
            <a:ext cx="10905731"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2060"/>
                </a:solidFill>
              </a:rPr>
              <a:t>Competition stores have been in raise since 1999 and there is a gradual increase every year till 2013. Then the competition stores seems to have fallen drop.</a:t>
            </a:r>
          </a:p>
          <a:p>
            <a:pPr marL="285750" indent="-285750">
              <a:buFont typeface="Wingdings" panose="05000000000000000000" pitchFamily="2" charset="2"/>
              <a:buChar char="Ø"/>
            </a:pPr>
            <a:endParaRPr lang="en-US" sz="2400" dirty="0">
              <a:solidFill>
                <a:srgbClr val="002060"/>
              </a:solidFill>
            </a:endParaRPr>
          </a:p>
        </p:txBody>
      </p:sp>
      <p:pic>
        <p:nvPicPr>
          <p:cNvPr id="10242" name="Picture 2">
            <a:extLst>
              <a:ext uri="{FF2B5EF4-FFF2-40B4-BE49-F238E27FC236}">
                <a16:creationId xmlns:a16="http://schemas.microsoft.com/office/drawing/2014/main" id="{D5365998-89F5-766E-C719-82C480501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56899"/>
            <a:ext cx="10832785" cy="488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69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704850" y="861898"/>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br>
              <a:rPr lang="en-IN" sz="2000" b="1" dirty="0">
                <a:solidFill>
                  <a:srgbClr val="C00000"/>
                </a:solidFill>
                <a:latin typeface="Times New Roman" panose="02020603050405020304" pitchFamily="18" charset="0"/>
                <a:cs typeface="Times New Roman" panose="02020603050405020304" pitchFamily="18" charset="0"/>
              </a:rPr>
            </a:br>
            <a:br>
              <a:rPr lang="en-IN" sz="2000" b="1" dirty="0">
                <a:solidFill>
                  <a:srgbClr val="C00000"/>
                </a:solidFill>
                <a:latin typeface="Times New Roman" panose="02020603050405020304" pitchFamily="18" charset="0"/>
                <a:cs typeface="Times New Roman" panose="02020603050405020304" pitchFamily="18" charset="0"/>
              </a:rPr>
            </a:br>
            <a:r>
              <a:rPr lang="en-IN" sz="3200" b="1" dirty="0">
                <a:solidFill>
                  <a:srgbClr val="00B050"/>
                </a:solidFill>
                <a:latin typeface="Times New Roman" panose="02020603050405020304" pitchFamily="18" charset="0"/>
                <a:ea typeface="+mn-ea"/>
                <a:cs typeface="Times New Roman" panose="02020603050405020304" pitchFamily="18" charset="0"/>
              </a:rPr>
              <a:t>b) EDA on merged data</a:t>
            </a:r>
            <a:br>
              <a:rPr lang="en-IN" sz="2000" b="1" dirty="0">
                <a:solidFill>
                  <a:srgbClr val="002060"/>
                </a:solidFill>
                <a:latin typeface="Times New Roman" panose="02020603050405020304" pitchFamily="18" charset="0"/>
                <a:cs typeface="Times New Roman" panose="02020603050405020304" pitchFamily="18" charset="0"/>
              </a:rPr>
            </a:b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760C01-D7DD-3D25-02DC-5BBE7802C886}"/>
              </a:ext>
            </a:extLst>
          </p:cNvPr>
          <p:cNvSpPr txBox="1"/>
          <p:nvPr/>
        </p:nvSpPr>
        <p:spPr>
          <a:xfrm>
            <a:off x="643134" y="1517476"/>
            <a:ext cx="10905731"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2060"/>
                </a:solidFill>
              </a:rPr>
              <a:t>Competition Distance vs Sales shows that the sales is high when the competition distance is less and StoreType ‘a’ has the larger number of sales as well. </a:t>
            </a:r>
          </a:p>
          <a:p>
            <a:pPr marL="285750" indent="-285750">
              <a:buFont typeface="Wingdings" panose="05000000000000000000" pitchFamily="2" charset="2"/>
              <a:buChar char="Ø"/>
            </a:pPr>
            <a:endParaRPr lang="en-US" sz="2400" dirty="0">
              <a:solidFill>
                <a:srgbClr val="002060"/>
              </a:solidFill>
            </a:endParaRPr>
          </a:p>
        </p:txBody>
      </p:sp>
      <p:pic>
        <p:nvPicPr>
          <p:cNvPr id="2050" name="Picture 2">
            <a:extLst>
              <a:ext uri="{FF2B5EF4-FFF2-40B4-BE49-F238E27FC236}">
                <a16:creationId xmlns:a16="http://schemas.microsoft.com/office/drawing/2014/main" id="{20A723B0-4269-0CE5-52D1-C6FDFC1B6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349" y="2488565"/>
            <a:ext cx="8698602" cy="383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11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6" name="TextBox 5">
            <a:extLst>
              <a:ext uri="{FF2B5EF4-FFF2-40B4-BE49-F238E27FC236}">
                <a16:creationId xmlns:a16="http://schemas.microsoft.com/office/drawing/2014/main" id="{A7760C01-D7DD-3D25-02DC-5BBE7802C886}"/>
              </a:ext>
            </a:extLst>
          </p:cNvPr>
          <p:cNvSpPr txBox="1"/>
          <p:nvPr/>
        </p:nvSpPr>
        <p:spPr>
          <a:xfrm>
            <a:off x="7229475" y="717376"/>
            <a:ext cx="4514456"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2060"/>
                </a:solidFill>
              </a:rPr>
              <a:t>Total sales and customers in store type 'a' is higher than other store types.</a:t>
            </a:r>
          </a:p>
          <a:p>
            <a:pPr marL="285750" indent="-285750">
              <a:buFont typeface="Wingdings" panose="05000000000000000000" pitchFamily="2" charset="2"/>
              <a:buChar char="Ø"/>
            </a:pPr>
            <a:endParaRPr lang="en-US" sz="2400" dirty="0">
              <a:solidFill>
                <a:srgbClr val="212121"/>
              </a:solidFill>
              <a:highlight>
                <a:srgbClr val="FFFFFF"/>
              </a:highlight>
              <a:latin typeface="Roboto" panose="02000000000000000000" pitchFamily="2" charset="0"/>
            </a:endParaRPr>
          </a:p>
          <a:p>
            <a:pPr marL="285750" indent="-285750">
              <a:buFont typeface="Wingdings" panose="05000000000000000000" pitchFamily="2" charset="2"/>
              <a:buChar char="Ø"/>
            </a:pPr>
            <a:endParaRPr lang="en-US" sz="2400" dirty="0">
              <a:solidFill>
                <a:srgbClr val="212121"/>
              </a:solidFill>
              <a:highlight>
                <a:srgbClr val="FFFFFF"/>
              </a:highlight>
              <a:latin typeface="Roboto" panose="02000000000000000000" pitchFamily="2" charset="0"/>
            </a:endParaRPr>
          </a:p>
          <a:p>
            <a:pPr marL="285750" indent="-285750">
              <a:buFont typeface="Wingdings" panose="05000000000000000000" pitchFamily="2" charset="2"/>
              <a:buChar char="Ø"/>
            </a:pPr>
            <a:endParaRPr lang="en-US" sz="2400" dirty="0">
              <a:solidFill>
                <a:srgbClr val="212121"/>
              </a:solidFill>
              <a:highlight>
                <a:srgbClr val="FFFFFF"/>
              </a:highlight>
              <a:latin typeface="Roboto" panose="02000000000000000000" pitchFamily="2" charset="0"/>
            </a:endParaRPr>
          </a:p>
          <a:p>
            <a:pPr marL="285750" indent="-285750">
              <a:buFont typeface="Wingdings" panose="05000000000000000000" pitchFamily="2" charset="2"/>
              <a:buChar char="Ø"/>
            </a:pPr>
            <a:endParaRPr lang="en-US" sz="2400" dirty="0">
              <a:solidFill>
                <a:srgbClr val="212121"/>
              </a:solidFill>
              <a:highlight>
                <a:srgbClr val="FFFFFF"/>
              </a:highlight>
              <a:latin typeface="Roboto" panose="02000000000000000000" pitchFamily="2" charset="0"/>
            </a:endParaRPr>
          </a:p>
          <a:p>
            <a:pPr marL="285750" indent="-285750">
              <a:buFont typeface="Wingdings" panose="05000000000000000000" pitchFamily="2" charset="2"/>
              <a:buChar char="Ø"/>
            </a:pPr>
            <a:endParaRPr lang="en-US" sz="2400" dirty="0">
              <a:solidFill>
                <a:srgbClr val="212121"/>
              </a:solidFill>
              <a:highlight>
                <a:srgbClr val="FFFFFF"/>
              </a:highlight>
              <a:latin typeface="Roboto" panose="02000000000000000000" pitchFamily="2" charset="0"/>
            </a:endParaRPr>
          </a:p>
          <a:p>
            <a:pPr marL="285750" indent="-285750">
              <a:buFont typeface="Wingdings" panose="05000000000000000000" pitchFamily="2" charset="2"/>
              <a:buChar char="Ø"/>
            </a:pPr>
            <a:r>
              <a:rPr lang="en-US" sz="2400" dirty="0">
                <a:solidFill>
                  <a:srgbClr val="002060"/>
                </a:solidFill>
              </a:rPr>
              <a:t>But the average spending of customers and average number of customers is high in StoreType 'b'</a:t>
            </a:r>
          </a:p>
        </p:txBody>
      </p:sp>
      <p:pic>
        <p:nvPicPr>
          <p:cNvPr id="11266" name="Picture 2">
            <a:extLst>
              <a:ext uri="{FF2B5EF4-FFF2-40B4-BE49-F238E27FC236}">
                <a16:creationId xmlns:a16="http://schemas.microsoft.com/office/drawing/2014/main" id="{688C9FE1-17CA-E202-9F9D-4F1B26605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468" y="662390"/>
            <a:ext cx="5679407" cy="269541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AD4482F-B62A-94F8-7B3A-AC00061D3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68" y="3500200"/>
            <a:ext cx="5679407" cy="279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0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6" name="TextBox 5">
            <a:extLst>
              <a:ext uri="{FF2B5EF4-FFF2-40B4-BE49-F238E27FC236}">
                <a16:creationId xmlns:a16="http://schemas.microsoft.com/office/drawing/2014/main" id="{A7760C01-D7DD-3D25-02DC-5BBE7802C886}"/>
              </a:ext>
            </a:extLst>
          </p:cNvPr>
          <p:cNvSpPr txBox="1"/>
          <p:nvPr/>
        </p:nvSpPr>
        <p:spPr>
          <a:xfrm>
            <a:off x="6498771" y="717376"/>
            <a:ext cx="5245160"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2060"/>
                </a:solidFill>
              </a:rPr>
              <a:t>‘a’ assortment level, which is the basic stores get more sales and more customers when compared to others.</a:t>
            </a:r>
          </a:p>
          <a:p>
            <a:pPr marL="285750" indent="-285750">
              <a:buFont typeface="Wingdings" panose="05000000000000000000" pitchFamily="2" charset="2"/>
              <a:buChar char="Ø"/>
            </a:pPr>
            <a:endParaRPr lang="en-US" sz="2400" dirty="0">
              <a:solidFill>
                <a:srgbClr val="002060"/>
              </a:solidFill>
            </a:endParaRPr>
          </a:p>
          <a:p>
            <a:pPr marL="285750" indent="-285750">
              <a:buFont typeface="Wingdings" panose="05000000000000000000" pitchFamily="2" charset="2"/>
              <a:buChar char="Ø"/>
            </a:pPr>
            <a:endParaRPr lang="en-US" sz="2400" dirty="0">
              <a:solidFill>
                <a:srgbClr val="002060"/>
              </a:solidFill>
            </a:endParaRPr>
          </a:p>
          <a:p>
            <a:pPr marL="285750" indent="-285750">
              <a:buFont typeface="Wingdings" panose="05000000000000000000" pitchFamily="2" charset="2"/>
              <a:buChar char="Ø"/>
            </a:pPr>
            <a:endParaRPr lang="en-US" sz="2400" dirty="0">
              <a:solidFill>
                <a:srgbClr val="002060"/>
              </a:solidFill>
            </a:endParaRPr>
          </a:p>
          <a:p>
            <a:pPr marL="285750" indent="-285750">
              <a:buFont typeface="Wingdings" panose="05000000000000000000" pitchFamily="2" charset="2"/>
              <a:buChar char="Ø"/>
            </a:pPr>
            <a:endParaRPr lang="en-US" sz="2400" dirty="0">
              <a:solidFill>
                <a:srgbClr val="002060"/>
              </a:solidFill>
            </a:endParaRPr>
          </a:p>
          <a:p>
            <a:pPr marL="285750" indent="-285750">
              <a:buFont typeface="Wingdings" panose="05000000000000000000" pitchFamily="2" charset="2"/>
              <a:buChar char="Ø"/>
            </a:pPr>
            <a:endParaRPr lang="en-US" sz="2400" dirty="0">
              <a:solidFill>
                <a:srgbClr val="002060"/>
              </a:solidFill>
            </a:endParaRPr>
          </a:p>
          <a:p>
            <a:pPr marL="285750" indent="-285750">
              <a:buFont typeface="Wingdings" panose="05000000000000000000" pitchFamily="2" charset="2"/>
              <a:buChar char="Ø"/>
            </a:pPr>
            <a:r>
              <a:rPr lang="en-US" sz="2400" dirty="0">
                <a:solidFill>
                  <a:srgbClr val="002060"/>
                </a:solidFill>
              </a:rPr>
              <a:t>But when we look at the average sales and customers, ‘b’ assortment level stores have greater average sales and high  average customers. </a:t>
            </a:r>
          </a:p>
          <a:p>
            <a:pPr marL="285750" indent="-285750">
              <a:buFont typeface="Wingdings" panose="05000000000000000000" pitchFamily="2" charset="2"/>
              <a:buChar char="Ø"/>
            </a:pPr>
            <a:endParaRPr lang="en-US" sz="2400" dirty="0">
              <a:solidFill>
                <a:srgbClr val="002060"/>
              </a:solidFill>
            </a:endParaRPr>
          </a:p>
        </p:txBody>
      </p:sp>
      <p:pic>
        <p:nvPicPr>
          <p:cNvPr id="12290" name="Picture 2">
            <a:extLst>
              <a:ext uri="{FF2B5EF4-FFF2-40B4-BE49-F238E27FC236}">
                <a16:creationId xmlns:a16="http://schemas.microsoft.com/office/drawing/2014/main" id="{13488DB2-F140-CD39-37ED-4669604C8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4" y="745743"/>
            <a:ext cx="5743576" cy="272586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40B7A6DC-427A-668D-24F6-660743DC8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3" y="3576382"/>
            <a:ext cx="5743575" cy="282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0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4071-E66D-161A-6A43-7DE5574D936E}"/>
              </a:ext>
            </a:extLst>
          </p:cNvPr>
          <p:cNvSpPr>
            <a:spLocks noGrp="1"/>
          </p:cNvSpPr>
          <p:nvPr>
            <p:ph type="title"/>
          </p:nvPr>
        </p:nvSpPr>
        <p:spPr>
          <a:xfrm>
            <a:off x="838200" y="365126"/>
            <a:ext cx="10515600" cy="657430"/>
          </a:xfrm>
        </p:spPr>
        <p:txBody>
          <a:bodyPr>
            <a:normAutofit fontScale="90000"/>
          </a:bodyPr>
          <a:lstStyle/>
          <a:p>
            <a:r>
              <a:rPr lang="en-IN" sz="6000" b="1" dirty="0">
                <a:solidFill>
                  <a:srgbClr val="C00000"/>
                </a:solidFill>
                <a:latin typeface="Times New Roman" panose="02020603050405020304" pitchFamily="18" charset="0"/>
                <a:cs typeface="Times New Roman" panose="02020603050405020304" pitchFamily="18" charset="0"/>
              </a:rPr>
              <a:t>Content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6B2994-7D67-3756-9B2B-BC83E1204823}"/>
              </a:ext>
            </a:extLst>
          </p:cNvPr>
          <p:cNvSpPr>
            <a:spLocks noGrp="1"/>
          </p:cNvSpPr>
          <p:nvPr>
            <p:ph idx="1"/>
          </p:nvPr>
        </p:nvSpPr>
        <p:spPr>
          <a:xfrm>
            <a:off x="838200" y="1387682"/>
            <a:ext cx="5532120" cy="4647358"/>
          </a:xfrm>
        </p:spPr>
        <p:txBody>
          <a:bodyPr>
            <a:normAutofit lnSpcReduction="10000"/>
          </a:bodyPr>
          <a:lstStyle/>
          <a:p>
            <a:pPr marL="514350" indent="-514350">
              <a:buFont typeface="+mj-lt"/>
              <a:buAutoNum type="arabicPeriod"/>
            </a:pPr>
            <a:r>
              <a:rPr lang="en-IN" sz="2400" b="1" dirty="0">
                <a:solidFill>
                  <a:schemeClr val="accent5">
                    <a:lumMod val="50000"/>
                  </a:schemeClr>
                </a:solidFill>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IN" sz="2400" b="1" dirty="0">
                <a:solidFill>
                  <a:schemeClr val="accent5">
                    <a:lumMod val="50000"/>
                  </a:schemeClr>
                </a:solidFill>
                <a:latin typeface="Times New Roman" panose="02020603050405020304" pitchFamily="18" charset="0"/>
                <a:cs typeface="Times New Roman" panose="02020603050405020304" pitchFamily="18" charset="0"/>
              </a:rPr>
              <a:t>Data Study</a:t>
            </a:r>
          </a:p>
          <a:p>
            <a:pPr marL="514350" indent="-514350">
              <a:buFont typeface="+mj-lt"/>
              <a:buAutoNum type="arabicPeriod"/>
            </a:pPr>
            <a:r>
              <a:rPr lang="en-IN" sz="2400" b="1" dirty="0">
                <a:solidFill>
                  <a:schemeClr val="accent5">
                    <a:lumMod val="50000"/>
                  </a:schemeClr>
                </a:solidFill>
                <a:latin typeface="Times New Roman" panose="02020603050405020304" pitchFamily="18" charset="0"/>
                <a:cs typeface="Times New Roman" panose="02020603050405020304" pitchFamily="18" charset="0"/>
              </a:rPr>
              <a:t>Data Preprocessing for EDA</a:t>
            </a:r>
          </a:p>
          <a:p>
            <a:pPr marL="514350" indent="-514350">
              <a:buFont typeface="+mj-lt"/>
              <a:buAutoNum type="arabicPeriod"/>
            </a:pPr>
            <a:r>
              <a:rPr lang="en-IN" sz="2400" b="1" dirty="0">
                <a:solidFill>
                  <a:schemeClr val="accent5">
                    <a:lumMod val="50000"/>
                  </a:schemeClr>
                </a:solidFill>
                <a:latin typeface="Times New Roman" panose="02020603050405020304" pitchFamily="18" charset="0"/>
                <a:cs typeface="Times New Roman" panose="02020603050405020304" pitchFamily="18" charset="0"/>
              </a:rPr>
              <a:t>Exploratory Data Analysis (EDA)</a:t>
            </a:r>
          </a:p>
          <a:p>
            <a:pPr marL="914400" lvl="1" indent="-457200">
              <a:buFont typeface="+mj-lt"/>
              <a:buAutoNum type="alphaLcParenR"/>
            </a:pPr>
            <a:r>
              <a:rPr lang="en-IN" sz="2000" b="1" dirty="0">
                <a:solidFill>
                  <a:schemeClr val="accent5">
                    <a:lumMod val="50000"/>
                  </a:schemeClr>
                </a:solidFill>
                <a:latin typeface="Times New Roman" panose="02020603050405020304" pitchFamily="18" charset="0"/>
                <a:cs typeface="Times New Roman" panose="02020603050405020304" pitchFamily="18" charset="0"/>
              </a:rPr>
              <a:t>EDA on Sales and Stores data</a:t>
            </a:r>
          </a:p>
          <a:p>
            <a:pPr marL="914400" lvl="1" indent="-457200">
              <a:buFont typeface="+mj-lt"/>
              <a:buAutoNum type="alphaLcParenR"/>
            </a:pPr>
            <a:r>
              <a:rPr lang="en-IN" sz="2000" b="1" dirty="0">
                <a:solidFill>
                  <a:schemeClr val="accent5">
                    <a:lumMod val="50000"/>
                  </a:schemeClr>
                </a:solidFill>
                <a:latin typeface="Times New Roman" panose="02020603050405020304" pitchFamily="18" charset="0"/>
                <a:cs typeface="Times New Roman" panose="02020603050405020304" pitchFamily="18" charset="0"/>
              </a:rPr>
              <a:t>EDA on merged data</a:t>
            </a:r>
          </a:p>
          <a:p>
            <a:pPr marL="514350" indent="-514350">
              <a:buFont typeface="+mj-lt"/>
              <a:buAutoNum type="arabicPeriod"/>
            </a:pPr>
            <a:r>
              <a:rPr lang="en-IN" sz="2400" b="1" dirty="0">
                <a:solidFill>
                  <a:schemeClr val="accent5">
                    <a:lumMod val="50000"/>
                  </a:schemeClr>
                </a:solidFill>
                <a:latin typeface="Times New Roman" panose="02020603050405020304" pitchFamily="18" charset="0"/>
                <a:cs typeface="Times New Roman" panose="02020603050405020304" pitchFamily="18" charset="0"/>
              </a:rPr>
              <a:t>Data Preprocessing for modelling</a:t>
            </a:r>
          </a:p>
          <a:p>
            <a:pPr marL="914400" lvl="1" indent="-457200">
              <a:buFont typeface="+mj-lt"/>
              <a:buAutoNum type="alphaLcParenR"/>
            </a:pPr>
            <a:r>
              <a:rPr lang="en-IN" sz="2000" b="1" dirty="0">
                <a:solidFill>
                  <a:schemeClr val="accent5">
                    <a:lumMod val="50000"/>
                  </a:schemeClr>
                </a:solidFill>
                <a:latin typeface="Times New Roman" panose="02020603050405020304" pitchFamily="18" charset="0"/>
                <a:cs typeface="Times New Roman" panose="02020603050405020304" pitchFamily="18" charset="0"/>
              </a:rPr>
              <a:t>Feature Scaling</a:t>
            </a:r>
          </a:p>
          <a:p>
            <a:pPr marL="914400" lvl="1" indent="-457200">
              <a:buFont typeface="+mj-lt"/>
              <a:buAutoNum type="alphaLcParenR"/>
            </a:pPr>
            <a:r>
              <a:rPr lang="en-IN" sz="2000" b="1" dirty="0">
                <a:solidFill>
                  <a:schemeClr val="accent5">
                    <a:lumMod val="50000"/>
                  </a:schemeClr>
                </a:solidFill>
                <a:latin typeface="Times New Roman" panose="02020603050405020304" pitchFamily="18" charset="0"/>
                <a:cs typeface="Times New Roman" panose="02020603050405020304" pitchFamily="18" charset="0"/>
              </a:rPr>
              <a:t>Feature Selection</a:t>
            </a:r>
          </a:p>
          <a:p>
            <a:pPr marL="514350" indent="-514350">
              <a:buFont typeface="+mj-lt"/>
              <a:buAutoNum type="arabicPeriod"/>
            </a:pPr>
            <a:r>
              <a:rPr lang="en-IN" sz="2400" b="1" dirty="0">
                <a:solidFill>
                  <a:schemeClr val="accent5">
                    <a:lumMod val="50000"/>
                  </a:schemeClr>
                </a:solidFill>
                <a:latin typeface="Times New Roman" panose="02020603050405020304" pitchFamily="18" charset="0"/>
                <a:cs typeface="Times New Roman" panose="02020603050405020304" pitchFamily="18" charset="0"/>
              </a:rPr>
              <a:t>Model building</a:t>
            </a:r>
          </a:p>
          <a:p>
            <a:pPr marL="514350" indent="-514350">
              <a:buFont typeface="+mj-lt"/>
              <a:buAutoNum type="arabicPeriod"/>
            </a:pPr>
            <a:r>
              <a:rPr lang="en-IN" sz="2400" b="1" dirty="0">
                <a:solidFill>
                  <a:schemeClr val="accent5">
                    <a:lumMod val="50000"/>
                  </a:schemeClr>
                </a:solidFill>
                <a:latin typeface="Times New Roman" panose="02020603050405020304" pitchFamily="18" charset="0"/>
                <a:cs typeface="Times New Roman" panose="02020603050405020304" pitchFamily="18" charset="0"/>
              </a:rPr>
              <a:t>Stacking</a:t>
            </a:r>
          </a:p>
          <a:p>
            <a:pPr marL="514350" indent="-514350">
              <a:buFont typeface="+mj-lt"/>
              <a:buAutoNum type="arabicPeriod"/>
            </a:pPr>
            <a:r>
              <a:rPr lang="en-IN" sz="2400" b="1" dirty="0">
                <a:solidFill>
                  <a:schemeClr val="accent5">
                    <a:lumMod val="50000"/>
                  </a:schemeClr>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31AF0360-AD44-1418-AD2D-AA1BC51327F1}"/>
              </a:ext>
            </a:extLst>
          </p:cNvPr>
          <p:cNvSpPr txBox="1"/>
          <p:nvPr/>
        </p:nvSpPr>
        <p:spPr>
          <a:xfrm>
            <a:off x="6949440" y="1849120"/>
            <a:ext cx="4612640" cy="646331"/>
          </a:xfrm>
          <a:prstGeom prst="rect">
            <a:avLst/>
          </a:prstGeom>
          <a:noFill/>
        </p:spPr>
        <p:txBody>
          <a:bodyPr wrap="square" rtlCol="0">
            <a:spAutoFit/>
          </a:bodyPr>
          <a:lstStyle/>
          <a:p>
            <a:r>
              <a:rPr lang="en-IN" b="1" dirty="0">
                <a:solidFill>
                  <a:schemeClr val="accent6">
                    <a:lumMod val="50000"/>
                  </a:schemeClr>
                </a:solidFill>
              </a:rPr>
              <a:t>Click the below link to open Googlecolab file:</a:t>
            </a:r>
          </a:p>
          <a:p>
            <a:endParaRPr lang="en-IN" dirty="0"/>
          </a:p>
        </p:txBody>
      </p:sp>
      <p:sp>
        <p:nvSpPr>
          <p:cNvPr id="6" name="TextBox 5">
            <a:extLst>
              <a:ext uri="{FF2B5EF4-FFF2-40B4-BE49-F238E27FC236}">
                <a16:creationId xmlns:a16="http://schemas.microsoft.com/office/drawing/2014/main" id="{25F7C29C-04A6-47FF-01DB-2342497B8DD5}"/>
              </a:ext>
            </a:extLst>
          </p:cNvPr>
          <p:cNvSpPr txBox="1"/>
          <p:nvPr/>
        </p:nvSpPr>
        <p:spPr>
          <a:xfrm>
            <a:off x="7884160" y="2172285"/>
            <a:ext cx="3992880" cy="461665"/>
          </a:xfrm>
          <a:prstGeom prst="rect">
            <a:avLst/>
          </a:prstGeom>
          <a:noFill/>
        </p:spPr>
        <p:txBody>
          <a:bodyPr wrap="square" rtlCol="0">
            <a:spAutoFit/>
          </a:bodyPr>
          <a:lstStyle/>
          <a:p>
            <a:r>
              <a:rPr lang="en-IN" sz="2400" dirty="0">
                <a:solidFill>
                  <a:srgbClr val="C00000"/>
                </a:solidFill>
                <a:hlinkClick r:id="rId2">
                  <a:extLst>
                    <a:ext uri="{A12FA001-AC4F-418D-AE19-62706E023703}">
                      <ahyp:hlinkClr xmlns:ahyp="http://schemas.microsoft.com/office/drawing/2018/hyperlinkcolor" val="tx"/>
                    </a:ext>
                  </a:extLst>
                </a:hlinkClick>
              </a:rPr>
              <a:t>Retail_Sales_Prediction</a:t>
            </a:r>
            <a:endParaRPr lang="en-IN" sz="2400" dirty="0">
              <a:solidFill>
                <a:srgbClr val="C00000"/>
              </a:solidFill>
            </a:endParaRPr>
          </a:p>
        </p:txBody>
      </p:sp>
    </p:spTree>
    <p:extLst>
      <p:ext uri="{BB962C8B-B14F-4D97-AF65-F5344CB8AC3E}">
        <p14:creationId xmlns:p14="http://schemas.microsoft.com/office/powerpoint/2010/main" val="1347448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6" name="TextBox 5">
            <a:extLst>
              <a:ext uri="{FF2B5EF4-FFF2-40B4-BE49-F238E27FC236}">
                <a16:creationId xmlns:a16="http://schemas.microsoft.com/office/drawing/2014/main" id="{A7760C01-D7DD-3D25-02DC-5BBE7802C886}"/>
              </a:ext>
            </a:extLst>
          </p:cNvPr>
          <p:cNvSpPr txBox="1"/>
          <p:nvPr/>
        </p:nvSpPr>
        <p:spPr>
          <a:xfrm>
            <a:off x="8353425" y="717376"/>
            <a:ext cx="3390506"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2060"/>
                </a:solidFill>
              </a:rPr>
              <a:t>Heatmap shows the correlation between the numerical features of the merged dataset.</a:t>
            </a:r>
          </a:p>
          <a:p>
            <a:pPr marL="285750" indent="-285750">
              <a:buFont typeface="Wingdings" panose="05000000000000000000" pitchFamily="2" charset="2"/>
              <a:buChar char="Ø"/>
            </a:pPr>
            <a:endParaRPr lang="en-US" sz="2400" dirty="0">
              <a:solidFill>
                <a:srgbClr val="002060"/>
              </a:solidFill>
            </a:endParaRPr>
          </a:p>
          <a:p>
            <a:pPr marL="285750" indent="-285750">
              <a:buFont typeface="Wingdings" panose="05000000000000000000" pitchFamily="2" charset="2"/>
              <a:buChar char="Ø"/>
            </a:pPr>
            <a:r>
              <a:rPr lang="en-US" sz="2400" dirty="0">
                <a:solidFill>
                  <a:srgbClr val="002060"/>
                </a:solidFill>
              </a:rPr>
              <a:t>Date and WeekOfYear shows high correlation with other features, so it will be removed while modelling.</a:t>
            </a:r>
          </a:p>
          <a:p>
            <a:endParaRPr lang="en-US" sz="2400" dirty="0">
              <a:solidFill>
                <a:srgbClr val="002060"/>
              </a:solidFill>
            </a:endParaRPr>
          </a:p>
        </p:txBody>
      </p:sp>
      <p:pic>
        <p:nvPicPr>
          <p:cNvPr id="13314" name="Picture 2">
            <a:extLst>
              <a:ext uri="{FF2B5EF4-FFF2-40B4-BE49-F238E27FC236}">
                <a16:creationId xmlns:a16="http://schemas.microsoft.com/office/drawing/2014/main" id="{10329EBB-38CE-3971-86CD-7986C8490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3" y="590547"/>
            <a:ext cx="7617618" cy="604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736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6" name="TextBox 5">
            <a:extLst>
              <a:ext uri="{FF2B5EF4-FFF2-40B4-BE49-F238E27FC236}">
                <a16:creationId xmlns:a16="http://schemas.microsoft.com/office/drawing/2014/main" id="{A7760C01-D7DD-3D25-02DC-5BBE7802C886}"/>
              </a:ext>
            </a:extLst>
          </p:cNvPr>
          <p:cNvSpPr txBox="1"/>
          <p:nvPr/>
        </p:nvSpPr>
        <p:spPr>
          <a:xfrm>
            <a:off x="838200" y="539635"/>
            <a:ext cx="9391256"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2060"/>
                </a:solidFill>
              </a:rPr>
              <a:t>We know Promo has a significant impact on the sales, but Promo2 generates less sales even when the Promo is running.</a:t>
            </a:r>
          </a:p>
        </p:txBody>
      </p:sp>
      <p:pic>
        <p:nvPicPr>
          <p:cNvPr id="14338" name="Picture 2">
            <a:extLst>
              <a:ext uri="{FF2B5EF4-FFF2-40B4-BE49-F238E27FC236}">
                <a16:creationId xmlns:a16="http://schemas.microsoft.com/office/drawing/2014/main" id="{7A056EE2-3414-DDDD-07CB-06FEA6274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370632"/>
            <a:ext cx="10515600" cy="504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9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4648"/>
            <a:ext cx="10515600" cy="1005002"/>
          </a:xfrm>
        </p:spPr>
        <p:txBody>
          <a:bodyPr>
            <a:noAutofit/>
          </a:bodyPr>
          <a:lstStyle/>
          <a:p>
            <a:r>
              <a:rPr lang="en-IN" sz="5400" b="1" dirty="0">
                <a:solidFill>
                  <a:srgbClr val="C00000"/>
                </a:solidFill>
                <a:latin typeface="Times New Roman" panose="02020603050405020304" pitchFamily="18" charset="0"/>
                <a:cs typeface="Times New Roman" panose="02020603050405020304" pitchFamily="18" charset="0"/>
              </a:rPr>
              <a:t>Data Preprocessing for Modelling</a:t>
            </a:r>
          </a:p>
        </p:txBody>
      </p:sp>
      <p:sp>
        <p:nvSpPr>
          <p:cNvPr id="6" name="TextBox 5">
            <a:extLst>
              <a:ext uri="{FF2B5EF4-FFF2-40B4-BE49-F238E27FC236}">
                <a16:creationId xmlns:a16="http://schemas.microsoft.com/office/drawing/2014/main" id="{A7760C01-D7DD-3D25-02DC-5BBE7802C886}"/>
              </a:ext>
            </a:extLst>
          </p:cNvPr>
          <p:cNvSpPr txBox="1"/>
          <p:nvPr/>
        </p:nvSpPr>
        <p:spPr>
          <a:xfrm>
            <a:off x="619125" y="901585"/>
            <a:ext cx="11229975" cy="5513497"/>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rgbClr val="00B050"/>
                </a:solidFill>
              </a:rPr>
              <a:t>Sampling of data</a:t>
            </a:r>
          </a:p>
          <a:p>
            <a:pPr marL="742950" lvl="1" indent="-285750">
              <a:lnSpc>
                <a:spcPct val="150000"/>
              </a:lnSpc>
              <a:buFont typeface="Wingdings" panose="05000000000000000000" pitchFamily="2" charset="2"/>
              <a:buChar char="Ø"/>
            </a:pPr>
            <a:r>
              <a:rPr lang="en-US" sz="2400" dirty="0">
                <a:solidFill>
                  <a:srgbClr val="002060"/>
                </a:solidFill>
              </a:rPr>
              <a:t>As the total no of rows is more than 10lakh, we are taking a </a:t>
            </a:r>
            <a:r>
              <a:rPr lang="en-US" sz="2400" dirty="0">
                <a:solidFill>
                  <a:srgbClr val="FF0000"/>
                </a:solidFill>
              </a:rPr>
              <a:t>sample of 2lakh</a:t>
            </a:r>
            <a:r>
              <a:rPr lang="en-US" sz="2400" dirty="0">
                <a:solidFill>
                  <a:srgbClr val="002060"/>
                </a:solidFill>
              </a:rPr>
              <a:t> rows.</a:t>
            </a:r>
          </a:p>
          <a:p>
            <a:pPr marL="742950" lvl="1" indent="-285750">
              <a:lnSpc>
                <a:spcPct val="150000"/>
              </a:lnSpc>
              <a:buFont typeface="Wingdings" panose="05000000000000000000" pitchFamily="2" charset="2"/>
              <a:buChar char="Ø"/>
            </a:pPr>
            <a:r>
              <a:rPr lang="en-US" sz="2400" dirty="0">
                <a:solidFill>
                  <a:srgbClr val="002060"/>
                </a:solidFill>
              </a:rPr>
              <a:t>To ensure that we get data from all stores equally, we have followed the </a:t>
            </a:r>
            <a:r>
              <a:rPr lang="en-US" sz="2400" dirty="0">
                <a:solidFill>
                  <a:srgbClr val="FF0000"/>
                </a:solidFill>
              </a:rPr>
              <a:t>stratified sampling </a:t>
            </a:r>
            <a:r>
              <a:rPr lang="en-US" sz="2400" dirty="0">
                <a:solidFill>
                  <a:srgbClr val="002060"/>
                </a:solidFill>
              </a:rPr>
              <a:t>technique.</a:t>
            </a:r>
          </a:p>
          <a:p>
            <a:pPr marL="742950" lvl="1" indent="-285750">
              <a:lnSpc>
                <a:spcPct val="150000"/>
              </a:lnSpc>
              <a:buFont typeface="Wingdings" panose="05000000000000000000" pitchFamily="2" charset="2"/>
              <a:buChar char="Ø"/>
            </a:pPr>
            <a:r>
              <a:rPr lang="en-US" sz="2400" dirty="0">
                <a:solidFill>
                  <a:srgbClr val="002060"/>
                </a:solidFill>
              </a:rPr>
              <a:t>Data has been grouped based on stores and equal number of random samples has been taken from each group.</a:t>
            </a:r>
          </a:p>
          <a:p>
            <a:pPr marL="742950" lvl="1" indent="-285750">
              <a:lnSpc>
                <a:spcPct val="150000"/>
              </a:lnSpc>
              <a:buFont typeface="Wingdings" panose="05000000000000000000" pitchFamily="2" charset="2"/>
              <a:buChar char="Ø"/>
            </a:pPr>
            <a:r>
              <a:rPr lang="en-US" sz="2400" dirty="0">
                <a:solidFill>
                  <a:srgbClr val="002060"/>
                </a:solidFill>
              </a:rPr>
              <a:t>No of rows required/No of stores = 200000/1115 = 179.37</a:t>
            </a:r>
          </a:p>
          <a:p>
            <a:pPr marL="742950" lvl="1" indent="-285750">
              <a:lnSpc>
                <a:spcPct val="150000"/>
              </a:lnSpc>
              <a:buFont typeface="Wingdings" panose="05000000000000000000" pitchFamily="2" charset="2"/>
              <a:buChar char="Ø"/>
            </a:pPr>
            <a:r>
              <a:rPr lang="en-US" sz="2400" dirty="0">
                <a:solidFill>
                  <a:srgbClr val="002060"/>
                </a:solidFill>
              </a:rPr>
              <a:t>So we have taken </a:t>
            </a:r>
            <a:r>
              <a:rPr lang="en-US" sz="2400" dirty="0">
                <a:solidFill>
                  <a:srgbClr val="FF0000"/>
                </a:solidFill>
              </a:rPr>
              <a:t>180 rows </a:t>
            </a:r>
            <a:r>
              <a:rPr lang="en-US" sz="2400" dirty="0">
                <a:solidFill>
                  <a:srgbClr val="002060"/>
                </a:solidFill>
              </a:rPr>
              <a:t>of data randomly from each store.</a:t>
            </a:r>
          </a:p>
          <a:p>
            <a:pPr marL="742950" lvl="1" indent="-285750">
              <a:lnSpc>
                <a:spcPct val="150000"/>
              </a:lnSpc>
              <a:buFont typeface="Wingdings" panose="05000000000000000000" pitchFamily="2" charset="2"/>
              <a:buChar char="Ø"/>
            </a:pPr>
            <a:r>
              <a:rPr lang="en-US" sz="2400" dirty="0">
                <a:solidFill>
                  <a:srgbClr val="002060"/>
                </a:solidFill>
              </a:rPr>
              <a:t>Now the sample dataset has </a:t>
            </a:r>
            <a:r>
              <a:rPr lang="en-US" sz="2400" dirty="0">
                <a:solidFill>
                  <a:srgbClr val="FF0000"/>
                </a:solidFill>
              </a:rPr>
              <a:t>200700 rows of data with 22 features </a:t>
            </a:r>
            <a:r>
              <a:rPr lang="en-US" sz="2400" dirty="0">
                <a:solidFill>
                  <a:srgbClr val="002060"/>
                </a:solidFill>
              </a:rPr>
              <a:t>(combined sales and stores data)</a:t>
            </a:r>
          </a:p>
        </p:txBody>
      </p:sp>
    </p:spTree>
    <p:extLst>
      <p:ext uri="{BB962C8B-B14F-4D97-AF65-F5344CB8AC3E}">
        <p14:creationId xmlns:p14="http://schemas.microsoft.com/office/powerpoint/2010/main" val="2802499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177368"/>
            <a:ext cx="5379720" cy="2595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Data Preprocessing for Modelling continues</a:t>
            </a:r>
          </a:p>
        </p:txBody>
      </p:sp>
      <p:sp>
        <p:nvSpPr>
          <p:cNvPr id="6" name="TextBox 5">
            <a:extLst>
              <a:ext uri="{FF2B5EF4-FFF2-40B4-BE49-F238E27FC236}">
                <a16:creationId xmlns:a16="http://schemas.microsoft.com/office/drawing/2014/main" id="{A7760C01-D7DD-3D25-02DC-5BBE7802C886}"/>
              </a:ext>
            </a:extLst>
          </p:cNvPr>
          <p:cNvSpPr txBox="1"/>
          <p:nvPr/>
        </p:nvSpPr>
        <p:spPr>
          <a:xfrm>
            <a:off x="838200" y="860945"/>
            <a:ext cx="11229975" cy="4836389"/>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rgbClr val="00B050"/>
                </a:solidFill>
              </a:rPr>
              <a:t>Encoding of categorical variables</a:t>
            </a:r>
          </a:p>
          <a:p>
            <a:pPr marL="742950" lvl="1" indent="-285750">
              <a:lnSpc>
                <a:spcPct val="150000"/>
              </a:lnSpc>
              <a:buFont typeface="Wingdings" panose="05000000000000000000" pitchFamily="2" charset="2"/>
              <a:buChar char="Ø"/>
            </a:pPr>
            <a:r>
              <a:rPr lang="en-US" sz="2400" dirty="0">
                <a:solidFill>
                  <a:srgbClr val="002060"/>
                </a:solidFill>
              </a:rPr>
              <a:t>StoreType’ and ‘Assortment’ features have categorical variables which have been converted to numerical using </a:t>
            </a:r>
            <a:r>
              <a:rPr lang="en-US" sz="2400" dirty="0">
                <a:solidFill>
                  <a:srgbClr val="FF0000"/>
                </a:solidFill>
              </a:rPr>
              <a:t>One Hot Encoding </a:t>
            </a:r>
            <a:r>
              <a:rPr lang="en-US" sz="2400" dirty="0">
                <a:solidFill>
                  <a:srgbClr val="002060"/>
                </a:solidFill>
              </a:rPr>
              <a:t>technique.</a:t>
            </a:r>
          </a:p>
          <a:p>
            <a:pPr marL="742950" lvl="1" indent="-285750">
              <a:lnSpc>
                <a:spcPct val="150000"/>
              </a:lnSpc>
              <a:buFont typeface="Wingdings" panose="05000000000000000000" pitchFamily="2" charset="2"/>
              <a:buChar char="Ø"/>
            </a:pPr>
            <a:r>
              <a:rPr lang="en-US" sz="2400" dirty="0">
                <a:solidFill>
                  <a:srgbClr val="002060"/>
                </a:solidFill>
              </a:rPr>
              <a:t>Features with more than </a:t>
            </a:r>
            <a:r>
              <a:rPr lang="en-US" sz="2400" dirty="0">
                <a:solidFill>
                  <a:srgbClr val="FF0000"/>
                </a:solidFill>
              </a:rPr>
              <a:t>30% missing values </a:t>
            </a:r>
            <a:r>
              <a:rPr lang="en-US" sz="2400" dirty="0">
                <a:solidFill>
                  <a:srgbClr val="002060"/>
                </a:solidFill>
              </a:rPr>
              <a:t>have been </a:t>
            </a:r>
            <a:r>
              <a:rPr lang="en-US" sz="2400" dirty="0">
                <a:solidFill>
                  <a:srgbClr val="FF0000"/>
                </a:solidFill>
              </a:rPr>
              <a:t>dropped</a:t>
            </a:r>
            <a:r>
              <a:rPr lang="en-US" sz="2400" dirty="0">
                <a:solidFill>
                  <a:srgbClr val="002060"/>
                </a:solidFill>
              </a:rPr>
              <a:t> along with ‘Date’ and ‘Store’ features.</a:t>
            </a:r>
          </a:p>
          <a:p>
            <a:pPr marL="285750" indent="-285750">
              <a:buFont typeface="Wingdings" panose="05000000000000000000" pitchFamily="2" charset="2"/>
              <a:buChar char="Ø"/>
            </a:pPr>
            <a:endParaRPr lang="en-US" sz="3200" dirty="0">
              <a:solidFill>
                <a:srgbClr val="00B050"/>
              </a:solidFill>
            </a:endParaRPr>
          </a:p>
          <a:p>
            <a:pPr marL="285750" indent="-285750">
              <a:buFont typeface="Wingdings" panose="05000000000000000000" pitchFamily="2" charset="2"/>
              <a:buChar char="Ø"/>
            </a:pPr>
            <a:r>
              <a:rPr lang="en-US" sz="3200" dirty="0">
                <a:solidFill>
                  <a:srgbClr val="00B050"/>
                </a:solidFill>
              </a:rPr>
              <a:t>Feature Scaling</a:t>
            </a:r>
          </a:p>
          <a:p>
            <a:pPr marL="742950" lvl="1" indent="-285750">
              <a:lnSpc>
                <a:spcPct val="150000"/>
              </a:lnSpc>
              <a:buFont typeface="Wingdings" panose="05000000000000000000" pitchFamily="2" charset="2"/>
              <a:buChar char="Ø"/>
            </a:pPr>
            <a:r>
              <a:rPr lang="en-US" sz="2400" dirty="0">
                <a:solidFill>
                  <a:srgbClr val="002060"/>
                </a:solidFill>
              </a:rPr>
              <a:t>All other features have been scaled using </a:t>
            </a:r>
            <a:r>
              <a:rPr lang="en-US" sz="2400" dirty="0">
                <a:solidFill>
                  <a:srgbClr val="FF0000"/>
                </a:solidFill>
              </a:rPr>
              <a:t>StandardScaler</a:t>
            </a:r>
            <a:r>
              <a:rPr lang="en-US" sz="2400" dirty="0">
                <a:solidFill>
                  <a:srgbClr val="002060"/>
                </a:solidFill>
              </a:rPr>
              <a:t>()</a:t>
            </a:r>
          </a:p>
          <a:p>
            <a:pPr marL="742950" lvl="1" indent="-285750">
              <a:lnSpc>
                <a:spcPct val="150000"/>
              </a:lnSpc>
              <a:buFont typeface="Wingdings" panose="05000000000000000000" pitchFamily="2" charset="2"/>
              <a:buChar char="Ø"/>
            </a:pPr>
            <a:r>
              <a:rPr lang="en-US" sz="2400" dirty="0">
                <a:solidFill>
                  <a:srgbClr val="002060"/>
                </a:solidFill>
              </a:rPr>
              <a:t>A function called preprocess_modelling() was created for the above tasks.</a:t>
            </a:r>
          </a:p>
        </p:txBody>
      </p:sp>
    </p:spTree>
    <p:extLst>
      <p:ext uri="{BB962C8B-B14F-4D97-AF65-F5344CB8AC3E}">
        <p14:creationId xmlns:p14="http://schemas.microsoft.com/office/powerpoint/2010/main" val="3439368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760C01-D7DD-3D25-02DC-5BBE7802C886}"/>
              </a:ext>
            </a:extLst>
          </p:cNvPr>
          <p:cNvSpPr txBox="1"/>
          <p:nvPr/>
        </p:nvSpPr>
        <p:spPr>
          <a:xfrm>
            <a:off x="838200" y="647213"/>
            <a:ext cx="11229975" cy="1635512"/>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rgbClr val="00B050"/>
                </a:solidFill>
              </a:rPr>
              <a:t>Feature Selection</a:t>
            </a:r>
          </a:p>
          <a:p>
            <a:pPr marL="742950" lvl="1" indent="-285750">
              <a:lnSpc>
                <a:spcPct val="150000"/>
              </a:lnSpc>
              <a:buFont typeface="Wingdings" panose="05000000000000000000" pitchFamily="2" charset="2"/>
              <a:buChar char="Ø"/>
            </a:pPr>
            <a:r>
              <a:rPr lang="en-US" sz="2400" dirty="0">
                <a:solidFill>
                  <a:srgbClr val="002060"/>
                </a:solidFill>
              </a:rPr>
              <a:t>Selection of important features has been done using </a:t>
            </a:r>
            <a:r>
              <a:rPr lang="en-US" sz="2400" dirty="0">
                <a:solidFill>
                  <a:srgbClr val="FF0000"/>
                </a:solidFill>
              </a:rPr>
              <a:t>feature_importance </a:t>
            </a:r>
            <a:r>
              <a:rPr lang="en-US" sz="2400" dirty="0">
                <a:solidFill>
                  <a:srgbClr val="002060"/>
                </a:solidFill>
              </a:rPr>
              <a:t>of RandomForestRegressor, DecisionTreeRegressor and GradientBoostingRegressor.</a:t>
            </a:r>
          </a:p>
        </p:txBody>
      </p:sp>
      <p:sp>
        <p:nvSpPr>
          <p:cNvPr id="3" name="Title 1">
            <a:extLst>
              <a:ext uri="{FF2B5EF4-FFF2-40B4-BE49-F238E27FC236}">
                <a16:creationId xmlns:a16="http://schemas.microsoft.com/office/drawing/2014/main" id="{E6DF5249-22B9-A15C-8F47-73DFBF233B15}"/>
              </a:ext>
            </a:extLst>
          </p:cNvPr>
          <p:cNvSpPr txBox="1">
            <a:spLocks/>
          </p:cNvSpPr>
          <p:nvPr/>
        </p:nvSpPr>
        <p:spPr>
          <a:xfrm>
            <a:off x="838200" y="177368"/>
            <a:ext cx="5379720" cy="2595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C00000"/>
                </a:solidFill>
                <a:latin typeface="Times New Roman" panose="02020603050405020304" pitchFamily="18" charset="0"/>
                <a:cs typeface="Times New Roman" panose="02020603050405020304" pitchFamily="18" charset="0"/>
              </a:rPr>
              <a:t>Data Preprocessing for Modelling continues</a:t>
            </a:r>
          </a:p>
        </p:txBody>
      </p:sp>
      <p:pic>
        <p:nvPicPr>
          <p:cNvPr id="8" name="Picture 7">
            <a:extLst>
              <a:ext uri="{FF2B5EF4-FFF2-40B4-BE49-F238E27FC236}">
                <a16:creationId xmlns:a16="http://schemas.microsoft.com/office/drawing/2014/main" id="{AE12A4BD-CBFD-E3DB-4C00-E184404EFE34}"/>
              </a:ext>
            </a:extLst>
          </p:cNvPr>
          <p:cNvPicPr>
            <a:picLocks noChangeAspect="1"/>
          </p:cNvPicPr>
          <p:nvPr/>
        </p:nvPicPr>
        <p:blipFill>
          <a:blip r:embed="rId2"/>
          <a:stretch>
            <a:fillRect/>
          </a:stretch>
        </p:blipFill>
        <p:spPr>
          <a:xfrm>
            <a:off x="1709420" y="2263542"/>
            <a:ext cx="9443720" cy="4410717"/>
          </a:xfrm>
          <a:prstGeom prst="rect">
            <a:avLst/>
          </a:prstGeom>
          <a:ln>
            <a:solidFill>
              <a:schemeClr val="tx1"/>
            </a:solidFill>
          </a:ln>
        </p:spPr>
      </p:pic>
    </p:spTree>
    <p:extLst>
      <p:ext uri="{BB962C8B-B14F-4D97-AF65-F5344CB8AC3E}">
        <p14:creationId xmlns:p14="http://schemas.microsoft.com/office/powerpoint/2010/main" val="3731067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760C01-D7DD-3D25-02DC-5BBE7802C886}"/>
              </a:ext>
            </a:extLst>
          </p:cNvPr>
          <p:cNvSpPr txBox="1"/>
          <p:nvPr/>
        </p:nvSpPr>
        <p:spPr>
          <a:xfrm>
            <a:off x="137160" y="637053"/>
            <a:ext cx="11739880" cy="5575052"/>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sz="2400" dirty="0">
                <a:solidFill>
                  <a:srgbClr val="002060"/>
                </a:solidFill>
              </a:rPr>
              <a:t>‘StateHoliday’, ‘SchoolHoliday’ and ‘Open’ features are least important in all 3 findings.</a:t>
            </a:r>
          </a:p>
          <a:p>
            <a:pPr marL="742950" lvl="1" indent="-285750">
              <a:lnSpc>
                <a:spcPct val="150000"/>
              </a:lnSpc>
              <a:buFont typeface="Wingdings" panose="05000000000000000000" pitchFamily="2" charset="2"/>
              <a:buChar char="Ø"/>
            </a:pPr>
            <a:r>
              <a:rPr lang="en-US" sz="2400" dirty="0">
                <a:solidFill>
                  <a:srgbClr val="002060"/>
                </a:solidFill>
              </a:rPr>
              <a:t>Correlation heatmap shows that ‘WeekOfYear’ feature has high correlation.</a:t>
            </a:r>
          </a:p>
          <a:p>
            <a:pPr marL="742950" lvl="1" indent="-285750">
              <a:lnSpc>
                <a:spcPct val="150000"/>
              </a:lnSpc>
              <a:buFont typeface="Wingdings" panose="05000000000000000000" pitchFamily="2" charset="2"/>
              <a:buChar char="Ø"/>
            </a:pPr>
            <a:endParaRPr lang="en-US" sz="2400" dirty="0">
              <a:solidFill>
                <a:srgbClr val="002060"/>
              </a:solidFill>
            </a:endParaRPr>
          </a:p>
          <a:p>
            <a:pPr marL="742950" lvl="1" indent="-285750">
              <a:lnSpc>
                <a:spcPct val="150000"/>
              </a:lnSpc>
              <a:buFont typeface="Wingdings" panose="05000000000000000000" pitchFamily="2" charset="2"/>
              <a:buChar char="Ø"/>
            </a:pPr>
            <a:endParaRPr lang="en-US" sz="2400" dirty="0">
              <a:solidFill>
                <a:srgbClr val="002060"/>
              </a:solidFill>
            </a:endParaRPr>
          </a:p>
          <a:p>
            <a:pPr marL="742950" lvl="1" indent="-285750">
              <a:lnSpc>
                <a:spcPct val="150000"/>
              </a:lnSpc>
              <a:buFont typeface="Wingdings" panose="05000000000000000000" pitchFamily="2" charset="2"/>
              <a:buChar char="Ø"/>
            </a:pPr>
            <a:endParaRPr lang="en-US" sz="2400" dirty="0">
              <a:solidFill>
                <a:srgbClr val="002060"/>
              </a:solidFill>
            </a:endParaRPr>
          </a:p>
          <a:p>
            <a:pPr marL="742950" lvl="1" indent="-285750">
              <a:lnSpc>
                <a:spcPct val="150000"/>
              </a:lnSpc>
              <a:buFont typeface="Wingdings" panose="05000000000000000000" pitchFamily="2" charset="2"/>
              <a:buChar char="Ø"/>
            </a:pPr>
            <a:endParaRPr lang="en-US" sz="2400" dirty="0">
              <a:solidFill>
                <a:srgbClr val="002060"/>
              </a:solidFill>
            </a:endParaRPr>
          </a:p>
          <a:p>
            <a:pPr marL="742950" lvl="1" indent="-285750">
              <a:lnSpc>
                <a:spcPct val="150000"/>
              </a:lnSpc>
              <a:buFont typeface="Wingdings" panose="05000000000000000000" pitchFamily="2" charset="2"/>
              <a:buChar char="Ø"/>
            </a:pPr>
            <a:endParaRPr lang="en-US" sz="2400" dirty="0">
              <a:solidFill>
                <a:srgbClr val="002060"/>
              </a:solidFill>
            </a:endParaRPr>
          </a:p>
          <a:p>
            <a:pPr lvl="1">
              <a:lnSpc>
                <a:spcPct val="150000"/>
              </a:lnSpc>
            </a:pPr>
            <a:endParaRPr lang="en-US" sz="2400" dirty="0">
              <a:solidFill>
                <a:srgbClr val="002060"/>
              </a:solidFill>
            </a:endParaRPr>
          </a:p>
          <a:p>
            <a:pPr marL="742950" lvl="1" indent="-285750">
              <a:lnSpc>
                <a:spcPct val="150000"/>
              </a:lnSpc>
              <a:buFont typeface="Wingdings" panose="05000000000000000000" pitchFamily="2" charset="2"/>
              <a:buChar char="Ø"/>
            </a:pPr>
            <a:endParaRPr lang="en-US" sz="2400" dirty="0">
              <a:solidFill>
                <a:srgbClr val="002060"/>
              </a:solidFill>
            </a:endParaRPr>
          </a:p>
          <a:p>
            <a:pPr marL="742950" lvl="1" indent="-285750">
              <a:lnSpc>
                <a:spcPct val="150000"/>
              </a:lnSpc>
              <a:buFont typeface="Wingdings" panose="05000000000000000000" pitchFamily="2" charset="2"/>
              <a:buChar char="Ø"/>
            </a:pPr>
            <a:r>
              <a:rPr lang="en-US" sz="2400" dirty="0">
                <a:solidFill>
                  <a:srgbClr val="002060"/>
                </a:solidFill>
              </a:rPr>
              <a:t>Dropping these features from the dataset to get our final data.</a:t>
            </a:r>
          </a:p>
        </p:txBody>
      </p:sp>
      <p:sp>
        <p:nvSpPr>
          <p:cNvPr id="3" name="Title 1">
            <a:extLst>
              <a:ext uri="{FF2B5EF4-FFF2-40B4-BE49-F238E27FC236}">
                <a16:creationId xmlns:a16="http://schemas.microsoft.com/office/drawing/2014/main" id="{E6DF5249-22B9-A15C-8F47-73DFBF233B15}"/>
              </a:ext>
            </a:extLst>
          </p:cNvPr>
          <p:cNvSpPr txBox="1">
            <a:spLocks/>
          </p:cNvSpPr>
          <p:nvPr/>
        </p:nvSpPr>
        <p:spPr>
          <a:xfrm>
            <a:off x="838200" y="177368"/>
            <a:ext cx="5379720" cy="2595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C00000"/>
                </a:solidFill>
                <a:latin typeface="Times New Roman" panose="02020603050405020304" pitchFamily="18" charset="0"/>
                <a:cs typeface="Times New Roman" panose="02020603050405020304" pitchFamily="18" charset="0"/>
              </a:rPr>
              <a:t>Data Preprocessing for Modelling continues</a:t>
            </a:r>
          </a:p>
        </p:txBody>
      </p:sp>
      <p:pic>
        <p:nvPicPr>
          <p:cNvPr id="9" name="Picture 2">
            <a:extLst>
              <a:ext uri="{FF2B5EF4-FFF2-40B4-BE49-F238E27FC236}">
                <a16:creationId xmlns:a16="http://schemas.microsoft.com/office/drawing/2014/main" id="{5308F8D9-1E69-D4F1-A82D-FB9EEF821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12199"/>
            <a:ext cx="5026539" cy="38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981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760C01-D7DD-3D25-02DC-5BBE7802C886}"/>
              </a:ext>
            </a:extLst>
          </p:cNvPr>
          <p:cNvSpPr txBox="1"/>
          <p:nvPr/>
        </p:nvSpPr>
        <p:spPr>
          <a:xfrm>
            <a:off x="350520" y="576093"/>
            <a:ext cx="11229975" cy="1143070"/>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sz="2400" dirty="0">
                <a:solidFill>
                  <a:srgbClr val="002060"/>
                </a:solidFill>
              </a:rPr>
              <a:t>Heatmap of rest of the features in our final data shows that there is no features with high correlation.</a:t>
            </a:r>
          </a:p>
        </p:txBody>
      </p:sp>
      <p:sp>
        <p:nvSpPr>
          <p:cNvPr id="3" name="Title 1">
            <a:extLst>
              <a:ext uri="{FF2B5EF4-FFF2-40B4-BE49-F238E27FC236}">
                <a16:creationId xmlns:a16="http://schemas.microsoft.com/office/drawing/2014/main" id="{E6DF5249-22B9-A15C-8F47-73DFBF233B15}"/>
              </a:ext>
            </a:extLst>
          </p:cNvPr>
          <p:cNvSpPr txBox="1">
            <a:spLocks/>
          </p:cNvSpPr>
          <p:nvPr/>
        </p:nvSpPr>
        <p:spPr>
          <a:xfrm>
            <a:off x="838200" y="177368"/>
            <a:ext cx="5379720" cy="2595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C00000"/>
                </a:solidFill>
                <a:latin typeface="Times New Roman" panose="02020603050405020304" pitchFamily="18" charset="0"/>
                <a:cs typeface="Times New Roman" panose="02020603050405020304" pitchFamily="18" charset="0"/>
              </a:rPr>
              <a:t>Data Preprocessing for Modelling continues</a:t>
            </a:r>
          </a:p>
        </p:txBody>
      </p:sp>
      <p:pic>
        <p:nvPicPr>
          <p:cNvPr id="1026" name="Picture 2">
            <a:extLst>
              <a:ext uri="{FF2B5EF4-FFF2-40B4-BE49-F238E27FC236}">
                <a16:creationId xmlns:a16="http://schemas.microsoft.com/office/drawing/2014/main" id="{E134A981-B4B1-B64E-21ED-446809E50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529" y="1719163"/>
            <a:ext cx="6625272" cy="507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17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4648"/>
            <a:ext cx="10515600" cy="1005002"/>
          </a:xfrm>
        </p:spPr>
        <p:txBody>
          <a:bodyPr>
            <a:noAutofit/>
          </a:bodyPr>
          <a:lstStyle/>
          <a:p>
            <a:r>
              <a:rPr lang="en-IN" sz="5400" b="1" dirty="0">
                <a:solidFill>
                  <a:srgbClr val="C00000"/>
                </a:solidFill>
                <a:latin typeface="Times New Roman" panose="02020603050405020304" pitchFamily="18" charset="0"/>
                <a:cs typeface="Times New Roman" panose="02020603050405020304" pitchFamily="18" charset="0"/>
              </a:rPr>
              <a:t>Model building</a:t>
            </a:r>
          </a:p>
        </p:txBody>
      </p:sp>
      <p:sp>
        <p:nvSpPr>
          <p:cNvPr id="6" name="TextBox 5">
            <a:extLst>
              <a:ext uri="{FF2B5EF4-FFF2-40B4-BE49-F238E27FC236}">
                <a16:creationId xmlns:a16="http://schemas.microsoft.com/office/drawing/2014/main" id="{A7760C01-D7DD-3D25-02DC-5BBE7802C886}"/>
              </a:ext>
            </a:extLst>
          </p:cNvPr>
          <p:cNvSpPr txBox="1"/>
          <p:nvPr/>
        </p:nvSpPr>
        <p:spPr>
          <a:xfrm>
            <a:off x="619125" y="901585"/>
            <a:ext cx="11229975" cy="5575052"/>
          </a:xfrm>
          <a:prstGeom prst="rect">
            <a:avLst/>
          </a:prstGeom>
          <a:noFill/>
        </p:spPr>
        <p:txBody>
          <a:bodyPr wrap="square" rtlCol="0">
            <a:spAutoFit/>
          </a:bodyPr>
          <a:lstStyle/>
          <a:p>
            <a:pPr marL="742950" lvl="1" indent="-285750">
              <a:buFont typeface="Wingdings" panose="05000000000000000000" pitchFamily="2" charset="2"/>
              <a:buChar char="Ø"/>
            </a:pPr>
            <a:r>
              <a:rPr lang="en-US" sz="2400" dirty="0">
                <a:solidFill>
                  <a:srgbClr val="002060"/>
                </a:solidFill>
              </a:rPr>
              <a:t>Necessary libraries were used to import the models, metrics and </a:t>
            </a:r>
            <a:r>
              <a:rPr lang="en-IN" sz="2400" dirty="0">
                <a:solidFill>
                  <a:srgbClr val="002060"/>
                </a:solidFill>
              </a:rPr>
              <a:t>train_test_split was performed to split the training and testing data.</a:t>
            </a:r>
          </a:p>
          <a:p>
            <a:pPr lvl="1"/>
            <a:endParaRPr lang="en-US" sz="3200" dirty="0">
              <a:solidFill>
                <a:srgbClr val="00B050"/>
              </a:solidFill>
            </a:endParaRPr>
          </a:p>
          <a:p>
            <a:pPr marL="742950" lvl="1" indent="-285750">
              <a:buFont typeface="Wingdings" panose="05000000000000000000" pitchFamily="2" charset="2"/>
              <a:buChar char="Ø"/>
            </a:pPr>
            <a:r>
              <a:rPr lang="en-US" sz="2800" b="1" dirty="0">
                <a:solidFill>
                  <a:srgbClr val="00B050"/>
                </a:solidFill>
              </a:rPr>
              <a:t>Models implemented</a:t>
            </a:r>
          </a:p>
          <a:p>
            <a:pPr marL="1200150" lvl="2" indent="-285750">
              <a:lnSpc>
                <a:spcPct val="150000"/>
              </a:lnSpc>
              <a:buFont typeface="Wingdings" panose="05000000000000000000" pitchFamily="2" charset="2"/>
              <a:buChar char="Ø"/>
            </a:pPr>
            <a:r>
              <a:rPr lang="en-IN" sz="2400" dirty="0">
                <a:solidFill>
                  <a:srgbClr val="002060"/>
                </a:solidFill>
              </a:rPr>
              <a:t>LinearRegression</a:t>
            </a:r>
          </a:p>
          <a:p>
            <a:pPr marL="1200150" lvl="2" indent="-285750">
              <a:lnSpc>
                <a:spcPct val="150000"/>
              </a:lnSpc>
              <a:buFont typeface="Wingdings" panose="05000000000000000000" pitchFamily="2" charset="2"/>
              <a:buChar char="Ø"/>
            </a:pPr>
            <a:r>
              <a:rPr lang="en-IN" sz="2400" dirty="0">
                <a:solidFill>
                  <a:srgbClr val="002060"/>
                </a:solidFill>
              </a:rPr>
              <a:t>RandomForestRegressor</a:t>
            </a:r>
          </a:p>
          <a:p>
            <a:pPr marL="1200150" lvl="2" indent="-285750">
              <a:lnSpc>
                <a:spcPct val="150000"/>
              </a:lnSpc>
              <a:buFont typeface="Wingdings" panose="05000000000000000000" pitchFamily="2" charset="2"/>
              <a:buChar char="Ø"/>
            </a:pPr>
            <a:r>
              <a:rPr lang="en-IN" sz="2400" dirty="0">
                <a:solidFill>
                  <a:srgbClr val="002060"/>
                </a:solidFill>
              </a:rPr>
              <a:t>XGBRegressor</a:t>
            </a:r>
          </a:p>
          <a:p>
            <a:pPr marL="1200150" lvl="2" indent="-285750">
              <a:lnSpc>
                <a:spcPct val="150000"/>
              </a:lnSpc>
              <a:buFont typeface="Wingdings" panose="05000000000000000000" pitchFamily="2" charset="2"/>
              <a:buChar char="Ø"/>
            </a:pPr>
            <a:r>
              <a:rPr lang="en-IN" sz="2400" dirty="0">
                <a:solidFill>
                  <a:srgbClr val="002060"/>
                </a:solidFill>
              </a:rPr>
              <a:t>GradientBoostingRegressor</a:t>
            </a:r>
          </a:p>
          <a:p>
            <a:pPr marL="1200150" lvl="2" indent="-285750">
              <a:lnSpc>
                <a:spcPct val="150000"/>
              </a:lnSpc>
              <a:buFont typeface="Wingdings" panose="05000000000000000000" pitchFamily="2" charset="2"/>
              <a:buChar char="Ø"/>
            </a:pPr>
            <a:r>
              <a:rPr lang="en-IN" sz="2400" dirty="0">
                <a:solidFill>
                  <a:srgbClr val="002060"/>
                </a:solidFill>
              </a:rPr>
              <a:t>AdaBoostRegressor</a:t>
            </a:r>
          </a:p>
          <a:p>
            <a:pPr marL="1200150" lvl="2" indent="-285750">
              <a:lnSpc>
                <a:spcPct val="150000"/>
              </a:lnSpc>
              <a:buFont typeface="Wingdings" panose="05000000000000000000" pitchFamily="2" charset="2"/>
              <a:buChar char="Ø"/>
            </a:pPr>
            <a:r>
              <a:rPr lang="en-IN" sz="2400" dirty="0">
                <a:solidFill>
                  <a:srgbClr val="002060"/>
                </a:solidFill>
              </a:rPr>
              <a:t>DecisionTreeRegressor</a:t>
            </a:r>
          </a:p>
          <a:p>
            <a:pPr marL="1200150" lvl="2" indent="-285750">
              <a:lnSpc>
                <a:spcPct val="150000"/>
              </a:lnSpc>
              <a:buFont typeface="Wingdings" panose="05000000000000000000" pitchFamily="2" charset="2"/>
              <a:buChar char="Ø"/>
            </a:pPr>
            <a:r>
              <a:rPr lang="en-IN" sz="2400" dirty="0">
                <a:solidFill>
                  <a:srgbClr val="002060"/>
                </a:solidFill>
              </a:rPr>
              <a:t>KNeighborsRegressor</a:t>
            </a:r>
          </a:p>
        </p:txBody>
      </p:sp>
    </p:spTree>
    <p:extLst>
      <p:ext uri="{BB962C8B-B14F-4D97-AF65-F5344CB8AC3E}">
        <p14:creationId xmlns:p14="http://schemas.microsoft.com/office/powerpoint/2010/main" val="2352787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787400" y="67983"/>
            <a:ext cx="4180840" cy="47287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Model building continues</a:t>
            </a:r>
          </a:p>
        </p:txBody>
      </p:sp>
      <p:sp>
        <p:nvSpPr>
          <p:cNvPr id="6" name="TextBox 5">
            <a:extLst>
              <a:ext uri="{FF2B5EF4-FFF2-40B4-BE49-F238E27FC236}">
                <a16:creationId xmlns:a16="http://schemas.microsoft.com/office/drawing/2014/main" id="{A7760C01-D7DD-3D25-02DC-5BBE7802C886}"/>
              </a:ext>
            </a:extLst>
          </p:cNvPr>
          <p:cNvSpPr txBox="1"/>
          <p:nvPr/>
        </p:nvSpPr>
        <p:spPr>
          <a:xfrm>
            <a:off x="233680" y="469735"/>
            <a:ext cx="11856720" cy="1323439"/>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rgbClr val="00B050"/>
                </a:solidFill>
              </a:rPr>
              <a:t>Models Evaluation</a:t>
            </a:r>
          </a:p>
          <a:p>
            <a:pPr marL="742950" lvl="1" indent="-285750">
              <a:buFont typeface="Wingdings" panose="05000000000000000000" pitchFamily="2" charset="2"/>
              <a:buChar char="Ø"/>
            </a:pPr>
            <a:r>
              <a:rPr lang="en-IN" sz="2400" dirty="0">
                <a:solidFill>
                  <a:srgbClr val="002060"/>
                </a:solidFill>
              </a:rPr>
              <a:t>Evaluate_model() function has been built for model building, to calculate the evaluation metrics and to display how well the model fits our data.</a:t>
            </a:r>
          </a:p>
        </p:txBody>
      </p:sp>
      <p:pic>
        <p:nvPicPr>
          <p:cNvPr id="4098" name="Picture 2">
            <a:extLst>
              <a:ext uri="{FF2B5EF4-FFF2-40B4-BE49-F238E27FC236}">
                <a16:creationId xmlns:a16="http://schemas.microsoft.com/office/drawing/2014/main" id="{085FD259-19F6-852F-DEFF-07CCF0854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07" y="1783297"/>
            <a:ext cx="4471500" cy="23155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7917E9F-83BB-9C09-831C-89B50A976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80" y="4273532"/>
            <a:ext cx="4496527" cy="23285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4844FDF8-3BB4-6395-0277-0703C9C51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25254"/>
            <a:ext cx="5498394" cy="390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889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7650C0D-EF2B-7993-9754-031CB54544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38" y="540855"/>
            <a:ext cx="5527181" cy="286229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9CA2FCD-344F-38DD-1233-054834A5C177}"/>
              </a:ext>
            </a:extLst>
          </p:cNvPr>
          <p:cNvSpPr txBox="1">
            <a:spLocks/>
          </p:cNvSpPr>
          <p:nvPr/>
        </p:nvSpPr>
        <p:spPr>
          <a:xfrm>
            <a:off x="787400" y="67983"/>
            <a:ext cx="4180840" cy="4728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C00000"/>
                </a:solidFill>
                <a:latin typeface="Times New Roman" panose="02020603050405020304" pitchFamily="18" charset="0"/>
                <a:cs typeface="Times New Roman" panose="02020603050405020304" pitchFamily="18" charset="0"/>
              </a:rPr>
              <a:t>Model building continues</a:t>
            </a:r>
          </a:p>
        </p:txBody>
      </p:sp>
      <p:pic>
        <p:nvPicPr>
          <p:cNvPr id="5124" name="Picture 4">
            <a:extLst>
              <a:ext uri="{FF2B5EF4-FFF2-40B4-BE49-F238E27FC236}">
                <a16:creationId xmlns:a16="http://schemas.microsoft.com/office/drawing/2014/main" id="{44A7DEED-C9F7-9FE7-5653-46B0C3104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350" y="540855"/>
            <a:ext cx="5527177" cy="28622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075385F-CDF3-7F78-9611-B61DA5B22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 y="3505198"/>
            <a:ext cx="5527179" cy="286228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32590AFF-5716-2B0A-D2EA-F8EB7D52E4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4347" y="3505197"/>
            <a:ext cx="5527179" cy="286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2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4071-E66D-161A-6A43-7DE5574D936E}"/>
              </a:ext>
            </a:extLst>
          </p:cNvPr>
          <p:cNvSpPr>
            <a:spLocks noGrp="1"/>
          </p:cNvSpPr>
          <p:nvPr>
            <p:ph type="title"/>
          </p:nvPr>
        </p:nvSpPr>
        <p:spPr>
          <a:xfrm>
            <a:off x="838200" y="365126"/>
            <a:ext cx="10515600" cy="657430"/>
          </a:xfrm>
        </p:spPr>
        <p:txBody>
          <a:bodyPr>
            <a:normAutofit fontScale="90000"/>
          </a:bodyPr>
          <a:lstStyle/>
          <a:p>
            <a:r>
              <a:rPr lang="en-IN" sz="6000" b="1" dirty="0">
                <a:solidFill>
                  <a:srgbClr val="C00000"/>
                </a:solidFill>
                <a:latin typeface="+mn-lt"/>
                <a:cs typeface="Times New Roman" panose="02020603050405020304" pitchFamily="18" charset="0"/>
              </a:rPr>
              <a:t>Problem S</a:t>
            </a:r>
            <a:r>
              <a:rPr lang="en-IN" sz="5400" b="1" dirty="0">
                <a:solidFill>
                  <a:srgbClr val="C00000"/>
                </a:solidFill>
                <a:latin typeface="+mn-lt"/>
                <a:cs typeface="Times New Roman" panose="02020603050405020304" pitchFamily="18" charset="0"/>
              </a:rPr>
              <a:t>tatement</a:t>
            </a:r>
          </a:p>
        </p:txBody>
      </p:sp>
      <p:sp>
        <p:nvSpPr>
          <p:cNvPr id="3" name="Content Placeholder 2">
            <a:extLst>
              <a:ext uri="{FF2B5EF4-FFF2-40B4-BE49-F238E27FC236}">
                <a16:creationId xmlns:a16="http://schemas.microsoft.com/office/drawing/2014/main" id="{276B2994-7D67-3756-9B2B-BC83E1204823}"/>
              </a:ext>
            </a:extLst>
          </p:cNvPr>
          <p:cNvSpPr>
            <a:spLocks noGrp="1"/>
          </p:cNvSpPr>
          <p:nvPr>
            <p:ph idx="1"/>
          </p:nvPr>
        </p:nvSpPr>
        <p:spPr>
          <a:xfrm>
            <a:off x="838200" y="1171372"/>
            <a:ext cx="10515600" cy="5470318"/>
          </a:xfrm>
        </p:spPr>
        <p:txBody>
          <a:bodyPr>
            <a:normAutofit/>
          </a:bodyPr>
          <a:lstStyle/>
          <a:p>
            <a:pPr>
              <a:lnSpc>
                <a:spcPct val="150000"/>
              </a:lnSpc>
            </a:pPr>
            <a:r>
              <a:rPr lang="en-US" sz="3000" dirty="0">
                <a:solidFill>
                  <a:srgbClr val="002060"/>
                </a:solidFill>
              </a:rPr>
              <a:t>XYZ operates over 3,000 drug stores in 7 countries. </a:t>
            </a:r>
          </a:p>
          <a:p>
            <a:pPr>
              <a:lnSpc>
                <a:spcPct val="150000"/>
              </a:lnSpc>
            </a:pPr>
            <a:r>
              <a:rPr lang="en-US" sz="3000" dirty="0">
                <a:solidFill>
                  <a:srgbClr val="002060"/>
                </a:solidFill>
              </a:rPr>
              <a:t>XYZ store managers are tasked with predicting their daily sales up to six weeks in advance. </a:t>
            </a:r>
          </a:p>
          <a:p>
            <a:pPr>
              <a:lnSpc>
                <a:spcPct val="150000"/>
              </a:lnSpc>
            </a:pPr>
            <a:r>
              <a:rPr lang="en-US" sz="3000" dirty="0">
                <a:solidFill>
                  <a:srgbClr val="002060"/>
                </a:solidFill>
              </a:rPr>
              <a:t>Store sales are influenced by many factors, including promotions, competition, school, and state holidays, seasonality, and locality. </a:t>
            </a:r>
          </a:p>
          <a:p>
            <a:pPr>
              <a:lnSpc>
                <a:spcPct val="150000"/>
              </a:lnSpc>
            </a:pPr>
            <a:r>
              <a:rPr lang="en-US" sz="3000" dirty="0">
                <a:solidFill>
                  <a:srgbClr val="002060"/>
                </a:solidFill>
              </a:rPr>
              <a:t>The task is to forecast the "Sales" column for the test set.</a:t>
            </a:r>
          </a:p>
          <a:p>
            <a:pPr marL="0" indent="0">
              <a:lnSpc>
                <a:spcPct val="150000"/>
              </a:lnSpc>
              <a:buNone/>
            </a:pPr>
            <a:endParaRPr lang="en-US" sz="3000" b="1" dirty="0">
              <a:solidFill>
                <a:srgbClr val="002060"/>
              </a:solidFill>
              <a:latin typeface="Times New Roman" panose="02020603050405020304" pitchFamily="18" charset="0"/>
              <a:cs typeface="Times New Roman" panose="02020603050405020304" pitchFamily="18" charset="0"/>
            </a:endParaRPr>
          </a:p>
          <a:p>
            <a:pPr marL="0" indent="0">
              <a:lnSpc>
                <a:spcPct val="150000"/>
              </a:lnSpc>
              <a:buNone/>
            </a:pPr>
            <a:endParaRPr lang="en-IN" sz="3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896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CA2FCD-344F-38DD-1233-054834A5C177}"/>
              </a:ext>
            </a:extLst>
          </p:cNvPr>
          <p:cNvSpPr txBox="1">
            <a:spLocks/>
          </p:cNvSpPr>
          <p:nvPr/>
        </p:nvSpPr>
        <p:spPr>
          <a:xfrm>
            <a:off x="787400" y="67983"/>
            <a:ext cx="4180840" cy="4728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C00000"/>
                </a:solidFill>
                <a:latin typeface="Times New Roman" panose="02020603050405020304" pitchFamily="18" charset="0"/>
                <a:cs typeface="Times New Roman" panose="02020603050405020304" pitchFamily="18" charset="0"/>
              </a:rPr>
              <a:t>Model building continues</a:t>
            </a:r>
          </a:p>
        </p:txBody>
      </p:sp>
      <p:pic>
        <p:nvPicPr>
          <p:cNvPr id="5" name="Picture 4">
            <a:extLst>
              <a:ext uri="{FF2B5EF4-FFF2-40B4-BE49-F238E27FC236}">
                <a16:creationId xmlns:a16="http://schemas.microsoft.com/office/drawing/2014/main" id="{9B416B78-FCBB-1F61-2D5F-EF5B44DA7262}"/>
              </a:ext>
            </a:extLst>
          </p:cNvPr>
          <p:cNvPicPr>
            <a:picLocks noChangeAspect="1"/>
          </p:cNvPicPr>
          <p:nvPr/>
        </p:nvPicPr>
        <p:blipFill>
          <a:blip r:embed="rId2"/>
          <a:stretch>
            <a:fillRect/>
          </a:stretch>
        </p:blipFill>
        <p:spPr>
          <a:xfrm>
            <a:off x="1008075" y="2266578"/>
            <a:ext cx="10624196" cy="3410804"/>
          </a:xfrm>
          <a:prstGeom prst="rect">
            <a:avLst/>
          </a:prstGeom>
        </p:spPr>
      </p:pic>
      <p:sp>
        <p:nvSpPr>
          <p:cNvPr id="6" name="TextBox 5">
            <a:extLst>
              <a:ext uri="{FF2B5EF4-FFF2-40B4-BE49-F238E27FC236}">
                <a16:creationId xmlns:a16="http://schemas.microsoft.com/office/drawing/2014/main" id="{200D963C-6875-02CD-00EF-6CAE7EF9D985}"/>
              </a:ext>
            </a:extLst>
          </p:cNvPr>
          <p:cNvSpPr txBox="1"/>
          <p:nvPr/>
        </p:nvSpPr>
        <p:spPr>
          <a:xfrm>
            <a:off x="243840" y="681037"/>
            <a:ext cx="11856720" cy="1323439"/>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rgbClr val="00B050"/>
                </a:solidFill>
              </a:rPr>
              <a:t>Evaluation metrics of models used</a:t>
            </a:r>
          </a:p>
          <a:p>
            <a:pPr marL="742950" lvl="1" indent="-285750">
              <a:buFont typeface="Wingdings" panose="05000000000000000000" pitchFamily="2" charset="2"/>
              <a:buChar char="Ø"/>
            </a:pPr>
            <a:r>
              <a:rPr lang="en-IN" sz="2400" dirty="0">
                <a:solidFill>
                  <a:srgbClr val="002060"/>
                </a:solidFill>
              </a:rPr>
              <a:t>We could see that Random Forest and XGBoost has given better performance than other models. Amongst the models used, ADABoost has performed poorly.</a:t>
            </a:r>
          </a:p>
        </p:txBody>
      </p:sp>
    </p:spTree>
    <p:extLst>
      <p:ext uri="{BB962C8B-B14F-4D97-AF65-F5344CB8AC3E}">
        <p14:creationId xmlns:p14="http://schemas.microsoft.com/office/powerpoint/2010/main" val="2030877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CA2FCD-344F-38DD-1233-054834A5C177}"/>
              </a:ext>
            </a:extLst>
          </p:cNvPr>
          <p:cNvSpPr txBox="1">
            <a:spLocks/>
          </p:cNvSpPr>
          <p:nvPr/>
        </p:nvSpPr>
        <p:spPr>
          <a:xfrm>
            <a:off x="787400" y="67983"/>
            <a:ext cx="4180840" cy="4728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C00000"/>
                </a:solidFill>
                <a:latin typeface="Times New Roman" panose="02020603050405020304" pitchFamily="18" charset="0"/>
                <a:cs typeface="Times New Roman" panose="02020603050405020304" pitchFamily="18" charset="0"/>
              </a:rPr>
              <a:t>Model building continues</a:t>
            </a:r>
          </a:p>
        </p:txBody>
      </p:sp>
      <p:sp>
        <p:nvSpPr>
          <p:cNvPr id="6" name="TextBox 5">
            <a:extLst>
              <a:ext uri="{FF2B5EF4-FFF2-40B4-BE49-F238E27FC236}">
                <a16:creationId xmlns:a16="http://schemas.microsoft.com/office/drawing/2014/main" id="{200D963C-6875-02CD-00EF-6CAE7EF9D985}"/>
              </a:ext>
            </a:extLst>
          </p:cNvPr>
          <p:cNvSpPr txBox="1"/>
          <p:nvPr/>
        </p:nvSpPr>
        <p:spPr>
          <a:xfrm>
            <a:off x="406400" y="437197"/>
            <a:ext cx="11856720"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rgbClr val="00B050"/>
                </a:solidFill>
              </a:rPr>
              <a:t>Evaluation metrics visualization</a:t>
            </a:r>
          </a:p>
        </p:txBody>
      </p:sp>
      <p:pic>
        <p:nvPicPr>
          <p:cNvPr id="7170" name="Picture 2">
            <a:extLst>
              <a:ext uri="{FF2B5EF4-FFF2-40B4-BE49-F238E27FC236}">
                <a16:creationId xmlns:a16="http://schemas.microsoft.com/office/drawing/2014/main" id="{1C253375-2A62-8257-1B48-61D3E0F93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90" y="1096857"/>
            <a:ext cx="11053408" cy="532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537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CA2FCD-344F-38DD-1233-054834A5C177}"/>
              </a:ext>
            </a:extLst>
          </p:cNvPr>
          <p:cNvSpPr txBox="1">
            <a:spLocks/>
          </p:cNvSpPr>
          <p:nvPr/>
        </p:nvSpPr>
        <p:spPr>
          <a:xfrm>
            <a:off x="787400" y="369930"/>
            <a:ext cx="4180840" cy="4728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C00000"/>
                </a:solidFill>
                <a:latin typeface="Times New Roman" panose="02020603050405020304" pitchFamily="18" charset="0"/>
                <a:cs typeface="Times New Roman" panose="02020603050405020304" pitchFamily="18" charset="0"/>
              </a:rPr>
              <a:t>Stacking</a:t>
            </a:r>
            <a:endParaRPr lang="en-IN" sz="54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0D963C-6875-02CD-00EF-6CAE7EF9D985}"/>
              </a:ext>
            </a:extLst>
          </p:cNvPr>
          <p:cNvSpPr txBox="1"/>
          <p:nvPr/>
        </p:nvSpPr>
        <p:spPr>
          <a:xfrm>
            <a:off x="535214" y="987170"/>
            <a:ext cx="11121572" cy="2251065"/>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sz="2400" dirty="0">
                <a:solidFill>
                  <a:srgbClr val="002060"/>
                </a:solidFill>
              </a:rPr>
              <a:t>A </a:t>
            </a:r>
            <a:r>
              <a:rPr lang="en-US" sz="2400" dirty="0">
                <a:solidFill>
                  <a:srgbClr val="FF0000"/>
                </a:solidFill>
              </a:rPr>
              <a:t>stacking model </a:t>
            </a:r>
            <a:r>
              <a:rPr lang="en-US" sz="2400" dirty="0">
                <a:solidFill>
                  <a:srgbClr val="002060"/>
                </a:solidFill>
              </a:rPr>
              <a:t>has been built using the models except ADABoost as it has poor performance. </a:t>
            </a:r>
          </a:p>
          <a:p>
            <a:pPr marL="742950" lvl="1" indent="-285750">
              <a:lnSpc>
                <a:spcPct val="150000"/>
              </a:lnSpc>
              <a:buFont typeface="Wingdings" panose="05000000000000000000" pitchFamily="2" charset="2"/>
              <a:buChar char="Ø"/>
            </a:pPr>
            <a:r>
              <a:rPr lang="en-US" sz="2400" dirty="0">
                <a:solidFill>
                  <a:srgbClr val="002060"/>
                </a:solidFill>
              </a:rPr>
              <a:t>Stacking result has given a </a:t>
            </a:r>
            <a:r>
              <a:rPr lang="en-US" sz="2400" dirty="0">
                <a:solidFill>
                  <a:srgbClr val="FF0000"/>
                </a:solidFill>
              </a:rPr>
              <a:t>R2_score of 0.972 </a:t>
            </a:r>
            <a:r>
              <a:rPr lang="en-US" sz="2400" dirty="0">
                <a:solidFill>
                  <a:srgbClr val="002060"/>
                </a:solidFill>
              </a:rPr>
              <a:t>and RMSE of 637 which is good when compared with other models.</a:t>
            </a:r>
          </a:p>
        </p:txBody>
      </p:sp>
      <p:pic>
        <p:nvPicPr>
          <p:cNvPr id="3" name="Picture 2">
            <a:extLst>
              <a:ext uri="{FF2B5EF4-FFF2-40B4-BE49-F238E27FC236}">
                <a16:creationId xmlns:a16="http://schemas.microsoft.com/office/drawing/2014/main" id="{D1C9DAB9-3529-A890-CF5B-95EEDF4DADA2}"/>
              </a:ext>
            </a:extLst>
          </p:cNvPr>
          <p:cNvPicPr>
            <a:picLocks noChangeAspect="1"/>
          </p:cNvPicPr>
          <p:nvPr/>
        </p:nvPicPr>
        <p:blipFill>
          <a:blip r:embed="rId2"/>
          <a:stretch>
            <a:fillRect/>
          </a:stretch>
        </p:blipFill>
        <p:spPr>
          <a:xfrm>
            <a:off x="787400" y="3526972"/>
            <a:ext cx="6988146" cy="3223539"/>
          </a:xfrm>
          <a:prstGeom prst="rect">
            <a:avLst/>
          </a:prstGeom>
        </p:spPr>
      </p:pic>
      <p:pic>
        <p:nvPicPr>
          <p:cNvPr id="7" name="Picture 6">
            <a:extLst>
              <a:ext uri="{FF2B5EF4-FFF2-40B4-BE49-F238E27FC236}">
                <a16:creationId xmlns:a16="http://schemas.microsoft.com/office/drawing/2014/main" id="{A596C1F6-02AE-2C57-D36E-A2A42E8ABF5A}"/>
              </a:ext>
            </a:extLst>
          </p:cNvPr>
          <p:cNvPicPr>
            <a:picLocks noChangeAspect="1"/>
          </p:cNvPicPr>
          <p:nvPr/>
        </p:nvPicPr>
        <p:blipFill>
          <a:blip r:embed="rId3"/>
          <a:stretch>
            <a:fillRect/>
          </a:stretch>
        </p:blipFill>
        <p:spPr>
          <a:xfrm>
            <a:off x="8276281" y="3328882"/>
            <a:ext cx="2936003" cy="3318085"/>
          </a:xfrm>
          <a:prstGeom prst="rect">
            <a:avLst/>
          </a:prstGeom>
        </p:spPr>
      </p:pic>
    </p:spTree>
    <p:extLst>
      <p:ext uri="{BB962C8B-B14F-4D97-AF65-F5344CB8AC3E}">
        <p14:creationId xmlns:p14="http://schemas.microsoft.com/office/powerpoint/2010/main" val="2815265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0D963C-6875-02CD-00EF-6CAE7EF9D985}"/>
              </a:ext>
            </a:extLst>
          </p:cNvPr>
          <p:cNvSpPr txBox="1"/>
          <p:nvPr/>
        </p:nvSpPr>
        <p:spPr>
          <a:xfrm>
            <a:off x="535214" y="369930"/>
            <a:ext cx="10869386" cy="589072"/>
          </a:xfrm>
          <a:prstGeom prst="rect">
            <a:avLst/>
          </a:prstGeom>
          <a:noFill/>
        </p:spPr>
        <p:txBody>
          <a:bodyPr wrap="square" rtlCol="0">
            <a:spAutoFit/>
          </a:bodyPr>
          <a:lstStyle/>
          <a:p>
            <a:pPr lvl="1" algn="ctr">
              <a:lnSpc>
                <a:spcPct val="150000"/>
              </a:lnSpc>
            </a:pPr>
            <a:r>
              <a:rPr lang="en-US" sz="2400" dirty="0">
                <a:solidFill>
                  <a:srgbClr val="002060"/>
                </a:solidFill>
              </a:rPr>
              <a:t>Visualization of stacking results</a:t>
            </a:r>
          </a:p>
        </p:txBody>
      </p:sp>
      <p:pic>
        <p:nvPicPr>
          <p:cNvPr id="9218" name="Picture 2">
            <a:extLst>
              <a:ext uri="{FF2B5EF4-FFF2-40B4-BE49-F238E27FC236}">
                <a16:creationId xmlns:a16="http://schemas.microsoft.com/office/drawing/2014/main" id="{41403D55-48C8-4F45-1E2A-E088E2E7A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245" y="1163747"/>
            <a:ext cx="10091510" cy="53243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B94DA51-C5A1-96B5-5FEF-B1B76F67CA3D}"/>
              </a:ext>
            </a:extLst>
          </p:cNvPr>
          <p:cNvSpPr txBox="1">
            <a:spLocks/>
          </p:cNvSpPr>
          <p:nvPr/>
        </p:nvSpPr>
        <p:spPr>
          <a:xfrm>
            <a:off x="787400" y="60348"/>
            <a:ext cx="2554514" cy="4728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C00000"/>
                </a:solidFill>
                <a:latin typeface="Times New Roman" panose="02020603050405020304" pitchFamily="18" charset="0"/>
                <a:cs typeface="Times New Roman" panose="02020603050405020304" pitchFamily="18" charset="0"/>
              </a:rPr>
              <a:t>Stacking continues</a:t>
            </a:r>
            <a:endParaRPr lang="en-IN"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31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CA2FCD-344F-38DD-1233-054834A5C177}"/>
              </a:ext>
            </a:extLst>
          </p:cNvPr>
          <p:cNvSpPr txBox="1">
            <a:spLocks/>
          </p:cNvSpPr>
          <p:nvPr/>
        </p:nvSpPr>
        <p:spPr>
          <a:xfrm>
            <a:off x="798285" y="520357"/>
            <a:ext cx="8323943" cy="8465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b="1" dirty="0">
                <a:solidFill>
                  <a:srgbClr val="C00000"/>
                </a:solidFill>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200D963C-6875-02CD-00EF-6CAE7EF9D985}"/>
              </a:ext>
            </a:extLst>
          </p:cNvPr>
          <p:cNvSpPr txBox="1"/>
          <p:nvPr/>
        </p:nvSpPr>
        <p:spPr>
          <a:xfrm>
            <a:off x="687613" y="1649925"/>
            <a:ext cx="11156043" cy="22320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3200" dirty="0">
                <a:solidFill>
                  <a:srgbClr val="002060"/>
                </a:solidFill>
              </a:rPr>
              <a:t>Stacking model is best to predict the sales and ‘Customers’, ‘CompetitionDistance’, ‘StoreType’ and ‘Promo’ are the important features that has to be focused to increase the sales. </a:t>
            </a:r>
          </a:p>
        </p:txBody>
      </p:sp>
    </p:spTree>
    <p:extLst>
      <p:ext uri="{BB962C8B-B14F-4D97-AF65-F5344CB8AC3E}">
        <p14:creationId xmlns:p14="http://schemas.microsoft.com/office/powerpoint/2010/main" val="416111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4071-E66D-161A-6A43-7DE5574D936E}"/>
              </a:ext>
            </a:extLst>
          </p:cNvPr>
          <p:cNvSpPr>
            <a:spLocks noGrp="1"/>
          </p:cNvSpPr>
          <p:nvPr>
            <p:ph type="title"/>
          </p:nvPr>
        </p:nvSpPr>
        <p:spPr>
          <a:xfrm>
            <a:off x="838200" y="365126"/>
            <a:ext cx="10515600" cy="657430"/>
          </a:xfrm>
        </p:spPr>
        <p:txBody>
          <a:bodyPr>
            <a:normAutofit fontScale="90000"/>
          </a:bodyPr>
          <a:lstStyle/>
          <a:p>
            <a:r>
              <a:rPr lang="en-IN" sz="6000" b="1" dirty="0">
                <a:solidFill>
                  <a:srgbClr val="C00000"/>
                </a:solidFill>
                <a:latin typeface="Times New Roman" panose="02020603050405020304" pitchFamily="18" charset="0"/>
                <a:cs typeface="Times New Roman" panose="02020603050405020304" pitchFamily="18" charset="0"/>
              </a:rPr>
              <a:t>Data S</a:t>
            </a:r>
            <a:r>
              <a:rPr lang="en-IN" sz="5400" b="1" dirty="0">
                <a:solidFill>
                  <a:srgbClr val="C00000"/>
                </a:solidFill>
                <a:latin typeface="Times New Roman" panose="02020603050405020304" pitchFamily="18" charset="0"/>
                <a:cs typeface="Times New Roman" panose="02020603050405020304" pitchFamily="18" charset="0"/>
              </a:rPr>
              <a:t>tudy</a:t>
            </a:r>
          </a:p>
        </p:txBody>
      </p:sp>
      <p:sp>
        <p:nvSpPr>
          <p:cNvPr id="3" name="Content Placeholder 2">
            <a:extLst>
              <a:ext uri="{FF2B5EF4-FFF2-40B4-BE49-F238E27FC236}">
                <a16:creationId xmlns:a16="http://schemas.microsoft.com/office/drawing/2014/main" id="{276B2994-7D67-3756-9B2B-BC83E1204823}"/>
              </a:ext>
            </a:extLst>
          </p:cNvPr>
          <p:cNvSpPr>
            <a:spLocks noGrp="1"/>
          </p:cNvSpPr>
          <p:nvPr>
            <p:ph idx="1"/>
          </p:nvPr>
        </p:nvSpPr>
        <p:spPr>
          <a:xfrm>
            <a:off x="838200" y="1171372"/>
            <a:ext cx="10515600" cy="5470318"/>
          </a:xfrm>
        </p:spPr>
        <p:txBody>
          <a:bodyPr>
            <a:normAutofit fontScale="85000" lnSpcReduction="20000"/>
          </a:bodyPr>
          <a:lstStyle/>
          <a:p>
            <a:pPr>
              <a:lnSpc>
                <a:spcPct val="150000"/>
              </a:lnSpc>
            </a:pPr>
            <a:r>
              <a:rPr lang="en-US" sz="3000" dirty="0">
                <a:solidFill>
                  <a:srgbClr val="002060"/>
                </a:solidFill>
              </a:rPr>
              <a:t>Sales data is given for the years </a:t>
            </a:r>
            <a:r>
              <a:rPr lang="en-US" sz="3000" dirty="0">
                <a:solidFill>
                  <a:srgbClr val="FF0000"/>
                </a:solidFill>
              </a:rPr>
              <a:t>2013, 2014 and 2015 </a:t>
            </a:r>
            <a:r>
              <a:rPr lang="en-US" sz="3000" dirty="0">
                <a:solidFill>
                  <a:srgbClr val="002060"/>
                </a:solidFill>
              </a:rPr>
              <a:t>with 9 features and 101209 observations.</a:t>
            </a:r>
          </a:p>
          <a:p>
            <a:pPr>
              <a:lnSpc>
                <a:spcPct val="150000"/>
              </a:lnSpc>
            </a:pPr>
            <a:r>
              <a:rPr lang="en-US" sz="3000" dirty="0">
                <a:solidFill>
                  <a:srgbClr val="002060"/>
                </a:solidFill>
              </a:rPr>
              <a:t>Stores data is given for </a:t>
            </a:r>
            <a:r>
              <a:rPr lang="en-US" sz="3000" dirty="0">
                <a:solidFill>
                  <a:srgbClr val="FF0000"/>
                </a:solidFill>
              </a:rPr>
              <a:t>1115 stores</a:t>
            </a:r>
            <a:r>
              <a:rPr lang="en-US" sz="3000" dirty="0">
                <a:solidFill>
                  <a:srgbClr val="002060"/>
                </a:solidFill>
              </a:rPr>
              <a:t>.</a:t>
            </a:r>
          </a:p>
          <a:p>
            <a:pPr>
              <a:lnSpc>
                <a:spcPct val="150000"/>
              </a:lnSpc>
            </a:pPr>
            <a:r>
              <a:rPr lang="en-US" sz="3000" dirty="0">
                <a:solidFill>
                  <a:srgbClr val="002060"/>
                </a:solidFill>
              </a:rPr>
              <a:t>Features in sales data are </a:t>
            </a:r>
            <a:r>
              <a:rPr lang="en-IN" sz="3000" dirty="0">
                <a:solidFill>
                  <a:srgbClr val="002060"/>
                </a:solidFill>
              </a:rPr>
              <a:t>'Store', 'DayOfWeek', 'Date', 'Sales', 'Customers', 'Open', 'Promo', 'StateHoliday', 'SchoolHoliday'</a:t>
            </a:r>
            <a:endParaRPr lang="en-US" sz="3000" dirty="0">
              <a:solidFill>
                <a:srgbClr val="002060"/>
              </a:solidFill>
            </a:endParaRPr>
          </a:p>
          <a:p>
            <a:pPr>
              <a:lnSpc>
                <a:spcPct val="150000"/>
              </a:lnSpc>
            </a:pPr>
            <a:r>
              <a:rPr lang="en-US" sz="3000" dirty="0">
                <a:solidFill>
                  <a:srgbClr val="002060"/>
                </a:solidFill>
              </a:rPr>
              <a:t>Features in stores data are </a:t>
            </a:r>
            <a:r>
              <a:rPr lang="en-IN" sz="3300" dirty="0">
                <a:solidFill>
                  <a:srgbClr val="002060"/>
                </a:solidFill>
              </a:rPr>
              <a:t>'</a:t>
            </a:r>
            <a:r>
              <a:rPr lang="en-IN" sz="3000" dirty="0">
                <a:solidFill>
                  <a:srgbClr val="002060"/>
                </a:solidFill>
              </a:rPr>
              <a:t>Store', 'StoreType', 'Assortment', 'CompetitionDistance', 'CompetitionOpenSinceMonth', 'CompetitionOpenSinceYear', 'Promo2', 'Promo2SinceWeek', 'Promo2SinceYear', 'PromoInterval'</a:t>
            </a:r>
            <a:endParaRPr lang="en-US" sz="3000" dirty="0">
              <a:solidFill>
                <a:srgbClr val="002060"/>
              </a:solidFill>
            </a:endParaRPr>
          </a:p>
          <a:p>
            <a:pPr marL="0" indent="0">
              <a:lnSpc>
                <a:spcPct val="150000"/>
              </a:lnSpc>
              <a:buNone/>
            </a:pPr>
            <a:endParaRPr lang="en-US" sz="3000" b="1" dirty="0">
              <a:solidFill>
                <a:srgbClr val="002060"/>
              </a:solidFill>
              <a:latin typeface="Times New Roman" panose="02020603050405020304" pitchFamily="18" charset="0"/>
              <a:cs typeface="Times New Roman" panose="02020603050405020304" pitchFamily="18" charset="0"/>
            </a:endParaRPr>
          </a:p>
          <a:p>
            <a:pPr marL="0" indent="0">
              <a:lnSpc>
                <a:spcPct val="150000"/>
              </a:lnSpc>
              <a:buNone/>
            </a:pPr>
            <a:endParaRPr lang="en-IN" sz="3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85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4071-E66D-161A-6A43-7DE5574D936E}"/>
              </a:ext>
            </a:extLst>
          </p:cNvPr>
          <p:cNvSpPr>
            <a:spLocks noGrp="1"/>
          </p:cNvSpPr>
          <p:nvPr>
            <p:ph type="title"/>
          </p:nvPr>
        </p:nvSpPr>
        <p:spPr>
          <a:xfrm>
            <a:off x="838200" y="216310"/>
            <a:ext cx="10515600" cy="358725"/>
          </a:xfrm>
        </p:spPr>
        <p:txBody>
          <a:bodyPr>
            <a:noAutofit/>
          </a:bodyPr>
          <a:lstStyle/>
          <a:p>
            <a:r>
              <a:rPr lang="en-IN" sz="1800" b="1" dirty="0">
                <a:solidFill>
                  <a:srgbClr val="C00000"/>
                </a:solidFill>
                <a:latin typeface="Times New Roman" panose="02020603050405020304" pitchFamily="18" charset="0"/>
                <a:cs typeface="Times New Roman" panose="02020603050405020304" pitchFamily="18" charset="0"/>
              </a:rPr>
              <a:t>Data Study continuation</a:t>
            </a:r>
          </a:p>
        </p:txBody>
      </p:sp>
      <p:sp>
        <p:nvSpPr>
          <p:cNvPr id="3" name="Content Placeholder 2">
            <a:extLst>
              <a:ext uri="{FF2B5EF4-FFF2-40B4-BE49-F238E27FC236}">
                <a16:creationId xmlns:a16="http://schemas.microsoft.com/office/drawing/2014/main" id="{276B2994-7D67-3756-9B2B-BC83E1204823}"/>
              </a:ext>
            </a:extLst>
          </p:cNvPr>
          <p:cNvSpPr>
            <a:spLocks noGrp="1"/>
          </p:cNvSpPr>
          <p:nvPr>
            <p:ph idx="1"/>
          </p:nvPr>
        </p:nvSpPr>
        <p:spPr>
          <a:xfrm>
            <a:off x="838200" y="575035"/>
            <a:ext cx="10515600" cy="6066655"/>
          </a:xfrm>
        </p:spPr>
        <p:txBody>
          <a:bodyPr>
            <a:normAutofit fontScale="92500"/>
          </a:bodyPr>
          <a:lstStyle/>
          <a:p>
            <a:pPr>
              <a:lnSpc>
                <a:spcPct val="150000"/>
              </a:lnSpc>
            </a:pPr>
            <a:r>
              <a:rPr lang="en-US" sz="3000" dirty="0">
                <a:solidFill>
                  <a:srgbClr val="002060"/>
                </a:solidFill>
              </a:rPr>
              <a:t>There are </a:t>
            </a:r>
            <a:r>
              <a:rPr lang="en-US" sz="3000" dirty="0">
                <a:solidFill>
                  <a:srgbClr val="FF0000"/>
                </a:solidFill>
              </a:rPr>
              <a:t>no duplicates </a:t>
            </a:r>
            <a:r>
              <a:rPr lang="en-US" sz="3000" dirty="0">
                <a:solidFill>
                  <a:srgbClr val="002060"/>
                </a:solidFill>
              </a:rPr>
              <a:t>in sales and stores data.</a:t>
            </a:r>
          </a:p>
          <a:p>
            <a:pPr>
              <a:lnSpc>
                <a:spcPct val="150000"/>
              </a:lnSpc>
            </a:pPr>
            <a:r>
              <a:rPr lang="en-US" sz="3000" dirty="0">
                <a:solidFill>
                  <a:srgbClr val="002060"/>
                </a:solidFill>
              </a:rPr>
              <a:t>There are no NULL values in stores data. </a:t>
            </a:r>
          </a:p>
          <a:p>
            <a:pPr>
              <a:lnSpc>
                <a:spcPct val="150000"/>
              </a:lnSpc>
            </a:pPr>
            <a:r>
              <a:rPr lang="en-US" sz="3000" dirty="0">
                <a:solidFill>
                  <a:srgbClr val="002060"/>
                </a:solidFill>
              </a:rPr>
              <a:t>There are 5 features </a:t>
            </a:r>
            <a:r>
              <a:rPr lang="en-US" sz="3000" dirty="0">
                <a:solidFill>
                  <a:schemeClr val="accent4">
                    <a:lumMod val="75000"/>
                  </a:schemeClr>
                </a:solidFill>
              </a:rPr>
              <a:t>(</a:t>
            </a:r>
            <a:r>
              <a:rPr lang="en-IN" sz="3000" dirty="0">
                <a:solidFill>
                  <a:schemeClr val="accent4">
                    <a:lumMod val="75000"/>
                  </a:schemeClr>
                </a:solidFill>
              </a:rPr>
              <a:t>CompetitionOpenSinceMonth, CompetitionOpenSinceYear, Promo2SinceWeek, Promo2SinceYear, PromoInterval</a:t>
            </a:r>
            <a:r>
              <a:rPr lang="en-US" sz="3000" dirty="0">
                <a:solidFill>
                  <a:srgbClr val="002060"/>
                </a:solidFill>
              </a:rPr>
              <a:t>) in sales data with more than </a:t>
            </a:r>
            <a:r>
              <a:rPr lang="en-US" sz="3000" dirty="0">
                <a:solidFill>
                  <a:srgbClr val="FF0000"/>
                </a:solidFill>
              </a:rPr>
              <a:t>30% NULL values</a:t>
            </a:r>
            <a:r>
              <a:rPr lang="en-US" sz="3000" dirty="0">
                <a:solidFill>
                  <a:srgbClr val="002060"/>
                </a:solidFill>
              </a:rPr>
              <a:t>.</a:t>
            </a:r>
          </a:p>
          <a:p>
            <a:pPr>
              <a:lnSpc>
                <a:spcPct val="150000"/>
              </a:lnSpc>
            </a:pPr>
            <a:r>
              <a:rPr lang="en-IN" sz="3000" dirty="0">
                <a:solidFill>
                  <a:srgbClr val="002060"/>
                </a:solidFill>
              </a:rPr>
              <a:t>CompetitionDistance has </a:t>
            </a:r>
            <a:r>
              <a:rPr lang="en-IN" sz="3000" dirty="0">
                <a:solidFill>
                  <a:srgbClr val="FF0000"/>
                </a:solidFill>
              </a:rPr>
              <a:t>3 missing values </a:t>
            </a:r>
            <a:r>
              <a:rPr lang="en-IN" sz="3000" dirty="0">
                <a:solidFill>
                  <a:srgbClr val="002060"/>
                </a:solidFill>
              </a:rPr>
              <a:t>out of the 1115 stores.</a:t>
            </a:r>
          </a:p>
          <a:p>
            <a:pPr>
              <a:lnSpc>
                <a:spcPct val="150000"/>
              </a:lnSpc>
            </a:pPr>
            <a:r>
              <a:rPr lang="en-IN" sz="3000" dirty="0">
                <a:solidFill>
                  <a:srgbClr val="002060"/>
                </a:solidFill>
              </a:rPr>
              <a:t>There are </a:t>
            </a:r>
            <a:r>
              <a:rPr lang="en-IN" sz="3000" dirty="0">
                <a:solidFill>
                  <a:srgbClr val="FF0000"/>
                </a:solidFill>
              </a:rPr>
              <a:t>outliers</a:t>
            </a:r>
            <a:r>
              <a:rPr lang="en-IN" sz="3000" dirty="0">
                <a:solidFill>
                  <a:srgbClr val="002060"/>
                </a:solidFill>
              </a:rPr>
              <a:t> present in Sales, Customers and CompetitionDistance features of sales and stores data.</a:t>
            </a:r>
            <a:endParaRPr lang="en-US" sz="3000" dirty="0">
              <a:solidFill>
                <a:srgbClr val="002060"/>
              </a:solidFill>
            </a:endParaRPr>
          </a:p>
          <a:p>
            <a:pPr marL="0" indent="0">
              <a:lnSpc>
                <a:spcPct val="150000"/>
              </a:lnSpc>
              <a:buNone/>
            </a:pPr>
            <a:endParaRPr lang="en-IN" sz="3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19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4071-E66D-161A-6A43-7DE5574D936E}"/>
              </a:ext>
            </a:extLst>
          </p:cNvPr>
          <p:cNvSpPr>
            <a:spLocks noGrp="1"/>
          </p:cNvSpPr>
          <p:nvPr>
            <p:ph type="title"/>
          </p:nvPr>
        </p:nvSpPr>
        <p:spPr>
          <a:xfrm>
            <a:off x="838200" y="216310"/>
            <a:ext cx="10515600" cy="962041"/>
          </a:xfrm>
        </p:spPr>
        <p:txBody>
          <a:bodyPr>
            <a:noAutofit/>
          </a:bodyPr>
          <a:lstStyle/>
          <a:p>
            <a:r>
              <a:rPr lang="en-IN" sz="5400" b="1" dirty="0">
                <a:solidFill>
                  <a:srgbClr val="C00000"/>
                </a:solidFill>
                <a:latin typeface="Times New Roman" panose="02020603050405020304" pitchFamily="18" charset="0"/>
                <a:cs typeface="Times New Roman" panose="02020603050405020304" pitchFamily="18" charset="0"/>
              </a:rPr>
              <a:t>Data Preprocessing for E</a:t>
            </a:r>
            <a:r>
              <a:rPr lang="en-IN" sz="4900" b="1" dirty="0">
                <a:solidFill>
                  <a:srgbClr val="C00000"/>
                </a:solidFill>
                <a:latin typeface="Times New Roman" panose="02020603050405020304" pitchFamily="18" charset="0"/>
                <a:cs typeface="Times New Roman" panose="02020603050405020304" pitchFamily="18" charset="0"/>
              </a:rPr>
              <a:t>DA</a:t>
            </a:r>
          </a:p>
        </p:txBody>
      </p:sp>
      <p:sp>
        <p:nvSpPr>
          <p:cNvPr id="3" name="Content Placeholder 2">
            <a:extLst>
              <a:ext uri="{FF2B5EF4-FFF2-40B4-BE49-F238E27FC236}">
                <a16:creationId xmlns:a16="http://schemas.microsoft.com/office/drawing/2014/main" id="{276B2994-7D67-3756-9B2B-BC83E1204823}"/>
              </a:ext>
            </a:extLst>
          </p:cNvPr>
          <p:cNvSpPr>
            <a:spLocks noGrp="1"/>
          </p:cNvSpPr>
          <p:nvPr>
            <p:ph idx="1"/>
          </p:nvPr>
        </p:nvSpPr>
        <p:spPr>
          <a:xfrm>
            <a:off x="838200" y="1282045"/>
            <a:ext cx="10515600" cy="5260157"/>
          </a:xfrm>
        </p:spPr>
        <p:txBody>
          <a:bodyPr>
            <a:normAutofit fontScale="92500" lnSpcReduction="10000"/>
          </a:bodyPr>
          <a:lstStyle/>
          <a:p>
            <a:pPr>
              <a:lnSpc>
                <a:spcPct val="150000"/>
              </a:lnSpc>
            </a:pPr>
            <a:r>
              <a:rPr lang="en-IN" sz="3000" dirty="0">
                <a:solidFill>
                  <a:srgbClr val="002060"/>
                </a:solidFill>
              </a:rPr>
              <a:t>Created a user-defined function named preprocess_eda to perform the below tasks.</a:t>
            </a:r>
            <a:endParaRPr lang="en-US" sz="3000" dirty="0">
              <a:solidFill>
                <a:srgbClr val="002060"/>
              </a:solidFill>
            </a:endParaRPr>
          </a:p>
          <a:p>
            <a:pPr lvl="1">
              <a:lnSpc>
                <a:spcPct val="150000"/>
              </a:lnSpc>
              <a:buFont typeface="Wingdings" panose="05000000000000000000" pitchFamily="2" charset="2"/>
              <a:buChar char="Ø"/>
            </a:pPr>
            <a:r>
              <a:rPr lang="en-US" sz="2600" dirty="0">
                <a:solidFill>
                  <a:srgbClr val="002060"/>
                </a:solidFill>
              </a:rPr>
              <a:t>Converting ‘Date’ column to </a:t>
            </a:r>
            <a:r>
              <a:rPr lang="en-US" sz="2600" dirty="0">
                <a:solidFill>
                  <a:srgbClr val="FF0000"/>
                </a:solidFill>
              </a:rPr>
              <a:t>datetime datatype </a:t>
            </a:r>
            <a:r>
              <a:rPr lang="en-US" sz="2600" dirty="0">
                <a:solidFill>
                  <a:srgbClr val="002060"/>
                </a:solidFill>
              </a:rPr>
              <a:t>and extracting ‘Day’, ‘Month’, ‘Year’, ‘WeekOfYear’.</a:t>
            </a:r>
          </a:p>
          <a:p>
            <a:pPr lvl="1">
              <a:lnSpc>
                <a:spcPct val="150000"/>
              </a:lnSpc>
              <a:buFont typeface="Wingdings" panose="05000000000000000000" pitchFamily="2" charset="2"/>
              <a:buChar char="Ø"/>
            </a:pPr>
            <a:r>
              <a:rPr lang="en-US" sz="2600" dirty="0">
                <a:solidFill>
                  <a:srgbClr val="002060"/>
                </a:solidFill>
              </a:rPr>
              <a:t>Mapping 0 and ‘0’ as 0 and ‘a’, ’b’ and ‘c’ as 1 in ‘StateHoliday’ column which will now indicate </a:t>
            </a:r>
            <a:r>
              <a:rPr lang="en-US" sz="2600" dirty="0">
                <a:solidFill>
                  <a:srgbClr val="FF0000"/>
                </a:solidFill>
              </a:rPr>
              <a:t>binary value of 0 and 1 </a:t>
            </a:r>
            <a:r>
              <a:rPr lang="en-US" sz="2600" dirty="0">
                <a:solidFill>
                  <a:srgbClr val="002060"/>
                </a:solidFill>
              </a:rPr>
              <a:t>if the store has a state holiday or not.  </a:t>
            </a:r>
          </a:p>
          <a:p>
            <a:pPr lvl="1">
              <a:lnSpc>
                <a:spcPct val="150000"/>
              </a:lnSpc>
              <a:buFont typeface="Wingdings" panose="05000000000000000000" pitchFamily="2" charset="2"/>
              <a:buChar char="Ø"/>
            </a:pPr>
            <a:r>
              <a:rPr lang="en-IN" sz="2600" dirty="0">
                <a:solidFill>
                  <a:srgbClr val="FF0000"/>
                </a:solidFill>
              </a:rPr>
              <a:t>Imputing</a:t>
            </a:r>
            <a:r>
              <a:rPr lang="en-IN" sz="2600" dirty="0">
                <a:solidFill>
                  <a:srgbClr val="002060"/>
                </a:solidFill>
              </a:rPr>
              <a:t> the 3 missing values present in ‘</a:t>
            </a:r>
            <a:r>
              <a:rPr lang="en-IN" sz="2600" dirty="0">
                <a:solidFill>
                  <a:srgbClr val="FF0000"/>
                </a:solidFill>
              </a:rPr>
              <a:t>CompetitionDistance</a:t>
            </a:r>
            <a:r>
              <a:rPr lang="en-IN" sz="2600" dirty="0">
                <a:solidFill>
                  <a:srgbClr val="002060"/>
                </a:solidFill>
              </a:rPr>
              <a:t>’ with the </a:t>
            </a:r>
            <a:r>
              <a:rPr lang="en-IN" sz="2600" dirty="0">
                <a:solidFill>
                  <a:srgbClr val="FF0000"/>
                </a:solidFill>
              </a:rPr>
              <a:t>median</a:t>
            </a:r>
            <a:r>
              <a:rPr lang="en-IN" sz="2600" dirty="0">
                <a:solidFill>
                  <a:srgbClr val="002060"/>
                </a:solidFill>
              </a:rPr>
              <a:t> value as outliers are present in it and converting the column to integer datatype.</a:t>
            </a:r>
          </a:p>
        </p:txBody>
      </p:sp>
    </p:spTree>
    <p:extLst>
      <p:ext uri="{BB962C8B-B14F-4D97-AF65-F5344CB8AC3E}">
        <p14:creationId xmlns:p14="http://schemas.microsoft.com/office/powerpoint/2010/main" val="399111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4071-E66D-161A-6A43-7DE5574D936E}"/>
              </a:ext>
            </a:extLst>
          </p:cNvPr>
          <p:cNvSpPr>
            <a:spLocks noGrp="1"/>
          </p:cNvSpPr>
          <p:nvPr>
            <p:ph type="title"/>
          </p:nvPr>
        </p:nvSpPr>
        <p:spPr>
          <a:xfrm>
            <a:off x="838200" y="216310"/>
            <a:ext cx="10515600" cy="962041"/>
          </a:xfrm>
        </p:spPr>
        <p:txBody>
          <a:bodyPr>
            <a:noAutofit/>
          </a:bodyPr>
          <a:lstStyle/>
          <a:p>
            <a:r>
              <a:rPr lang="en-IN" sz="5400" b="1" dirty="0">
                <a:solidFill>
                  <a:srgbClr val="C00000"/>
                </a:solidFill>
                <a:latin typeface="Times New Roman" panose="02020603050405020304" pitchFamily="18" charset="0"/>
                <a:cs typeface="Times New Roman" panose="02020603050405020304" pitchFamily="18" charset="0"/>
              </a:rPr>
              <a:t>Exploratory Data Analysis (EDA)</a:t>
            </a:r>
          </a:p>
        </p:txBody>
      </p:sp>
      <p:sp>
        <p:nvSpPr>
          <p:cNvPr id="3" name="Content Placeholder 2">
            <a:extLst>
              <a:ext uri="{FF2B5EF4-FFF2-40B4-BE49-F238E27FC236}">
                <a16:creationId xmlns:a16="http://schemas.microsoft.com/office/drawing/2014/main" id="{276B2994-7D67-3756-9B2B-BC83E1204823}"/>
              </a:ext>
            </a:extLst>
          </p:cNvPr>
          <p:cNvSpPr>
            <a:spLocks noGrp="1"/>
          </p:cNvSpPr>
          <p:nvPr>
            <p:ph idx="1"/>
          </p:nvPr>
        </p:nvSpPr>
        <p:spPr>
          <a:xfrm>
            <a:off x="838200" y="1282045"/>
            <a:ext cx="10515600" cy="5260157"/>
          </a:xfrm>
        </p:spPr>
        <p:txBody>
          <a:bodyPr>
            <a:normAutofit/>
          </a:bodyPr>
          <a:lstStyle/>
          <a:p>
            <a:pPr marL="914400" lvl="1" indent="-457200">
              <a:buFont typeface="+mj-lt"/>
              <a:buAutoNum type="alphaLcParenR"/>
            </a:pPr>
            <a:r>
              <a:rPr lang="en-IN" sz="3200" b="1" dirty="0">
                <a:solidFill>
                  <a:srgbClr val="00B050"/>
                </a:solidFill>
                <a:latin typeface="Times New Roman" panose="02020603050405020304" pitchFamily="18" charset="0"/>
                <a:cs typeface="Times New Roman" panose="02020603050405020304" pitchFamily="18" charset="0"/>
              </a:rPr>
              <a:t>EDA on Sales and Stores data</a:t>
            </a:r>
          </a:p>
          <a:p>
            <a:pPr lvl="1">
              <a:buFont typeface="Wingdings" panose="05000000000000000000" pitchFamily="2" charset="2"/>
              <a:buChar char="Ø"/>
            </a:pPr>
            <a:r>
              <a:rPr lang="en-IN" sz="2800" dirty="0">
                <a:solidFill>
                  <a:srgbClr val="002060"/>
                </a:solidFill>
              </a:rPr>
              <a:t>There is no significant change in the average sales per year for all 3 years. </a:t>
            </a:r>
          </a:p>
        </p:txBody>
      </p:sp>
      <p:pic>
        <p:nvPicPr>
          <p:cNvPr id="5" name="Picture 4">
            <a:extLst>
              <a:ext uri="{FF2B5EF4-FFF2-40B4-BE49-F238E27FC236}">
                <a16:creationId xmlns:a16="http://schemas.microsoft.com/office/drawing/2014/main" id="{FB5B469D-07BD-6D01-DC9F-3721016E2DCB}"/>
              </a:ext>
            </a:extLst>
          </p:cNvPr>
          <p:cNvPicPr>
            <a:picLocks noChangeAspect="1"/>
          </p:cNvPicPr>
          <p:nvPr/>
        </p:nvPicPr>
        <p:blipFill>
          <a:blip r:embed="rId2"/>
          <a:stretch>
            <a:fillRect/>
          </a:stretch>
        </p:blipFill>
        <p:spPr>
          <a:xfrm>
            <a:off x="3060237" y="2570799"/>
            <a:ext cx="6071525" cy="3887849"/>
          </a:xfrm>
          <a:prstGeom prst="rect">
            <a:avLst/>
          </a:prstGeom>
          <a:ln>
            <a:noFill/>
          </a:ln>
        </p:spPr>
      </p:pic>
    </p:spTree>
    <p:extLst>
      <p:ext uri="{BB962C8B-B14F-4D97-AF65-F5344CB8AC3E}">
        <p14:creationId xmlns:p14="http://schemas.microsoft.com/office/powerpoint/2010/main" val="369486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pic>
        <p:nvPicPr>
          <p:cNvPr id="1028" name="Picture 4">
            <a:extLst>
              <a:ext uri="{FF2B5EF4-FFF2-40B4-BE49-F238E27FC236}">
                <a16:creationId xmlns:a16="http://schemas.microsoft.com/office/drawing/2014/main" id="{B0136DB5-74BE-87DD-09F3-930E1163F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22910"/>
            <a:ext cx="10700208" cy="5211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54EE14-FDAF-1924-9D62-A14D80F305CC}"/>
              </a:ext>
            </a:extLst>
          </p:cNvPr>
          <p:cNvSpPr txBox="1"/>
          <p:nvPr/>
        </p:nvSpPr>
        <p:spPr>
          <a:xfrm>
            <a:off x="301658" y="660187"/>
            <a:ext cx="11689237"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002060"/>
                </a:solidFill>
              </a:rPr>
              <a:t>Analysis of sales vs 'Month', 'Day’, 'DayOfWeek', 'WeekOfYear’ indicates that there is a significant </a:t>
            </a:r>
            <a:r>
              <a:rPr lang="en-IN" dirty="0">
                <a:solidFill>
                  <a:srgbClr val="FF0000"/>
                </a:solidFill>
              </a:rPr>
              <a:t>increase in sales </a:t>
            </a:r>
            <a:r>
              <a:rPr lang="en-IN" dirty="0">
                <a:solidFill>
                  <a:srgbClr val="002060"/>
                </a:solidFill>
              </a:rPr>
              <a:t>in the month of </a:t>
            </a:r>
            <a:r>
              <a:rPr lang="en-IN" dirty="0">
                <a:solidFill>
                  <a:srgbClr val="FF0000"/>
                </a:solidFill>
              </a:rPr>
              <a:t>December</a:t>
            </a:r>
            <a:r>
              <a:rPr lang="en-IN" dirty="0">
                <a:solidFill>
                  <a:srgbClr val="002060"/>
                </a:solidFill>
              </a:rPr>
              <a:t>, that too during the 51</a:t>
            </a:r>
            <a:r>
              <a:rPr lang="en-IN" baseline="30000" dirty="0">
                <a:solidFill>
                  <a:srgbClr val="002060"/>
                </a:solidFill>
              </a:rPr>
              <a:t>st</a:t>
            </a:r>
            <a:r>
              <a:rPr lang="en-IN" dirty="0">
                <a:solidFill>
                  <a:srgbClr val="002060"/>
                </a:solidFill>
              </a:rPr>
              <a:t> week of the year which clearly indicates high sales during Christmas Eve.</a:t>
            </a:r>
          </a:p>
          <a:p>
            <a:endParaRPr lang="en-IN" dirty="0"/>
          </a:p>
        </p:txBody>
      </p:sp>
    </p:spTree>
    <p:extLst>
      <p:ext uri="{BB962C8B-B14F-4D97-AF65-F5344CB8AC3E}">
        <p14:creationId xmlns:p14="http://schemas.microsoft.com/office/powerpoint/2010/main" val="11076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651-941F-DCAE-1456-0FE18DB82D31}"/>
              </a:ext>
            </a:extLst>
          </p:cNvPr>
          <p:cNvSpPr>
            <a:spLocks noGrp="1"/>
          </p:cNvSpPr>
          <p:nvPr>
            <p:ph type="title"/>
          </p:nvPr>
        </p:nvSpPr>
        <p:spPr>
          <a:xfrm>
            <a:off x="838200" y="223723"/>
            <a:ext cx="10515600" cy="315912"/>
          </a:xfrm>
        </p:spPr>
        <p:txBody>
          <a:bodyPr>
            <a:noAutofit/>
          </a:bodyPr>
          <a:lstStyle/>
          <a:p>
            <a:r>
              <a:rPr lang="en-IN" sz="2000" b="1" dirty="0">
                <a:solidFill>
                  <a:srgbClr val="C00000"/>
                </a:solidFill>
                <a:latin typeface="Times New Roman" panose="02020603050405020304" pitchFamily="18" charset="0"/>
                <a:cs typeface="Times New Roman" panose="02020603050405020304" pitchFamily="18" charset="0"/>
              </a:rPr>
              <a:t>EDA continued</a:t>
            </a:r>
          </a:p>
        </p:txBody>
      </p:sp>
      <p:sp>
        <p:nvSpPr>
          <p:cNvPr id="5" name="TextBox 4">
            <a:extLst>
              <a:ext uri="{FF2B5EF4-FFF2-40B4-BE49-F238E27FC236}">
                <a16:creationId xmlns:a16="http://schemas.microsoft.com/office/drawing/2014/main" id="{7C54EE14-FDAF-1924-9D62-A14D80F305CC}"/>
              </a:ext>
            </a:extLst>
          </p:cNvPr>
          <p:cNvSpPr txBox="1"/>
          <p:nvPr/>
        </p:nvSpPr>
        <p:spPr>
          <a:xfrm>
            <a:off x="301658" y="660187"/>
            <a:ext cx="11689237" cy="1231106"/>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solidFill>
                  <a:srgbClr val="002060"/>
                </a:solidFill>
              </a:rPr>
              <a:t>Relationship between Sales and Customers. There is an increase in Sales with increase in Customers.</a:t>
            </a:r>
          </a:p>
          <a:p>
            <a:endParaRPr lang="en-IN" dirty="0"/>
          </a:p>
        </p:txBody>
      </p:sp>
      <p:pic>
        <p:nvPicPr>
          <p:cNvPr id="3074" name="Picture 2">
            <a:extLst>
              <a:ext uri="{FF2B5EF4-FFF2-40B4-BE49-F238E27FC236}">
                <a16:creationId xmlns:a16="http://schemas.microsoft.com/office/drawing/2014/main" id="{751BD7B2-182A-069D-04D8-61B919AC35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969" y="1900917"/>
            <a:ext cx="5657031" cy="42428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3EE01C3-49D0-9CAD-6BEA-29878E69D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775" y="1635038"/>
            <a:ext cx="5050573" cy="463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91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1487</Words>
  <Application>Microsoft Office PowerPoint</Application>
  <PresentationFormat>Widescreen</PresentationFormat>
  <Paragraphs>167</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Algerian</vt:lpstr>
      <vt:lpstr>Arial</vt:lpstr>
      <vt:lpstr>Arial Rounded MT Bold</vt:lpstr>
      <vt:lpstr>Calibri</vt:lpstr>
      <vt:lpstr>Calibri Light</vt:lpstr>
      <vt:lpstr>Roboto</vt:lpstr>
      <vt:lpstr>Times New Roman</vt:lpstr>
      <vt:lpstr>Wingdings</vt:lpstr>
      <vt:lpstr>Office Theme</vt:lpstr>
      <vt:lpstr>Project Presentation</vt:lpstr>
      <vt:lpstr>Content</vt:lpstr>
      <vt:lpstr>Problem Statement</vt:lpstr>
      <vt:lpstr>Data Study</vt:lpstr>
      <vt:lpstr>Data Study continuation</vt:lpstr>
      <vt:lpstr>Data Preprocessing for EDA</vt:lpstr>
      <vt:lpstr>Exploratory Data Analysis (EDA)</vt:lpstr>
      <vt:lpstr>EDA continued</vt:lpstr>
      <vt:lpstr>EDA continued</vt:lpstr>
      <vt:lpstr>EDA continued</vt:lpstr>
      <vt:lpstr>EDA continued</vt:lpstr>
      <vt:lpstr>EDA continued</vt:lpstr>
      <vt:lpstr>PowerPoint Presentation</vt:lpstr>
      <vt:lpstr>EDA continued</vt:lpstr>
      <vt:lpstr>EDA continued</vt:lpstr>
      <vt:lpstr>EDA continued</vt:lpstr>
      <vt:lpstr>EDA continued  b) EDA on merged data </vt:lpstr>
      <vt:lpstr>EDA continued</vt:lpstr>
      <vt:lpstr>EDA continued</vt:lpstr>
      <vt:lpstr>EDA continued</vt:lpstr>
      <vt:lpstr>EDA continued</vt:lpstr>
      <vt:lpstr>Data Preprocessing for Modelling</vt:lpstr>
      <vt:lpstr>Data Preprocessing for Modelling continues</vt:lpstr>
      <vt:lpstr>PowerPoint Presentation</vt:lpstr>
      <vt:lpstr>PowerPoint Presentation</vt:lpstr>
      <vt:lpstr>PowerPoint Presentation</vt:lpstr>
      <vt:lpstr>Model building</vt:lpstr>
      <vt:lpstr>Model building continues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Kandasamy</dc:creator>
  <cp:lastModifiedBy>Sankar Kandasamy</cp:lastModifiedBy>
  <cp:revision>55</cp:revision>
  <dcterms:created xsi:type="dcterms:W3CDTF">2024-06-15T07:26:50Z</dcterms:created>
  <dcterms:modified xsi:type="dcterms:W3CDTF">2024-06-16T13:06:56Z</dcterms:modified>
</cp:coreProperties>
</file>