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Klein Bold" charset="1" panose="02000503060000020004"/>
      <p:regular r:id="rId20"/>
    </p:embeddedFont>
    <p:embeddedFont>
      <p:font typeface="Helios" charset="1" panose="020B0504020202020204"/>
      <p:regular r:id="rId21"/>
    </p:embeddedFont>
    <p:embeddedFont>
      <p:font typeface="Helios Bold" charset="1" panose="020B0704020202020204"/>
      <p:regular r:id="rId22"/>
    </p:embeddedFont>
    <p:embeddedFont>
      <p:font typeface="Helios Italics" charset="1" panose="020B0503020202090204"/>
      <p:regular r:id="rId23"/>
    </p:embeddedFont>
    <p:embeddedFont>
      <p:font typeface="Klein" charset="1" panose="020005030600000200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2" y="0"/>
                </a:lnTo>
                <a:lnTo>
                  <a:pt x="10812392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125837"/>
            <a:ext cx="588962" cy="618185"/>
          </a:xfrm>
          <a:custGeom>
            <a:avLst/>
            <a:gdLst/>
            <a:ahLst/>
            <a:cxnLst/>
            <a:rect r="r" b="b" t="t" l="l"/>
            <a:pathLst>
              <a:path h="618185" w="588962">
                <a:moveTo>
                  <a:pt x="0" y="0"/>
                </a:moveTo>
                <a:lnTo>
                  <a:pt x="588962" y="0"/>
                </a:lnTo>
                <a:lnTo>
                  <a:pt x="588962" y="618185"/>
                </a:lnTo>
                <a:lnTo>
                  <a:pt x="0" y="6181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58" t="0" r="-58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731318" y="5136356"/>
            <a:ext cx="12386483" cy="2918945"/>
            <a:chOff x="0" y="0"/>
            <a:chExt cx="16515311" cy="389192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515311" cy="3891926"/>
            </a:xfrm>
            <a:custGeom>
              <a:avLst/>
              <a:gdLst/>
              <a:ahLst/>
              <a:cxnLst/>
              <a:rect r="r" b="b" t="t" l="l"/>
              <a:pathLst>
                <a:path h="3891926" w="16515311">
                  <a:moveTo>
                    <a:pt x="0" y="0"/>
                  </a:moveTo>
                  <a:lnTo>
                    <a:pt x="16515311" y="0"/>
                  </a:lnTo>
                  <a:lnTo>
                    <a:pt x="16515311" y="3891926"/>
                  </a:lnTo>
                  <a:lnTo>
                    <a:pt x="0" y="38919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6515311" cy="39014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787"/>
                </a:lnSpc>
              </a:pPr>
              <a:r>
                <a:rPr lang="en-US" sz="8156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E-COMMERCE DATA ANALYSIS 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731318" y="7745632"/>
            <a:ext cx="12018535" cy="744487"/>
            <a:chOff x="0" y="0"/>
            <a:chExt cx="16024714" cy="9926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024713" cy="992650"/>
            </a:xfrm>
            <a:custGeom>
              <a:avLst/>
              <a:gdLst/>
              <a:ahLst/>
              <a:cxnLst/>
              <a:rect r="r" b="b" t="t" l="l"/>
              <a:pathLst>
                <a:path h="992650" w="16024713">
                  <a:moveTo>
                    <a:pt x="0" y="0"/>
                  </a:moveTo>
                  <a:lnTo>
                    <a:pt x="16024713" y="0"/>
                  </a:lnTo>
                  <a:lnTo>
                    <a:pt x="16024713" y="992650"/>
                  </a:lnTo>
                  <a:lnTo>
                    <a:pt x="0" y="9926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6024714" cy="10402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45"/>
                </a:lnSpc>
              </a:pPr>
              <a:r>
                <a:rPr lang="en-US" sz="2175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PRESENTED BY :</a:t>
              </a:r>
            </a:p>
            <a:p>
              <a:pPr algn="l">
                <a:lnSpc>
                  <a:spcPts val="3045"/>
                </a:lnSpc>
              </a:pPr>
              <a:r>
                <a:rPr lang="en-US" sz="2175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BHARATH SIMHA NAIDU M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3608707"/>
          </a:xfrm>
          <a:custGeom>
            <a:avLst/>
            <a:gdLst/>
            <a:ahLst/>
            <a:cxnLst/>
            <a:rect r="r" b="b" t="t" l="l"/>
            <a:pathLst>
              <a:path h="3608707" w="18288000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2530" r="0" b="-9253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95692" y="3608707"/>
            <a:ext cx="13228290" cy="3848508"/>
            <a:chOff x="0" y="0"/>
            <a:chExt cx="17637720" cy="51313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637761" cy="5131308"/>
            </a:xfrm>
            <a:custGeom>
              <a:avLst/>
              <a:gdLst/>
              <a:ahLst/>
              <a:cxnLst/>
              <a:rect r="r" b="b" t="t" l="l"/>
              <a:pathLst>
                <a:path h="5131308" w="17637761">
                  <a:moveTo>
                    <a:pt x="0" y="0"/>
                  </a:moveTo>
                  <a:lnTo>
                    <a:pt x="17637761" y="0"/>
                  </a:lnTo>
                  <a:lnTo>
                    <a:pt x="17637761" y="5131308"/>
                  </a:lnTo>
                  <a:lnTo>
                    <a:pt x="0" y="51313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1" t="0" r="-2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897232" y="952500"/>
            <a:ext cx="14697084" cy="1139825"/>
            <a:chOff x="0" y="0"/>
            <a:chExt cx="19596112" cy="15197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596112" cy="1519767"/>
            </a:xfrm>
            <a:custGeom>
              <a:avLst/>
              <a:gdLst/>
              <a:ahLst/>
              <a:cxnLst/>
              <a:rect r="r" b="b" t="t" l="l"/>
              <a:pathLst>
                <a:path h="1519767" w="19596112">
                  <a:moveTo>
                    <a:pt x="0" y="0"/>
                  </a:moveTo>
                  <a:lnTo>
                    <a:pt x="19596112" y="0"/>
                  </a:lnTo>
                  <a:lnTo>
                    <a:pt x="19596112" y="1519767"/>
                  </a:lnTo>
                  <a:lnTo>
                    <a:pt x="0" y="1519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9596112" cy="15959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099"/>
                </a:lnSpc>
              </a:pPr>
              <a:r>
                <a:rPr lang="en-US" sz="6998" b="true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DISCOUNT BASED ON CATEGORY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7232" y="7266611"/>
            <a:ext cx="16123579" cy="3526583"/>
            <a:chOff x="0" y="0"/>
            <a:chExt cx="21498105" cy="470211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98105" cy="4702111"/>
            </a:xfrm>
            <a:custGeom>
              <a:avLst/>
              <a:gdLst/>
              <a:ahLst/>
              <a:cxnLst/>
              <a:rect r="r" b="b" t="t" l="l"/>
              <a:pathLst>
                <a:path h="4702111" w="21498105">
                  <a:moveTo>
                    <a:pt x="0" y="0"/>
                  </a:moveTo>
                  <a:lnTo>
                    <a:pt x="21498105" y="0"/>
                  </a:lnTo>
                  <a:lnTo>
                    <a:pt x="21498105" y="4702111"/>
                  </a:lnTo>
                  <a:lnTo>
                    <a:pt x="0" y="47021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1498105" cy="474973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938"/>
                </a:lnSpc>
              </a:pPr>
              <a:r>
                <a:rPr lang="en-US" sz="20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Insight:</a:t>
              </a:r>
            </a:p>
            <a:p>
              <a:pPr algn="l">
                <a:lnSpc>
                  <a:spcPts val="2938"/>
                </a:lnSpc>
              </a:pPr>
            </a:p>
            <a:p>
              <a:pPr algn="l">
                <a:lnSpc>
                  <a:spcPts val="2938"/>
                </a:lnSpc>
              </a:pPr>
              <a:r>
                <a:rPr lang="en-US" sz="20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Clothing and Toys offer the highest discounts (~10%), whereas Beauty and Home &amp; Kitchen provide lower discounts (~6-7%).</a:t>
              </a:r>
            </a:p>
            <a:p>
              <a:pPr algn="l">
                <a:lnSpc>
                  <a:spcPts val="2938"/>
                </a:lnSpc>
              </a:pPr>
            </a:p>
            <a:p>
              <a:pPr algn="l">
                <a:lnSpc>
                  <a:spcPts val="2938"/>
                </a:lnSpc>
              </a:pPr>
              <a:r>
                <a:rPr lang="en-US" sz="20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Actionable Insight:</a:t>
              </a:r>
            </a:p>
            <a:p>
              <a:pPr algn="l">
                <a:lnSpc>
                  <a:spcPts val="2938"/>
                </a:lnSpc>
              </a:pPr>
            </a:p>
            <a:p>
              <a:pPr algn="l">
                <a:lnSpc>
                  <a:spcPts val="2938"/>
                </a:lnSpc>
              </a:pPr>
              <a:r>
                <a:rPr lang="en-US" sz="20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High discounts in categories like Clothing and Toys may drive sales but could impact profit margins.</a:t>
              </a:r>
            </a:p>
            <a:p>
              <a:pPr algn="l">
                <a:lnSpc>
                  <a:spcPts val="2938"/>
                </a:lnSpc>
              </a:pPr>
              <a:r>
                <a:rPr lang="en-US" sz="20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Consider increasing discounts for lower-performing categories like Beauty to boost sales.</a:t>
              </a:r>
            </a:p>
            <a:p>
              <a:pPr algn="l">
                <a:lnSpc>
                  <a:spcPts val="4338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538593"/>
            <a:ext cx="18288000" cy="3608707"/>
          </a:xfrm>
          <a:custGeom>
            <a:avLst/>
            <a:gdLst/>
            <a:ahLst/>
            <a:cxnLst/>
            <a:rect r="r" b="b" t="t" l="l"/>
            <a:pathLst>
              <a:path h="3608707" w="18288000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2530" r="0" b="-9253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8038" y="3246032"/>
            <a:ext cx="9144000" cy="7040968"/>
            <a:chOff x="0" y="0"/>
            <a:chExt cx="12192000" cy="93879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192000" cy="9387967"/>
            </a:xfrm>
            <a:custGeom>
              <a:avLst/>
              <a:gdLst/>
              <a:ahLst/>
              <a:cxnLst/>
              <a:rect r="r" b="b" t="t" l="l"/>
              <a:pathLst>
                <a:path h="9387967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9387967"/>
                  </a:lnTo>
                  <a:lnTo>
                    <a:pt x="0" y="93879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410" r="0" b="-41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393700"/>
            <a:ext cx="12063594" cy="2273300"/>
            <a:chOff x="0" y="0"/>
            <a:chExt cx="16084792" cy="30310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084792" cy="3031067"/>
            </a:xfrm>
            <a:custGeom>
              <a:avLst/>
              <a:gdLst/>
              <a:ahLst/>
              <a:cxnLst/>
              <a:rect r="r" b="b" t="t" l="l"/>
              <a:pathLst>
                <a:path h="3031067" w="16084792">
                  <a:moveTo>
                    <a:pt x="0" y="0"/>
                  </a:moveTo>
                  <a:lnTo>
                    <a:pt x="16084792" y="0"/>
                  </a:lnTo>
                  <a:lnTo>
                    <a:pt x="16084792" y="3031067"/>
                  </a:lnTo>
                  <a:lnTo>
                    <a:pt x="0" y="30310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6084792" cy="31072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099"/>
                </a:lnSpc>
              </a:pPr>
              <a:r>
                <a:rPr lang="en-US" sz="6998" b="true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PAYMENT METHOD VS CATEGORY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32038" y="3414674"/>
            <a:ext cx="8686066" cy="6412662"/>
            <a:chOff x="0" y="0"/>
            <a:chExt cx="11581421" cy="85502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581421" cy="8550216"/>
            </a:xfrm>
            <a:custGeom>
              <a:avLst/>
              <a:gdLst/>
              <a:ahLst/>
              <a:cxnLst/>
              <a:rect r="r" b="b" t="t" l="l"/>
              <a:pathLst>
                <a:path h="8550216" w="11581421">
                  <a:moveTo>
                    <a:pt x="0" y="0"/>
                  </a:moveTo>
                  <a:lnTo>
                    <a:pt x="11581421" y="0"/>
                  </a:lnTo>
                  <a:lnTo>
                    <a:pt x="11581421" y="8550216"/>
                  </a:lnTo>
                  <a:lnTo>
                    <a:pt x="0" y="85502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1581421" cy="861689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638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Insight:</a:t>
              </a:r>
            </a:p>
            <a:p>
              <a:pPr algn="l">
                <a:lnSpc>
                  <a:spcPts val="3638"/>
                </a:lnSpc>
              </a:pPr>
            </a:p>
            <a:p>
              <a:pPr algn="l">
                <a:lnSpc>
                  <a:spcPts val="3638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Credit cards are predominantly used for Electronics (₹27,787) and Home &amp; Kitchen (₹28,201).</a:t>
              </a:r>
            </a:p>
            <a:p>
              <a:pPr algn="l">
                <a:lnSpc>
                  <a:spcPts val="3638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Cash on delivery is more popular for categories like Books (₹29,422) and Beauty (₹26,869).</a:t>
              </a:r>
            </a:p>
            <a:p>
              <a:pPr algn="l">
                <a:lnSpc>
                  <a:spcPts val="3638"/>
                </a:lnSpc>
              </a:pPr>
            </a:p>
            <a:p>
              <a:pPr algn="l">
                <a:lnSpc>
                  <a:spcPts val="3638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Actionable Insight:</a:t>
              </a:r>
            </a:p>
            <a:p>
              <a:pPr algn="l">
                <a:lnSpc>
                  <a:spcPts val="3638"/>
                </a:lnSpc>
              </a:pPr>
            </a:p>
            <a:p>
              <a:pPr algn="l">
                <a:lnSpc>
                  <a:spcPts val="3638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Offer attractive credit card discounts for higher-value items like Electronics.</a:t>
              </a:r>
            </a:p>
            <a:p>
              <a:pPr algn="l">
                <a:lnSpc>
                  <a:spcPts val="3638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Improve cash-on-delivery logistics for popular categories like Books.</a:t>
              </a:r>
            </a:p>
            <a:p>
              <a:pPr algn="l">
                <a:lnSpc>
                  <a:spcPts val="3638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3608707"/>
          </a:xfrm>
          <a:custGeom>
            <a:avLst/>
            <a:gdLst/>
            <a:ahLst/>
            <a:cxnLst/>
            <a:rect r="r" b="b" t="t" l="l"/>
            <a:pathLst>
              <a:path h="3608707" w="18288000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2530" r="0" b="-9253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82554" y="3624614"/>
            <a:ext cx="10500716" cy="6662386"/>
            <a:chOff x="0" y="0"/>
            <a:chExt cx="14000955" cy="88831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000987" cy="8883142"/>
            </a:xfrm>
            <a:custGeom>
              <a:avLst/>
              <a:gdLst/>
              <a:ahLst/>
              <a:cxnLst/>
              <a:rect r="r" b="b" t="t" l="l"/>
              <a:pathLst>
                <a:path h="8883142" w="14000987">
                  <a:moveTo>
                    <a:pt x="0" y="0"/>
                  </a:moveTo>
                  <a:lnTo>
                    <a:pt x="14000987" y="0"/>
                  </a:lnTo>
                  <a:lnTo>
                    <a:pt x="14000987" y="8883142"/>
                  </a:lnTo>
                  <a:lnTo>
                    <a:pt x="0" y="88831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0" t="0" r="-2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950912"/>
            <a:ext cx="14141582" cy="1139825"/>
            <a:chOff x="0" y="0"/>
            <a:chExt cx="18855443" cy="15197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855443" cy="1519767"/>
            </a:xfrm>
            <a:custGeom>
              <a:avLst/>
              <a:gdLst/>
              <a:ahLst/>
              <a:cxnLst/>
              <a:rect r="r" b="b" t="t" l="l"/>
              <a:pathLst>
                <a:path h="1519767" w="18855443">
                  <a:moveTo>
                    <a:pt x="0" y="0"/>
                  </a:moveTo>
                  <a:lnTo>
                    <a:pt x="18855443" y="0"/>
                  </a:lnTo>
                  <a:lnTo>
                    <a:pt x="18855443" y="1519767"/>
                  </a:lnTo>
                  <a:lnTo>
                    <a:pt x="0" y="1519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8855443" cy="15959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099"/>
                </a:lnSpc>
              </a:pPr>
              <a:r>
                <a:rPr lang="en-US" sz="6998" b="true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DISCOUNT VS PURCHASE DATE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914458" y="3778373"/>
            <a:ext cx="7204730" cy="5945151"/>
            <a:chOff x="0" y="0"/>
            <a:chExt cx="9606307" cy="792686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606307" cy="7926869"/>
            </a:xfrm>
            <a:custGeom>
              <a:avLst/>
              <a:gdLst/>
              <a:ahLst/>
              <a:cxnLst/>
              <a:rect r="r" b="b" t="t" l="l"/>
              <a:pathLst>
                <a:path h="7926869" w="9606307">
                  <a:moveTo>
                    <a:pt x="0" y="0"/>
                  </a:moveTo>
                  <a:lnTo>
                    <a:pt x="9606307" y="0"/>
                  </a:lnTo>
                  <a:lnTo>
                    <a:pt x="9606307" y="7926869"/>
                  </a:lnTo>
                  <a:lnTo>
                    <a:pt x="0" y="79268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9606307" cy="797449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123"/>
                </a:lnSpc>
              </a:pPr>
              <a:r>
                <a:rPr lang="en-US" sz="223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Insight:</a:t>
              </a:r>
            </a:p>
            <a:p>
              <a:pPr algn="just">
                <a:lnSpc>
                  <a:spcPts val="3123"/>
                </a:lnSpc>
              </a:pPr>
            </a:p>
            <a:p>
              <a:pPr algn="just">
                <a:lnSpc>
                  <a:spcPts val="3123"/>
                </a:lnSpc>
              </a:pPr>
              <a:r>
                <a:rPr lang="en-US" sz="223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Discounts fluctuate widely across dates, ranging from as low as 45% to peaks of 460%.</a:t>
              </a:r>
            </a:p>
            <a:p>
              <a:pPr algn="just">
                <a:lnSpc>
                  <a:spcPts val="3123"/>
                </a:lnSpc>
              </a:pPr>
              <a:r>
                <a:rPr lang="en-US" sz="223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Certain periods (e.g., around the 10th, 16th, and 20th of the month) show significant spikes in discounts.</a:t>
              </a:r>
            </a:p>
            <a:p>
              <a:pPr algn="just">
                <a:lnSpc>
                  <a:spcPts val="3123"/>
                </a:lnSpc>
              </a:pPr>
            </a:p>
            <a:p>
              <a:pPr algn="just">
                <a:lnSpc>
                  <a:spcPts val="3123"/>
                </a:lnSpc>
              </a:pPr>
              <a:r>
                <a:rPr lang="en-US" sz="223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Actionable Insight:</a:t>
              </a:r>
            </a:p>
            <a:p>
              <a:pPr algn="just">
                <a:lnSpc>
                  <a:spcPts val="3123"/>
                </a:lnSpc>
              </a:pPr>
            </a:p>
            <a:p>
              <a:pPr algn="just">
                <a:lnSpc>
                  <a:spcPts val="3123"/>
                </a:lnSpc>
              </a:pPr>
              <a:r>
                <a:rPr lang="en-US" sz="223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Align marketing campaigns with discount peaks to maximize visibility.</a:t>
              </a:r>
            </a:p>
            <a:p>
              <a:pPr algn="just">
                <a:lnSpc>
                  <a:spcPts val="3123"/>
                </a:lnSpc>
              </a:pPr>
              <a:r>
                <a:rPr lang="en-US" sz="223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Even out discount fluctuations to maintain consistent customer expectations.</a:t>
              </a:r>
            </a:p>
            <a:p>
              <a:pPr algn="just" marL="601538" indent="-200513" lvl="2">
                <a:lnSpc>
                  <a:spcPts val="3684"/>
                </a:lnSpc>
                <a:buFont typeface="Arial"/>
                <a:buChar char="⚬"/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3608707"/>
          </a:xfrm>
          <a:custGeom>
            <a:avLst/>
            <a:gdLst/>
            <a:ahLst/>
            <a:cxnLst/>
            <a:rect r="r" b="b" t="t" l="l"/>
            <a:pathLst>
              <a:path h="3608707" w="18288000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2530" r="0" b="-9253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99521" y="3608707"/>
            <a:ext cx="8279886" cy="6441541"/>
            <a:chOff x="0" y="0"/>
            <a:chExt cx="11039848" cy="85887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39856" cy="8588756"/>
            </a:xfrm>
            <a:custGeom>
              <a:avLst/>
              <a:gdLst/>
              <a:ahLst/>
              <a:cxnLst/>
              <a:rect r="r" b="b" t="t" l="l"/>
              <a:pathLst>
                <a:path h="8588756" w="11039856">
                  <a:moveTo>
                    <a:pt x="0" y="0"/>
                  </a:moveTo>
                  <a:lnTo>
                    <a:pt x="11039856" y="0"/>
                  </a:lnTo>
                  <a:lnTo>
                    <a:pt x="11039856" y="8588756"/>
                  </a:lnTo>
                  <a:lnTo>
                    <a:pt x="0" y="85887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807" t="0" r="-1806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393700"/>
            <a:ext cx="12063594" cy="2273300"/>
            <a:chOff x="0" y="0"/>
            <a:chExt cx="16084792" cy="30310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084792" cy="3031067"/>
            </a:xfrm>
            <a:custGeom>
              <a:avLst/>
              <a:gdLst/>
              <a:ahLst/>
              <a:cxnLst/>
              <a:rect r="r" b="b" t="t" l="l"/>
              <a:pathLst>
                <a:path h="3031067" w="16084792">
                  <a:moveTo>
                    <a:pt x="0" y="0"/>
                  </a:moveTo>
                  <a:lnTo>
                    <a:pt x="16084792" y="0"/>
                  </a:lnTo>
                  <a:lnTo>
                    <a:pt x="16084792" y="3031067"/>
                  </a:lnTo>
                  <a:lnTo>
                    <a:pt x="0" y="30310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6084792" cy="31072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099"/>
                </a:lnSpc>
              </a:pPr>
              <a:r>
                <a:rPr lang="en-US" sz="6998" b="true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PRICE VS DATE OF PURCHASE VS CATEGORY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833941" y="3789006"/>
            <a:ext cx="8271620" cy="6261242"/>
            <a:chOff x="0" y="0"/>
            <a:chExt cx="11028826" cy="83483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028826" cy="8348322"/>
            </a:xfrm>
            <a:custGeom>
              <a:avLst/>
              <a:gdLst/>
              <a:ahLst/>
              <a:cxnLst/>
              <a:rect r="r" b="b" t="t" l="l"/>
              <a:pathLst>
                <a:path h="8348322" w="11028826">
                  <a:moveTo>
                    <a:pt x="0" y="0"/>
                  </a:moveTo>
                  <a:lnTo>
                    <a:pt x="11028826" y="0"/>
                  </a:lnTo>
                  <a:lnTo>
                    <a:pt x="11028826" y="8348322"/>
                  </a:lnTo>
                  <a:lnTo>
                    <a:pt x="0" y="83483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1028826" cy="83959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029"/>
                </a:lnSpc>
              </a:pPr>
              <a:r>
                <a:rPr lang="en-US" sz="2164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Insight:</a:t>
              </a:r>
            </a:p>
            <a:p>
              <a:pPr algn="just">
                <a:lnSpc>
                  <a:spcPts val="3029"/>
                </a:lnSpc>
              </a:pPr>
            </a:p>
            <a:p>
              <a:pPr algn="just">
                <a:lnSpc>
                  <a:spcPts val="3029"/>
                </a:lnSpc>
              </a:pPr>
              <a:r>
                <a:rPr lang="en-US" sz="2164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Categories like Clothing (₹1,295) and Electronics (₹1,283) had the highest prices around 01-06-2024.</a:t>
              </a:r>
            </a:p>
            <a:p>
              <a:pPr algn="just">
                <a:lnSpc>
                  <a:spcPts val="3029"/>
                </a:lnSpc>
              </a:pPr>
              <a:r>
                <a:rPr lang="en-US" sz="2164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Toys and Sports show more balanced price trends across dates.</a:t>
              </a:r>
            </a:p>
            <a:p>
              <a:pPr algn="just">
                <a:lnSpc>
                  <a:spcPts val="3029"/>
                </a:lnSpc>
              </a:pPr>
            </a:p>
            <a:p>
              <a:pPr algn="just">
                <a:lnSpc>
                  <a:spcPts val="3029"/>
                </a:lnSpc>
              </a:pPr>
              <a:r>
                <a:rPr lang="en-US" sz="2164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Actionable Insight:</a:t>
              </a:r>
            </a:p>
            <a:p>
              <a:pPr algn="just">
                <a:lnSpc>
                  <a:spcPts val="3029"/>
                </a:lnSpc>
              </a:pPr>
            </a:p>
            <a:p>
              <a:pPr algn="just">
                <a:lnSpc>
                  <a:spcPts val="3029"/>
                </a:lnSpc>
              </a:pPr>
              <a:r>
                <a:rPr lang="en-US" sz="2164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Analyze customer demand trends around these peak dates to understand pricing sensitivity.</a:t>
              </a:r>
            </a:p>
            <a:p>
              <a:pPr algn="just">
                <a:lnSpc>
                  <a:spcPts val="3029"/>
                </a:lnSpc>
              </a:pPr>
              <a:r>
                <a:rPr lang="en-US" sz="2164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Leverage peak pricing periods for premium offerings in high-value categories like Clothing and Electronics.</a:t>
              </a:r>
            </a:p>
            <a:p>
              <a:pPr algn="just" marL="654802" indent="-218267" lvl="2">
                <a:lnSpc>
                  <a:spcPts val="4010"/>
                </a:lnSpc>
                <a:buFont typeface="Arial"/>
                <a:buChar char="⚬"/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519957"/>
            <a:ext cx="18288000" cy="6767043"/>
          </a:xfrm>
          <a:custGeom>
            <a:avLst/>
            <a:gdLst/>
            <a:ahLst/>
            <a:cxnLst/>
            <a:rect r="r" b="b" t="t" l="l"/>
            <a:pathLst>
              <a:path h="6767043" w="18288000">
                <a:moveTo>
                  <a:pt x="0" y="0"/>
                </a:moveTo>
                <a:lnTo>
                  <a:pt x="18288000" y="0"/>
                </a:lnTo>
                <a:lnTo>
                  <a:pt x="18288000" y="6767043"/>
                </a:lnTo>
                <a:lnTo>
                  <a:pt x="0" y="67670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874862"/>
            <a:ext cx="18411445" cy="9412138"/>
            <a:chOff x="0" y="0"/>
            <a:chExt cx="24548593" cy="125495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548592" cy="12549505"/>
            </a:xfrm>
            <a:custGeom>
              <a:avLst/>
              <a:gdLst/>
              <a:ahLst/>
              <a:cxnLst/>
              <a:rect r="r" b="b" t="t" l="l"/>
              <a:pathLst>
                <a:path h="12549505" w="24548592">
                  <a:moveTo>
                    <a:pt x="0" y="0"/>
                  </a:moveTo>
                  <a:lnTo>
                    <a:pt x="24548592" y="0"/>
                  </a:lnTo>
                  <a:lnTo>
                    <a:pt x="24548592" y="12549505"/>
                  </a:lnTo>
                  <a:lnTo>
                    <a:pt x="0" y="125495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2420" r="0" b="-242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522727" y="81292"/>
            <a:ext cx="8116438" cy="758474"/>
            <a:chOff x="0" y="0"/>
            <a:chExt cx="10821917" cy="10112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821917" cy="1011298"/>
            </a:xfrm>
            <a:custGeom>
              <a:avLst/>
              <a:gdLst/>
              <a:ahLst/>
              <a:cxnLst/>
              <a:rect r="r" b="b" t="t" l="l"/>
              <a:pathLst>
                <a:path h="1011298" w="10821917">
                  <a:moveTo>
                    <a:pt x="0" y="0"/>
                  </a:moveTo>
                  <a:lnTo>
                    <a:pt x="10821917" y="0"/>
                  </a:lnTo>
                  <a:lnTo>
                    <a:pt x="10821917" y="1011298"/>
                  </a:lnTo>
                  <a:lnTo>
                    <a:pt x="0" y="101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0821917" cy="106844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121"/>
                </a:lnSpc>
              </a:pPr>
              <a:r>
                <a:rPr lang="en-US" sz="4709" b="true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DASHBOARD: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22727" y="968972"/>
            <a:ext cx="7327687" cy="359132"/>
            <a:chOff x="0" y="0"/>
            <a:chExt cx="9770249" cy="47884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70249" cy="478843"/>
            </a:xfrm>
            <a:custGeom>
              <a:avLst/>
              <a:gdLst/>
              <a:ahLst/>
              <a:cxnLst/>
              <a:rect r="r" b="b" t="t" l="l"/>
              <a:pathLst>
                <a:path h="478843" w="9770249">
                  <a:moveTo>
                    <a:pt x="0" y="0"/>
                  </a:moveTo>
                  <a:lnTo>
                    <a:pt x="9770249" y="0"/>
                  </a:lnTo>
                  <a:lnTo>
                    <a:pt x="9770249" y="478843"/>
                  </a:lnTo>
                  <a:lnTo>
                    <a:pt x="0" y="4788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9770249" cy="5264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14"/>
                </a:lnSpc>
              </a:pPr>
              <a:r>
                <a:rPr lang="en-US" sz="2152">
                  <a:solidFill>
                    <a:srgbClr val="F4F4F4"/>
                  </a:solidFill>
                  <a:latin typeface="Helios"/>
                  <a:ea typeface="Helios"/>
                  <a:cs typeface="Helios"/>
                  <a:sym typeface="Helios"/>
                </a:rPr>
                <a:t>Briefly elaborate on what you want to discuss.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25" y="0"/>
            <a:ext cx="18288000" cy="3773114"/>
          </a:xfrm>
          <a:custGeom>
            <a:avLst/>
            <a:gdLst/>
            <a:ahLst/>
            <a:cxnLst/>
            <a:rect r="r" b="b" t="t" l="l"/>
            <a:pathLst>
              <a:path h="3773114" w="18288000">
                <a:moveTo>
                  <a:pt x="0" y="0"/>
                </a:moveTo>
                <a:lnTo>
                  <a:pt x="18288000" y="0"/>
                </a:lnTo>
                <a:lnTo>
                  <a:pt x="18288000" y="3773114"/>
                </a:lnTo>
                <a:lnTo>
                  <a:pt x="0" y="3773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0203" r="0" b="-13272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3519957"/>
            <a:ext cx="18288000" cy="6767043"/>
          </a:xfrm>
          <a:custGeom>
            <a:avLst/>
            <a:gdLst/>
            <a:ahLst/>
            <a:cxnLst/>
            <a:rect r="r" b="b" t="t" l="l"/>
            <a:pathLst>
              <a:path h="6767043" w="18288000">
                <a:moveTo>
                  <a:pt x="0" y="0"/>
                </a:moveTo>
                <a:lnTo>
                  <a:pt x="18288000" y="0"/>
                </a:lnTo>
                <a:lnTo>
                  <a:pt x="18288000" y="6767043"/>
                </a:lnTo>
                <a:lnTo>
                  <a:pt x="0" y="67670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2035380" y="4645343"/>
          <a:ext cx="6604000" cy="4127500"/>
        </p:xfrm>
        <a:graphic>
          <a:graphicData uri="http://schemas.openxmlformats.org/drawingml/2006/table">
            <a:tbl>
              <a:tblPr/>
              <a:tblGrid>
                <a:gridCol w="5219624"/>
                <a:gridCol w="1384376"/>
              </a:tblGrid>
              <a:tr h="8162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PROBLEM STATEMENT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3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DATA REQUIRMENTS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4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DATA COLLECTION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5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01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DATA VALIDATION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6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08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DATA CLEANING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7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9647029" y="4645343"/>
          <a:ext cx="6604000" cy="4127500"/>
        </p:xfrm>
        <a:graphic>
          <a:graphicData uri="http://schemas.openxmlformats.org/drawingml/2006/table">
            <a:tbl>
              <a:tblPr/>
              <a:tblGrid>
                <a:gridCol w="5219624"/>
                <a:gridCol w="1384376"/>
              </a:tblGrid>
              <a:tr h="82643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TOOLS USED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8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643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GRAPHS &amp; INSIGHTS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9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643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DASHBOARD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10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643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76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4639504" y="1391465"/>
            <a:ext cx="9008992" cy="1139825"/>
            <a:chOff x="0" y="0"/>
            <a:chExt cx="12011989" cy="15197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011989" cy="1519767"/>
            </a:xfrm>
            <a:custGeom>
              <a:avLst/>
              <a:gdLst/>
              <a:ahLst/>
              <a:cxnLst/>
              <a:rect r="r" b="b" t="t" l="l"/>
              <a:pathLst>
                <a:path h="1519767" w="12011989">
                  <a:moveTo>
                    <a:pt x="0" y="0"/>
                  </a:moveTo>
                  <a:lnTo>
                    <a:pt x="12011989" y="0"/>
                  </a:lnTo>
                  <a:lnTo>
                    <a:pt x="12011989" y="1519767"/>
                  </a:lnTo>
                  <a:lnTo>
                    <a:pt x="0" y="1519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12011989" cy="15959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099"/>
                </a:lnSpc>
              </a:pPr>
              <a:r>
                <a:rPr lang="en-US" sz="6998" b="true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Agenda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37002" y="-18367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99514" y="4030158"/>
            <a:ext cx="9116839" cy="2273300"/>
            <a:chOff x="0" y="0"/>
            <a:chExt cx="12155785" cy="30310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155785" cy="3031067"/>
            </a:xfrm>
            <a:custGeom>
              <a:avLst/>
              <a:gdLst/>
              <a:ahLst/>
              <a:cxnLst/>
              <a:rect r="r" b="b" t="t" l="l"/>
              <a:pathLst>
                <a:path h="3031067" w="12155785">
                  <a:moveTo>
                    <a:pt x="0" y="0"/>
                  </a:moveTo>
                  <a:lnTo>
                    <a:pt x="12155785" y="0"/>
                  </a:lnTo>
                  <a:lnTo>
                    <a:pt x="12155785" y="3031067"/>
                  </a:lnTo>
                  <a:lnTo>
                    <a:pt x="0" y="30310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12155785" cy="31072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099"/>
                </a:lnSpc>
              </a:pPr>
              <a:r>
                <a:rPr lang="en-US" sz="6998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PROBLEM STATEMENT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004081" y="3715151"/>
            <a:ext cx="9101145" cy="2835620"/>
            <a:chOff x="0" y="0"/>
            <a:chExt cx="12134860" cy="378082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134860" cy="3780826"/>
            </a:xfrm>
            <a:custGeom>
              <a:avLst/>
              <a:gdLst/>
              <a:ahLst/>
              <a:cxnLst/>
              <a:rect r="r" b="b" t="t" l="l"/>
              <a:pathLst>
                <a:path h="3780826" w="12134860">
                  <a:moveTo>
                    <a:pt x="0" y="0"/>
                  </a:moveTo>
                  <a:lnTo>
                    <a:pt x="12134860" y="0"/>
                  </a:lnTo>
                  <a:lnTo>
                    <a:pt x="12134860" y="3780826"/>
                  </a:lnTo>
                  <a:lnTo>
                    <a:pt x="0" y="37808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12134860" cy="38570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511"/>
                </a:lnSpc>
              </a:pPr>
              <a:r>
                <a:rPr lang="en-US" sz="3222" i="true">
                  <a:solidFill>
                    <a:srgbClr val="2A2E3A"/>
                  </a:solidFill>
                  <a:latin typeface="Helios Italics"/>
                  <a:ea typeface="Helios Italics"/>
                  <a:cs typeface="Helios Italics"/>
                  <a:sym typeface="Helios Italics"/>
                </a:rPr>
                <a:t>E-commerce businesses need to understand transaction trends, customer behaviors, and payment patterns to optimize pricing strategies, improve customer experience, and drive sales growth.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96844" y="-18367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11476" y="3940036"/>
            <a:ext cx="8252111" cy="2273301"/>
            <a:chOff x="0" y="0"/>
            <a:chExt cx="11002815" cy="30310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002814" cy="3031068"/>
            </a:xfrm>
            <a:custGeom>
              <a:avLst/>
              <a:gdLst/>
              <a:ahLst/>
              <a:cxnLst/>
              <a:rect r="r" b="b" t="t" l="l"/>
              <a:pathLst>
                <a:path h="3031068" w="11002814">
                  <a:moveTo>
                    <a:pt x="0" y="0"/>
                  </a:moveTo>
                  <a:lnTo>
                    <a:pt x="11002814" y="0"/>
                  </a:lnTo>
                  <a:lnTo>
                    <a:pt x="11002814" y="3031068"/>
                  </a:lnTo>
                  <a:lnTo>
                    <a:pt x="0" y="30310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11002815" cy="31072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099"/>
                </a:lnSpc>
              </a:pPr>
              <a:r>
                <a:rPr lang="en-US" sz="6998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DATA REQUIRMENTS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733254" y="2143069"/>
            <a:ext cx="425574" cy="566744"/>
          </a:xfrm>
          <a:custGeom>
            <a:avLst/>
            <a:gdLst/>
            <a:ahLst/>
            <a:cxnLst/>
            <a:rect r="r" b="b" t="t" l="l"/>
            <a:pathLst>
              <a:path h="566744" w="425574">
                <a:moveTo>
                  <a:pt x="0" y="0"/>
                </a:moveTo>
                <a:lnTo>
                  <a:pt x="425574" y="0"/>
                </a:lnTo>
                <a:lnTo>
                  <a:pt x="425574" y="566744"/>
                </a:lnTo>
                <a:lnTo>
                  <a:pt x="0" y="566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60" r="0" b="-6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432038" y="2702670"/>
            <a:ext cx="8108768" cy="5969453"/>
            <a:chOff x="0" y="0"/>
            <a:chExt cx="10811691" cy="795927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811690" cy="7959271"/>
            </a:xfrm>
            <a:custGeom>
              <a:avLst/>
              <a:gdLst/>
              <a:ahLst/>
              <a:cxnLst/>
              <a:rect r="r" b="b" t="t" l="l"/>
              <a:pathLst>
                <a:path h="7959271" w="10811690">
                  <a:moveTo>
                    <a:pt x="0" y="0"/>
                  </a:moveTo>
                  <a:lnTo>
                    <a:pt x="10811690" y="0"/>
                  </a:lnTo>
                  <a:lnTo>
                    <a:pt x="10811690" y="7959271"/>
                  </a:lnTo>
                  <a:lnTo>
                    <a:pt x="0" y="79592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0811691" cy="796879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132771" indent="-377590" lvl="2">
                <a:lnSpc>
                  <a:spcPts val="5945"/>
                </a:lnSpc>
                <a:buFont typeface="Arial"/>
                <a:buChar char="⚬"/>
              </a:pPr>
              <a:r>
                <a:rPr lang="en-US" sz="4955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CATEGORY</a:t>
              </a:r>
            </a:p>
            <a:p>
              <a:pPr algn="l" marL="1132771" indent="-377590" lvl="2">
                <a:lnSpc>
                  <a:spcPts val="5945"/>
                </a:lnSpc>
                <a:buFont typeface="Arial"/>
                <a:buChar char="⚬"/>
              </a:pPr>
              <a:r>
                <a:rPr lang="en-US" sz="4955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PAYMENT METHODS</a:t>
              </a:r>
            </a:p>
            <a:p>
              <a:pPr algn="l" marL="1132771" indent="-377590" lvl="2">
                <a:lnSpc>
                  <a:spcPts val="5945"/>
                </a:lnSpc>
                <a:buFont typeface="Arial"/>
                <a:buChar char="⚬"/>
              </a:pPr>
              <a:r>
                <a:rPr lang="en-US" sz="4955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USER ID </a:t>
              </a:r>
            </a:p>
            <a:p>
              <a:pPr algn="l" marL="1132771" indent="-377590" lvl="2">
                <a:lnSpc>
                  <a:spcPts val="5945"/>
                </a:lnSpc>
                <a:buFont typeface="Arial"/>
                <a:buChar char="⚬"/>
              </a:pPr>
              <a:r>
                <a:rPr lang="en-US" sz="4955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PRODUCT ID</a:t>
              </a:r>
            </a:p>
            <a:p>
              <a:pPr algn="l" marL="1132771" indent="-377590" lvl="2">
                <a:lnSpc>
                  <a:spcPts val="5945"/>
                </a:lnSpc>
                <a:buFont typeface="Arial"/>
                <a:buChar char="⚬"/>
              </a:pPr>
              <a:r>
                <a:rPr lang="en-US" sz="4955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DISCOUNT </a:t>
              </a:r>
            </a:p>
            <a:p>
              <a:pPr algn="l" marL="1132771" indent="-377590" lvl="2">
                <a:lnSpc>
                  <a:spcPts val="5945"/>
                </a:lnSpc>
                <a:buFont typeface="Arial"/>
                <a:buChar char="⚬"/>
              </a:pPr>
              <a:r>
                <a:rPr lang="en-US" sz="4955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PRICE </a:t>
              </a:r>
            </a:p>
            <a:p>
              <a:pPr algn="l" marL="1132771" indent="-377590" lvl="2">
                <a:lnSpc>
                  <a:spcPts val="5945"/>
                </a:lnSpc>
                <a:buFont typeface="Arial"/>
                <a:buChar char="⚬"/>
              </a:pPr>
              <a:r>
                <a:rPr lang="en-US" sz="4955">
                  <a:solidFill>
                    <a:srgbClr val="2A2E3A"/>
                  </a:solidFill>
                  <a:latin typeface="Klein"/>
                  <a:ea typeface="Klein"/>
                  <a:cs typeface="Klein"/>
                  <a:sym typeface="Klein"/>
                </a:rPr>
                <a:t>FINAL PRICE</a:t>
              </a:r>
            </a:p>
            <a:p>
              <a:pPr algn="l" marL="1132771" indent="-377590" lvl="2">
                <a:lnSpc>
                  <a:spcPts val="5945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92099" y="1100978"/>
            <a:ext cx="2767201" cy="300990"/>
            <a:chOff x="0" y="0"/>
            <a:chExt cx="3689601" cy="4013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89602" cy="401320"/>
            </a:xfrm>
            <a:custGeom>
              <a:avLst/>
              <a:gdLst/>
              <a:ahLst/>
              <a:cxnLst/>
              <a:rect r="r" b="b" t="t" l="l"/>
              <a:pathLst>
                <a:path h="401320" w="3689602">
                  <a:moveTo>
                    <a:pt x="0" y="0"/>
                  </a:moveTo>
                  <a:lnTo>
                    <a:pt x="3689602" y="0"/>
                  </a:lnTo>
                  <a:lnTo>
                    <a:pt x="3689602" y="401320"/>
                  </a:lnTo>
                  <a:lnTo>
                    <a:pt x="0" y="4013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689601" cy="429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2340"/>
                </a:lnSpc>
              </a:pPr>
              <a:r>
                <a:rPr lang="en-US" sz="1800">
                  <a:solidFill>
                    <a:srgbClr val="FFFFFF"/>
                  </a:solidFill>
                  <a:latin typeface="Helios"/>
                  <a:ea typeface="Helios"/>
                  <a:cs typeface="Helios"/>
                  <a:sym typeface="Helios"/>
                </a:rPr>
                <a:t>Back to Agenda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5144444" y="-16843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4133584"/>
            <a:ext cx="8252111" cy="2273301"/>
            <a:chOff x="0" y="0"/>
            <a:chExt cx="11002815" cy="30310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02814" cy="3031068"/>
            </a:xfrm>
            <a:custGeom>
              <a:avLst/>
              <a:gdLst/>
              <a:ahLst/>
              <a:cxnLst/>
              <a:rect r="r" b="b" t="t" l="l"/>
              <a:pathLst>
                <a:path h="3031068" w="11002814">
                  <a:moveTo>
                    <a:pt x="0" y="0"/>
                  </a:moveTo>
                  <a:lnTo>
                    <a:pt x="11002814" y="0"/>
                  </a:lnTo>
                  <a:lnTo>
                    <a:pt x="11002814" y="3031068"/>
                  </a:lnTo>
                  <a:lnTo>
                    <a:pt x="0" y="30310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11002815" cy="31072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099"/>
                </a:lnSpc>
              </a:pPr>
              <a:r>
                <a:rPr lang="en-US" sz="6998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DATA COLLECTION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280811" y="4730693"/>
            <a:ext cx="10754318" cy="730365"/>
            <a:chOff x="0" y="0"/>
            <a:chExt cx="14339091" cy="9738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339091" cy="973820"/>
            </a:xfrm>
            <a:custGeom>
              <a:avLst/>
              <a:gdLst/>
              <a:ahLst/>
              <a:cxnLst/>
              <a:rect r="r" b="b" t="t" l="l"/>
              <a:pathLst>
                <a:path h="973820" w="14339091">
                  <a:moveTo>
                    <a:pt x="0" y="0"/>
                  </a:moveTo>
                  <a:lnTo>
                    <a:pt x="14339091" y="0"/>
                  </a:lnTo>
                  <a:lnTo>
                    <a:pt x="14339091" y="973820"/>
                  </a:lnTo>
                  <a:lnTo>
                    <a:pt x="0" y="9738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14339091" cy="106907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64979" indent="-321660" lvl="2">
                <a:lnSpc>
                  <a:spcPts val="5910"/>
                </a:lnSpc>
                <a:buFont typeface="Arial"/>
                <a:buChar char="⚬"/>
              </a:pPr>
              <a:r>
                <a:rPr lang="en-US" sz="4221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Primary data given by examiner.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96844" y="-18367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40662" y="3959225"/>
            <a:ext cx="6460239" cy="2292350"/>
            <a:chOff x="0" y="0"/>
            <a:chExt cx="8613652" cy="3056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613652" cy="3056467"/>
            </a:xfrm>
            <a:custGeom>
              <a:avLst/>
              <a:gdLst/>
              <a:ahLst/>
              <a:cxnLst/>
              <a:rect r="r" b="b" t="t" l="l"/>
              <a:pathLst>
                <a:path h="3056467" w="8613652">
                  <a:moveTo>
                    <a:pt x="0" y="0"/>
                  </a:moveTo>
                  <a:lnTo>
                    <a:pt x="8613652" y="0"/>
                  </a:lnTo>
                  <a:lnTo>
                    <a:pt x="8613652" y="3056467"/>
                  </a:lnTo>
                  <a:lnTo>
                    <a:pt x="0" y="3056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613652" cy="31326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099"/>
                </a:lnSpc>
              </a:pPr>
              <a:r>
                <a:rPr lang="en-US" sz="6998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DATA VALIDATION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733254" y="2143069"/>
            <a:ext cx="425574" cy="566744"/>
          </a:xfrm>
          <a:custGeom>
            <a:avLst/>
            <a:gdLst/>
            <a:ahLst/>
            <a:cxnLst/>
            <a:rect r="r" b="b" t="t" l="l"/>
            <a:pathLst>
              <a:path h="566744" w="425574">
                <a:moveTo>
                  <a:pt x="0" y="0"/>
                </a:moveTo>
                <a:lnTo>
                  <a:pt x="425574" y="0"/>
                </a:lnTo>
                <a:lnTo>
                  <a:pt x="425574" y="566744"/>
                </a:lnTo>
                <a:lnTo>
                  <a:pt x="0" y="566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60" r="0" b="-6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761224" y="4139416"/>
            <a:ext cx="9411464" cy="1442956"/>
            <a:chOff x="0" y="0"/>
            <a:chExt cx="12548619" cy="192394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548619" cy="1923941"/>
            </a:xfrm>
            <a:custGeom>
              <a:avLst/>
              <a:gdLst/>
              <a:ahLst/>
              <a:cxnLst/>
              <a:rect r="r" b="b" t="t" l="l"/>
              <a:pathLst>
                <a:path h="1923941" w="12548619">
                  <a:moveTo>
                    <a:pt x="0" y="0"/>
                  </a:moveTo>
                  <a:lnTo>
                    <a:pt x="12548619" y="0"/>
                  </a:lnTo>
                  <a:lnTo>
                    <a:pt x="12548619" y="1923941"/>
                  </a:lnTo>
                  <a:lnTo>
                    <a:pt x="0" y="19239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85725"/>
              <a:ext cx="12548619" cy="200966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950806" indent="-316935" lvl="2">
                <a:lnSpc>
                  <a:spcPts val="5823"/>
                </a:lnSpc>
                <a:buFont typeface="Arial"/>
                <a:buChar char="⚬"/>
              </a:pPr>
              <a:r>
                <a:rPr lang="en-US" sz="415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Data which I got is valid.</a:t>
              </a:r>
            </a:p>
            <a:p>
              <a:pPr algn="l" marL="950806" indent="-316935" lvl="2">
                <a:lnSpc>
                  <a:spcPts val="5823"/>
                </a:lnSpc>
                <a:buFont typeface="Arial"/>
                <a:buChar char="⚬"/>
              </a:pPr>
              <a:r>
                <a:rPr lang="en-US" sz="415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No validation required.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733254" y="7543282"/>
            <a:ext cx="442544" cy="627318"/>
          </a:xfrm>
          <a:custGeom>
            <a:avLst/>
            <a:gdLst/>
            <a:ahLst/>
            <a:cxnLst/>
            <a:rect r="r" b="b" t="t" l="l"/>
            <a:pathLst>
              <a:path h="627318" w="442544">
                <a:moveTo>
                  <a:pt x="0" y="0"/>
                </a:moveTo>
                <a:lnTo>
                  <a:pt x="442544" y="0"/>
                </a:lnTo>
                <a:lnTo>
                  <a:pt x="442544" y="627318"/>
                </a:lnTo>
                <a:lnTo>
                  <a:pt x="0" y="6273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472" t="0" r="-472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96844" y="-18367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4107" y="4038028"/>
            <a:ext cx="6748277" cy="2273301"/>
            <a:chOff x="0" y="0"/>
            <a:chExt cx="8997703" cy="30310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997703" cy="3031068"/>
            </a:xfrm>
            <a:custGeom>
              <a:avLst/>
              <a:gdLst/>
              <a:ahLst/>
              <a:cxnLst/>
              <a:rect r="r" b="b" t="t" l="l"/>
              <a:pathLst>
                <a:path h="3031068" w="8997703">
                  <a:moveTo>
                    <a:pt x="0" y="0"/>
                  </a:moveTo>
                  <a:lnTo>
                    <a:pt x="8997703" y="0"/>
                  </a:lnTo>
                  <a:lnTo>
                    <a:pt x="8997703" y="3031068"/>
                  </a:lnTo>
                  <a:lnTo>
                    <a:pt x="0" y="30310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8997703" cy="31072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099"/>
                </a:lnSpc>
              </a:pPr>
              <a:r>
                <a:rPr lang="en-US" sz="6998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DATA CLEANING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907397" y="2825493"/>
            <a:ext cx="8585970" cy="1269684"/>
            <a:chOff x="0" y="0"/>
            <a:chExt cx="11447960" cy="16929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447960" cy="1692912"/>
            </a:xfrm>
            <a:custGeom>
              <a:avLst/>
              <a:gdLst/>
              <a:ahLst/>
              <a:cxnLst/>
              <a:rect r="r" b="b" t="t" l="l"/>
              <a:pathLst>
                <a:path h="1692912" w="11447960">
                  <a:moveTo>
                    <a:pt x="0" y="0"/>
                  </a:moveTo>
                  <a:lnTo>
                    <a:pt x="11447960" y="0"/>
                  </a:lnTo>
                  <a:lnTo>
                    <a:pt x="11447960" y="1692912"/>
                  </a:lnTo>
                  <a:lnTo>
                    <a:pt x="0" y="16929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11447960" cy="17691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836066" indent="-278689" lvl="2">
                <a:lnSpc>
                  <a:spcPts val="5120"/>
                </a:lnSpc>
                <a:buFont typeface="Arial"/>
                <a:buChar char="⚬"/>
              </a:pPr>
              <a:r>
                <a:rPr lang="en-US" sz="3657" spc="-12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No data cleaning required as i got the clean data from reliable source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733254" y="7543282"/>
            <a:ext cx="442544" cy="627318"/>
          </a:xfrm>
          <a:custGeom>
            <a:avLst/>
            <a:gdLst/>
            <a:ahLst/>
            <a:cxnLst/>
            <a:rect r="r" b="b" t="t" l="l"/>
            <a:pathLst>
              <a:path h="627318" w="442544">
                <a:moveTo>
                  <a:pt x="0" y="0"/>
                </a:moveTo>
                <a:lnTo>
                  <a:pt x="442544" y="0"/>
                </a:lnTo>
                <a:lnTo>
                  <a:pt x="442544" y="627318"/>
                </a:lnTo>
                <a:lnTo>
                  <a:pt x="0" y="6273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72" t="0" r="-472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8907397" y="4695756"/>
            <a:ext cx="8771137" cy="626489"/>
            <a:chOff x="0" y="0"/>
            <a:chExt cx="11694849" cy="83531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694850" cy="835319"/>
            </a:xfrm>
            <a:custGeom>
              <a:avLst/>
              <a:gdLst/>
              <a:ahLst/>
              <a:cxnLst/>
              <a:rect r="r" b="b" t="t" l="l"/>
              <a:pathLst>
                <a:path h="835319" w="11694850">
                  <a:moveTo>
                    <a:pt x="0" y="0"/>
                  </a:moveTo>
                  <a:lnTo>
                    <a:pt x="11694850" y="0"/>
                  </a:lnTo>
                  <a:lnTo>
                    <a:pt x="11694850" y="835319"/>
                  </a:lnTo>
                  <a:lnTo>
                    <a:pt x="0" y="8353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11694849" cy="91151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836066" indent="-278689" lvl="2">
                <a:lnSpc>
                  <a:spcPts val="5120"/>
                </a:lnSpc>
                <a:buFont typeface="Arial"/>
                <a:buChar char="⚬"/>
              </a:pPr>
              <a:r>
                <a:rPr lang="en-US" sz="3657" spc="-12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If required we can use these tools :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407155" y="5737655"/>
            <a:ext cx="8771137" cy="3199270"/>
            <a:chOff x="0" y="0"/>
            <a:chExt cx="11694849" cy="42656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694850" cy="4265694"/>
            </a:xfrm>
            <a:custGeom>
              <a:avLst/>
              <a:gdLst/>
              <a:ahLst/>
              <a:cxnLst/>
              <a:rect r="r" b="b" t="t" l="l"/>
              <a:pathLst>
                <a:path h="4265694" w="11694850">
                  <a:moveTo>
                    <a:pt x="0" y="0"/>
                  </a:moveTo>
                  <a:lnTo>
                    <a:pt x="11694850" y="0"/>
                  </a:lnTo>
                  <a:lnTo>
                    <a:pt x="11694850" y="4265694"/>
                  </a:lnTo>
                  <a:lnTo>
                    <a:pt x="0" y="42656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11694849" cy="43418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836066" indent="-278689" lvl="2">
                <a:lnSpc>
                  <a:spcPts val="5120"/>
                </a:lnSpc>
                <a:buFont typeface="Arial"/>
                <a:buChar char="⚬"/>
              </a:pPr>
              <a:r>
                <a:rPr lang="en-US" sz="3657" spc="-12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python</a:t>
              </a:r>
            </a:p>
            <a:p>
              <a:pPr algn="just" marL="836066" indent="-278689" lvl="2">
                <a:lnSpc>
                  <a:spcPts val="5120"/>
                </a:lnSpc>
                <a:buFont typeface="Arial"/>
                <a:buChar char="⚬"/>
              </a:pPr>
              <a:r>
                <a:rPr lang="en-US" sz="3657" spc="-12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SQL</a:t>
              </a:r>
            </a:p>
            <a:p>
              <a:pPr algn="just" marL="836066" indent="-278689" lvl="2">
                <a:lnSpc>
                  <a:spcPts val="5120"/>
                </a:lnSpc>
                <a:buFont typeface="Arial"/>
                <a:buChar char="⚬"/>
              </a:pPr>
              <a:r>
                <a:rPr lang="en-US" sz="3657" spc="-12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tableau</a:t>
              </a:r>
            </a:p>
            <a:p>
              <a:pPr algn="just" marL="836066" indent="-278689" lvl="2">
                <a:lnSpc>
                  <a:spcPts val="5120"/>
                </a:lnSpc>
                <a:buFont typeface="Arial"/>
                <a:buChar char="⚬"/>
              </a:pPr>
              <a:r>
                <a:rPr lang="en-US" sz="3657" spc="-12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power BI</a:t>
              </a:r>
            </a:p>
            <a:p>
              <a:pPr algn="just" marL="836066" indent="-278689" lvl="2">
                <a:lnSpc>
                  <a:spcPts val="512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96844" y="-18367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4107" y="4725358"/>
            <a:ext cx="5534402" cy="1139825"/>
            <a:chOff x="0" y="0"/>
            <a:chExt cx="7379203" cy="15197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379202" cy="1519767"/>
            </a:xfrm>
            <a:custGeom>
              <a:avLst/>
              <a:gdLst/>
              <a:ahLst/>
              <a:cxnLst/>
              <a:rect r="r" b="b" t="t" l="l"/>
              <a:pathLst>
                <a:path h="1519767" w="7379202">
                  <a:moveTo>
                    <a:pt x="0" y="0"/>
                  </a:moveTo>
                  <a:lnTo>
                    <a:pt x="7379202" y="0"/>
                  </a:lnTo>
                  <a:lnTo>
                    <a:pt x="7379202" y="1519767"/>
                  </a:lnTo>
                  <a:lnTo>
                    <a:pt x="0" y="1519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7379203" cy="15959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099"/>
                </a:lnSpc>
              </a:pPr>
              <a:r>
                <a:rPr lang="en-US" sz="6998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TOOLS USED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733254" y="2143069"/>
            <a:ext cx="425574" cy="566744"/>
          </a:xfrm>
          <a:custGeom>
            <a:avLst/>
            <a:gdLst/>
            <a:ahLst/>
            <a:cxnLst/>
            <a:rect r="r" b="b" t="t" l="l"/>
            <a:pathLst>
              <a:path h="566744" w="425574">
                <a:moveTo>
                  <a:pt x="0" y="0"/>
                </a:moveTo>
                <a:lnTo>
                  <a:pt x="425574" y="0"/>
                </a:lnTo>
                <a:lnTo>
                  <a:pt x="425574" y="566744"/>
                </a:lnTo>
                <a:lnTo>
                  <a:pt x="0" y="566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60" r="0" b="-6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144000" y="4505342"/>
            <a:ext cx="8685328" cy="1570332"/>
            <a:chOff x="0" y="0"/>
            <a:chExt cx="11580437" cy="209377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580437" cy="2093776"/>
            </a:xfrm>
            <a:custGeom>
              <a:avLst/>
              <a:gdLst/>
              <a:ahLst/>
              <a:cxnLst/>
              <a:rect r="r" b="b" t="t" l="l"/>
              <a:pathLst>
                <a:path h="2093776" w="11580437">
                  <a:moveTo>
                    <a:pt x="0" y="0"/>
                  </a:moveTo>
                  <a:lnTo>
                    <a:pt x="11580437" y="0"/>
                  </a:lnTo>
                  <a:lnTo>
                    <a:pt x="11580437" y="2093776"/>
                  </a:lnTo>
                  <a:lnTo>
                    <a:pt x="0" y="20937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85725"/>
              <a:ext cx="11580437" cy="217950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1040228" indent="-346743" lvl="2">
                <a:lnSpc>
                  <a:spcPts val="6371"/>
                </a:lnSpc>
                <a:buFont typeface="Arial"/>
                <a:buChar char="⚬"/>
              </a:pPr>
              <a:r>
                <a:rPr lang="en-US" sz="455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Tableau was the tool that im using to analyse this data 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733254" y="7543282"/>
            <a:ext cx="442544" cy="627318"/>
          </a:xfrm>
          <a:custGeom>
            <a:avLst/>
            <a:gdLst/>
            <a:ahLst/>
            <a:cxnLst/>
            <a:rect r="r" b="b" t="t" l="l"/>
            <a:pathLst>
              <a:path h="627318" w="442544">
                <a:moveTo>
                  <a:pt x="0" y="0"/>
                </a:moveTo>
                <a:lnTo>
                  <a:pt x="442544" y="0"/>
                </a:lnTo>
                <a:lnTo>
                  <a:pt x="442544" y="627318"/>
                </a:lnTo>
                <a:lnTo>
                  <a:pt x="0" y="6273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472" t="0" r="-472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3608707"/>
          </a:xfrm>
          <a:custGeom>
            <a:avLst/>
            <a:gdLst/>
            <a:ahLst/>
            <a:cxnLst/>
            <a:rect r="r" b="b" t="t" l="l"/>
            <a:pathLst>
              <a:path h="3608707" w="18288000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92530" r="0" b="-9253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59756" y="3793101"/>
            <a:ext cx="6086798" cy="6493899"/>
            <a:chOff x="0" y="0"/>
            <a:chExt cx="8115731" cy="86585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15681" cy="8658479"/>
            </a:xfrm>
            <a:custGeom>
              <a:avLst/>
              <a:gdLst/>
              <a:ahLst/>
              <a:cxnLst/>
              <a:rect r="r" b="b" t="t" l="l"/>
              <a:pathLst>
                <a:path h="8658479" w="8115681">
                  <a:moveTo>
                    <a:pt x="0" y="0"/>
                  </a:moveTo>
                  <a:lnTo>
                    <a:pt x="8115681" y="0"/>
                  </a:lnTo>
                  <a:lnTo>
                    <a:pt x="8115681" y="8658479"/>
                  </a:lnTo>
                  <a:lnTo>
                    <a:pt x="0" y="86584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146" t="0" r="-1147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90902" y="952500"/>
            <a:ext cx="15664068" cy="1139825"/>
            <a:chOff x="0" y="0"/>
            <a:chExt cx="20885424" cy="15197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885424" cy="1519767"/>
            </a:xfrm>
            <a:custGeom>
              <a:avLst/>
              <a:gdLst/>
              <a:ahLst/>
              <a:cxnLst/>
              <a:rect r="r" b="b" t="t" l="l"/>
              <a:pathLst>
                <a:path h="1519767" w="20885424">
                  <a:moveTo>
                    <a:pt x="0" y="0"/>
                  </a:moveTo>
                  <a:lnTo>
                    <a:pt x="20885424" y="0"/>
                  </a:lnTo>
                  <a:lnTo>
                    <a:pt x="20885424" y="1519767"/>
                  </a:lnTo>
                  <a:lnTo>
                    <a:pt x="0" y="1519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20885424" cy="15959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099"/>
                </a:lnSpc>
              </a:pPr>
              <a:r>
                <a:rPr lang="en-US" sz="6998" b="true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PRICE DISTRIBUTION BY CATEGORY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124547" y="3793101"/>
            <a:ext cx="10804860" cy="6368889"/>
            <a:chOff x="0" y="0"/>
            <a:chExt cx="14406479" cy="849185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406480" cy="8491852"/>
            </a:xfrm>
            <a:custGeom>
              <a:avLst/>
              <a:gdLst/>
              <a:ahLst/>
              <a:cxnLst/>
              <a:rect r="r" b="b" t="t" l="l"/>
              <a:pathLst>
                <a:path h="8491852" w="14406480">
                  <a:moveTo>
                    <a:pt x="0" y="0"/>
                  </a:moveTo>
                  <a:lnTo>
                    <a:pt x="14406480" y="0"/>
                  </a:lnTo>
                  <a:lnTo>
                    <a:pt x="14406480" y="8491852"/>
                  </a:lnTo>
                  <a:lnTo>
                    <a:pt x="0" y="84918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4406479" cy="855852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10"/>
                </a:lnSpc>
              </a:pPr>
              <a:r>
                <a:rPr lang="en-US" sz="265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Insight:</a:t>
              </a:r>
            </a:p>
            <a:p>
              <a:pPr algn="just">
                <a:lnSpc>
                  <a:spcPts val="3710"/>
                </a:lnSpc>
              </a:pPr>
            </a:p>
            <a:p>
              <a:pPr algn="just">
                <a:lnSpc>
                  <a:spcPts val="3710"/>
                </a:lnSpc>
              </a:pPr>
              <a:r>
                <a:rPr lang="en-US" sz="265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Books (₹138,372) and Clothing (₹139,715) have the highest price distribution among categories, whereas Toys (₹130,208) and Beauty (₹127,633) have the lowest.</a:t>
              </a:r>
            </a:p>
            <a:p>
              <a:pPr algn="just">
                <a:lnSpc>
                  <a:spcPts val="3710"/>
                </a:lnSpc>
              </a:pPr>
            </a:p>
            <a:p>
              <a:pPr algn="just">
                <a:lnSpc>
                  <a:spcPts val="3710"/>
                </a:lnSpc>
              </a:pPr>
              <a:r>
                <a:rPr lang="en-US" sz="265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Actionable Insight:</a:t>
              </a:r>
            </a:p>
            <a:p>
              <a:pPr algn="just">
                <a:lnSpc>
                  <a:spcPts val="3710"/>
                </a:lnSpc>
              </a:pPr>
            </a:p>
            <a:p>
              <a:pPr algn="just">
                <a:lnSpc>
                  <a:spcPts val="3710"/>
                </a:lnSpc>
              </a:pPr>
              <a:r>
                <a:rPr lang="en-US" sz="265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Focus on marketing higher-value categories like Clothing and Books to boost revenue.</a:t>
              </a:r>
            </a:p>
            <a:p>
              <a:pPr algn="just">
                <a:lnSpc>
                  <a:spcPts val="3710"/>
                </a:lnSpc>
              </a:pPr>
              <a:r>
                <a:rPr lang="en-US" sz="265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Price optimization for categories like Beauty and Toys may increase their competitiveness.</a:t>
              </a:r>
            </a:p>
            <a:p>
              <a:pPr algn="just">
                <a:lnSpc>
                  <a:spcPts val="5950"/>
                </a:lnSpc>
              </a:pPr>
              <a:r>
                <a:rPr lang="en-US" sz="425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DAGbxtNpDkQ</dc:identifier>
  <dcterms:modified xsi:type="dcterms:W3CDTF">2011-08-01T06:04:30Z</dcterms:modified>
  <cp:revision>1</cp:revision>
  <dc:title>E-COMMERCE DATA ANALYSIS</dc:title>
</cp:coreProperties>
</file>