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Klein Bold" charset="1" panose="02000503060000020004"/>
      <p:regular r:id="rId20"/>
    </p:embeddedFont>
    <p:embeddedFont>
      <p:font typeface="Helios" charset="1" panose="020B0504020202020204"/>
      <p:regular r:id="rId21"/>
    </p:embeddedFont>
    <p:embeddedFont>
      <p:font typeface="Helios Bold" charset="1" panose="020B0704020202020204"/>
      <p:regular r:id="rId22"/>
    </p:embeddedFont>
    <p:embeddedFont>
      <p:font typeface="Helios Italics" charset="1" panose="020B0503020202090204"/>
      <p:regular r:id="rId23"/>
    </p:embeddedFont>
    <p:embeddedFont>
      <p:font typeface="Klein" charset="1" panose="020005030600000200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125837"/>
            <a:ext cx="588962" cy="618185"/>
          </a:xfrm>
          <a:custGeom>
            <a:avLst/>
            <a:gdLst/>
            <a:ahLst/>
            <a:cxnLst/>
            <a:rect r="r" b="b" t="t" l="l"/>
            <a:pathLst>
              <a:path h="618185" w="588962">
                <a:moveTo>
                  <a:pt x="0" y="0"/>
                </a:moveTo>
                <a:lnTo>
                  <a:pt x="588962" y="0"/>
                </a:lnTo>
                <a:lnTo>
                  <a:pt x="588962" y="618185"/>
                </a:lnTo>
                <a:lnTo>
                  <a:pt x="0" y="6181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8" t="0" r="-5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072237" y="3684478"/>
            <a:ext cx="9452612" cy="3119015"/>
            <a:chOff x="0" y="0"/>
            <a:chExt cx="12603483" cy="41586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603483" cy="4158687"/>
            </a:xfrm>
            <a:custGeom>
              <a:avLst/>
              <a:gdLst/>
              <a:ahLst/>
              <a:cxnLst/>
              <a:rect r="r" b="b" t="t" l="l"/>
              <a:pathLst>
                <a:path h="4158687" w="12603483">
                  <a:moveTo>
                    <a:pt x="0" y="0"/>
                  </a:moveTo>
                  <a:lnTo>
                    <a:pt x="12603483" y="0"/>
                  </a:lnTo>
                  <a:lnTo>
                    <a:pt x="12603483" y="4158687"/>
                  </a:lnTo>
                  <a:lnTo>
                    <a:pt x="0" y="41586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2603483" cy="41682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314"/>
                </a:lnSpc>
              </a:pPr>
              <a:r>
                <a:rPr lang="en-US" sz="10261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MOVIE  DATA ANALYSIS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072237" y="6967596"/>
            <a:ext cx="9171817" cy="934606"/>
            <a:chOff x="0" y="0"/>
            <a:chExt cx="12229090" cy="12461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229090" cy="1246142"/>
            </a:xfrm>
            <a:custGeom>
              <a:avLst/>
              <a:gdLst/>
              <a:ahLst/>
              <a:cxnLst/>
              <a:rect r="r" b="b" t="t" l="l"/>
              <a:pathLst>
                <a:path h="1246142" w="12229090">
                  <a:moveTo>
                    <a:pt x="0" y="0"/>
                  </a:moveTo>
                  <a:lnTo>
                    <a:pt x="12229090" y="0"/>
                  </a:lnTo>
                  <a:lnTo>
                    <a:pt x="12229090" y="1246142"/>
                  </a:lnTo>
                  <a:lnTo>
                    <a:pt x="0" y="12461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2229090" cy="13032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31"/>
                </a:lnSpc>
              </a:pPr>
              <a:r>
                <a:rPr lang="en-US" sz="2736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PRESENTED BY :</a:t>
              </a:r>
            </a:p>
            <a:p>
              <a:pPr algn="l">
                <a:lnSpc>
                  <a:spcPts val="3831"/>
                </a:lnSpc>
              </a:pPr>
              <a:r>
                <a:rPr lang="en-US" sz="2736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BHARATH SIMHA NAIDU M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608707"/>
          </a:xfrm>
          <a:custGeom>
            <a:avLst/>
            <a:gdLst/>
            <a:ahLst/>
            <a:cxnLst/>
            <a:rect r="r" b="b" t="t" l="l"/>
            <a:pathLst>
              <a:path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2530" r="0" b="-9253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608707"/>
            <a:ext cx="10635864" cy="6861136"/>
            <a:chOff x="0" y="0"/>
            <a:chExt cx="14181152" cy="91481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181201" cy="9148191"/>
            </a:xfrm>
            <a:custGeom>
              <a:avLst/>
              <a:gdLst/>
              <a:ahLst/>
              <a:cxnLst/>
              <a:rect r="r" b="b" t="t" l="l"/>
              <a:pathLst>
                <a:path h="9148191" w="14181201">
                  <a:moveTo>
                    <a:pt x="0" y="0"/>
                  </a:moveTo>
                  <a:lnTo>
                    <a:pt x="14181201" y="0"/>
                  </a:lnTo>
                  <a:lnTo>
                    <a:pt x="14181201" y="9148191"/>
                  </a:lnTo>
                  <a:lnTo>
                    <a:pt x="0" y="9148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35" t="0" r="-435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74650"/>
            <a:ext cx="12063594" cy="2292350"/>
            <a:chOff x="0" y="0"/>
            <a:chExt cx="16084792" cy="3056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84792" cy="3056467"/>
            </a:xfrm>
            <a:custGeom>
              <a:avLst/>
              <a:gdLst/>
              <a:ahLst/>
              <a:cxnLst/>
              <a:rect r="r" b="b" t="t" l="l"/>
              <a:pathLst>
                <a:path h="3056467" w="16084792">
                  <a:moveTo>
                    <a:pt x="0" y="0"/>
                  </a:moveTo>
                  <a:lnTo>
                    <a:pt x="16084792" y="0"/>
                  </a:lnTo>
                  <a:lnTo>
                    <a:pt x="16084792" y="3056467"/>
                  </a:lnTo>
                  <a:lnTo>
                    <a:pt x="0" y="3056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6084792" cy="31326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COLLECTIONS BASED ON MOVIE LENGTH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492099" y="1100978"/>
            <a:ext cx="2767201" cy="300990"/>
            <a:chOff x="0" y="0"/>
            <a:chExt cx="3689601" cy="4013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9602" cy="401320"/>
            </a:xfrm>
            <a:custGeom>
              <a:avLst/>
              <a:gdLst/>
              <a:ahLst/>
              <a:cxnLst/>
              <a:rect r="r" b="b" t="t" l="l"/>
              <a:pathLst>
                <a:path h="401320" w="3689602">
                  <a:moveTo>
                    <a:pt x="0" y="0"/>
                  </a:moveTo>
                  <a:lnTo>
                    <a:pt x="3689602" y="0"/>
                  </a:lnTo>
                  <a:lnTo>
                    <a:pt x="3689602" y="401320"/>
                  </a:lnTo>
                  <a:lnTo>
                    <a:pt x="0" y="4013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689601" cy="429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340"/>
                </a:lnSpc>
              </a:pPr>
              <a:r>
                <a:rPr lang="en-US" sz="1800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Back to Agenda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52957" y="3608707"/>
            <a:ext cx="7714170" cy="6717560"/>
            <a:chOff x="0" y="0"/>
            <a:chExt cx="10285560" cy="89567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285560" cy="8956747"/>
            </a:xfrm>
            <a:custGeom>
              <a:avLst/>
              <a:gdLst/>
              <a:ahLst/>
              <a:cxnLst/>
              <a:rect r="r" b="b" t="t" l="l"/>
              <a:pathLst>
                <a:path h="8956747" w="10285560">
                  <a:moveTo>
                    <a:pt x="0" y="0"/>
                  </a:moveTo>
                  <a:lnTo>
                    <a:pt x="10285560" y="0"/>
                  </a:lnTo>
                  <a:lnTo>
                    <a:pt x="10285560" y="8956747"/>
                  </a:lnTo>
                  <a:lnTo>
                    <a:pt x="0" y="89567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285560" cy="89948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95"/>
                </a:lnSpc>
              </a:pPr>
              <a:r>
                <a:rPr lang="en-US" sz="2383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Insight:</a:t>
              </a:r>
            </a:p>
            <a:p>
              <a:pPr algn="l">
                <a:lnSpc>
                  <a:spcPts val="3485"/>
                </a:lnSpc>
              </a:pPr>
            </a:p>
            <a:p>
              <a:pPr algn="l">
                <a:lnSpc>
                  <a:spcPts val="3485"/>
                </a:lnSpc>
              </a:pPr>
              <a:r>
                <a:rPr lang="en-US" sz="2683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Movies with a length of 160-180 minutes generate the highest collections (₹2M), while shorter movies (80-120 minutes) show significantly lower collections (₹0.72M to ₹1.05M).</a:t>
              </a:r>
            </a:p>
            <a:p>
              <a:pPr algn="l">
                <a:lnSpc>
                  <a:spcPts val="3095"/>
                </a:lnSpc>
              </a:pPr>
            </a:p>
            <a:p>
              <a:pPr algn="l">
                <a:lnSpc>
                  <a:spcPts val="3095"/>
                </a:lnSpc>
              </a:pPr>
              <a:r>
                <a:rPr lang="en-US" sz="2383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Actionable Insight:</a:t>
              </a:r>
            </a:p>
            <a:p>
              <a:pPr algn="l">
                <a:lnSpc>
                  <a:spcPts val="3485"/>
                </a:lnSpc>
              </a:pPr>
            </a:p>
            <a:p>
              <a:pPr algn="l">
                <a:lnSpc>
                  <a:spcPts val="3485"/>
                </a:lnSpc>
              </a:pPr>
              <a:r>
                <a:rPr lang="en-US" sz="2683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Longer movies (160+ minutes) seem to perform better in terms of collections, indicating that audiences prefer more comprehensive storytelling.</a:t>
              </a:r>
            </a:p>
            <a:p>
              <a:pPr algn="l">
                <a:lnSpc>
                  <a:spcPts val="4787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608707"/>
          </a:xfrm>
          <a:custGeom>
            <a:avLst/>
            <a:gdLst/>
            <a:ahLst/>
            <a:cxnLst/>
            <a:rect r="r" b="b" t="t" l="l"/>
            <a:pathLst>
              <a:path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2530" r="0" b="-9253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2601" y="3765928"/>
            <a:ext cx="4172342" cy="6248547"/>
            <a:chOff x="0" y="0"/>
            <a:chExt cx="5563123" cy="83313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63108" cy="8331454"/>
            </a:xfrm>
            <a:custGeom>
              <a:avLst/>
              <a:gdLst/>
              <a:ahLst/>
              <a:cxnLst/>
              <a:rect r="r" b="b" t="t" l="l"/>
              <a:pathLst>
                <a:path h="8331454" w="5563108">
                  <a:moveTo>
                    <a:pt x="0" y="0"/>
                  </a:moveTo>
                  <a:lnTo>
                    <a:pt x="5563108" y="0"/>
                  </a:lnTo>
                  <a:lnTo>
                    <a:pt x="5563108" y="8331454"/>
                  </a:lnTo>
                  <a:lnTo>
                    <a:pt x="0" y="8331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9" t="0" r="-20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468435"/>
            <a:ext cx="12063594" cy="2292350"/>
            <a:chOff x="0" y="0"/>
            <a:chExt cx="16084792" cy="3056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84792" cy="3056467"/>
            </a:xfrm>
            <a:custGeom>
              <a:avLst/>
              <a:gdLst/>
              <a:ahLst/>
              <a:cxnLst/>
              <a:rect r="r" b="b" t="t" l="l"/>
              <a:pathLst>
                <a:path h="3056467" w="16084792">
                  <a:moveTo>
                    <a:pt x="0" y="0"/>
                  </a:moveTo>
                  <a:lnTo>
                    <a:pt x="16084792" y="0"/>
                  </a:lnTo>
                  <a:lnTo>
                    <a:pt x="16084792" y="3056467"/>
                  </a:lnTo>
                  <a:lnTo>
                    <a:pt x="0" y="3056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6084792" cy="31326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NUM OF MULTIPLEXS BASED ON GENRE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492099" y="1100978"/>
            <a:ext cx="2767201" cy="300990"/>
            <a:chOff x="0" y="0"/>
            <a:chExt cx="3689601" cy="4013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9602" cy="401320"/>
            </a:xfrm>
            <a:custGeom>
              <a:avLst/>
              <a:gdLst/>
              <a:ahLst/>
              <a:cxnLst/>
              <a:rect r="r" b="b" t="t" l="l"/>
              <a:pathLst>
                <a:path h="401320" w="3689602">
                  <a:moveTo>
                    <a:pt x="0" y="0"/>
                  </a:moveTo>
                  <a:lnTo>
                    <a:pt x="3689602" y="0"/>
                  </a:lnTo>
                  <a:lnTo>
                    <a:pt x="3689602" y="401320"/>
                  </a:lnTo>
                  <a:lnTo>
                    <a:pt x="0" y="4013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689601" cy="429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340"/>
                </a:lnSpc>
              </a:pPr>
              <a:r>
                <a:rPr lang="en-US" sz="1800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Back to Agenda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29930" y="3797407"/>
            <a:ext cx="12217050" cy="6185589"/>
            <a:chOff x="0" y="0"/>
            <a:chExt cx="16289400" cy="82474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289400" cy="8247452"/>
            </a:xfrm>
            <a:custGeom>
              <a:avLst/>
              <a:gdLst/>
              <a:ahLst/>
              <a:cxnLst/>
              <a:rect r="r" b="b" t="t" l="l"/>
              <a:pathLst>
                <a:path h="8247452" w="16289400">
                  <a:moveTo>
                    <a:pt x="0" y="0"/>
                  </a:moveTo>
                  <a:lnTo>
                    <a:pt x="16289400" y="0"/>
                  </a:lnTo>
                  <a:lnTo>
                    <a:pt x="16289400" y="8247452"/>
                  </a:lnTo>
                  <a:lnTo>
                    <a:pt x="0" y="82474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289400" cy="82855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97"/>
                </a:lnSpc>
              </a:pPr>
              <a:r>
                <a:rPr lang="en-US" sz="2844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Insight:</a:t>
              </a:r>
            </a:p>
            <a:p>
              <a:pPr algn="l">
                <a:lnSpc>
                  <a:spcPts val="3697"/>
                </a:lnSpc>
              </a:pPr>
            </a:p>
            <a:p>
              <a:pPr algn="l">
                <a:lnSpc>
                  <a:spcPts val="3697"/>
                </a:lnSpc>
              </a:pPr>
              <a:r>
                <a:rPr lang="en-US" sz="2844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Thriller movies are screened in the most multiplexes (98,481), followed by Comedy (86,234) and Drama (52,126). Action movies are screened in the least number of multiplexes (38,951).</a:t>
              </a:r>
            </a:p>
            <a:p>
              <a:pPr algn="l">
                <a:lnSpc>
                  <a:spcPts val="3697"/>
                </a:lnSpc>
              </a:pPr>
            </a:p>
            <a:p>
              <a:pPr algn="l">
                <a:lnSpc>
                  <a:spcPts val="3697"/>
                </a:lnSpc>
              </a:pPr>
              <a:r>
                <a:rPr lang="en-US" sz="2844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Actionable Insight:</a:t>
              </a:r>
            </a:p>
            <a:p>
              <a:pPr algn="l">
                <a:lnSpc>
                  <a:spcPts val="3697"/>
                </a:lnSpc>
              </a:pPr>
            </a:p>
            <a:p>
              <a:pPr algn="l">
                <a:lnSpc>
                  <a:spcPts val="3697"/>
                </a:lnSpc>
              </a:pPr>
              <a:r>
                <a:rPr lang="en-US" sz="2844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Thrillers have the highest availability, suggesting strong demand or preference from multiplexes. Action movies may require more multiplex tie-ups to increase visibility.</a:t>
              </a:r>
            </a:p>
            <a:p>
              <a:pPr algn="l">
                <a:lnSpc>
                  <a:spcPts val="3697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608707"/>
          </a:xfrm>
          <a:custGeom>
            <a:avLst/>
            <a:gdLst/>
            <a:ahLst/>
            <a:cxnLst/>
            <a:rect r="r" b="b" t="t" l="l"/>
            <a:pathLst>
              <a:path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2530" r="0" b="-9253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608707"/>
            <a:ext cx="10854144" cy="6678293"/>
            <a:chOff x="0" y="0"/>
            <a:chExt cx="14472192" cy="89043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472158" cy="8904351"/>
            </a:xfrm>
            <a:custGeom>
              <a:avLst/>
              <a:gdLst/>
              <a:ahLst/>
              <a:cxnLst/>
              <a:rect r="r" b="b" t="t" l="l"/>
              <a:pathLst>
                <a:path h="8904351" w="14472158">
                  <a:moveTo>
                    <a:pt x="0" y="0"/>
                  </a:moveTo>
                  <a:lnTo>
                    <a:pt x="14472158" y="0"/>
                  </a:lnTo>
                  <a:lnTo>
                    <a:pt x="14472158" y="8904351"/>
                  </a:lnTo>
                  <a:lnTo>
                    <a:pt x="0" y="89043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92" t="0" r="-292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74650"/>
            <a:ext cx="12063594" cy="2292350"/>
            <a:chOff x="0" y="0"/>
            <a:chExt cx="16084792" cy="3056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84792" cy="3056467"/>
            </a:xfrm>
            <a:custGeom>
              <a:avLst/>
              <a:gdLst/>
              <a:ahLst/>
              <a:cxnLst/>
              <a:rect r="r" b="b" t="t" l="l"/>
              <a:pathLst>
                <a:path h="3056467" w="16084792">
                  <a:moveTo>
                    <a:pt x="0" y="0"/>
                  </a:moveTo>
                  <a:lnTo>
                    <a:pt x="16084792" y="0"/>
                  </a:lnTo>
                  <a:lnTo>
                    <a:pt x="16084792" y="3056467"/>
                  </a:lnTo>
                  <a:lnTo>
                    <a:pt x="0" y="3056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6084792" cy="31326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TRAILER VIEWS VS ACTOR RATING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492099" y="1100978"/>
            <a:ext cx="2767201" cy="300990"/>
            <a:chOff x="0" y="0"/>
            <a:chExt cx="3689601" cy="4013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9602" cy="401320"/>
            </a:xfrm>
            <a:custGeom>
              <a:avLst/>
              <a:gdLst/>
              <a:ahLst/>
              <a:cxnLst/>
              <a:rect r="r" b="b" t="t" l="l"/>
              <a:pathLst>
                <a:path h="401320" w="3689602">
                  <a:moveTo>
                    <a:pt x="0" y="0"/>
                  </a:moveTo>
                  <a:lnTo>
                    <a:pt x="3689602" y="0"/>
                  </a:lnTo>
                  <a:lnTo>
                    <a:pt x="3689602" y="401320"/>
                  </a:lnTo>
                  <a:lnTo>
                    <a:pt x="0" y="4013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689601" cy="429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340"/>
                </a:lnSpc>
              </a:pPr>
              <a:r>
                <a:rPr lang="en-US" sz="1800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Back to Agenda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257456" y="6065041"/>
            <a:ext cx="6805461" cy="2390863"/>
            <a:chOff x="0" y="0"/>
            <a:chExt cx="9073948" cy="31878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073948" cy="3187817"/>
            </a:xfrm>
            <a:custGeom>
              <a:avLst/>
              <a:gdLst/>
              <a:ahLst/>
              <a:cxnLst/>
              <a:rect r="r" b="b" t="t" l="l"/>
              <a:pathLst>
                <a:path h="3187817" w="9073948">
                  <a:moveTo>
                    <a:pt x="0" y="0"/>
                  </a:moveTo>
                  <a:lnTo>
                    <a:pt x="9073948" y="0"/>
                  </a:lnTo>
                  <a:lnTo>
                    <a:pt x="9073948" y="3187817"/>
                  </a:lnTo>
                  <a:lnTo>
                    <a:pt x="0" y="31878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073948" cy="32449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 marL="1108522" indent="-369507" lvl="2">
                <a:lnSpc>
                  <a:spcPts val="6303"/>
                </a:lnSpc>
                <a:buFont typeface="Arial"/>
                <a:buChar char="⚬"/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289673" y="4020776"/>
            <a:ext cx="6404852" cy="5388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5"/>
              </a:lnSpc>
              <a:spcBef>
                <a:spcPct val="0"/>
              </a:spcBef>
            </a:pPr>
            <a:r>
              <a:rPr lang="en-US" sz="2334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Insight:</a:t>
            </a:r>
          </a:p>
          <a:p>
            <a:pPr algn="l">
              <a:lnSpc>
                <a:spcPts val="3035"/>
              </a:lnSpc>
              <a:spcBef>
                <a:spcPct val="0"/>
              </a:spcBef>
            </a:pPr>
          </a:p>
          <a:p>
            <a:pPr algn="l">
              <a:lnSpc>
                <a:spcPts val="3035"/>
              </a:lnSpc>
              <a:spcBef>
                <a:spcPct val="0"/>
              </a:spcBef>
            </a:pPr>
            <a:r>
              <a:rPr lang="en-US" sz="2334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Higher lead actor ratings are associated with more trailer views. For example, actors with ratings above 400 generate ~455K trailer views, whereas actors with ratings below 300 generate ~260K views or less.</a:t>
            </a:r>
          </a:p>
          <a:p>
            <a:pPr algn="l">
              <a:lnSpc>
                <a:spcPts val="3035"/>
              </a:lnSpc>
              <a:spcBef>
                <a:spcPct val="0"/>
              </a:spcBef>
            </a:pPr>
          </a:p>
          <a:p>
            <a:pPr algn="l">
              <a:lnSpc>
                <a:spcPts val="3035"/>
              </a:lnSpc>
              <a:spcBef>
                <a:spcPct val="0"/>
              </a:spcBef>
            </a:pPr>
            <a:r>
              <a:rPr lang="en-US" sz="2334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Actionable Insight:</a:t>
            </a:r>
          </a:p>
          <a:p>
            <a:pPr algn="l">
              <a:lnSpc>
                <a:spcPts val="3035"/>
              </a:lnSpc>
              <a:spcBef>
                <a:spcPct val="0"/>
              </a:spcBef>
            </a:pPr>
          </a:p>
          <a:p>
            <a:pPr algn="l">
              <a:lnSpc>
                <a:spcPts val="3035"/>
              </a:lnSpc>
              <a:spcBef>
                <a:spcPct val="0"/>
              </a:spcBef>
            </a:pPr>
            <a:r>
              <a:rPr lang="en-US" sz="2334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Casting high-rated actors not only boosts trailer engagement but potentially improves movie visibility and interest.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608707"/>
          </a:xfrm>
          <a:custGeom>
            <a:avLst/>
            <a:gdLst/>
            <a:ahLst/>
            <a:cxnLst/>
            <a:rect r="r" b="b" t="t" l="l"/>
            <a:pathLst>
              <a:path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2530" r="0" b="-9253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608707"/>
            <a:ext cx="10706751" cy="6871678"/>
            <a:chOff x="0" y="0"/>
            <a:chExt cx="14275668" cy="91622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275688" cy="9162288"/>
            </a:xfrm>
            <a:custGeom>
              <a:avLst/>
              <a:gdLst/>
              <a:ahLst/>
              <a:cxnLst/>
              <a:rect r="r" b="b" t="t" l="l"/>
              <a:pathLst>
                <a:path h="9162288" w="14275688">
                  <a:moveTo>
                    <a:pt x="0" y="0"/>
                  </a:moveTo>
                  <a:lnTo>
                    <a:pt x="14275688" y="0"/>
                  </a:lnTo>
                  <a:lnTo>
                    <a:pt x="14275688" y="9162288"/>
                  </a:lnTo>
                  <a:lnTo>
                    <a:pt x="0" y="9162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0" r="0" b="-1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74650"/>
            <a:ext cx="12063594" cy="2292350"/>
            <a:chOff x="0" y="0"/>
            <a:chExt cx="16084792" cy="3056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84792" cy="3056467"/>
            </a:xfrm>
            <a:custGeom>
              <a:avLst/>
              <a:gdLst/>
              <a:ahLst/>
              <a:cxnLst/>
              <a:rect r="r" b="b" t="t" l="l"/>
              <a:pathLst>
                <a:path h="3056467" w="16084792">
                  <a:moveTo>
                    <a:pt x="0" y="0"/>
                  </a:moveTo>
                  <a:lnTo>
                    <a:pt x="16084792" y="0"/>
                  </a:lnTo>
                  <a:lnTo>
                    <a:pt x="16084792" y="3056467"/>
                  </a:lnTo>
                  <a:lnTo>
                    <a:pt x="0" y="3056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6084792" cy="31326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MULTIPLEX COVERAGE ON ACTOR RATING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492099" y="1100978"/>
            <a:ext cx="2767201" cy="300990"/>
            <a:chOff x="0" y="0"/>
            <a:chExt cx="3689601" cy="4013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9602" cy="401320"/>
            </a:xfrm>
            <a:custGeom>
              <a:avLst/>
              <a:gdLst/>
              <a:ahLst/>
              <a:cxnLst/>
              <a:rect r="r" b="b" t="t" l="l"/>
              <a:pathLst>
                <a:path h="401320" w="3689602">
                  <a:moveTo>
                    <a:pt x="0" y="0"/>
                  </a:moveTo>
                  <a:lnTo>
                    <a:pt x="3689602" y="0"/>
                  </a:lnTo>
                  <a:lnTo>
                    <a:pt x="3689602" y="401320"/>
                  </a:lnTo>
                  <a:lnTo>
                    <a:pt x="0" y="4013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689601" cy="429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340"/>
                </a:lnSpc>
              </a:pPr>
              <a:r>
                <a:rPr lang="en-US" sz="1800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Back to Agenda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803806" y="3758762"/>
            <a:ext cx="7376587" cy="6329737"/>
            <a:chOff x="0" y="0"/>
            <a:chExt cx="9835449" cy="84396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835449" cy="8439649"/>
            </a:xfrm>
            <a:custGeom>
              <a:avLst/>
              <a:gdLst/>
              <a:ahLst/>
              <a:cxnLst/>
              <a:rect r="r" b="b" t="t" l="l"/>
              <a:pathLst>
                <a:path h="8439649" w="9835449">
                  <a:moveTo>
                    <a:pt x="0" y="0"/>
                  </a:moveTo>
                  <a:lnTo>
                    <a:pt x="9835449" y="0"/>
                  </a:lnTo>
                  <a:lnTo>
                    <a:pt x="9835449" y="8439649"/>
                  </a:lnTo>
                  <a:lnTo>
                    <a:pt x="0" y="84396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9835449" cy="846822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86"/>
                </a:lnSpc>
              </a:pPr>
              <a:r>
                <a:rPr lang="en-US" sz="2530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Insight:</a:t>
              </a:r>
            </a:p>
            <a:p>
              <a:pPr algn="l">
                <a:lnSpc>
                  <a:spcPts val="3286"/>
                </a:lnSpc>
              </a:pPr>
            </a:p>
            <a:p>
              <a:pPr algn="l">
                <a:lnSpc>
                  <a:spcPts val="3286"/>
                </a:lnSpc>
              </a:pPr>
              <a:r>
                <a:rPr lang="en-US" sz="2530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Movies with lead actors rated between 8-9 have the highest multiplex coverage (18.34), while movies with actors rated below 5 have the lowest coverage (0.59).</a:t>
              </a:r>
            </a:p>
            <a:p>
              <a:pPr algn="l">
                <a:lnSpc>
                  <a:spcPts val="3286"/>
                </a:lnSpc>
              </a:pPr>
            </a:p>
            <a:p>
              <a:pPr algn="l">
                <a:lnSpc>
                  <a:spcPts val="3286"/>
                </a:lnSpc>
              </a:pPr>
              <a:r>
                <a:rPr lang="en-US" sz="2530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Actionable Insight:</a:t>
              </a:r>
            </a:p>
            <a:p>
              <a:pPr algn="l">
                <a:lnSpc>
                  <a:spcPts val="3286"/>
                </a:lnSpc>
              </a:pPr>
            </a:p>
            <a:p>
              <a:pPr algn="l">
                <a:lnSpc>
                  <a:spcPts val="3286"/>
                </a:lnSpc>
              </a:pPr>
              <a:r>
                <a:rPr lang="en-US" sz="2530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Multiplexes prioritize movies with well-rated lead actors. This highlights the importance of casting highly-rated actors to secure better screening coverage.</a:t>
              </a:r>
            </a:p>
            <a:p>
              <a:pPr algn="l">
                <a:lnSpc>
                  <a:spcPts val="328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556123"/>
            <a:ext cx="18288000" cy="6730877"/>
          </a:xfrm>
          <a:custGeom>
            <a:avLst/>
            <a:gdLst/>
            <a:ahLst/>
            <a:cxnLst/>
            <a:rect r="r" b="b" t="t" l="l"/>
            <a:pathLst>
              <a:path h="6730877" w="18288000">
                <a:moveTo>
                  <a:pt x="0" y="0"/>
                </a:moveTo>
                <a:lnTo>
                  <a:pt x="18288000" y="0"/>
                </a:lnTo>
                <a:lnTo>
                  <a:pt x="18288000" y="6730877"/>
                </a:lnTo>
                <a:lnTo>
                  <a:pt x="0" y="673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212682"/>
            <a:ext cx="15981335" cy="9074318"/>
            <a:chOff x="0" y="0"/>
            <a:chExt cx="21308447" cy="120990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08440" cy="12099036"/>
            </a:xfrm>
            <a:custGeom>
              <a:avLst/>
              <a:gdLst/>
              <a:ahLst/>
              <a:cxnLst/>
              <a:rect r="r" b="b" t="t" l="l"/>
              <a:pathLst>
                <a:path h="12099036" w="21308440">
                  <a:moveTo>
                    <a:pt x="0" y="0"/>
                  </a:moveTo>
                  <a:lnTo>
                    <a:pt x="21308440" y="0"/>
                  </a:lnTo>
                  <a:lnTo>
                    <a:pt x="21308440" y="12099036"/>
                  </a:lnTo>
                  <a:lnTo>
                    <a:pt x="0" y="120990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416" r="0" b="-417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1306440" y="5418"/>
            <a:ext cx="8102537" cy="1023282"/>
            <a:chOff x="0" y="0"/>
            <a:chExt cx="10803383" cy="13643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803382" cy="1364376"/>
            </a:xfrm>
            <a:custGeom>
              <a:avLst/>
              <a:gdLst/>
              <a:ahLst/>
              <a:cxnLst/>
              <a:rect r="r" b="b" t="t" l="l"/>
              <a:pathLst>
                <a:path h="1364376" w="10803382">
                  <a:moveTo>
                    <a:pt x="0" y="0"/>
                  </a:moveTo>
                  <a:lnTo>
                    <a:pt x="10803382" y="0"/>
                  </a:lnTo>
                  <a:lnTo>
                    <a:pt x="10803382" y="1364376"/>
                  </a:lnTo>
                  <a:lnTo>
                    <a:pt x="0" y="13643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0803383" cy="143105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184"/>
                </a:lnSpc>
              </a:pPr>
              <a:r>
                <a:rPr lang="en-US" sz="6295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DASHBOARD: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25" y="0"/>
            <a:ext cx="18288000" cy="3773114"/>
          </a:xfrm>
          <a:custGeom>
            <a:avLst/>
            <a:gdLst/>
            <a:ahLst/>
            <a:cxnLst/>
            <a:rect r="r" b="b" t="t" l="l"/>
            <a:pathLst>
              <a:path h="3773114" w="18288000">
                <a:moveTo>
                  <a:pt x="0" y="0"/>
                </a:moveTo>
                <a:lnTo>
                  <a:pt x="18288000" y="0"/>
                </a:lnTo>
                <a:lnTo>
                  <a:pt x="18288000" y="3773114"/>
                </a:lnTo>
                <a:lnTo>
                  <a:pt x="0" y="3773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0203" r="0" b="-1327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556123"/>
            <a:ext cx="18288000" cy="6730877"/>
          </a:xfrm>
          <a:custGeom>
            <a:avLst/>
            <a:gdLst/>
            <a:ahLst/>
            <a:cxnLst/>
            <a:rect r="r" b="b" t="t" l="l"/>
            <a:pathLst>
              <a:path h="6730877" w="18288000">
                <a:moveTo>
                  <a:pt x="0" y="0"/>
                </a:moveTo>
                <a:lnTo>
                  <a:pt x="18288000" y="0"/>
                </a:lnTo>
                <a:lnTo>
                  <a:pt x="18288000" y="6730877"/>
                </a:lnTo>
                <a:lnTo>
                  <a:pt x="0" y="6730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035380" y="4645343"/>
          <a:ext cx="6604000" cy="4127500"/>
        </p:xfrm>
        <a:graphic>
          <a:graphicData uri="http://schemas.openxmlformats.org/drawingml/2006/table">
            <a:tbl>
              <a:tblPr/>
              <a:tblGrid>
                <a:gridCol w="5219624"/>
                <a:gridCol w="1384376"/>
              </a:tblGrid>
              <a:tr h="8162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PROBLEM STATEMENT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REQUIRMENTS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4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COLLECTION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5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VALIDATION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6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8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CLEANING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7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9647029" y="4645343"/>
          <a:ext cx="6604000" cy="4127500"/>
        </p:xfrm>
        <a:graphic>
          <a:graphicData uri="http://schemas.openxmlformats.org/drawingml/2006/table">
            <a:tbl>
              <a:tblPr/>
              <a:tblGrid>
                <a:gridCol w="5219624"/>
                <a:gridCol w="1384376"/>
              </a:tblGrid>
              <a:tr h="8264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TOOLS USED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8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4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GRAPHS &amp; INSIGHTS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9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4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DASHBOARD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10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4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7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4639504" y="1391465"/>
            <a:ext cx="9008992" cy="1139825"/>
            <a:chOff x="0" y="0"/>
            <a:chExt cx="12011989" cy="1519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11989" cy="1519767"/>
            </a:xfrm>
            <a:custGeom>
              <a:avLst/>
              <a:gdLst/>
              <a:ahLst/>
              <a:cxnLst/>
              <a:rect r="r" b="b" t="t" l="l"/>
              <a:pathLst>
                <a:path h="1519767" w="12011989">
                  <a:moveTo>
                    <a:pt x="0" y="0"/>
                  </a:moveTo>
                  <a:lnTo>
                    <a:pt x="12011989" y="0"/>
                  </a:lnTo>
                  <a:lnTo>
                    <a:pt x="12011989" y="1519767"/>
                  </a:lnTo>
                  <a:lnTo>
                    <a:pt x="0" y="1519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2011989" cy="15959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099"/>
                </a:lnSpc>
              </a:pPr>
              <a:r>
                <a:rPr lang="en-US" sz="6998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Agenda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37002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9514" y="4030158"/>
            <a:ext cx="9116839" cy="2273300"/>
            <a:chOff x="0" y="0"/>
            <a:chExt cx="12155785" cy="30310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55785" cy="3031067"/>
            </a:xfrm>
            <a:custGeom>
              <a:avLst/>
              <a:gdLst/>
              <a:ahLst/>
              <a:cxnLst/>
              <a:rect r="r" b="b" t="t" l="l"/>
              <a:pathLst>
                <a:path h="3031067" w="12155785">
                  <a:moveTo>
                    <a:pt x="0" y="0"/>
                  </a:moveTo>
                  <a:lnTo>
                    <a:pt x="12155785" y="0"/>
                  </a:lnTo>
                  <a:lnTo>
                    <a:pt x="12155785" y="3031067"/>
                  </a:lnTo>
                  <a:lnTo>
                    <a:pt x="0" y="30310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12155785" cy="31072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PROBLEM STATEMENT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383030" y="4439567"/>
            <a:ext cx="8710981" cy="2223469"/>
            <a:chOff x="0" y="0"/>
            <a:chExt cx="11614641" cy="29646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614641" cy="2964626"/>
            </a:xfrm>
            <a:custGeom>
              <a:avLst/>
              <a:gdLst/>
              <a:ahLst/>
              <a:cxnLst/>
              <a:rect r="r" b="b" t="t" l="l"/>
              <a:pathLst>
                <a:path h="2964626" w="11614641">
                  <a:moveTo>
                    <a:pt x="0" y="0"/>
                  </a:moveTo>
                  <a:lnTo>
                    <a:pt x="11614641" y="0"/>
                  </a:lnTo>
                  <a:lnTo>
                    <a:pt x="11614641" y="2964626"/>
                  </a:lnTo>
                  <a:lnTo>
                    <a:pt x="0" y="29646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1614641" cy="30408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496"/>
                </a:lnSpc>
              </a:pPr>
              <a:r>
                <a:rPr lang="en-US" sz="3211" i="true">
                  <a:solidFill>
                    <a:srgbClr val="2A2E3A"/>
                  </a:solidFill>
                  <a:latin typeface="Helios Italics"/>
                  <a:ea typeface="Helios Italics"/>
                  <a:cs typeface="Helios Italics"/>
                  <a:sym typeface="Helios Italics"/>
                </a:rPr>
                <a:t>Enable filmmakers, producers, and marketers to identify key success factors, refine strategies, and make data-driven decisions for future movie projects.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96844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11476" y="3940036"/>
            <a:ext cx="8252111" cy="2273301"/>
            <a:chOff x="0" y="0"/>
            <a:chExt cx="11002815" cy="30310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02814" cy="3031068"/>
            </a:xfrm>
            <a:custGeom>
              <a:avLst/>
              <a:gdLst/>
              <a:ahLst/>
              <a:cxnLst/>
              <a:rect r="r" b="b" t="t" l="l"/>
              <a:pathLst>
                <a:path h="3031068" w="11002814">
                  <a:moveTo>
                    <a:pt x="0" y="0"/>
                  </a:moveTo>
                  <a:lnTo>
                    <a:pt x="11002814" y="0"/>
                  </a:lnTo>
                  <a:lnTo>
                    <a:pt x="11002814" y="3031068"/>
                  </a:lnTo>
                  <a:lnTo>
                    <a:pt x="0" y="30310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11002815" cy="31072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 REQUIRMENTS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33254" y="2143069"/>
            <a:ext cx="425574" cy="566744"/>
          </a:xfrm>
          <a:custGeom>
            <a:avLst/>
            <a:gdLst/>
            <a:ahLst/>
            <a:cxnLst/>
            <a:rect r="r" b="b" t="t" l="l"/>
            <a:pathLst>
              <a:path h="566744" w="425574">
                <a:moveTo>
                  <a:pt x="0" y="0"/>
                </a:moveTo>
                <a:lnTo>
                  <a:pt x="425574" y="0"/>
                </a:lnTo>
                <a:lnTo>
                  <a:pt x="425574" y="566744"/>
                </a:lnTo>
                <a:lnTo>
                  <a:pt x="0" y="566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0" r="0" b="-6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319749" y="2917628"/>
            <a:ext cx="5438997" cy="4572000"/>
            <a:chOff x="0" y="0"/>
            <a:chExt cx="7251996" cy="6096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251996" cy="6096000"/>
            </a:xfrm>
            <a:custGeom>
              <a:avLst/>
              <a:gdLst/>
              <a:ahLst/>
              <a:cxnLst/>
              <a:rect r="r" b="b" t="t" l="l"/>
              <a:pathLst>
                <a:path h="6096000" w="7251996">
                  <a:moveTo>
                    <a:pt x="0" y="0"/>
                  </a:moveTo>
                  <a:lnTo>
                    <a:pt x="7251996" y="0"/>
                  </a:lnTo>
                  <a:lnTo>
                    <a:pt x="7251996" y="6096000"/>
                  </a:lnTo>
                  <a:lnTo>
                    <a:pt x="0" y="609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7251996" cy="60960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868557" indent="-289519" lvl="2">
                <a:lnSpc>
                  <a:spcPts val="4559"/>
                </a:lnSpc>
                <a:buFont typeface="Arial"/>
                <a:buChar char="⚬"/>
              </a:pPr>
              <a:r>
                <a:rPr lang="en-US" sz="3799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BUDGET </a:t>
              </a:r>
            </a:p>
            <a:p>
              <a:pPr algn="l" marL="868557" indent="-289519" lvl="2">
                <a:lnSpc>
                  <a:spcPts val="4559"/>
                </a:lnSpc>
                <a:buFont typeface="Arial"/>
                <a:buChar char="⚬"/>
              </a:pPr>
              <a:r>
                <a:rPr lang="en-US" sz="3799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COLLECTIONS</a:t>
              </a:r>
            </a:p>
            <a:p>
              <a:pPr algn="l" marL="868557" indent="-289519" lvl="2">
                <a:lnSpc>
                  <a:spcPts val="4559"/>
                </a:lnSpc>
                <a:buFont typeface="Arial"/>
                <a:buChar char="⚬"/>
              </a:pPr>
              <a:r>
                <a:rPr lang="en-US" sz="3799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ACTORS RATING </a:t>
              </a:r>
            </a:p>
            <a:p>
              <a:pPr algn="l" marL="868557" indent="-289519" lvl="2">
                <a:lnSpc>
                  <a:spcPts val="4559"/>
                </a:lnSpc>
                <a:buFont typeface="Arial"/>
                <a:buChar char="⚬"/>
              </a:pPr>
              <a:r>
                <a:rPr lang="en-US" sz="3799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NUM OF MULTIPLEXS</a:t>
              </a:r>
            </a:p>
            <a:p>
              <a:pPr algn="l" marL="868557" indent="-289519" lvl="2">
                <a:lnSpc>
                  <a:spcPts val="4559"/>
                </a:lnSpc>
                <a:buFont typeface="Arial"/>
                <a:buChar char="⚬"/>
              </a:pPr>
              <a:r>
                <a:rPr lang="en-US" sz="3799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EXPENSES</a:t>
              </a:r>
            </a:p>
            <a:p>
              <a:pPr algn="l" marL="868557" indent="-289519" lvl="2">
                <a:lnSpc>
                  <a:spcPts val="4559"/>
                </a:lnSpc>
                <a:buFont typeface="Arial"/>
                <a:buChar char="⚬"/>
              </a:pPr>
              <a:r>
                <a:rPr lang="en-US" sz="3799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PRODUCER RATING </a:t>
              </a:r>
            </a:p>
            <a:p>
              <a:pPr algn="l" marL="868557" indent="-289519" lvl="2">
                <a:lnSpc>
                  <a:spcPts val="4559"/>
                </a:lnSpc>
                <a:buFont typeface="Arial"/>
                <a:buChar char="⚬"/>
              </a:pPr>
              <a:r>
                <a:rPr lang="en-US" sz="3799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DIRECTOR RATING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92099" y="1100978"/>
            <a:ext cx="2767201" cy="300990"/>
            <a:chOff x="0" y="0"/>
            <a:chExt cx="3689601" cy="401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9602" cy="401320"/>
            </a:xfrm>
            <a:custGeom>
              <a:avLst/>
              <a:gdLst/>
              <a:ahLst/>
              <a:cxnLst/>
              <a:rect r="r" b="b" t="t" l="l"/>
              <a:pathLst>
                <a:path h="401320" w="3689602">
                  <a:moveTo>
                    <a:pt x="0" y="0"/>
                  </a:moveTo>
                  <a:lnTo>
                    <a:pt x="3689602" y="0"/>
                  </a:lnTo>
                  <a:lnTo>
                    <a:pt x="3689602" y="401320"/>
                  </a:lnTo>
                  <a:lnTo>
                    <a:pt x="0" y="4013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689601" cy="429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340"/>
                </a:lnSpc>
              </a:pPr>
              <a:r>
                <a:rPr lang="en-US" sz="1800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Back to Agenda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5144444" y="-16843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4133584"/>
            <a:ext cx="8252111" cy="2273301"/>
            <a:chOff x="0" y="0"/>
            <a:chExt cx="11002815" cy="30310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2814" cy="3031068"/>
            </a:xfrm>
            <a:custGeom>
              <a:avLst/>
              <a:gdLst/>
              <a:ahLst/>
              <a:cxnLst/>
              <a:rect r="r" b="b" t="t" l="l"/>
              <a:pathLst>
                <a:path h="3031068" w="11002814">
                  <a:moveTo>
                    <a:pt x="0" y="0"/>
                  </a:moveTo>
                  <a:lnTo>
                    <a:pt x="11002814" y="0"/>
                  </a:lnTo>
                  <a:lnTo>
                    <a:pt x="11002814" y="3031068"/>
                  </a:lnTo>
                  <a:lnTo>
                    <a:pt x="0" y="30310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1002815" cy="31072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 COLLECTION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548268" y="4771045"/>
            <a:ext cx="8533991" cy="659186"/>
            <a:chOff x="0" y="0"/>
            <a:chExt cx="11378655" cy="8789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378654" cy="878915"/>
            </a:xfrm>
            <a:custGeom>
              <a:avLst/>
              <a:gdLst/>
              <a:ahLst/>
              <a:cxnLst/>
              <a:rect r="r" b="b" t="t" l="l"/>
              <a:pathLst>
                <a:path h="878915" w="11378654">
                  <a:moveTo>
                    <a:pt x="0" y="0"/>
                  </a:moveTo>
                  <a:lnTo>
                    <a:pt x="11378654" y="0"/>
                  </a:lnTo>
                  <a:lnTo>
                    <a:pt x="11378654" y="878915"/>
                  </a:lnTo>
                  <a:lnTo>
                    <a:pt x="0" y="8789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11378655" cy="9646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871272" indent="-290424" lvl="2">
                <a:lnSpc>
                  <a:spcPts val="5335"/>
                </a:lnSpc>
                <a:buFont typeface="Arial"/>
                <a:buChar char="⚬"/>
              </a:pPr>
              <a:r>
                <a:rPr lang="en-US" sz="381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Primary data given by examiner.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96844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40662" y="3959225"/>
            <a:ext cx="6460239" cy="2292350"/>
            <a:chOff x="0" y="0"/>
            <a:chExt cx="8613652" cy="3056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613652" cy="3056467"/>
            </a:xfrm>
            <a:custGeom>
              <a:avLst/>
              <a:gdLst/>
              <a:ahLst/>
              <a:cxnLst/>
              <a:rect r="r" b="b" t="t" l="l"/>
              <a:pathLst>
                <a:path h="3056467" w="8613652">
                  <a:moveTo>
                    <a:pt x="0" y="0"/>
                  </a:moveTo>
                  <a:lnTo>
                    <a:pt x="8613652" y="0"/>
                  </a:lnTo>
                  <a:lnTo>
                    <a:pt x="8613652" y="3056467"/>
                  </a:lnTo>
                  <a:lnTo>
                    <a:pt x="0" y="3056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613652" cy="31326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 VALIDATION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33254" y="2143069"/>
            <a:ext cx="425574" cy="566744"/>
          </a:xfrm>
          <a:custGeom>
            <a:avLst/>
            <a:gdLst/>
            <a:ahLst/>
            <a:cxnLst/>
            <a:rect r="r" b="b" t="t" l="l"/>
            <a:pathLst>
              <a:path h="566744" w="425574">
                <a:moveTo>
                  <a:pt x="0" y="0"/>
                </a:moveTo>
                <a:lnTo>
                  <a:pt x="425574" y="0"/>
                </a:lnTo>
                <a:lnTo>
                  <a:pt x="425574" y="566744"/>
                </a:lnTo>
                <a:lnTo>
                  <a:pt x="0" y="566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0" r="0" b="-6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860612" y="4202392"/>
            <a:ext cx="7847913" cy="1496545"/>
            <a:chOff x="0" y="0"/>
            <a:chExt cx="10463884" cy="19953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463884" cy="1995393"/>
            </a:xfrm>
            <a:custGeom>
              <a:avLst/>
              <a:gdLst/>
              <a:ahLst/>
              <a:cxnLst/>
              <a:rect r="r" b="b" t="t" l="l"/>
              <a:pathLst>
                <a:path h="1995393" w="10463884">
                  <a:moveTo>
                    <a:pt x="0" y="0"/>
                  </a:moveTo>
                  <a:lnTo>
                    <a:pt x="10463884" y="0"/>
                  </a:lnTo>
                  <a:lnTo>
                    <a:pt x="10463884" y="1995393"/>
                  </a:lnTo>
                  <a:lnTo>
                    <a:pt x="0" y="19953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0"/>
              <a:ext cx="10463884" cy="20906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81672" indent="-327224" lvl="2">
                <a:lnSpc>
                  <a:spcPts val="6012"/>
                </a:lnSpc>
                <a:buFont typeface="Arial"/>
                <a:buChar char="⚬"/>
              </a:pPr>
              <a:r>
                <a:rPr lang="en-US" sz="4294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Data which I got is valid.</a:t>
              </a:r>
            </a:p>
            <a:p>
              <a:pPr algn="l" marL="981672" indent="-327224" lvl="2">
                <a:lnSpc>
                  <a:spcPts val="6012"/>
                </a:lnSpc>
                <a:buFont typeface="Arial"/>
                <a:buChar char="⚬"/>
              </a:pPr>
              <a:r>
                <a:rPr lang="en-US" sz="4294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No validation required.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96844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4107" y="4038028"/>
            <a:ext cx="6748277" cy="2273301"/>
            <a:chOff x="0" y="0"/>
            <a:chExt cx="8997703" cy="30310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997703" cy="3031068"/>
            </a:xfrm>
            <a:custGeom>
              <a:avLst/>
              <a:gdLst/>
              <a:ahLst/>
              <a:cxnLst/>
              <a:rect r="r" b="b" t="t" l="l"/>
              <a:pathLst>
                <a:path h="3031068" w="8997703">
                  <a:moveTo>
                    <a:pt x="0" y="0"/>
                  </a:moveTo>
                  <a:lnTo>
                    <a:pt x="8997703" y="0"/>
                  </a:lnTo>
                  <a:lnTo>
                    <a:pt x="8997703" y="3031068"/>
                  </a:lnTo>
                  <a:lnTo>
                    <a:pt x="0" y="30310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997703" cy="31072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 CLEANING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907397" y="2815968"/>
            <a:ext cx="8585970" cy="1279209"/>
            <a:chOff x="0" y="0"/>
            <a:chExt cx="11447960" cy="17056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47960" cy="1705612"/>
            </a:xfrm>
            <a:custGeom>
              <a:avLst/>
              <a:gdLst/>
              <a:ahLst/>
              <a:cxnLst/>
              <a:rect r="r" b="b" t="t" l="l"/>
              <a:pathLst>
                <a:path h="1705612" w="11447960">
                  <a:moveTo>
                    <a:pt x="0" y="0"/>
                  </a:moveTo>
                  <a:lnTo>
                    <a:pt x="11447960" y="0"/>
                  </a:lnTo>
                  <a:lnTo>
                    <a:pt x="11447960" y="1705612"/>
                  </a:lnTo>
                  <a:lnTo>
                    <a:pt x="0" y="1705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11447960" cy="17913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836066" indent="-278689" lvl="2">
                <a:lnSpc>
                  <a:spcPts val="5120"/>
                </a:lnSpc>
                <a:buFont typeface="Arial"/>
                <a:buChar char="⚬"/>
              </a:pPr>
              <a:r>
                <a:rPr lang="en-US" sz="3657" spc="-12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No data cleaning required as i got the clean data from reliable source.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733254" y="7543282"/>
            <a:ext cx="442544" cy="627318"/>
          </a:xfrm>
          <a:custGeom>
            <a:avLst/>
            <a:gdLst/>
            <a:ahLst/>
            <a:cxnLst/>
            <a:rect r="r" b="b" t="t" l="l"/>
            <a:pathLst>
              <a:path h="627318" w="442544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72" t="0" r="-472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907397" y="4686231"/>
            <a:ext cx="8771137" cy="636014"/>
            <a:chOff x="0" y="0"/>
            <a:chExt cx="11694849" cy="8480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694850" cy="848019"/>
            </a:xfrm>
            <a:custGeom>
              <a:avLst/>
              <a:gdLst/>
              <a:ahLst/>
              <a:cxnLst/>
              <a:rect r="r" b="b" t="t" l="l"/>
              <a:pathLst>
                <a:path h="848019" w="11694850">
                  <a:moveTo>
                    <a:pt x="0" y="0"/>
                  </a:moveTo>
                  <a:lnTo>
                    <a:pt x="11694850" y="0"/>
                  </a:lnTo>
                  <a:lnTo>
                    <a:pt x="11694850" y="848019"/>
                  </a:lnTo>
                  <a:lnTo>
                    <a:pt x="0" y="8480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1694849" cy="9337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836066" indent="-278689" lvl="2">
                <a:lnSpc>
                  <a:spcPts val="5120"/>
                </a:lnSpc>
                <a:buFont typeface="Arial"/>
                <a:buChar char="⚬"/>
              </a:pPr>
              <a:r>
                <a:rPr lang="en-US" sz="3657" spc="-12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If required we can use these tools 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407155" y="5728130"/>
            <a:ext cx="8771137" cy="3208795"/>
            <a:chOff x="0" y="0"/>
            <a:chExt cx="11694849" cy="42783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694850" cy="4278394"/>
            </a:xfrm>
            <a:custGeom>
              <a:avLst/>
              <a:gdLst/>
              <a:ahLst/>
              <a:cxnLst/>
              <a:rect r="r" b="b" t="t" l="l"/>
              <a:pathLst>
                <a:path h="4278394" w="11694850">
                  <a:moveTo>
                    <a:pt x="0" y="0"/>
                  </a:moveTo>
                  <a:lnTo>
                    <a:pt x="11694850" y="0"/>
                  </a:lnTo>
                  <a:lnTo>
                    <a:pt x="11694850" y="4278394"/>
                  </a:lnTo>
                  <a:lnTo>
                    <a:pt x="0" y="42783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11694849" cy="43641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836066" indent="-278689" lvl="2">
                <a:lnSpc>
                  <a:spcPts val="5120"/>
                </a:lnSpc>
                <a:buFont typeface="Arial"/>
                <a:buChar char="⚬"/>
              </a:pPr>
              <a:r>
                <a:rPr lang="en-US" sz="3657" spc="-12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python</a:t>
              </a:r>
            </a:p>
            <a:p>
              <a:pPr algn="just" marL="836066" indent="-278689" lvl="2">
                <a:lnSpc>
                  <a:spcPts val="5120"/>
                </a:lnSpc>
                <a:buFont typeface="Arial"/>
                <a:buChar char="⚬"/>
              </a:pPr>
              <a:r>
                <a:rPr lang="en-US" sz="3657" spc="-12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SQL</a:t>
              </a:r>
            </a:p>
            <a:p>
              <a:pPr algn="just" marL="836066" indent="-278689" lvl="2">
                <a:lnSpc>
                  <a:spcPts val="5120"/>
                </a:lnSpc>
                <a:buFont typeface="Arial"/>
                <a:buChar char="⚬"/>
              </a:pPr>
              <a:r>
                <a:rPr lang="en-US" sz="3657" spc="-12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tableau</a:t>
              </a:r>
            </a:p>
            <a:p>
              <a:pPr algn="just" marL="836066" indent="-278689" lvl="2">
                <a:lnSpc>
                  <a:spcPts val="5120"/>
                </a:lnSpc>
                <a:buFont typeface="Arial"/>
                <a:buChar char="⚬"/>
              </a:pPr>
              <a:r>
                <a:rPr lang="en-US" sz="3657" spc="-12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power BI</a:t>
              </a:r>
            </a:p>
            <a:p>
              <a:pPr algn="just" marL="836066" indent="-278689" lvl="2">
                <a:lnSpc>
                  <a:spcPts val="512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96844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4107" y="4725358"/>
            <a:ext cx="5534402" cy="1139825"/>
            <a:chOff x="0" y="0"/>
            <a:chExt cx="7379203" cy="15197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79202" cy="1519767"/>
            </a:xfrm>
            <a:custGeom>
              <a:avLst/>
              <a:gdLst/>
              <a:ahLst/>
              <a:cxnLst/>
              <a:rect r="r" b="b" t="t" l="l"/>
              <a:pathLst>
                <a:path h="1519767" w="7379202">
                  <a:moveTo>
                    <a:pt x="0" y="0"/>
                  </a:moveTo>
                  <a:lnTo>
                    <a:pt x="7379202" y="0"/>
                  </a:lnTo>
                  <a:lnTo>
                    <a:pt x="7379202" y="1519767"/>
                  </a:lnTo>
                  <a:lnTo>
                    <a:pt x="0" y="1519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7379203" cy="15959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TOOLS USED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33254" y="2143069"/>
            <a:ext cx="425574" cy="566744"/>
          </a:xfrm>
          <a:custGeom>
            <a:avLst/>
            <a:gdLst/>
            <a:ahLst/>
            <a:cxnLst/>
            <a:rect r="r" b="b" t="t" l="l"/>
            <a:pathLst>
              <a:path h="566744" w="425574">
                <a:moveTo>
                  <a:pt x="0" y="0"/>
                </a:moveTo>
                <a:lnTo>
                  <a:pt x="425574" y="0"/>
                </a:lnTo>
                <a:lnTo>
                  <a:pt x="425574" y="566744"/>
                </a:lnTo>
                <a:lnTo>
                  <a:pt x="0" y="566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0" r="0" b="-6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020555" y="4315472"/>
            <a:ext cx="8952791" cy="1570332"/>
            <a:chOff x="0" y="0"/>
            <a:chExt cx="11937055" cy="20937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937054" cy="2093776"/>
            </a:xfrm>
            <a:custGeom>
              <a:avLst/>
              <a:gdLst/>
              <a:ahLst/>
              <a:cxnLst/>
              <a:rect r="r" b="b" t="t" l="l"/>
              <a:pathLst>
                <a:path h="2093776" w="11937054">
                  <a:moveTo>
                    <a:pt x="0" y="0"/>
                  </a:moveTo>
                  <a:lnTo>
                    <a:pt x="11937054" y="0"/>
                  </a:lnTo>
                  <a:lnTo>
                    <a:pt x="11937054" y="2093776"/>
                  </a:lnTo>
                  <a:lnTo>
                    <a:pt x="0" y="20937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11937055" cy="217950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1040228" indent="-346743" lvl="2">
                <a:lnSpc>
                  <a:spcPts val="6371"/>
                </a:lnSpc>
                <a:buFont typeface="Arial"/>
                <a:buChar char="⚬"/>
              </a:pPr>
              <a:r>
                <a:rPr lang="en-US" sz="455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Tableau was the tool that im using to analyse this data. 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733254" y="7543282"/>
            <a:ext cx="442544" cy="627318"/>
          </a:xfrm>
          <a:custGeom>
            <a:avLst/>
            <a:gdLst/>
            <a:ahLst/>
            <a:cxnLst/>
            <a:rect r="r" b="b" t="t" l="l"/>
            <a:pathLst>
              <a:path h="627318" w="442544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72" t="0" r="-472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608707"/>
          </a:xfrm>
          <a:custGeom>
            <a:avLst/>
            <a:gdLst/>
            <a:ahLst/>
            <a:cxnLst/>
            <a:rect r="r" b="b" t="t" l="l"/>
            <a:pathLst>
              <a:path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2530" r="0" b="-9253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0095" y="3608707"/>
            <a:ext cx="5835491" cy="6441294"/>
            <a:chOff x="0" y="0"/>
            <a:chExt cx="7780655" cy="85883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780655" cy="8588375"/>
            </a:xfrm>
            <a:custGeom>
              <a:avLst/>
              <a:gdLst/>
              <a:ahLst/>
              <a:cxnLst/>
              <a:rect r="r" b="b" t="t" l="l"/>
              <a:pathLst>
                <a:path h="8588375" w="7780655">
                  <a:moveTo>
                    <a:pt x="0" y="0"/>
                  </a:moveTo>
                  <a:lnTo>
                    <a:pt x="7780655" y="0"/>
                  </a:lnTo>
                  <a:lnTo>
                    <a:pt x="7780655" y="8588375"/>
                  </a:lnTo>
                  <a:lnTo>
                    <a:pt x="0" y="85883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8" t="0" r="-28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74650"/>
            <a:ext cx="12063594" cy="2292350"/>
            <a:chOff x="0" y="0"/>
            <a:chExt cx="16084792" cy="3056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84792" cy="3056467"/>
            </a:xfrm>
            <a:custGeom>
              <a:avLst/>
              <a:gdLst/>
              <a:ahLst/>
              <a:cxnLst/>
              <a:rect r="r" b="b" t="t" l="l"/>
              <a:pathLst>
                <a:path h="3056467" w="16084792">
                  <a:moveTo>
                    <a:pt x="0" y="0"/>
                  </a:moveTo>
                  <a:lnTo>
                    <a:pt x="16084792" y="0"/>
                  </a:lnTo>
                  <a:lnTo>
                    <a:pt x="16084792" y="3056467"/>
                  </a:lnTo>
                  <a:lnTo>
                    <a:pt x="0" y="3056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6084792" cy="31326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COLLECTIONS BASED ON GENRE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55586" y="3839642"/>
            <a:ext cx="11311732" cy="9466770"/>
            <a:chOff x="0" y="0"/>
            <a:chExt cx="15082309" cy="126223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082309" cy="12622360"/>
            </a:xfrm>
            <a:custGeom>
              <a:avLst/>
              <a:gdLst/>
              <a:ahLst/>
              <a:cxnLst/>
              <a:rect r="r" b="b" t="t" l="l"/>
              <a:pathLst>
                <a:path h="12622360" w="15082309">
                  <a:moveTo>
                    <a:pt x="0" y="0"/>
                  </a:moveTo>
                  <a:lnTo>
                    <a:pt x="15082309" y="0"/>
                  </a:lnTo>
                  <a:lnTo>
                    <a:pt x="15082309" y="12622360"/>
                  </a:lnTo>
                  <a:lnTo>
                    <a:pt x="0" y="126223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082309" cy="1266046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77"/>
                </a:lnSpc>
              </a:pPr>
              <a:r>
                <a:rPr lang="en-US" sz="2829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Insight:</a:t>
              </a:r>
            </a:p>
            <a:p>
              <a:pPr algn="l">
                <a:lnSpc>
                  <a:spcPts val="3677"/>
                </a:lnSpc>
              </a:pPr>
            </a:p>
            <a:p>
              <a:pPr algn="l">
                <a:lnSpc>
                  <a:spcPts val="3547"/>
                </a:lnSpc>
              </a:pPr>
              <a:r>
                <a:rPr lang="en-US" sz="2729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Action movies have the highest collections (₹85.65M), followed by Comedy (₹66.52M). Drama and Thriller genres have comparatively lower collections at ₹45.03M and ₹30.78M, respectively.</a:t>
              </a:r>
            </a:p>
            <a:p>
              <a:pPr algn="l">
                <a:lnSpc>
                  <a:spcPts val="3677"/>
                </a:lnSpc>
              </a:pPr>
            </a:p>
            <a:p>
              <a:pPr algn="l">
                <a:lnSpc>
                  <a:spcPts val="3677"/>
                </a:lnSpc>
              </a:pPr>
              <a:r>
                <a:rPr lang="en-US" sz="2829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Actionable Insight:</a:t>
              </a:r>
            </a:p>
            <a:p>
              <a:pPr algn="l">
                <a:lnSpc>
                  <a:spcPts val="3677"/>
                </a:lnSpc>
              </a:pPr>
            </a:p>
            <a:p>
              <a:pPr algn="l">
                <a:lnSpc>
                  <a:spcPts val="3677"/>
                </a:lnSpc>
              </a:pPr>
              <a:r>
                <a:rPr lang="en-US" sz="2829">
                  <a:solidFill>
                    <a:srgbClr val="000000"/>
                  </a:solidFill>
                  <a:latin typeface="Klein"/>
                  <a:ea typeface="Klein"/>
                  <a:cs typeface="Klein"/>
                  <a:sym typeface="Klein"/>
                </a:rPr>
                <a:t>Action and Comedy movies are the most lucrative genres, suggesting these should be the focus for higher box office revenue.</a:t>
              </a:r>
            </a:p>
            <a:p>
              <a:pPr algn="l">
                <a:lnSpc>
                  <a:spcPts val="4977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DAGbxSq-si8</dc:identifier>
  <dcterms:modified xsi:type="dcterms:W3CDTF">2011-08-01T06:04:30Z</dcterms:modified>
  <cp:revision>1</cp:revision>
  <dc:title>MOVIE DATA ANALYSIS</dc:title>
</cp:coreProperties>
</file>