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Helios" panose="020B0504020202020204" pitchFamily="34" charset="0"/>
      <p:regular r:id="rId17"/>
    </p:embeddedFont>
    <p:embeddedFont>
      <p:font typeface="Helios Bold" panose="020B0704020202020204" pitchFamily="34" charset="0"/>
      <p:regular r:id="rId18"/>
      <p:bold r:id="rId19"/>
    </p:embeddedFont>
    <p:embeddedFont>
      <p:font typeface="Helios Italics" panose="020B0503020202090204" pitchFamily="34" charset="0"/>
      <p:regular r:id="rId20"/>
      <p:italic r:id="rId21"/>
    </p:embeddedFont>
    <p:embeddedFont>
      <p:font typeface="Klein" panose="02000503060000020004" pitchFamily="2" charset="0"/>
      <p:regular r:id="rId22"/>
    </p:embeddedFont>
    <p:embeddedFont>
      <p:font typeface="Klein Bold" panose="02000503060000020004" pitchFamily="2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 autoAdjust="0"/>
    <p:restoredTop sz="94605" autoAdjust="0"/>
  </p:normalViewPr>
  <p:slideViewPr>
    <p:cSldViewPr>
      <p:cViewPr varScale="1">
        <p:scale>
          <a:sx n="60" d="100"/>
          <a:sy n="60" d="100"/>
        </p:scale>
        <p:origin x="200" y="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3628-36B7-413F-B49C-99F8DB8C7860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AF127-1C16-4685-B4F1-2D9D0DB50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5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AF127-1C16-4685-B4F1-2D9D0DB50D9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19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1125837"/>
            <a:ext cx="4702618" cy="618185"/>
            <a:chOff x="0" y="0"/>
            <a:chExt cx="6270157" cy="8242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5282" cy="824246"/>
            </a:xfrm>
            <a:custGeom>
              <a:avLst/>
              <a:gdLst/>
              <a:ahLst/>
              <a:cxnLst/>
              <a:rect l="l" t="t" r="r" b="b"/>
              <a:pathLst>
                <a:path w="785282" h="824246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5731318" y="5136356"/>
            <a:ext cx="12386483" cy="3353763"/>
            <a:chOff x="0" y="-9525"/>
            <a:chExt cx="16515311" cy="4471684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6515311" cy="33507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788"/>
                </a:lnSpc>
              </a:pPr>
              <a:r>
                <a:rPr lang="en-US" sz="8156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SHOPPING TREND ANALYSIS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469509"/>
              <a:ext cx="16024714" cy="992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45"/>
                </a:lnSpc>
              </a:pPr>
              <a:r>
                <a:rPr lang="en-US" sz="2175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PRESENTED BY :</a:t>
              </a:r>
            </a:p>
            <a:p>
              <a:pPr algn="l">
                <a:lnSpc>
                  <a:spcPts val="3045"/>
                </a:lnSpc>
              </a:pPr>
              <a:r>
                <a:rPr lang="en-US" sz="2175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BHARATH SIMHA NAIDU 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897232" y="952500"/>
            <a:ext cx="14697084" cy="114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AMOUNT BY PAYMENT METHOD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76600" y="8572500"/>
            <a:ext cx="11171751" cy="1099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Most no of people are </a:t>
            </a:r>
            <a:r>
              <a:rPr lang="en-US" sz="3199" dirty="0" err="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preffering</a:t>
            </a:r>
            <a:r>
              <a:rPr lang="en-US" sz="31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credit card so adding some extra credit benefits may attract more customers.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E6B847-EBC5-BFCD-A701-B9C34694B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50" y="3952748"/>
            <a:ext cx="12976050" cy="4275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38593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6"/>
                </a:lnTo>
                <a:lnTo>
                  <a:pt x="0" y="3608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393700"/>
            <a:ext cx="12063594" cy="2999128"/>
            <a:chOff x="0" y="-76200"/>
            <a:chExt cx="16084792" cy="3998837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6084792" cy="1525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SHOPPERS BY SEASON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215035"/>
              <a:ext cx="14521681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601934" y="5657171"/>
            <a:ext cx="8686066" cy="1099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Highest amount of sales are happening in fall season.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51BA9-39CB-F6F5-C1EE-2E9848404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55" y="3392828"/>
            <a:ext cx="9613689" cy="61702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950912"/>
            <a:ext cx="14141582" cy="231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FREQUENCY OF PURCHASE BY GENDER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96400" y="5751598"/>
            <a:ext cx="8382000" cy="1378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8215" lvl="1" indent="-284107" algn="just">
              <a:lnSpc>
                <a:spcPts val="3684"/>
              </a:lnSpc>
              <a:buFont typeface="Arial"/>
              <a:buChar char="•"/>
            </a:pPr>
            <a:r>
              <a:rPr lang="en-US" sz="2631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Males are more frequently buying so try adding more men </a:t>
            </a:r>
            <a:r>
              <a:rPr lang="en-US" sz="2631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fashined</a:t>
            </a:r>
            <a:r>
              <a:rPr lang="en-US" sz="2631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clothes to increase sales and also try some different </a:t>
            </a:r>
            <a:r>
              <a:rPr lang="en-US" sz="2631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varities</a:t>
            </a:r>
            <a:r>
              <a:rPr lang="en-US" sz="2631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to attract  females.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67702-1769-DBFB-9B1D-D512B88B1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59" y="3924300"/>
            <a:ext cx="8754941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393700"/>
            <a:ext cx="12063594" cy="2999128"/>
            <a:chOff x="0" y="-76200"/>
            <a:chExt cx="16084792" cy="3998837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6084792" cy="3081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FREQUENCY OF PURCHASE BY SEASON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215035"/>
              <a:ext cx="14521681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81657" y="5524500"/>
            <a:ext cx="7183718" cy="200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8519" lvl="1" indent="-309259" algn="just">
              <a:lnSpc>
                <a:spcPts val="4010"/>
              </a:lnSpc>
              <a:buFont typeface="Arial"/>
              <a:buChar char="•"/>
            </a:pPr>
            <a:r>
              <a:rPr lang="en-US" sz="2864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More people are showing in  interest to buy in spring season if we give some extra discount in that season we may get some extra sales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C3799-A48D-C5F9-B45B-2DC8F71D0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76618"/>
            <a:ext cx="9753057" cy="52530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522727" y="124154"/>
            <a:ext cx="8116438" cy="1203951"/>
            <a:chOff x="0" y="0"/>
            <a:chExt cx="10821918" cy="1605269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10821918" cy="1011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122"/>
                </a:lnSpc>
              </a:pPr>
              <a:r>
                <a:rPr lang="en-US" sz="4709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DASHBOARD: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26425"/>
              <a:ext cx="9770250" cy="478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14"/>
                </a:lnSpc>
              </a:pPr>
              <a:r>
                <a:rPr lang="en-US" sz="2152" u="none" dirty="0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Briefly elaborate on what you want to discuss.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EA2BD23-9A93-2C94-B62B-C57B6FED5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968973"/>
            <a:ext cx="18287996" cy="103313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2035380" y="4645343"/>
          <a:ext cx="6604347" cy="4157103"/>
        </p:xfrm>
        <a:graphic>
          <a:graphicData uri="http://schemas.openxmlformats.org/drawingml/2006/table">
            <a:tbl>
              <a:tblPr/>
              <a:tblGrid>
                <a:gridCol w="5219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11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PROBLEM STATEMENT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REQUIRMENTS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COLLECTION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VALIDATION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CLEANING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7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9647029" y="4645343"/>
          <a:ext cx="6604347" cy="4157103"/>
        </p:xfrm>
        <a:graphic>
          <a:graphicData uri="http://schemas.openxmlformats.org/drawingml/2006/table">
            <a:tbl>
              <a:tblPr/>
              <a:tblGrid>
                <a:gridCol w="5219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TOOLS USED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8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GRAPHS &amp; INSIGHTS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9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DASHBOARD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10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611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Agenda</a:t>
            </a:r>
          </a:p>
        </p:txBody>
      </p:sp>
      <p:sp>
        <p:nvSpPr>
          <p:cNvPr id="10" name="Freeform 10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37002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99514" y="4087308"/>
            <a:ext cx="9116839" cy="3264535"/>
            <a:chOff x="0" y="0"/>
            <a:chExt cx="12155785" cy="4352713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12155785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PROBLEM STATEMENT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45111"/>
              <a:ext cx="10974493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004081" y="3162300"/>
            <a:ext cx="9283919" cy="3348552"/>
            <a:chOff x="0" y="-9525"/>
            <a:chExt cx="12134860" cy="235798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2134860" cy="95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51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428545" y="760640"/>
              <a:ext cx="9198509" cy="15878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11"/>
                </a:lnSpc>
                <a:spcBef>
                  <a:spcPct val="0"/>
                </a:spcBef>
              </a:pPr>
              <a:r>
                <a:rPr lang="en-US" sz="1800" b="1" kern="0" dirty="0">
                  <a:solidFill>
                    <a:srgbClr val="202124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4800" b="1" i="1" kern="0" dirty="0">
                  <a:solidFill>
                    <a:srgbClr val="202124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</a:rPr>
                <a:t>Analyzing Customer Shopping Trends and Patterns</a:t>
              </a:r>
              <a:endParaRPr lang="en-IN" sz="4800" b="1" i="1" kern="0" dirty="0">
                <a:effectLst/>
                <a:latin typeface="Calibri" panose="020F0502020204030204" pitchFamily="34" charset="0"/>
              </a:endParaRPr>
            </a:p>
            <a:p>
              <a:pPr marL="0" lvl="0" indent="0" algn="l">
                <a:lnSpc>
                  <a:spcPts val="4511"/>
                </a:lnSpc>
                <a:spcBef>
                  <a:spcPct val="0"/>
                </a:spcBef>
              </a:pPr>
              <a:endParaRPr lang="en-US" sz="3222" i="1" dirty="0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96844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411476" y="3997186"/>
            <a:ext cx="8252111" cy="2969237"/>
            <a:chOff x="0" y="0"/>
            <a:chExt cx="11002815" cy="3958982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11002815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REQUIRMENTS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51380"/>
              <a:ext cx="10474827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33254" y="2143069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9176657" y="1205386"/>
            <a:ext cx="8364149" cy="9080884"/>
            <a:chOff x="-340508" y="-2005904"/>
            <a:chExt cx="11152198" cy="12107846"/>
          </a:xfrm>
        </p:grpSpPr>
        <p:sp>
          <p:nvSpPr>
            <p:cNvPr id="8" name="TextBox 8"/>
            <p:cNvSpPr txBox="1"/>
            <p:nvPr/>
          </p:nvSpPr>
          <p:spPr>
            <a:xfrm>
              <a:off x="-340508" y="-2005904"/>
              <a:ext cx="10811690" cy="12107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9900" lvl="1" indent="-534950" algn="l">
                <a:lnSpc>
                  <a:spcPts val="5946"/>
                </a:lnSpc>
                <a:buFont typeface="Arial"/>
                <a:buChar char="•"/>
              </a:pPr>
              <a:r>
                <a:rPr lang="en-US" sz="4955" dirty="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CATEGORY</a:t>
              </a:r>
            </a:p>
            <a:p>
              <a:pPr marL="1069900" lvl="1" indent="-534950" algn="l">
                <a:lnSpc>
                  <a:spcPts val="5946"/>
                </a:lnSpc>
                <a:buFont typeface="Arial"/>
                <a:buChar char="•"/>
              </a:pPr>
              <a:r>
                <a:rPr lang="en-US" sz="4955" dirty="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GENDER</a:t>
              </a:r>
            </a:p>
            <a:p>
              <a:pPr marL="1069900" lvl="1" indent="-534950" algn="l">
                <a:lnSpc>
                  <a:spcPts val="5946"/>
                </a:lnSpc>
                <a:buFont typeface="Arial"/>
                <a:buChar char="•"/>
              </a:pPr>
              <a:r>
                <a:rPr lang="en-US" sz="4955" dirty="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ITEM PURCHASED</a:t>
              </a:r>
            </a:p>
            <a:p>
              <a:pPr marL="1069900" lvl="1" indent="-534950" algn="l">
                <a:lnSpc>
                  <a:spcPts val="5946"/>
                </a:lnSpc>
                <a:buFont typeface="Arial"/>
                <a:buChar char="•"/>
              </a:pPr>
              <a:r>
                <a:rPr lang="en-US" sz="4955" dirty="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LOCATION</a:t>
              </a:r>
            </a:p>
            <a:p>
              <a:pPr marL="1069900" lvl="1" indent="-534950" algn="l">
                <a:lnSpc>
                  <a:spcPts val="5946"/>
                </a:lnSpc>
                <a:buFont typeface="Arial"/>
                <a:buChar char="•"/>
              </a:pPr>
              <a:r>
                <a:rPr lang="en-US" sz="4955" dirty="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SEASON </a:t>
              </a:r>
            </a:p>
            <a:p>
              <a:pPr marL="1069900" lvl="1" indent="-534950" algn="l">
                <a:lnSpc>
                  <a:spcPts val="5946"/>
                </a:lnSpc>
                <a:buFont typeface="Arial"/>
                <a:buChar char="•"/>
              </a:pPr>
              <a:r>
                <a:rPr lang="en-US" sz="4955" dirty="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DISCOUNT </a:t>
              </a:r>
            </a:p>
            <a:p>
              <a:pPr marL="1069900" lvl="1" indent="-534950" algn="l">
                <a:lnSpc>
                  <a:spcPts val="5946"/>
                </a:lnSpc>
                <a:buFont typeface="Arial"/>
                <a:buChar char="•"/>
              </a:pPr>
              <a:r>
                <a:rPr lang="en-US" sz="4955" dirty="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PRICE </a:t>
              </a:r>
            </a:p>
            <a:p>
              <a:pPr marL="1069900" lvl="1" indent="-534950" algn="l">
                <a:lnSpc>
                  <a:spcPts val="5946"/>
                </a:lnSpc>
                <a:buFont typeface="Arial"/>
                <a:buChar char="•"/>
              </a:pPr>
              <a:r>
                <a:rPr lang="en-US" sz="4955" dirty="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SHIPPING TYPE</a:t>
              </a:r>
            </a:p>
            <a:p>
              <a:pPr marL="1069900" lvl="1" indent="-534950" algn="l">
                <a:lnSpc>
                  <a:spcPts val="5946"/>
                </a:lnSpc>
                <a:buFont typeface="Arial"/>
                <a:buChar char="•"/>
              </a:pPr>
              <a:r>
                <a:rPr lang="en-US" sz="4955" dirty="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SIZE </a:t>
              </a:r>
            </a:p>
            <a:p>
              <a:pPr marL="1069900" lvl="1" indent="-534950" algn="l">
                <a:lnSpc>
                  <a:spcPts val="5946"/>
                </a:lnSpc>
                <a:buFont typeface="Arial"/>
                <a:buChar char="•"/>
              </a:pPr>
              <a:r>
                <a:rPr lang="en-US" sz="4955" dirty="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PROMO CODE </a:t>
              </a:r>
            </a:p>
            <a:p>
              <a:pPr marL="1069900" lvl="1" indent="-534950" algn="l">
                <a:lnSpc>
                  <a:spcPts val="5946"/>
                </a:lnSpc>
                <a:buFont typeface="Arial"/>
                <a:buChar char="•"/>
              </a:pPr>
              <a:r>
                <a:rPr lang="en-US" sz="4955" dirty="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PAYMENT METHOD</a:t>
              </a:r>
            </a:p>
            <a:p>
              <a:pPr marL="0" lvl="0" indent="0" algn="l">
                <a:lnSpc>
                  <a:spcPts val="5946"/>
                </a:lnSpc>
                <a:spcBef>
                  <a:spcPct val="0"/>
                </a:spcBef>
              </a:pPr>
              <a:endParaRPr lang="en-US" sz="4955" dirty="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160782"/>
              <a:ext cx="10811690" cy="756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46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92099" y="1100978"/>
            <a:ext cx="2767201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id="3" name="Freeform 3"/>
          <p:cNvSpPr/>
          <p:nvPr/>
        </p:nvSpPr>
        <p:spPr>
          <a:xfrm>
            <a:off x="-5144444" y="-16843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4190734"/>
            <a:ext cx="8252111" cy="2969237"/>
            <a:chOff x="0" y="0"/>
            <a:chExt cx="11002815" cy="3958982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1002815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COLLECTION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251380"/>
              <a:ext cx="10474827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280811" y="4730693"/>
            <a:ext cx="10754318" cy="730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1429" lvl="1" indent="-455714" algn="l">
              <a:lnSpc>
                <a:spcPts val="5910"/>
              </a:lnSpc>
              <a:buFont typeface="Arial"/>
              <a:buChar char="•"/>
            </a:pPr>
            <a:r>
              <a:rPr lang="en-US" sz="422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Primary data given by examiner.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96844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740662" y="3959225"/>
            <a:ext cx="6460239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DATA VALIDATION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0733254" y="2143069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9761224" y="4139416"/>
            <a:ext cx="9411464" cy="1442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8046" lvl="1" indent="-449023" algn="l">
              <a:lnSpc>
                <a:spcPts val="5823"/>
              </a:lnSpc>
              <a:buFont typeface="Arial"/>
              <a:buChar char="•"/>
            </a:pPr>
            <a:r>
              <a:rPr lang="en-US" sz="415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Data which I got is valid.</a:t>
            </a:r>
          </a:p>
          <a:p>
            <a:pPr marL="898046" lvl="1" indent="-449023" algn="l">
              <a:lnSpc>
                <a:spcPts val="5823"/>
              </a:lnSpc>
              <a:buFont typeface="Arial"/>
              <a:buChar char="•"/>
            </a:pPr>
            <a:r>
              <a:rPr lang="en-US" sz="415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No validation required.</a:t>
            </a:r>
          </a:p>
        </p:txBody>
      </p:sp>
      <p:sp>
        <p:nvSpPr>
          <p:cNvPr id="6" name="Freeform 6"/>
          <p:cNvSpPr/>
          <p:nvPr/>
        </p:nvSpPr>
        <p:spPr>
          <a:xfrm>
            <a:off x="10733254" y="7543282"/>
            <a:ext cx="442544" cy="627318"/>
          </a:xfrm>
          <a:custGeom>
            <a:avLst/>
            <a:gdLst/>
            <a:ahLst/>
            <a:cxnLst/>
            <a:rect l="l" t="t" r="r" b="b"/>
            <a:pathLst>
              <a:path w="442544" h="627318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96844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864107" y="4095178"/>
            <a:ext cx="6748277" cy="2969237"/>
            <a:chOff x="0" y="0"/>
            <a:chExt cx="8997702" cy="3958982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8997702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CLEANING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51380"/>
              <a:ext cx="8565933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907397" y="2825493"/>
            <a:ext cx="8585970" cy="1269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699" lvl="1" indent="-394850" algn="just">
              <a:lnSpc>
                <a:spcPts val="5120"/>
              </a:lnSpc>
              <a:buFont typeface="Arial"/>
              <a:buChar char="•"/>
            </a:pPr>
            <a:r>
              <a:rPr lang="en-US" sz="3657" spc="-1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No data cleaning required as i got the clean data from reliable source</a:t>
            </a:r>
          </a:p>
        </p:txBody>
      </p:sp>
      <p:sp>
        <p:nvSpPr>
          <p:cNvPr id="7" name="Freeform 7"/>
          <p:cNvSpPr/>
          <p:nvPr/>
        </p:nvSpPr>
        <p:spPr>
          <a:xfrm>
            <a:off x="10733254" y="7543282"/>
            <a:ext cx="442544" cy="627318"/>
          </a:xfrm>
          <a:custGeom>
            <a:avLst/>
            <a:gdLst/>
            <a:ahLst/>
            <a:cxnLst/>
            <a:rect l="l" t="t" r="r" b="b"/>
            <a:pathLst>
              <a:path w="442544" h="627318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8907397" y="4695756"/>
            <a:ext cx="8771137" cy="626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699" lvl="1" indent="-394850" algn="just">
              <a:lnSpc>
                <a:spcPts val="5120"/>
              </a:lnSpc>
              <a:buFont typeface="Arial"/>
              <a:buChar char="•"/>
            </a:pPr>
            <a:r>
              <a:rPr lang="en-US" sz="3657" spc="-1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If required we can use these tools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07155" y="5737655"/>
            <a:ext cx="8771137" cy="3199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699" lvl="1" indent="-394850" algn="just">
              <a:lnSpc>
                <a:spcPts val="5120"/>
              </a:lnSpc>
              <a:buFont typeface="Arial"/>
              <a:buChar char="•"/>
            </a:pPr>
            <a:r>
              <a:rPr lang="en-US" sz="3657" spc="-1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python</a:t>
            </a:r>
          </a:p>
          <a:p>
            <a:pPr marL="789699" lvl="1" indent="-394850" algn="just">
              <a:lnSpc>
                <a:spcPts val="5120"/>
              </a:lnSpc>
              <a:buFont typeface="Arial"/>
              <a:buChar char="•"/>
            </a:pPr>
            <a:r>
              <a:rPr lang="en-US" sz="3657" spc="-1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SQL</a:t>
            </a:r>
          </a:p>
          <a:p>
            <a:pPr marL="789699" lvl="1" indent="-394850" algn="just">
              <a:lnSpc>
                <a:spcPts val="5120"/>
              </a:lnSpc>
              <a:buFont typeface="Arial"/>
              <a:buChar char="•"/>
            </a:pPr>
            <a:r>
              <a:rPr lang="en-US" sz="3657" spc="-1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tableau</a:t>
            </a:r>
          </a:p>
          <a:p>
            <a:pPr marL="789699" lvl="1" indent="-394850" algn="just">
              <a:lnSpc>
                <a:spcPts val="5120"/>
              </a:lnSpc>
              <a:buFont typeface="Arial"/>
              <a:buChar char="•"/>
            </a:pPr>
            <a:r>
              <a:rPr lang="en-US" sz="3657" spc="-1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power BI</a:t>
            </a:r>
          </a:p>
          <a:p>
            <a:pPr algn="just">
              <a:lnSpc>
                <a:spcPts val="5120"/>
              </a:lnSpc>
            </a:pPr>
            <a:endParaRPr lang="en-US" sz="3657" spc="-12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96844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64107" y="4725358"/>
            <a:ext cx="553440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TOOLS USED</a:t>
            </a:r>
          </a:p>
        </p:txBody>
      </p:sp>
      <p:sp>
        <p:nvSpPr>
          <p:cNvPr id="4" name="Freeform 4"/>
          <p:cNvSpPr/>
          <p:nvPr/>
        </p:nvSpPr>
        <p:spPr>
          <a:xfrm>
            <a:off x="10733254" y="2143069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9144000" y="4505342"/>
            <a:ext cx="8685328" cy="1570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2541" lvl="1" indent="-491271" algn="just">
              <a:lnSpc>
                <a:spcPts val="6371"/>
              </a:lnSpc>
              <a:buFont typeface="Arial"/>
              <a:buChar char="•"/>
            </a:pPr>
            <a:r>
              <a:rPr lang="en-US" sz="455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Power BI was the tool that </a:t>
            </a:r>
            <a:r>
              <a:rPr lang="en-US" sz="4550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im</a:t>
            </a:r>
            <a:r>
              <a:rPr lang="en-US" sz="455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using to </a:t>
            </a:r>
            <a:r>
              <a:rPr lang="en-US" sz="4550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analyse</a:t>
            </a:r>
            <a:r>
              <a:rPr lang="en-US" sz="455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this data </a:t>
            </a:r>
          </a:p>
        </p:txBody>
      </p:sp>
      <p:sp>
        <p:nvSpPr>
          <p:cNvPr id="6" name="Freeform 6"/>
          <p:cNvSpPr/>
          <p:nvPr/>
        </p:nvSpPr>
        <p:spPr>
          <a:xfrm>
            <a:off x="10733254" y="7543282"/>
            <a:ext cx="442544" cy="627318"/>
          </a:xfrm>
          <a:custGeom>
            <a:avLst/>
            <a:gdLst/>
            <a:ahLst/>
            <a:cxnLst/>
            <a:rect l="l" t="t" r="r" b="b"/>
            <a:pathLst>
              <a:path w="442544" h="627318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237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486521"/>
            <a:ext cx="15664068" cy="231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PURCHASE FREQUENCY BY CATEGORY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000" y="5448300"/>
            <a:ext cx="9601200" cy="2385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82541" lvl="1" indent="-491271" algn="just">
              <a:lnSpc>
                <a:spcPts val="6371"/>
              </a:lnSpc>
              <a:buFont typeface="Arial"/>
              <a:buChar char="•"/>
            </a:pPr>
            <a:r>
              <a:rPr lang="en-US" sz="455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Clothing is more booming shopping sector and most people are going for clothes 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98694-2E92-7B52-4A45-BB8918334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08707"/>
            <a:ext cx="7848600" cy="64250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254</Words>
  <Application>Microsoft Macintosh PowerPoint</Application>
  <PresentationFormat>Custom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Helios Bold</vt:lpstr>
      <vt:lpstr>Helios Italics</vt:lpstr>
      <vt:lpstr>Klein Bold</vt:lpstr>
      <vt:lpstr>Aptos</vt:lpstr>
      <vt:lpstr>Klein</vt:lpstr>
      <vt:lpstr>Helios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1</dc:title>
  <dc:creator>karthik kanulla</dc:creator>
  <cp:lastModifiedBy>Bharath Machupalli</cp:lastModifiedBy>
  <cp:revision>3</cp:revision>
  <dcterms:created xsi:type="dcterms:W3CDTF">2006-08-16T00:00:00Z</dcterms:created>
  <dcterms:modified xsi:type="dcterms:W3CDTF">2025-01-10T16:31:07Z</dcterms:modified>
  <dc:identifier>DAGYZO1dKuw</dc:identifier>
</cp:coreProperties>
</file>