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  <p:sldId id="270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rgbClr val="FF0000">
                <a:lumMod val="60000"/>
                <a:lumOff val="40000"/>
              </a:srgbClr>
            </a:gs>
            <a:gs pos="90000">
              <a:srgbClr val="FFFFFF">
                <a:alpha val="100000"/>
              </a:srgbClr>
            </a:gs>
            <a:gs pos="12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167323"/>
            <a:ext cx="9144000" cy="2387600"/>
          </a:xfrm>
        </p:spPr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ASSIGNMENT-</a:t>
            </a:r>
            <a:br>
              <a:rPr lang="en-US">
                <a:ln/>
                <a:solidFill>
                  <a:schemeClr val="accent1"/>
                </a:solidFill>
                <a:effectLst/>
              </a:rPr>
            </a:br>
            <a:endParaRPr lang="en-US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5005" y="3084195"/>
            <a:ext cx="8722995" cy="3435985"/>
          </a:xfrm>
        </p:spPr>
        <p:txBody>
          <a:bodyPr/>
          <a:p>
            <a:r>
              <a:rPr lang="en-US" sz="4000" i="1">
                <a:ln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Italic" panose="020B0604020202090204" charset="0"/>
                <a:cs typeface="Arial Italic" panose="020B0604020202090204" charset="0"/>
              </a:rPr>
              <a:t>DENCO CORP CUSTOMER PART SALES.</a:t>
            </a:r>
            <a:endParaRPr lang="en-US" sz="4000" i="1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Italic" panose="020B0604020202090204" charset="0"/>
              <a:cs typeface="Arial Italic" panose="020B0604020202090204" charset="0"/>
            </a:endParaRPr>
          </a:p>
          <a:p>
            <a:endParaRPr lang="en-US" sz="4000">
              <a:ln/>
              <a:solidFill>
                <a:srgbClr val="C00000"/>
              </a:solidFill>
              <a:effectLst/>
            </a:endParaRPr>
          </a:p>
          <a:p>
            <a:endParaRPr lang="en-US" sz="400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9450" y="4804410"/>
            <a:ext cx="555371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pPr lvl="0"/>
            <a:r>
              <a:rPr lang="en-US" sz="4000"/>
              <a:t>PAWAR </a:t>
            </a:r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BHARATH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WHICH REGION HAVING HIGHEST REVENUE GENERATED 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Unknow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1794510"/>
            <a:ext cx="7139305" cy="44913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83500" y="1941195"/>
            <a:ext cx="38849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"/>
            </a:pPr>
            <a:r>
              <a:rPr lang="en-US" sz="4000"/>
              <a:t>01-EAST HAVING HIGHEST REVENUE GENERATED .</a:t>
            </a:r>
            <a:endParaRPr lang="en-US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THE AVERAGE RANGE  MARGIN WITH RESPECT TO REGION 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Screenshot 2020-11-08 at 7.11.0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2217420"/>
            <a:ext cx="7439025" cy="40754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15580" y="2240915"/>
            <a:ext cx="358457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"/>
            </a:pPr>
            <a:r>
              <a:rPr lang="en-US" sz="3200"/>
              <a:t>01-east having highest margin .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32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3200"/>
              <a:t>lower fence = -9,010.49.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32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3200"/>
              <a:t>upper fence = 17.52402 k.</a:t>
            </a:r>
            <a:endParaRPr 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THE AVERAGE RANGE REVENUE WITH RESPECT TO REGION 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Screenshot 2020-11-08 at 7.10.30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325370"/>
            <a:ext cx="7336790" cy="3967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71435" y="1941195"/>
            <a:ext cx="43287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"/>
            </a:pPr>
            <a:r>
              <a:rPr lang="en-US" sz="3600"/>
              <a:t>01-east having highest revenue generated.</a:t>
            </a:r>
            <a:endParaRPr lang="en-US" sz="3600"/>
          </a:p>
          <a:p>
            <a:pPr marL="571500" indent="-571500">
              <a:buFont typeface="Wingdings" panose="05000000000000000000" charset="0"/>
              <a:buChar char=""/>
            </a:pPr>
            <a:endParaRPr lang="en-US" sz="3600"/>
          </a:p>
          <a:p>
            <a:pPr marL="571500" indent="-571500">
              <a:buFont typeface="Wingdings" panose="05000000000000000000" charset="0"/>
              <a:buChar char=""/>
            </a:pPr>
            <a:r>
              <a:rPr lang="en-US" sz="3600"/>
              <a:t>upper fence=29.220k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FINDINGS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"/>
            </a:pPr>
            <a:r>
              <a:rPr lang="en-US"/>
              <a:t>Region 01-east having highest revenue generated and also highest margin generated.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For less cost of manufacturing part the revenue  increases only.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There is no-relationship if cost increasing for manufacturing (&amp;) revenue generated 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913"/>
            <a:ext cx="10972800" cy="1143000"/>
          </a:xfrm>
        </p:spPr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ASSUMPTIONS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5230"/>
            <a:ext cx="10972800" cy="4921250"/>
          </a:xfrm>
        </p:spPr>
        <p:txBody>
          <a:bodyPr/>
          <a:p>
            <a:pPr>
              <a:buFont typeface="Wingdings" panose="05000000000000000000" charset="0"/>
              <a:buChar char=""/>
            </a:pPr>
            <a:r>
              <a:rPr lang="en-US"/>
              <a:t>Loyal customers are  client  company who is making more margin in our corporation,who is buying more parts,and also generating more revenue.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Top 5 customers are the loyal customers,top 5 parts are bringing highest revenue,top 5 parts are bringing highest margin.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Taken range between cost and margin till which they are  having relationship.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Taken range between cost and revenue till which they are having relationship.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"/>
            </a:pPr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THANK YOU</a:t>
            </a: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27885"/>
            <a:ext cx="11931015" cy="4646295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CUSTNAME                      REGION	         	NO.OF PARTS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CHIZ BROS INC      	 	     02-Central			236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ARMIL / C F S INC          	     02-Central                        174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ZAR-TECH                        	     01-East             	         162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FIBRECAST INC.             	     07-Canada Direct  	         158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REFRACTORY ENGINEERS </a:t>
            </a:r>
            <a:r>
              <a:rPr lang="en-US" sz="2800">
                <a:sym typeface="+mn-ea"/>
              </a:rPr>
              <a:t>02-Central 		         142</a:t>
            </a:r>
            <a:endParaRPr lang="en-US" sz="2800"/>
          </a:p>
          <a:p>
            <a:pPr marL="0" indent="0">
              <a:buFont typeface="Wingdings" panose="05000000000000000000" charset="0"/>
              <a:buNone/>
            </a:pPr>
            <a:r>
              <a:rPr lang="en-US" sz="2800"/>
              <a:t>INC.         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491490" y="1417955"/>
            <a:ext cx="1056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/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Italic" panose="020B0604020202090204" charset="0"/>
                <a:cs typeface="Arial Italic" panose="020B0604020202090204" charset="0"/>
              </a:rPr>
              <a:t>LOYAL CUSTOMERS WITH RESPECT TO BUYING MORE PARTS !</a:t>
            </a:r>
            <a:endParaRPr lang="en-US" sz="2400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07105" y="2876550"/>
            <a:ext cx="459740" cy="3776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552555" y="2780665"/>
            <a:ext cx="459740" cy="3932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en-US"/>
          </a:p>
        </p:txBody>
      </p:sp>
      <p:sp>
        <p:nvSpPr>
          <p:cNvPr id="7" name="Title 6"/>
          <p:cNvSpPr/>
          <p:nvPr>
            <p:ph type="title"/>
          </p:nvPr>
        </p:nvSpPr>
        <p:spPr>
          <a:xfrm>
            <a:off x="609600" y="131128"/>
            <a:ext cx="1097280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WHO ARE THE MOST LOYALCUSTOMERS ?</a:t>
            </a:r>
            <a:b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5" y="593725"/>
            <a:ext cx="11823700" cy="6167755"/>
          </a:xfrm>
        </p:spPr>
        <p:txBody>
          <a:bodyPr/>
          <a:p>
            <a:pPr marL="0" lvl="2" indent="0">
              <a:buNone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Italic" panose="020B0604020202090204" charset="0"/>
                <a:cs typeface="Arial Italic" panose="020B0604020202090204" charset="0"/>
                <a:sym typeface="+mn-ea"/>
              </a:rPr>
              <a:t>LOYAL CUSTOMERS WITH RESPECT TO MAKING MORE MARGIN !</a:t>
            </a:r>
            <a:endParaRPr lang="en-US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Italic" panose="020B0604020202090204" charset="0"/>
              <a:cs typeface="Arial Italic" panose="020B0604020202090204" charset="0"/>
              <a:sym typeface="+mn-ea"/>
            </a:endParaRPr>
          </a:p>
          <a:p>
            <a:pPr marL="0" lvl="2" indent="0">
              <a:buNone/>
            </a:pP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lvl="2" indent="0">
              <a:buNone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NAME 				    MARGIN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0">
              <a:buNone/>
            </a:pP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TRIUMPH INSULATION                                   12971524.63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CORNING SHARED SERVICES                      10766305.54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THERMAL PRODUCTS INC                             4449739.59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INDUSTRIAL FURNACE CO                            3561703.00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DELTA REFRACTORIES                                 3402966.02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5" y="197485"/>
            <a:ext cx="11931650" cy="6611620"/>
          </a:xfrm>
        </p:spPr>
        <p:txBody>
          <a:bodyPr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    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   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Italic" panose="020B0604020202090204" charset="0"/>
                <a:cs typeface="Arial Italic" panose="020B0604020202090204" charset="0"/>
                <a:sym typeface="+mn-ea"/>
              </a:rPr>
              <a:t> LOYAL CUSTOMERS WITH RESPECT TO GENEARATING MORE        	  </a:t>
            </a:r>
            <a:endParaRPr lang="en-US" sz="2400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Italic" panose="020B0604020202090204" charset="0"/>
              <a:cs typeface="Arial Italic" panose="020B0604020202090204" charset="0"/>
              <a:sym typeface="+mn-ea"/>
            </a:endParaRPr>
          </a:p>
          <a:p>
            <a:pPr marL="0" indent="0">
              <a:buNone/>
            </a:pP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Italic" panose="020B0604020202090204" charset="0"/>
                <a:cs typeface="Arial Italic" panose="020B0604020202090204" charset="0"/>
                <a:sym typeface="+mn-ea"/>
              </a:rPr>
              <a:t>           REVENUE !</a:t>
            </a:r>
            <a:endParaRPr lang="en-US" sz="2400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Italic" panose="020B0604020202090204" charset="0"/>
              <a:cs typeface="Arial Italic" panose="020B0604020202090204" charset="0"/>
              <a:sym typeface="+mn-ea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CUSTNAME   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               REVENU</a:t>
            </a:r>
            <a:r>
              <a:rPr lang="en-US">
                <a:solidFill>
                  <a:srgbClr val="FF0000"/>
                </a:solidFill>
              </a:rPr>
              <a:t>E        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TRIUMPH INSULATION                       01-East                </a:t>
            </a:r>
            <a:r>
              <a:rPr lang="en-US" sz="2800">
                <a:sym typeface="+mn-ea"/>
              </a:rPr>
              <a:t>35592531.24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CORNING SHARED SERVICES          01-East       	 </a:t>
            </a:r>
            <a:r>
              <a:rPr lang="en-US" sz="2800">
                <a:sym typeface="+mn-ea"/>
              </a:rPr>
              <a:t>12843518.78   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THERMAL PRODUCTS INC                02-Central     	  </a:t>
            </a:r>
            <a:r>
              <a:rPr lang="en-US" sz="2800">
                <a:sym typeface="+mn-ea"/>
              </a:rPr>
              <a:t>7209418.18</a:t>
            </a:r>
            <a:r>
              <a:rPr lang="en-US" sz="2800"/>
              <a:t>    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WESTERN INDUSTRIAL CERAMI      01-East     	           </a:t>
            </a:r>
            <a:r>
              <a:rPr lang="en-US" sz="2800">
                <a:sym typeface="+mn-ea"/>
              </a:rPr>
              <a:t>5562611.79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INDUSTRIAL FURNACE CO                01-East        	  </a:t>
            </a:r>
            <a:r>
              <a:rPr lang="en-US" sz="2800">
                <a:sym typeface="+mn-ea"/>
              </a:rPr>
              <a:t>5527151.10</a:t>
            </a:r>
            <a:endParaRPr lang="en-US" sz="2800"/>
          </a:p>
          <a:p>
            <a:pPr marL="0" indent="0">
              <a:buFont typeface="Wingdings" panose="05000000000000000000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Which customers contribute the most to their revenue?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1417955"/>
            <a:ext cx="11896090" cy="527113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CUSTNAME                                REGION      		REVENUE</a:t>
            </a: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TRIUMPH INSULATION                    01-East                    35592531.24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CORNING SHARED SERVICES       01-East                    12843518.78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THERMAL PRODUCTS INC              02-Central                7209418.18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WESTERN INDUSTRIAL CERAMI    01-East                     5562611.79</a:t>
            </a:r>
            <a:endParaRPr lang="en-US" sz="2800"/>
          </a:p>
          <a:p>
            <a:pPr>
              <a:buFont typeface="Wingdings" panose="05000000000000000000" charset="0"/>
              <a:buChar char=""/>
            </a:pPr>
            <a:r>
              <a:rPr lang="en-US" sz="2800"/>
              <a:t>INDUSTRIAL FURNACE CO             01-East                     5527151.10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part numbers bring in to significant portion of revenue?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PARTNUM      					        REVENUE</a:t>
            </a:r>
            <a:endParaRPr lang="en-US"/>
          </a:p>
          <a:p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733648000    					30075436.38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735602000    					16151536.25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734370000   						 12641200.00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764821000    					 6481616.55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726000062    					 6309275.85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parts have the highest profit margin?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PARTNUM 						MARGIN</a:t>
            </a:r>
            <a:endParaRPr lang="en-US"/>
          </a:p>
          <a:p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733648000   						11003367.44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734370000    					10627732.81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735602000    					10543453.82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764821000    					4022430.49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/>
              <a:t>764901000     					2419071.63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BI-VARIATE ANALYSIS FOR COST AND MARGIN 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Screenshot 2020-11-08 at 4.32.2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868805"/>
            <a:ext cx="7315835" cy="4243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80300" y="1558290"/>
            <a:ext cx="43637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800"/>
              <a:t>The range till cost and margin are having relationship is manufacturing cost(3m) margin generated (2m).</a:t>
            </a:r>
            <a:endParaRPr lang="en-US" sz="2800"/>
          </a:p>
          <a:p>
            <a:pPr marL="342900" indent="-342900">
              <a:buFont typeface="Wingdings" panose="05000000000000000000" charset="0"/>
              <a:buChar char=""/>
            </a:pP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800"/>
              <a:t>The higher margin generated for lower cost is in the region of 01-east i.e, for </a:t>
            </a:r>
            <a:endParaRPr lang="en-US" sz="2800"/>
          </a:p>
          <a:p>
            <a:pPr indent="0">
              <a:buFont typeface="Wingdings" panose="05000000000000000000" charset="0"/>
              <a:buNone/>
            </a:pPr>
            <a:r>
              <a:rPr lang="en-US" sz="2800"/>
              <a:t>    2m-cost margin is 10m.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BI-VARIATE ANALYSIS FOR COST AND REVENUE ?</a:t>
            </a:r>
            <a:endParaRPr lang="en-US" sz="400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Screenshot 2020-11-08 at 4.32.13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2181860"/>
            <a:ext cx="7367905" cy="40633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47940" y="1250315"/>
            <a:ext cx="43764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/>
              <a:t>The range till which cost and revenue are having relationship is cost(0-5m) -revenue(0-5m).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r>
              <a:rPr lang="en-US" sz="2400"/>
              <a:t>The higher revenue is in 01-east region i.e, manufacturing cost is 2m and revenue is 12m.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r>
              <a:rPr lang="en-US" sz="2400"/>
              <a:t>manufacturing cost is 3m and revenue is 5m.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endParaRPr lang="en-US" sz="2400"/>
          </a:p>
          <a:p>
            <a:pPr marL="342900" indent="-342900">
              <a:buFont typeface="Wingdings" panose="05000000000000000000" charset="0"/>
              <a:buChar char=""/>
            </a:pPr>
            <a:r>
              <a:rPr lang="en-US" sz="2400"/>
              <a:t>manufacturing cost is18m and revenue is 29m.</a:t>
            </a:r>
            <a:endParaRPr 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3908</Words>
  <Application>WPS Spreadsheets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Arial Italic</vt:lpstr>
      <vt:lpstr>Wingdings</vt:lpstr>
      <vt:lpstr>宋体-简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 </dc:title>
  <dc:creator>pawarbharath</dc:creator>
  <cp:lastModifiedBy>pawarbharath</cp:lastModifiedBy>
  <cp:revision>1</cp:revision>
  <dcterms:created xsi:type="dcterms:W3CDTF">2020-11-08T02:16:21Z</dcterms:created>
  <dcterms:modified xsi:type="dcterms:W3CDTF">2020-11-08T02:16:21Z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