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7" r:id="rId3"/>
    <p:sldId id="258" r:id="rId4"/>
    <p:sldId id="259" r:id="rId5"/>
    <p:sldId id="260" r:id="rId6"/>
    <p:sldId id="262" r:id="rId7"/>
    <p:sldId id="279" r:id="rId8"/>
    <p:sldId id="280" r:id="rId9"/>
    <p:sldId id="281" r:id="rId10"/>
    <p:sldId id="278"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Open Sans" panose="020B0604020202020204" charset="0"/>
      <p:regular r:id="rId17"/>
      <p:bold r:id="rId18"/>
      <p:italic r:id="rId19"/>
      <p:boldItalic r:id="rId20"/>
    </p:embeddedFont>
    <p:embeddedFont>
      <p:font typeface="PT Sans Narrow" panose="020B0604020202020204" charset="0"/>
      <p:regular r:id="rId21"/>
      <p:bold r:id="rId22"/>
    </p:embeddedFont>
    <p:embeddedFont>
      <p:font typeface="Arial Black" panose="020B0A04020102020204" pitchFamily="3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BF3825-199A-482B-94E9-6FEA55F8F620}">
  <a:tblStyle styleId="{94BF3825-199A-482B-94E9-6FEA55F8F6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70267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a52ffcafd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a52ffcafd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95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a52ffcaf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a52ffcaf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064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df7150c7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df7150c7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98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a52ffcaf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a52ffcaf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917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a52ffcaf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a52ffcaf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8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df7150c7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df7150c7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660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a52ffcaf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a52ffcaf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09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a52ffcaf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a52ffcaf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206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5a52ffcafd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5a52ffcaf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94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8" name="Google Shape;68;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0" name="Google Shape;80;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1" name="Google Shape;8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1" name="Google Shape;9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 name="Google Shape;95;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7" name="Google Shape;9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0" name="Google Shape;10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1"/>
        <p:cNvGrpSpPr/>
        <p:nvPr/>
      </p:nvGrpSpPr>
      <p:grpSpPr>
        <a:xfrm>
          <a:off x="0" y="0"/>
          <a:ext cx="0" cy="0"/>
          <a:chOff x="0" y="0"/>
          <a:chExt cx="0" cy="0"/>
        </a:xfrm>
      </p:grpSpPr>
      <p:sp>
        <p:nvSpPr>
          <p:cNvPr id="102" name="Google Shape;102;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3" name="Google Shape;103;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4" name="Google Shape;6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65" name="Google Shape;6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harathraj8608/CUSTOMIZED-AI-KITCHEN.git"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26"/>
          <p:cNvSpPr txBox="1"/>
          <p:nvPr/>
        </p:nvSpPr>
        <p:spPr>
          <a:xfrm>
            <a:off x="88406" y="2017173"/>
            <a:ext cx="8520600" cy="1579031"/>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b="1" dirty="0">
                <a:solidFill>
                  <a:srgbClr val="FF0000"/>
                </a:solidFill>
                <a:latin typeface="Calibri"/>
                <a:ea typeface="Calibri"/>
                <a:cs typeface="Calibri"/>
                <a:sym typeface="Calibri"/>
              </a:rPr>
              <a:t>Team Members: </a:t>
            </a:r>
          </a:p>
          <a:p>
            <a:pPr marL="0" lvl="0" indent="0" algn="ctr" rtl="0">
              <a:spcBef>
                <a:spcPts val="0"/>
              </a:spcBef>
              <a:spcAft>
                <a:spcPts val="0"/>
              </a:spcAft>
              <a:buNone/>
            </a:pPr>
            <a:endParaRPr lang="en" sz="1600" b="1" dirty="0">
              <a:solidFill>
                <a:srgbClr val="000000"/>
              </a:solidFill>
              <a:latin typeface="Calibri"/>
              <a:ea typeface="Calibri"/>
              <a:cs typeface="Calibri"/>
              <a:sym typeface="Calibri"/>
            </a:endParaRPr>
          </a:p>
          <a:p>
            <a:pPr marL="342900" indent="-342900" algn="ctr">
              <a:buFont typeface="+mj-lt"/>
              <a:buAutoNum type="arabicPeriod"/>
            </a:pPr>
            <a:r>
              <a:rPr lang="en" sz="1500" b="1" dirty="0" smtClean="0">
                <a:latin typeface="Calibri"/>
                <a:ea typeface="Calibri"/>
                <a:cs typeface="Calibri"/>
                <a:sym typeface="Calibri"/>
              </a:rPr>
              <a:t>S.BHARATHRAJ</a:t>
            </a:r>
            <a:r>
              <a:rPr lang="en" sz="1500" b="1" dirty="0" smtClean="0">
                <a:solidFill>
                  <a:srgbClr val="000000"/>
                </a:solidFill>
                <a:latin typeface="Calibri"/>
                <a:ea typeface="Calibri"/>
                <a:cs typeface="Calibri"/>
                <a:sym typeface="Calibri"/>
              </a:rPr>
              <a:t> </a:t>
            </a:r>
            <a:r>
              <a:rPr lang="en" sz="1500" b="1" dirty="0">
                <a:solidFill>
                  <a:srgbClr val="000000"/>
                </a:solidFill>
                <a:latin typeface="Calibri"/>
                <a:ea typeface="Calibri"/>
                <a:cs typeface="Calibri"/>
                <a:sym typeface="Calibri"/>
              </a:rPr>
              <a:t>- </a:t>
            </a:r>
            <a:r>
              <a:rPr lang="en" sz="1500" b="1" dirty="0" smtClean="0">
                <a:solidFill>
                  <a:srgbClr val="000000"/>
                </a:solidFill>
                <a:latin typeface="Calibri"/>
                <a:ea typeface="Calibri"/>
                <a:cs typeface="Calibri"/>
                <a:sym typeface="Calibri"/>
              </a:rPr>
              <a:t>IV </a:t>
            </a:r>
            <a:r>
              <a:rPr lang="en" sz="1500" b="1" dirty="0">
                <a:solidFill>
                  <a:srgbClr val="000000"/>
                </a:solidFill>
                <a:latin typeface="Calibri"/>
                <a:ea typeface="Calibri"/>
                <a:cs typeface="Calibri"/>
                <a:sym typeface="Calibri"/>
              </a:rPr>
              <a:t>Year CSE (Cybersecurity) (</a:t>
            </a:r>
            <a:r>
              <a:rPr lang="en" sz="1500" b="1" dirty="0">
                <a:solidFill>
                  <a:srgbClr val="FF0000"/>
                </a:solidFill>
                <a:latin typeface="Calibri"/>
                <a:ea typeface="Calibri"/>
                <a:cs typeface="Calibri"/>
                <a:sym typeface="Calibri"/>
              </a:rPr>
              <a:t>Team Leader</a:t>
            </a:r>
            <a:r>
              <a:rPr lang="en" sz="1500" b="1" dirty="0" smtClean="0">
                <a:solidFill>
                  <a:srgbClr val="000000"/>
                </a:solidFill>
                <a:latin typeface="Calibri"/>
                <a:ea typeface="Calibri"/>
                <a:cs typeface="Calibri"/>
                <a:sym typeface="Calibri"/>
              </a:rPr>
              <a:t>)</a:t>
            </a:r>
            <a:endParaRPr lang="en" sz="1500" b="1" dirty="0">
              <a:solidFill>
                <a:srgbClr val="000000"/>
              </a:solidFill>
              <a:latin typeface="Calibri"/>
              <a:ea typeface="Calibri"/>
              <a:cs typeface="Calibri"/>
              <a:sym typeface="Calibri"/>
            </a:endParaRPr>
          </a:p>
          <a:p>
            <a:pPr algn="ctr"/>
            <a:endParaRPr lang="en" sz="1500" b="1" dirty="0">
              <a:latin typeface="Calibri"/>
              <a:ea typeface="Calibri"/>
              <a:cs typeface="Calibri"/>
              <a:sym typeface="Calibri"/>
            </a:endParaRPr>
          </a:p>
          <a:p>
            <a:pPr algn="ctr"/>
            <a:r>
              <a:rPr lang="en" sz="1800" b="1" dirty="0">
                <a:solidFill>
                  <a:srgbClr val="FF0000"/>
                </a:solidFill>
                <a:latin typeface="Calibri"/>
                <a:ea typeface="Calibri"/>
                <a:cs typeface="Calibri"/>
                <a:sym typeface="Calibri"/>
              </a:rPr>
              <a:t>Team Mentor: </a:t>
            </a:r>
            <a:r>
              <a:rPr lang="en" sz="1500" b="1" dirty="0" smtClean="0">
                <a:latin typeface="Calibri"/>
                <a:ea typeface="Calibri"/>
                <a:cs typeface="Calibri"/>
                <a:sym typeface="Calibri"/>
              </a:rPr>
              <a:t> </a:t>
            </a:r>
            <a:r>
              <a:rPr lang="en" sz="1500" b="1" dirty="0">
                <a:latin typeface="Calibri"/>
                <a:ea typeface="Calibri"/>
                <a:cs typeface="Calibri"/>
                <a:sym typeface="Calibri"/>
              </a:rPr>
              <a:t>– </a:t>
            </a:r>
            <a:r>
              <a:rPr lang="en" sz="1500" b="1" dirty="0" smtClean="0">
                <a:latin typeface="Calibri"/>
                <a:ea typeface="Calibri"/>
                <a:cs typeface="Calibri"/>
                <a:sym typeface="Calibri"/>
              </a:rPr>
              <a:t>J.PRIYADHARSHINI (FACULTY OF CSE DEPARTMENT)</a:t>
            </a:r>
          </a:p>
          <a:p>
            <a:pPr algn="ctr"/>
            <a:r>
              <a:rPr lang="en" sz="1500" b="1" dirty="0" smtClean="0">
                <a:latin typeface="Calibri"/>
                <a:ea typeface="Calibri"/>
                <a:cs typeface="Calibri"/>
                <a:sym typeface="Calibri"/>
              </a:rPr>
              <a:t>AVIT</a:t>
            </a:r>
            <a:endParaRPr lang="en" sz="1500" b="1" dirty="0">
              <a:latin typeface="Calibri"/>
              <a:ea typeface="Calibri"/>
              <a:cs typeface="Calibri"/>
              <a:sym typeface="Calibri"/>
            </a:endParaRPr>
          </a:p>
          <a:p>
            <a:pPr algn="ctr"/>
            <a:endParaRPr lang="en" sz="1500" b="1" dirty="0">
              <a:solidFill>
                <a:srgbClr val="000000"/>
              </a:solidFill>
              <a:latin typeface="Calibri"/>
              <a:ea typeface="Calibri"/>
              <a:cs typeface="Calibri"/>
              <a:sym typeface="Calibri"/>
            </a:endParaRPr>
          </a:p>
          <a:p>
            <a:pPr algn="ctr"/>
            <a:endParaRPr lang="en" sz="1500" b="1" dirty="0">
              <a:solidFill>
                <a:srgbClr val="000000"/>
              </a:solidFill>
              <a:latin typeface="Calibri"/>
              <a:ea typeface="Calibri"/>
              <a:cs typeface="Calibri"/>
              <a:sym typeface="Calibri"/>
            </a:endParaRPr>
          </a:p>
          <a:p>
            <a:pPr marL="342900" lvl="0" indent="-342900" algn="ctr" rtl="0">
              <a:spcBef>
                <a:spcPts val="0"/>
              </a:spcBef>
              <a:spcAft>
                <a:spcPts val="0"/>
              </a:spcAft>
              <a:buAutoNum type="arabicPeriod"/>
            </a:pPr>
            <a:endParaRPr lang="en" sz="1600" b="1" dirty="0">
              <a:solidFill>
                <a:srgbClr val="000000"/>
              </a:solidFill>
              <a:latin typeface="Calibri"/>
              <a:ea typeface="Calibri"/>
              <a:cs typeface="Calibri"/>
              <a:sym typeface="Calibri"/>
            </a:endParaRPr>
          </a:p>
          <a:p>
            <a:pPr marL="0" lvl="0" indent="0" algn="ctr" rtl="0">
              <a:spcBef>
                <a:spcPts val="0"/>
              </a:spcBef>
              <a:spcAft>
                <a:spcPts val="0"/>
              </a:spcAft>
              <a:buNone/>
            </a:pPr>
            <a:endParaRPr sz="1600" b="1" dirty="0">
              <a:solidFill>
                <a:srgbClr val="000000"/>
              </a:solidFill>
              <a:latin typeface="Calibri"/>
              <a:ea typeface="Calibri"/>
              <a:cs typeface="Calibri"/>
              <a:sym typeface="Calibri"/>
            </a:endParaRPr>
          </a:p>
        </p:txBody>
      </p:sp>
      <p:pic>
        <p:nvPicPr>
          <p:cNvPr id="2" name="Picture 1">
            <a:extLst>
              <a:ext uri="{FF2B5EF4-FFF2-40B4-BE49-F238E27FC236}">
                <a16:creationId xmlns="" xmlns:a16="http://schemas.microsoft.com/office/drawing/2014/main" id="{D08276AA-2430-44DF-11CB-534B59DC84F6}"/>
              </a:ext>
            </a:extLst>
          </p:cNvPr>
          <p:cNvPicPr>
            <a:picLocks noChangeAspect="1"/>
          </p:cNvPicPr>
          <p:nvPr/>
        </p:nvPicPr>
        <p:blipFill>
          <a:blip r:embed="rId3"/>
          <a:stretch>
            <a:fillRect/>
          </a:stretch>
        </p:blipFill>
        <p:spPr>
          <a:xfrm>
            <a:off x="6662057" y="249779"/>
            <a:ext cx="2053890" cy="564615"/>
          </a:xfrm>
          <a:prstGeom prst="rect">
            <a:avLst/>
          </a:prstGeom>
        </p:spPr>
      </p:pic>
      <p:sp>
        <p:nvSpPr>
          <p:cNvPr id="4" name="TextBox 3">
            <a:extLst>
              <a:ext uri="{FF2B5EF4-FFF2-40B4-BE49-F238E27FC236}">
                <a16:creationId xmlns="" xmlns:a16="http://schemas.microsoft.com/office/drawing/2014/main" id="{43FDA0FC-B5CD-322E-8CF7-F4276818EC04}"/>
              </a:ext>
            </a:extLst>
          </p:cNvPr>
          <p:cNvSpPr txBox="1"/>
          <p:nvPr/>
        </p:nvSpPr>
        <p:spPr>
          <a:xfrm>
            <a:off x="192506" y="1131778"/>
            <a:ext cx="8694796" cy="439864"/>
          </a:xfrm>
          <a:prstGeom prst="rect">
            <a:avLst/>
          </a:prstGeom>
          <a:noFill/>
        </p:spPr>
        <p:txBody>
          <a:bodyPr wrap="square">
            <a:spAutoFit/>
          </a:bodyPr>
          <a:lstStyle/>
          <a:p>
            <a:pPr marL="0" lvl="0" indent="0" algn="ctr" rtl="0">
              <a:lnSpc>
                <a:spcPct val="138000"/>
              </a:lnSpc>
              <a:spcBef>
                <a:spcPts val="0"/>
              </a:spcBef>
              <a:spcAft>
                <a:spcPts val="1200"/>
              </a:spcAft>
              <a:buNone/>
            </a:pPr>
            <a:r>
              <a:rPr lang="en-US" sz="1800" b="1" dirty="0" smtClean="0">
                <a:solidFill>
                  <a:schemeClr val="accent1">
                    <a:lumMod val="75000"/>
                  </a:schemeClr>
                </a:solidFill>
                <a:highlight>
                  <a:srgbClr val="FFFFFF"/>
                </a:highlight>
                <a:latin typeface="Arial Black" panose="020B0A04020102020204" pitchFamily="34" charset="0"/>
              </a:rPr>
              <a:t>CUSTOMIZED AI KITCHEN FOR INDIA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7"/>
          <p:cNvSpPr txBox="1">
            <a:spLocks noGrp="1"/>
          </p:cNvSpPr>
          <p:nvPr>
            <p:ph type="title"/>
          </p:nvPr>
        </p:nvSpPr>
        <p:spPr>
          <a:xfrm>
            <a:off x="311700" y="231425"/>
            <a:ext cx="8520600" cy="707400"/>
          </a:xfrm>
          <a:prstGeom prst="rect">
            <a:avLst/>
          </a:prstGeom>
        </p:spPr>
        <p:txBody>
          <a:bodyPr spcFirstLastPara="1" wrap="square" lIns="91425" tIns="91425" rIns="91425" bIns="91425" anchor="t" anchorCtr="0">
            <a:noAutofit/>
          </a:bodyPr>
          <a:lstStyle/>
          <a:p>
            <a:pPr marL="0" lvl="0" indent="0" algn="ctr" rtl="0">
              <a:lnSpc>
                <a:spcPct val="120000"/>
              </a:lnSpc>
              <a:spcBef>
                <a:spcPts val="0"/>
              </a:spcBef>
              <a:spcAft>
                <a:spcPts val="0"/>
              </a:spcAft>
              <a:buSzPts val="990"/>
              <a:buNone/>
            </a:pPr>
            <a:r>
              <a:rPr lang="en" sz="2820" dirty="0">
                <a:solidFill>
                  <a:srgbClr val="FF7200"/>
                </a:solidFill>
                <a:latin typeface="Calibri"/>
                <a:ea typeface="Calibri"/>
                <a:cs typeface="Calibri"/>
                <a:sym typeface="Calibri"/>
              </a:rPr>
              <a:t>Problem Statement</a:t>
            </a:r>
            <a:endParaRPr sz="2820" dirty="0">
              <a:solidFill>
                <a:srgbClr val="FF7200"/>
              </a:solidFill>
              <a:latin typeface="Calibri"/>
              <a:ea typeface="Calibri"/>
              <a:cs typeface="Calibri"/>
              <a:sym typeface="Calibri"/>
            </a:endParaRPr>
          </a:p>
          <a:p>
            <a:pPr marL="0" lvl="0" indent="0" algn="l" rtl="0">
              <a:spcBef>
                <a:spcPts val="0"/>
              </a:spcBef>
              <a:spcAft>
                <a:spcPts val="0"/>
              </a:spcAft>
              <a:buSzPts val="990"/>
              <a:buNone/>
            </a:pPr>
            <a:endParaRPr sz="3240" dirty="0"/>
          </a:p>
        </p:txBody>
      </p:sp>
      <p:sp>
        <p:nvSpPr>
          <p:cNvPr id="130" name="Google Shape;130;p27"/>
          <p:cNvSpPr txBox="1">
            <a:spLocks noGrp="1"/>
          </p:cNvSpPr>
          <p:nvPr>
            <p:ph type="body" idx="1"/>
          </p:nvPr>
        </p:nvSpPr>
        <p:spPr>
          <a:xfrm>
            <a:off x="155850" y="3096773"/>
            <a:ext cx="8832300" cy="1417200"/>
          </a:xfrm>
          <a:prstGeom prst="rect">
            <a:avLst/>
          </a:prstGeom>
        </p:spPr>
        <p:txBody>
          <a:bodyPr spcFirstLastPara="1" wrap="square" lIns="91425" tIns="91425" rIns="91425" bIns="91425" anchor="t" anchorCtr="0">
            <a:noAutofit/>
          </a:bodyPr>
          <a:lstStyle/>
          <a:p>
            <a:r>
              <a:rPr lang="en-IN" sz="900" b="1" dirty="0"/>
              <a:t>To Create an AI kitchen </a:t>
            </a:r>
            <a:r>
              <a:rPr lang="en-IN" sz="900" b="1" dirty="0" smtClean="0"/>
              <a:t>helper by </a:t>
            </a:r>
            <a:r>
              <a:rPr lang="en-IN" sz="900" b="1" dirty="0"/>
              <a:t>using Intel's cutting-edge technology to improve cooking experiences with tailored recipe suggestions, live cooking tips, and automated pantry organization. The goal is for the solution to work well with smart kitchen appliances and use AI algorithms to adjust to user preferences, dietary restrictions, and ingredient availability. The ultimate aim is to make meal planning and </a:t>
            </a:r>
            <a:r>
              <a:rPr lang="en-IN" sz="900" b="1" dirty="0" smtClean="0"/>
              <a:t>preparation.</a:t>
            </a:r>
            <a:endParaRPr lang="en-US" sz="900" b="1" dirty="0"/>
          </a:p>
          <a:p>
            <a:pPr marL="114300" indent="0">
              <a:buNone/>
            </a:pPr>
            <a:r>
              <a:rPr lang="en-IN" sz="900" b="1" dirty="0"/>
              <a:t> </a:t>
            </a:r>
            <a:endParaRPr lang="en-US" sz="900" b="1" dirty="0"/>
          </a:p>
          <a:p>
            <a:r>
              <a:rPr lang="en-IN" sz="900" b="1" dirty="0"/>
              <a:t>This statement describes the aim of developing a high-tech AI kitchen helper that not only aids in cooking but also enhances the overall culinary process by leveraging Intel's advanced </a:t>
            </a:r>
            <a:r>
              <a:rPr lang="en-IN" sz="900" b="1" dirty="0" smtClean="0"/>
              <a:t>technologies.</a:t>
            </a:r>
            <a:endParaRPr lang="en-US" sz="900" b="1" i="0" dirty="0">
              <a:solidFill>
                <a:srgbClr val="222222"/>
              </a:solidFill>
              <a:effectLst/>
              <a:highlight>
                <a:srgbClr val="FFFFFF"/>
              </a:highlight>
              <a:latin typeface="Arial" panose="020B0604020202020204" pitchFamily="34" charset="0"/>
            </a:endParaRPr>
          </a:p>
        </p:txBody>
      </p:sp>
      <p:pic>
        <p:nvPicPr>
          <p:cNvPr id="4" name="Picture 3">
            <a:extLst>
              <a:ext uri="{FF2B5EF4-FFF2-40B4-BE49-F238E27FC236}">
                <a16:creationId xmlns="" xmlns:a16="http://schemas.microsoft.com/office/drawing/2014/main" id="{09B2F39A-E724-A9FD-2939-A178C35A0713}"/>
              </a:ext>
            </a:extLst>
          </p:cNvPr>
          <p:cNvPicPr>
            <a:picLocks noChangeAspect="1"/>
          </p:cNvPicPr>
          <p:nvPr/>
        </p:nvPicPr>
        <p:blipFill>
          <a:blip r:embed="rId3"/>
          <a:stretch>
            <a:fillRect/>
          </a:stretch>
        </p:blipFill>
        <p:spPr>
          <a:xfrm>
            <a:off x="6662057" y="249779"/>
            <a:ext cx="2053890" cy="56461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1861" y="938825"/>
            <a:ext cx="3337580" cy="2053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8"/>
          <p:cNvSpPr txBox="1">
            <a:spLocks noGrp="1"/>
          </p:cNvSpPr>
          <p:nvPr>
            <p:ph type="body" idx="1"/>
          </p:nvPr>
        </p:nvSpPr>
        <p:spPr>
          <a:xfrm>
            <a:off x="311700" y="2701949"/>
            <a:ext cx="8520600" cy="2058501"/>
          </a:xfrm>
          <a:prstGeom prst="rect">
            <a:avLst/>
          </a:prstGeom>
        </p:spPr>
        <p:txBody>
          <a:bodyPr spcFirstLastPara="1" wrap="square" lIns="91425" tIns="91425" rIns="91425" bIns="91425" anchor="t" anchorCtr="0">
            <a:normAutofit/>
          </a:bodyPr>
          <a:lstStyle/>
          <a:p>
            <a:pPr marL="0" indent="0"/>
            <a:r>
              <a:rPr lang="en-IN" sz="2000"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 </a:t>
            </a:r>
            <a:r>
              <a:rPr lang="en-IN" sz="2000" dirty="0" smtClean="0">
                <a:solidFill>
                  <a:srgbClr val="000000"/>
                </a:solidFill>
                <a:latin typeface="Times New Roman" panose="02020603050405020304" pitchFamily="18" charset="0"/>
                <a:ea typeface="Times New Roman" panose="02020603050405020304" pitchFamily="18" charset="0"/>
              </a:rPr>
              <a:t>Empowers </a:t>
            </a:r>
            <a:r>
              <a:rPr lang="en-IN" sz="2000" dirty="0">
                <a:solidFill>
                  <a:srgbClr val="000000"/>
                </a:solidFill>
                <a:latin typeface="Times New Roman" panose="02020603050405020304" pitchFamily="18" charset="0"/>
                <a:ea typeface="Times New Roman" panose="02020603050405020304" pitchFamily="18" charset="0"/>
              </a:rPr>
              <a:t>users of all skill levels to create restaurant-quality meals at home.</a:t>
            </a:r>
            <a:endParaRPr lang="en-US" sz="2000" b="1" dirty="0">
              <a:solidFill>
                <a:srgbClr val="000000"/>
              </a:solidFill>
              <a:latin typeface="Arial" panose="020B0604020202020204" pitchFamily="34" charset="0"/>
              <a:ea typeface="Arial" panose="020B0604020202020204" pitchFamily="34" charset="0"/>
            </a:endParaRPr>
          </a:p>
          <a:p>
            <a:pPr marL="0" indent="0"/>
            <a:r>
              <a:rPr lang="en-IN" sz="2000" dirty="0" smtClean="0">
                <a:solidFill>
                  <a:srgbClr val="000000"/>
                </a:solidFill>
                <a:latin typeface="Times New Roman" panose="02020603050405020304" pitchFamily="18" charset="0"/>
                <a:ea typeface="Times New Roman" panose="02020603050405020304" pitchFamily="18" charset="0"/>
              </a:rPr>
              <a:t> Saves </a:t>
            </a:r>
            <a:r>
              <a:rPr lang="en-IN" sz="2000" dirty="0">
                <a:solidFill>
                  <a:srgbClr val="000000"/>
                </a:solidFill>
                <a:latin typeface="Times New Roman" panose="02020603050405020304" pitchFamily="18" charset="0"/>
                <a:ea typeface="Times New Roman" panose="02020603050405020304" pitchFamily="18" charset="0"/>
              </a:rPr>
              <a:t>time with efficient meal planning, </a:t>
            </a:r>
            <a:r>
              <a:rPr lang="en-IN" sz="2000" dirty="0" err="1" smtClean="0">
                <a:solidFill>
                  <a:srgbClr val="000000"/>
                </a:solidFill>
                <a:latin typeface="Times New Roman" panose="02020603050405020304" pitchFamily="18" charset="0"/>
                <a:ea typeface="Times New Roman" panose="02020603050405020304" pitchFamily="18" charset="0"/>
              </a:rPr>
              <a:t>grocery,shopping</a:t>
            </a:r>
            <a:r>
              <a:rPr lang="en-IN" sz="2000" dirty="0">
                <a:solidFill>
                  <a:srgbClr val="000000"/>
                </a:solidFill>
                <a:latin typeface="Times New Roman" panose="02020603050405020304" pitchFamily="18" charset="0"/>
                <a:ea typeface="Times New Roman" panose="02020603050405020304" pitchFamily="18" charset="0"/>
              </a:rPr>
              <a:t>, and cooking </a:t>
            </a:r>
            <a:r>
              <a:rPr lang="en-IN" sz="2000" dirty="0" smtClean="0">
                <a:solidFill>
                  <a:srgbClr val="000000"/>
                </a:solidFill>
                <a:latin typeface="Times New Roman" panose="02020603050405020304" pitchFamily="18" charset="0"/>
                <a:ea typeface="Times New Roman" panose="02020603050405020304" pitchFamily="18" charset="0"/>
              </a:rPr>
              <a:t>                                  processes</a:t>
            </a:r>
            <a:r>
              <a:rPr lang="en-IN" sz="2000" dirty="0">
                <a:solidFill>
                  <a:srgbClr val="000000"/>
                </a:solidFill>
                <a:latin typeface="Times New Roman" panose="02020603050405020304" pitchFamily="18" charset="0"/>
                <a:ea typeface="Times New Roman" panose="02020603050405020304" pitchFamily="18" charset="0"/>
              </a:rPr>
              <a:t>.</a:t>
            </a:r>
            <a:endParaRPr lang="en-US" sz="2000" b="1" dirty="0">
              <a:solidFill>
                <a:srgbClr val="000000"/>
              </a:solidFill>
              <a:latin typeface="Arial" panose="020B0604020202020204" pitchFamily="34" charset="0"/>
              <a:ea typeface="Arial" panose="020B0604020202020204" pitchFamily="34" charset="0"/>
            </a:endParaRPr>
          </a:p>
          <a:p>
            <a:pPr marL="0" indent="0"/>
            <a:r>
              <a:rPr lang="en-IN" sz="2000"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 </a:t>
            </a:r>
            <a:r>
              <a:rPr lang="en-IN" sz="2000" dirty="0" smtClean="0">
                <a:solidFill>
                  <a:srgbClr val="000000"/>
                </a:solidFill>
                <a:latin typeface="Times New Roman" panose="02020603050405020304" pitchFamily="18" charset="0"/>
                <a:ea typeface="Times New Roman" panose="02020603050405020304" pitchFamily="18" charset="0"/>
              </a:rPr>
              <a:t>Promotes </a:t>
            </a:r>
            <a:r>
              <a:rPr lang="en-IN" sz="2000" dirty="0">
                <a:solidFill>
                  <a:srgbClr val="000000"/>
                </a:solidFill>
                <a:latin typeface="Times New Roman" panose="02020603050405020304" pitchFamily="18" charset="0"/>
                <a:ea typeface="Times New Roman" panose="02020603050405020304" pitchFamily="18" charset="0"/>
              </a:rPr>
              <a:t>healthier eating habits through personalized nutrition insights</a:t>
            </a:r>
            <a:r>
              <a:rPr lang="en-IN" sz="2000" dirty="0" smtClean="0">
                <a:solidFill>
                  <a:srgbClr val="000000"/>
                </a:solidFill>
                <a:latin typeface="Times New Roman" panose="02020603050405020304" pitchFamily="18" charset="0"/>
                <a:ea typeface="Times New Roman" panose="02020603050405020304" pitchFamily="18" charset="0"/>
              </a:rPr>
              <a:t>.</a:t>
            </a:r>
            <a:endParaRPr lang="en-US" sz="2000" b="1" dirty="0" smtClean="0">
              <a:solidFill>
                <a:srgbClr val="000000"/>
              </a:solidFill>
              <a:latin typeface="Arial" panose="020B0604020202020204" pitchFamily="34" charset="0"/>
              <a:ea typeface="Times New Roman" panose="02020603050405020304" pitchFamily="18" charset="0"/>
            </a:endParaRPr>
          </a:p>
          <a:p>
            <a:pPr marL="0" indent="0"/>
            <a:r>
              <a:rPr lang="en-IN" sz="2000"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 </a:t>
            </a:r>
            <a:r>
              <a:rPr lang="en-IN" sz="2000" dirty="0" smtClean="0">
                <a:solidFill>
                  <a:srgbClr val="000000"/>
                </a:solidFill>
                <a:latin typeface="Times New Roman" panose="02020603050405020304" pitchFamily="18" charset="0"/>
                <a:ea typeface="Times New Roman" panose="02020603050405020304" pitchFamily="18" charset="0"/>
              </a:rPr>
              <a:t>Supports </a:t>
            </a:r>
            <a:r>
              <a:rPr lang="en-IN" sz="2000" dirty="0">
                <a:solidFill>
                  <a:srgbClr val="000000"/>
                </a:solidFill>
                <a:latin typeface="Times New Roman" panose="02020603050405020304" pitchFamily="18" charset="0"/>
                <a:ea typeface="Times New Roman" panose="02020603050405020304" pitchFamily="18" charset="0"/>
              </a:rPr>
              <a:t>sustainable living with eco-conscious cooking practices.</a:t>
            </a:r>
            <a:endParaRPr lang="en-US" sz="2000" b="1" dirty="0">
              <a:solidFill>
                <a:srgbClr val="000000"/>
              </a:solidFill>
              <a:latin typeface="Arial" panose="020B0604020202020204" pitchFamily="34" charset="0"/>
              <a:ea typeface="Arial" panose="020B0604020202020204" pitchFamily="34" charset="0"/>
            </a:endParaRPr>
          </a:p>
          <a:p>
            <a:pPr marL="285750" indent="-285750" algn="just">
              <a:spcAft>
                <a:spcPts val="1200"/>
              </a:spcAft>
            </a:pPr>
            <a:endParaRPr sz="2000" b="1" dirty="0">
              <a:solidFill>
                <a:srgbClr val="000000"/>
              </a:solidFill>
              <a:highlight>
                <a:schemeClr val="lt1"/>
              </a:highlight>
              <a:latin typeface="Calibri"/>
              <a:ea typeface="Calibri"/>
              <a:cs typeface="Calibri"/>
              <a:sym typeface="Calibri"/>
            </a:endParaRPr>
          </a:p>
        </p:txBody>
      </p:sp>
      <p:sp>
        <p:nvSpPr>
          <p:cNvPr id="143" name="Google Shape;143;p28"/>
          <p:cNvSpPr txBox="1">
            <a:spLocks noGrp="1"/>
          </p:cNvSpPr>
          <p:nvPr>
            <p:ph type="title"/>
          </p:nvPr>
        </p:nvSpPr>
        <p:spPr>
          <a:xfrm>
            <a:off x="311700" y="2314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dirty="0" smtClean="0">
                <a:solidFill>
                  <a:srgbClr val="FF7200"/>
                </a:solidFill>
                <a:latin typeface="Calibri"/>
                <a:ea typeface="Calibri"/>
                <a:cs typeface="Calibri"/>
                <a:sym typeface="Calibri"/>
              </a:rPr>
              <a:t>Unique breif solution</a:t>
            </a:r>
            <a:endParaRPr sz="3240" dirty="0"/>
          </a:p>
        </p:txBody>
      </p:sp>
      <p:pic>
        <p:nvPicPr>
          <p:cNvPr id="2" name="Picture 1">
            <a:extLst>
              <a:ext uri="{FF2B5EF4-FFF2-40B4-BE49-F238E27FC236}">
                <a16:creationId xmlns="" xmlns:a16="http://schemas.microsoft.com/office/drawing/2014/main" id="{0950F32D-6A4E-7BC8-65FC-74F83691BE11}"/>
              </a:ext>
            </a:extLst>
          </p:cNvPr>
          <p:cNvPicPr>
            <a:picLocks noChangeAspect="1"/>
          </p:cNvPicPr>
          <p:nvPr/>
        </p:nvPicPr>
        <p:blipFill>
          <a:blip r:embed="rId3"/>
          <a:stretch>
            <a:fillRect/>
          </a:stretch>
        </p:blipFill>
        <p:spPr>
          <a:xfrm>
            <a:off x="6662057" y="249779"/>
            <a:ext cx="2053890" cy="56461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0851" y="765511"/>
            <a:ext cx="3874853" cy="19364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318326" y="179649"/>
            <a:ext cx="8520600" cy="454343"/>
          </a:xfrm>
          <a:prstGeom prst="rect">
            <a:avLst/>
          </a:prstGeom>
        </p:spPr>
        <p:txBody>
          <a:bodyPr spcFirstLastPara="1" wrap="square" lIns="91425" tIns="91425" rIns="91425" bIns="91425" anchor="t" anchorCtr="0">
            <a:noAutofit/>
          </a:bodyPr>
          <a:lstStyle/>
          <a:p>
            <a:pPr algn="ctr">
              <a:lnSpc>
                <a:spcPct val="120000"/>
              </a:lnSpc>
            </a:pPr>
            <a:r>
              <a:rPr lang="en-IN" sz="2800" dirty="0"/>
              <a:t>Features Offered</a:t>
            </a:r>
            <a:r>
              <a:rPr lang="en-US" sz="2800" dirty="0"/>
              <a:t/>
            </a:r>
            <a:br>
              <a:rPr lang="en-US" sz="2800" dirty="0"/>
            </a:br>
            <a:endParaRPr sz="2800" dirty="0">
              <a:solidFill>
                <a:srgbClr val="FF7200"/>
              </a:solidFill>
              <a:latin typeface="Calibri"/>
              <a:ea typeface="Calibri"/>
              <a:cs typeface="Calibri"/>
              <a:sym typeface="Calibri"/>
            </a:endParaRPr>
          </a:p>
          <a:p>
            <a:pPr marL="0" lvl="0" indent="0" algn="l" rtl="0">
              <a:spcBef>
                <a:spcPts val="0"/>
              </a:spcBef>
              <a:spcAft>
                <a:spcPts val="0"/>
              </a:spcAft>
              <a:buNone/>
            </a:pPr>
            <a:endParaRPr sz="2800" dirty="0"/>
          </a:p>
        </p:txBody>
      </p:sp>
      <p:sp>
        <p:nvSpPr>
          <p:cNvPr id="149" name="Google Shape;149;p29"/>
          <p:cNvSpPr txBox="1">
            <a:spLocks noGrp="1"/>
          </p:cNvSpPr>
          <p:nvPr>
            <p:ph type="body" idx="1"/>
          </p:nvPr>
        </p:nvSpPr>
        <p:spPr>
          <a:xfrm>
            <a:off x="318326" y="1786174"/>
            <a:ext cx="9409318" cy="4735233"/>
          </a:xfrm>
          <a:prstGeom prst="rect">
            <a:avLst/>
          </a:prstGeom>
        </p:spPr>
        <p:txBody>
          <a:bodyPr spcFirstLastPara="1" wrap="square" lIns="91425" tIns="91425" rIns="91425" bIns="91425" anchor="t" anchorCtr="0">
            <a:noAutofit/>
          </a:bodyPr>
          <a:lstStyle/>
          <a:p>
            <a:pPr marL="114300" indent="0">
              <a:buNone/>
            </a:pPr>
            <a:r>
              <a:rPr lang="en-IN" sz="1050" dirty="0" smtClean="0"/>
              <a:t>                 Here </a:t>
            </a:r>
            <a:r>
              <a:rPr lang="en-IN" sz="1050" dirty="0"/>
              <a:t>are some key features offered by Intel </a:t>
            </a:r>
            <a:r>
              <a:rPr lang="en-IN" sz="1050" dirty="0" err="1"/>
              <a:t>Unnati's</a:t>
            </a:r>
            <a:r>
              <a:rPr lang="en-IN" sz="1050" dirty="0"/>
              <a:t> customized AI kitchen solution:</a:t>
            </a:r>
            <a:endParaRPr lang="en-US" sz="1050" b="1" dirty="0"/>
          </a:p>
          <a:p>
            <a:pPr lvl="0"/>
            <a:r>
              <a:rPr lang="en-IN" sz="1050" b="1" dirty="0"/>
              <a:t>Personalized Recipe </a:t>
            </a:r>
            <a:r>
              <a:rPr lang="en-IN" sz="1050" b="1" dirty="0" smtClean="0"/>
              <a:t>Recommendations,</a:t>
            </a:r>
            <a:endParaRPr lang="en-US" sz="1050" b="1" dirty="0"/>
          </a:p>
          <a:p>
            <a:pPr lvl="0"/>
            <a:r>
              <a:rPr lang="en-IN" sz="1050" b="1" dirty="0" smtClean="0"/>
              <a:t>Real-Time </a:t>
            </a:r>
            <a:r>
              <a:rPr lang="en-IN" sz="1050" b="1" dirty="0"/>
              <a:t>Cooking </a:t>
            </a:r>
            <a:r>
              <a:rPr lang="en-IN" sz="1050" b="1" dirty="0" smtClean="0"/>
              <a:t>Guidance,</a:t>
            </a:r>
            <a:endParaRPr lang="en-US" sz="1050" b="1" dirty="0"/>
          </a:p>
          <a:p>
            <a:pPr lvl="0"/>
            <a:r>
              <a:rPr lang="en-IN" sz="1050" b="1" dirty="0" smtClean="0"/>
              <a:t>Smart </a:t>
            </a:r>
            <a:r>
              <a:rPr lang="en-IN" sz="1050" b="1" dirty="0"/>
              <a:t>Inventory </a:t>
            </a:r>
            <a:r>
              <a:rPr lang="en-IN" sz="1050" b="1" dirty="0" smtClean="0"/>
              <a:t>Management,</a:t>
            </a:r>
            <a:endParaRPr lang="en-US" sz="1050" b="1" dirty="0"/>
          </a:p>
          <a:p>
            <a:pPr lvl="0"/>
            <a:r>
              <a:rPr lang="en-IN" sz="1050" b="1" dirty="0" smtClean="0"/>
              <a:t>Meal </a:t>
            </a:r>
            <a:r>
              <a:rPr lang="en-IN" sz="1050" b="1" dirty="0"/>
              <a:t>Planning and Nutrition </a:t>
            </a:r>
            <a:r>
              <a:rPr lang="en-IN" sz="1050" b="1" dirty="0" smtClean="0"/>
              <a:t>Tracking,</a:t>
            </a:r>
            <a:endParaRPr lang="en-US" sz="1050" b="1" dirty="0"/>
          </a:p>
          <a:p>
            <a:pPr lvl="0"/>
            <a:r>
              <a:rPr lang="en-IN" sz="1050" b="1" dirty="0" smtClean="0"/>
              <a:t>Voice </a:t>
            </a:r>
            <a:r>
              <a:rPr lang="en-IN" sz="1050" b="1" dirty="0"/>
              <a:t>and Gesture </a:t>
            </a:r>
            <a:r>
              <a:rPr lang="en-IN" sz="1050" b="1" dirty="0" smtClean="0"/>
              <a:t>Control</a:t>
            </a:r>
            <a:r>
              <a:rPr lang="en-IN" sz="1050" b="1" dirty="0"/>
              <a:t>,</a:t>
            </a:r>
            <a:endParaRPr lang="en-US" sz="1050" b="1" dirty="0"/>
          </a:p>
          <a:p>
            <a:pPr lvl="0"/>
            <a:r>
              <a:rPr lang="en-IN" sz="1050" b="1" dirty="0"/>
              <a:t>Community and Social </a:t>
            </a:r>
            <a:r>
              <a:rPr lang="en-IN" sz="1050" b="1" dirty="0" smtClean="0"/>
              <a:t>Integration,</a:t>
            </a:r>
            <a:endParaRPr lang="en-US" sz="1050" b="1" dirty="0"/>
          </a:p>
          <a:p>
            <a:pPr lvl="0"/>
            <a:r>
              <a:rPr lang="en-IN" sz="1050" b="1" dirty="0" smtClean="0"/>
              <a:t>Environmental Sustainability</a:t>
            </a:r>
            <a:r>
              <a:rPr lang="en-IN" sz="1050" b="1" dirty="0"/>
              <a:t>,</a:t>
            </a:r>
            <a:endParaRPr lang="en-US" sz="1050" b="1" dirty="0"/>
          </a:p>
          <a:p>
            <a:pPr lvl="0"/>
            <a:r>
              <a:rPr lang="en-IN" sz="1050" b="1" dirty="0"/>
              <a:t>Security and Privacy </a:t>
            </a:r>
            <a:r>
              <a:rPr lang="en-IN" sz="1050" b="1" dirty="0" smtClean="0"/>
              <a:t>Assurance</a:t>
            </a:r>
            <a:r>
              <a:rPr lang="en-IN" sz="1050" b="1" dirty="0"/>
              <a:t>,</a:t>
            </a:r>
            <a:endParaRPr lang="en-US" sz="1050" b="1" dirty="0"/>
          </a:p>
          <a:p>
            <a:pPr lvl="0"/>
            <a:r>
              <a:rPr lang="en-IN" sz="1050" b="1" dirty="0"/>
              <a:t>Integration with Smart </a:t>
            </a:r>
            <a:r>
              <a:rPr lang="en-IN" sz="1050" b="1" dirty="0" smtClean="0"/>
              <a:t>Appliances</a:t>
            </a:r>
            <a:r>
              <a:rPr lang="en-IN" sz="1050" b="1" dirty="0"/>
              <a:t>,</a:t>
            </a:r>
            <a:endParaRPr lang="en-US" sz="1050" b="1" dirty="0"/>
          </a:p>
          <a:p>
            <a:pPr lvl="0"/>
            <a:r>
              <a:rPr lang="en-IN" sz="1050" b="1" dirty="0"/>
              <a:t>Continuous Learning and </a:t>
            </a:r>
            <a:r>
              <a:rPr lang="en-IN" sz="1050" b="1" dirty="0" smtClean="0"/>
              <a:t>Adaptation,</a:t>
            </a:r>
            <a:endParaRPr lang="en-US" sz="1050" b="1" dirty="0"/>
          </a:p>
          <a:p>
            <a:pPr marL="114300" indent="0">
              <a:buNone/>
            </a:pPr>
            <a:r>
              <a:rPr lang="en-IN" sz="1050" dirty="0" smtClean="0"/>
              <a:t>                 </a:t>
            </a:r>
          </a:p>
          <a:p>
            <a:pPr marL="114300" indent="0">
              <a:buNone/>
            </a:pPr>
            <a:r>
              <a:rPr lang="en-IN" sz="1050" dirty="0"/>
              <a:t> </a:t>
            </a:r>
            <a:r>
              <a:rPr lang="en-IN" sz="1050" dirty="0" smtClean="0"/>
              <a:t>                     These </a:t>
            </a:r>
            <a:r>
              <a:rPr lang="en-IN" sz="1050" dirty="0"/>
              <a:t>features collectively enhance the cooking experience, making it more efficient, enjoyable, and aligned with individual preferences and dietary needs, while also promoting sustainability and community engagement within the kitchen environment.</a:t>
            </a:r>
            <a:endParaRPr lang="en-US" sz="1050" b="1" dirty="0"/>
          </a:p>
          <a:p>
            <a:pPr marL="285750" indent="-285750" algn="just">
              <a:lnSpc>
                <a:spcPct val="100000"/>
              </a:lnSpc>
            </a:pPr>
            <a:endParaRPr sz="800" dirty="0"/>
          </a:p>
        </p:txBody>
      </p:sp>
      <p:pic>
        <p:nvPicPr>
          <p:cNvPr id="2" name="Picture 1">
            <a:extLst>
              <a:ext uri="{FF2B5EF4-FFF2-40B4-BE49-F238E27FC236}">
                <a16:creationId xmlns="" xmlns:a16="http://schemas.microsoft.com/office/drawing/2014/main" id="{E4759C04-45C5-73DA-347E-B44B5A19E8C0}"/>
              </a:ext>
            </a:extLst>
          </p:cNvPr>
          <p:cNvPicPr>
            <a:picLocks noChangeAspect="1"/>
          </p:cNvPicPr>
          <p:nvPr/>
        </p:nvPicPr>
        <p:blipFill>
          <a:blip r:embed="rId3"/>
          <a:stretch>
            <a:fillRect/>
          </a:stretch>
        </p:blipFill>
        <p:spPr>
          <a:xfrm>
            <a:off x="6662057" y="249779"/>
            <a:ext cx="2053890" cy="56461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644" y="718318"/>
            <a:ext cx="2438400" cy="10440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112917" y="-130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b="1" dirty="0" smtClean="0">
                <a:solidFill>
                  <a:srgbClr val="FF7200"/>
                </a:solidFill>
                <a:latin typeface="Calibri"/>
                <a:ea typeface="Calibri"/>
                <a:cs typeface="Calibri"/>
                <a:sym typeface="Calibri"/>
              </a:rPr>
              <a:t>Process flow </a:t>
            </a:r>
            <a:endParaRPr sz="1720" b="1" dirty="0">
              <a:solidFill>
                <a:srgbClr val="FF7200"/>
              </a:solidFill>
              <a:latin typeface="Calibri"/>
              <a:ea typeface="Calibri"/>
              <a:cs typeface="Calibri"/>
              <a:sym typeface="Calibri"/>
            </a:endParaRPr>
          </a:p>
        </p:txBody>
      </p:sp>
      <p:sp>
        <p:nvSpPr>
          <p:cNvPr id="2" name="Google Shape;149;p29">
            <a:extLst>
              <a:ext uri="{FF2B5EF4-FFF2-40B4-BE49-F238E27FC236}">
                <a16:creationId xmlns="" xmlns:a16="http://schemas.microsoft.com/office/drawing/2014/main" id="{B231F041-65F5-53A3-A70B-93A35FB7A591}"/>
              </a:ext>
            </a:extLst>
          </p:cNvPr>
          <p:cNvSpPr txBox="1">
            <a:spLocks noGrp="1"/>
          </p:cNvSpPr>
          <p:nvPr>
            <p:ph type="body" idx="1"/>
          </p:nvPr>
        </p:nvSpPr>
        <p:spPr>
          <a:xfrm>
            <a:off x="126443" y="1764452"/>
            <a:ext cx="9144000" cy="4425969"/>
          </a:xfrm>
          <a:prstGeom prst="rect">
            <a:avLst/>
          </a:prstGeom>
        </p:spPr>
        <p:txBody>
          <a:bodyPr spcFirstLastPara="1" wrap="square" lIns="91425" tIns="91425" rIns="91425" bIns="91425" anchor="t" anchorCtr="0">
            <a:noAutofit/>
          </a:bodyPr>
          <a:lstStyle/>
          <a:p>
            <a:pPr lvl="0"/>
            <a:r>
              <a:rPr lang="en-IN" sz="1100" b="1" dirty="0"/>
              <a:t>User Interaction:</a:t>
            </a:r>
            <a:endParaRPr lang="en-US" sz="1100" b="1" dirty="0"/>
          </a:p>
          <a:p>
            <a:pPr lvl="1"/>
            <a:r>
              <a:rPr lang="en-IN" sz="1100" b="1" dirty="0"/>
              <a:t>Input:</a:t>
            </a:r>
            <a:r>
              <a:rPr lang="en-IN" sz="1100" dirty="0"/>
              <a:t> User interacts with the AI kitchen system through a mobile app, web interface, or voice commands.</a:t>
            </a:r>
            <a:endParaRPr lang="en-US" sz="1100" b="1" dirty="0"/>
          </a:p>
          <a:p>
            <a:pPr lvl="0"/>
            <a:r>
              <a:rPr lang="en-IN" sz="1100" b="1" dirty="0" smtClean="0"/>
              <a:t>AI </a:t>
            </a:r>
            <a:r>
              <a:rPr lang="en-IN" sz="1100" b="1" dirty="0"/>
              <a:t>Processing:</a:t>
            </a:r>
            <a:endParaRPr lang="en-US" sz="1100" b="1" dirty="0"/>
          </a:p>
          <a:p>
            <a:pPr lvl="1"/>
            <a:r>
              <a:rPr lang="en-IN" sz="1100" b="1" dirty="0"/>
              <a:t>Input:</a:t>
            </a:r>
            <a:r>
              <a:rPr lang="en-IN" sz="1100" dirty="0"/>
              <a:t> User inputs and system data from </a:t>
            </a:r>
            <a:r>
              <a:rPr lang="en-IN" sz="1100" dirty="0" err="1"/>
              <a:t>IoT</a:t>
            </a:r>
            <a:r>
              <a:rPr lang="en-IN" sz="1100" dirty="0"/>
              <a:t> sensors and devices.</a:t>
            </a:r>
            <a:endParaRPr lang="en-US" sz="1100" b="1" dirty="0"/>
          </a:p>
          <a:p>
            <a:pPr lvl="0"/>
            <a:r>
              <a:rPr lang="en-IN" sz="1100" b="1" dirty="0" err="1" smtClean="0"/>
              <a:t>IoT</a:t>
            </a:r>
            <a:r>
              <a:rPr lang="en-IN" sz="1100" b="1" dirty="0" smtClean="0"/>
              <a:t> </a:t>
            </a:r>
            <a:r>
              <a:rPr lang="en-IN" sz="1100" b="1" dirty="0"/>
              <a:t>Integration:</a:t>
            </a:r>
            <a:endParaRPr lang="en-US" sz="1100" b="1" dirty="0"/>
          </a:p>
          <a:p>
            <a:pPr lvl="1"/>
            <a:r>
              <a:rPr lang="en-IN" sz="1100" b="1" dirty="0"/>
              <a:t>Input:</a:t>
            </a:r>
            <a:r>
              <a:rPr lang="en-IN" sz="1100" dirty="0"/>
              <a:t> Data from </a:t>
            </a:r>
            <a:r>
              <a:rPr lang="en-IN" sz="1100" dirty="0" err="1"/>
              <a:t>IoT</a:t>
            </a:r>
            <a:r>
              <a:rPr lang="en-IN" sz="1100" dirty="0"/>
              <a:t>-enabled kitchen appliances and sensors.</a:t>
            </a:r>
            <a:endParaRPr lang="en-US" sz="1100" b="1" dirty="0"/>
          </a:p>
          <a:p>
            <a:pPr lvl="0"/>
            <a:r>
              <a:rPr lang="en-IN" sz="1100" b="1" dirty="0" smtClean="0"/>
              <a:t>Data </a:t>
            </a:r>
            <a:r>
              <a:rPr lang="en-IN" sz="1100" b="1" dirty="0"/>
              <a:t>Management:</a:t>
            </a:r>
            <a:endParaRPr lang="en-US" sz="1100" b="1" dirty="0"/>
          </a:p>
          <a:p>
            <a:pPr lvl="1"/>
            <a:r>
              <a:rPr lang="en-IN" sz="1100" b="1" dirty="0"/>
              <a:t>Input:</a:t>
            </a:r>
            <a:r>
              <a:rPr lang="en-IN" sz="1100" dirty="0"/>
              <a:t> User profile data, recipe database, and operational logs.</a:t>
            </a:r>
            <a:endParaRPr lang="en-US" sz="1100" b="1" dirty="0"/>
          </a:p>
          <a:p>
            <a:pPr lvl="0"/>
            <a:r>
              <a:rPr lang="en-IN" sz="1100" b="1" dirty="0" smtClean="0"/>
              <a:t>Output</a:t>
            </a:r>
            <a:r>
              <a:rPr lang="en-IN" sz="1100" b="1" dirty="0"/>
              <a:t>:</a:t>
            </a:r>
            <a:endParaRPr lang="en-US" sz="1100" b="1" dirty="0"/>
          </a:p>
          <a:p>
            <a:pPr lvl="1"/>
            <a:r>
              <a:rPr lang="en-IN" sz="1100" b="1" dirty="0"/>
              <a:t>Output:</a:t>
            </a:r>
            <a:r>
              <a:rPr lang="en-IN" sz="1100" dirty="0"/>
              <a:t> System-generated outputs and user actions.</a:t>
            </a:r>
            <a:endParaRPr lang="en-US" sz="1100" b="1" dirty="0"/>
          </a:p>
          <a:p>
            <a:pPr lvl="1"/>
            <a:r>
              <a:rPr lang="en-IN" sz="1100" b="1" dirty="0"/>
              <a:t>Activities:</a:t>
            </a:r>
            <a:endParaRPr lang="en-US" sz="1100" b="1" dirty="0"/>
          </a:p>
          <a:p>
            <a:pPr lvl="2"/>
            <a:r>
              <a:rPr lang="en-IN" sz="1100" b="1" dirty="0"/>
              <a:t>Cooking Results:</a:t>
            </a:r>
            <a:r>
              <a:rPr lang="en-IN" sz="1100" dirty="0"/>
              <a:t> User receives notifications and visual feedback on cooking progress and completion.</a:t>
            </a:r>
            <a:endParaRPr lang="en-US" sz="1100" b="1" dirty="0"/>
          </a:p>
          <a:p>
            <a:pPr lvl="2"/>
            <a:r>
              <a:rPr lang="en-IN" sz="1100" b="1" dirty="0"/>
              <a:t>Recipe Modifications:</a:t>
            </a:r>
            <a:r>
              <a:rPr lang="en-IN" sz="1100" dirty="0"/>
              <a:t> Users can adjust recipes based on personal preferences or ingredient availability.</a:t>
            </a:r>
            <a:endParaRPr lang="en-US" sz="1100" b="1" dirty="0"/>
          </a:p>
          <a:p>
            <a:pPr lvl="2"/>
            <a:r>
              <a:rPr lang="en-IN" sz="1100" b="1" dirty="0"/>
              <a:t>Shopping Lists:</a:t>
            </a:r>
            <a:r>
              <a:rPr lang="en-IN" sz="1100" dirty="0"/>
              <a:t> Automated generation of shopping lists based on recipe requirements and inventory levels.</a:t>
            </a:r>
            <a:endParaRPr lang="en-US" sz="1100" b="1" dirty="0"/>
          </a:p>
          <a:p>
            <a:pPr lvl="0"/>
            <a:r>
              <a:rPr lang="en-IN" sz="1100" b="1" dirty="0"/>
              <a:t>Feedback Loop:</a:t>
            </a:r>
            <a:endParaRPr lang="en-US" sz="1100" b="1" dirty="0"/>
          </a:p>
          <a:p>
            <a:pPr lvl="1"/>
            <a:r>
              <a:rPr lang="en-IN" sz="1100" b="1" dirty="0"/>
              <a:t>Input:</a:t>
            </a:r>
            <a:r>
              <a:rPr lang="en-IN" sz="1100" dirty="0"/>
              <a:t> User feedback and system data.</a:t>
            </a:r>
            <a:endParaRPr lang="en-US" sz="1100" b="1" dirty="0"/>
          </a:p>
          <a:p>
            <a:pPr marL="114300" indent="0">
              <a:buNone/>
            </a:pPr>
            <a:r>
              <a:rPr lang="en-IN" b="1" dirty="0"/>
              <a:t> </a:t>
            </a:r>
            <a:endParaRPr lang="en-US" sz="3600" b="1" dirty="0"/>
          </a:p>
          <a:p>
            <a:pPr marL="114300" indent="0">
              <a:buNone/>
            </a:pPr>
            <a:r>
              <a:rPr lang="en-IN" b="1" dirty="0"/>
              <a:t> </a:t>
            </a:r>
            <a:endParaRPr lang="en-US" sz="3600" b="1" dirty="0"/>
          </a:p>
          <a:p>
            <a:pPr marL="0" indent="0" algn="just">
              <a:lnSpc>
                <a:spcPct val="100000"/>
              </a:lnSpc>
              <a:buNone/>
            </a:pPr>
            <a:endParaRPr lang="en-US" sz="800" b="0" i="0" dirty="0">
              <a:solidFill>
                <a:srgbClr val="222222"/>
              </a:solidFill>
              <a:effectLst/>
              <a:highlight>
                <a:srgbClr val="FFFFFF"/>
              </a:highlight>
              <a:latin typeface="Arial" panose="020B0604020202020204" pitchFamily="34" charset="0"/>
            </a:endParaRPr>
          </a:p>
        </p:txBody>
      </p:sp>
      <p:pic>
        <p:nvPicPr>
          <p:cNvPr id="3" name="Picture 2">
            <a:extLst>
              <a:ext uri="{FF2B5EF4-FFF2-40B4-BE49-F238E27FC236}">
                <a16:creationId xmlns="" xmlns:a16="http://schemas.microsoft.com/office/drawing/2014/main" id="{9B65BFA3-3A39-61AC-7358-C4FD0650A9E1}"/>
              </a:ext>
            </a:extLst>
          </p:cNvPr>
          <p:cNvPicPr>
            <a:picLocks noChangeAspect="1"/>
          </p:cNvPicPr>
          <p:nvPr/>
        </p:nvPicPr>
        <p:blipFill>
          <a:blip r:embed="rId3"/>
          <a:stretch>
            <a:fillRect/>
          </a:stretch>
        </p:blipFill>
        <p:spPr>
          <a:xfrm>
            <a:off x="6662057" y="249779"/>
            <a:ext cx="2053890" cy="56461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481356"/>
            <a:ext cx="1422745" cy="11022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8"/>
          <p:cNvSpPr txBox="1">
            <a:spLocks noGrp="1"/>
          </p:cNvSpPr>
          <p:nvPr>
            <p:ph type="body" idx="1"/>
          </p:nvPr>
        </p:nvSpPr>
        <p:spPr>
          <a:xfrm>
            <a:off x="195347" y="1177849"/>
            <a:ext cx="8520600" cy="2244132"/>
          </a:xfrm>
          <a:prstGeom prst="rect">
            <a:avLst/>
          </a:prstGeom>
        </p:spPr>
        <p:txBody>
          <a:bodyPr spcFirstLastPara="1" wrap="square" lIns="91425" tIns="91425" rIns="91425" bIns="91425" anchor="t" anchorCtr="0">
            <a:noAutofit/>
          </a:bodyPr>
          <a:lstStyle/>
          <a:p>
            <a:pPr marL="285750" indent="-285750" algn="just">
              <a:spcAft>
                <a:spcPts val="1200"/>
              </a:spcAft>
            </a:pPr>
            <a:endParaRPr sz="1500" dirty="0">
              <a:solidFill>
                <a:srgbClr val="222222"/>
              </a:solidFill>
              <a:highlight>
                <a:srgbClr val="FFFFFF"/>
              </a:highlight>
              <a:latin typeface="Arial" panose="020B0604020202020204" pitchFamily="34" charset="0"/>
              <a:sym typeface="Calibri"/>
            </a:endParaRPr>
          </a:p>
        </p:txBody>
      </p:sp>
      <p:sp>
        <p:nvSpPr>
          <p:cNvPr id="143" name="Google Shape;143;p28"/>
          <p:cNvSpPr txBox="1">
            <a:spLocks noGrp="1"/>
          </p:cNvSpPr>
          <p:nvPr>
            <p:ph type="title"/>
          </p:nvPr>
        </p:nvSpPr>
        <p:spPr>
          <a:xfrm>
            <a:off x="311700" y="2314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dirty="0" smtClean="0">
                <a:solidFill>
                  <a:srgbClr val="FF7200"/>
                </a:solidFill>
                <a:latin typeface="Calibri"/>
                <a:ea typeface="Calibri"/>
                <a:cs typeface="Calibri"/>
                <a:sym typeface="Calibri"/>
              </a:rPr>
              <a:t>Architecture diagram</a:t>
            </a:r>
            <a:endParaRPr sz="3240" dirty="0"/>
          </a:p>
        </p:txBody>
      </p:sp>
      <p:pic>
        <p:nvPicPr>
          <p:cNvPr id="2" name="Picture 1">
            <a:extLst>
              <a:ext uri="{FF2B5EF4-FFF2-40B4-BE49-F238E27FC236}">
                <a16:creationId xmlns="" xmlns:a16="http://schemas.microsoft.com/office/drawing/2014/main" id="{6FB15A57-41F4-4570-8FEE-4EA334933E9A}"/>
              </a:ext>
            </a:extLst>
          </p:cNvPr>
          <p:cNvPicPr>
            <a:picLocks noChangeAspect="1"/>
          </p:cNvPicPr>
          <p:nvPr/>
        </p:nvPicPr>
        <p:blipFill>
          <a:blip r:embed="rId3"/>
          <a:stretch>
            <a:fillRect/>
          </a:stretch>
        </p:blipFill>
        <p:spPr>
          <a:xfrm>
            <a:off x="6662057" y="249779"/>
            <a:ext cx="2053890" cy="56461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90609"/>
            <a:ext cx="3836230" cy="306123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044" y="1490609"/>
            <a:ext cx="5404956" cy="2777029"/>
          </a:xfrm>
          <a:prstGeom prst="rect">
            <a:avLst/>
          </a:prstGeom>
        </p:spPr>
      </p:pic>
    </p:spTree>
    <p:extLst>
      <p:ext uri="{BB962C8B-B14F-4D97-AF65-F5344CB8AC3E}">
        <p14:creationId xmlns:p14="http://schemas.microsoft.com/office/powerpoint/2010/main" val="284458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5345024" y="3104025"/>
            <a:ext cx="8520600" cy="5727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buSzTx/>
            </a:pPr>
            <a:endParaRPr sz="800" b="1" dirty="0">
              <a:solidFill>
                <a:srgbClr val="FF7200"/>
              </a:solidFill>
              <a:latin typeface="Calibri"/>
              <a:ea typeface="Calibri"/>
              <a:cs typeface="Calibri"/>
              <a:sym typeface="Calibri"/>
            </a:endParaRPr>
          </a:p>
        </p:txBody>
      </p:sp>
      <p:pic>
        <p:nvPicPr>
          <p:cNvPr id="3" name="Picture 2">
            <a:extLst>
              <a:ext uri="{FF2B5EF4-FFF2-40B4-BE49-F238E27FC236}">
                <a16:creationId xmlns="" xmlns:a16="http://schemas.microsoft.com/office/drawing/2014/main" id="{1069D641-9004-AF58-3E18-D2869046961D}"/>
              </a:ext>
            </a:extLst>
          </p:cNvPr>
          <p:cNvPicPr>
            <a:picLocks noChangeAspect="1"/>
          </p:cNvPicPr>
          <p:nvPr/>
        </p:nvPicPr>
        <p:blipFill>
          <a:blip r:embed="rId3"/>
          <a:stretch>
            <a:fillRect/>
          </a:stretch>
        </p:blipFill>
        <p:spPr>
          <a:xfrm>
            <a:off x="6662057" y="249779"/>
            <a:ext cx="2053890" cy="56461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6731" y="814394"/>
            <a:ext cx="3008417" cy="971372"/>
          </a:xfrm>
          <a:prstGeom prst="rect">
            <a:avLst/>
          </a:prstGeom>
        </p:spPr>
      </p:pic>
      <p:sp>
        <p:nvSpPr>
          <p:cNvPr id="6" name="Rectangle 5"/>
          <p:cNvSpPr/>
          <p:nvPr/>
        </p:nvSpPr>
        <p:spPr>
          <a:xfrm>
            <a:off x="53283" y="795909"/>
            <a:ext cx="9256643" cy="1815882"/>
          </a:xfrm>
          <a:prstGeom prst="rect">
            <a:avLst/>
          </a:prstGeom>
        </p:spPr>
        <p:txBody>
          <a:bodyPr wrap="square">
            <a:spAutoFit/>
          </a:bodyPr>
          <a:lstStyle/>
          <a:p>
            <a:r>
              <a:rPr lang="en-US" sz="800" dirty="0" smtClean="0">
                <a:ln w="0"/>
                <a:solidFill>
                  <a:schemeClr val="tx1"/>
                </a:solidFill>
                <a:effectLst>
                  <a:outerShdw blurRad="38100" dist="19050" dir="2700000" algn="tl" rotWithShape="0">
                    <a:schemeClr val="dk1">
                      <a:alpha val="40000"/>
                    </a:schemeClr>
                  </a:outerShdw>
                </a:effectLst>
              </a:rPr>
              <a:t> </a:t>
            </a:r>
            <a:r>
              <a:rPr lang="en-US" sz="1000" i="1" u="sng" dirty="0" smtClean="0">
                <a:ln w="0"/>
                <a:solidFill>
                  <a:schemeClr val="tx1"/>
                </a:solidFill>
                <a:effectLst>
                  <a:outerShdw blurRad="38100" dist="19050" dir="2700000" algn="tl" rotWithShape="0">
                    <a:schemeClr val="dk1">
                      <a:alpha val="40000"/>
                    </a:schemeClr>
                  </a:outerShdw>
                </a:effectLst>
              </a:rPr>
              <a:t>Front-end technologies</a:t>
            </a:r>
            <a:r>
              <a:rPr lang="en-US" sz="800" b="1" dirty="0" smtClean="0"/>
              <a:t>:</a:t>
            </a:r>
          </a:p>
          <a:p>
            <a:endParaRPr lang="en-US" sz="800" b="1" dirty="0" smtClean="0"/>
          </a:p>
          <a:p>
            <a:endParaRPr lang="en-US" sz="800" b="1" dirty="0" smtClean="0"/>
          </a:p>
          <a:p>
            <a:r>
              <a:rPr lang="en-US" sz="1000" b="1" dirty="0" smtClean="0"/>
              <a:t>1.User </a:t>
            </a:r>
            <a:r>
              <a:rPr lang="en-US" sz="1000" b="1" dirty="0"/>
              <a:t>Interface (UI) </a:t>
            </a:r>
            <a:r>
              <a:rPr lang="en-US" sz="1000" b="1" dirty="0" smtClean="0"/>
              <a:t>Development </a:t>
            </a:r>
            <a:r>
              <a:rPr lang="en-US" sz="1000" dirty="0" smtClean="0"/>
              <a:t>:   </a:t>
            </a:r>
            <a:r>
              <a:rPr lang="en-US" sz="1000" b="1" dirty="0" smtClean="0"/>
              <a:t>HTML5/CSS3</a:t>
            </a:r>
            <a:r>
              <a:rPr lang="en-US" sz="1000" dirty="0" smtClean="0"/>
              <a:t>,</a:t>
            </a:r>
            <a:r>
              <a:rPr lang="en-US" sz="1000" b="1" dirty="0" smtClean="0"/>
              <a:t>JavaScript</a:t>
            </a:r>
            <a:r>
              <a:rPr lang="en-US" sz="1000" dirty="0"/>
              <a:t>: </a:t>
            </a:r>
            <a:endParaRPr lang="en-US" sz="1000" dirty="0" smtClean="0"/>
          </a:p>
          <a:p>
            <a:r>
              <a:rPr lang="en-US" sz="1000" b="1" dirty="0" smtClean="0"/>
              <a:t>2.Voice </a:t>
            </a:r>
            <a:r>
              <a:rPr lang="en-US" sz="1000" b="1" dirty="0"/>
              <a:t>User Interface (VUI</a:t>
            </a:r>
            <a:r>
              <a:rPr lang="en-US" sz="1000" b="1" dirty="0" smtClean="0"/>
              <a:t>)</a:t>
            </a:r>
            <a:r>
              <a:rPr lang="en-US" sz="1000" dirty="0" smtClean="0"/>
              <a:t>:  </a:t>
            </a:r>
            <a:r>
              <a:rPr lang="en-US" sz="1000" b="1" dirty="0" smtClean="0"/>
              <a:t>Speech </a:t>
            </a:r>
            <a:r>
              <a:rPr lang="en-US" sz="1000" b="1" dirty="0" err="1" smtClean="0"/>
              <a:t>Recognition,Text</a:t>
            </a:r>
            <a:r>
              <a:rPr lang="en-US" sz="1000" b="1" dirty="0" smtClean="0"/>
              <a:t>-to-Speech </a:t>
            </a:r>
            <a:r>
              <a:rPr lang="en-US" sz="1000" b="1" dirty="0"/>
              <a:t>(TTS</a:t>
            </a:r>
            <a:r>
              <a:rPr lang="en-US" sz="1000" b="1" dirty="0" smtClean="0"/>
              <a:t>)</a:t>
            </a:r>
            <a:endParaRPr lang="en-US" sz="1000" dirty="0"/>
          </a:p>
          <a:p>
            <a:r>
              <a:rPr lang="en-US" sz="1000" b="1" dirty="0" smtClean="0"/>
              <a:t>3.Mobile Applications</a:t>
            </a:r>
            <a:r>
              <a:rPr lang="en-US" sz="1000" dirty="0" smtClean="0"/>
              <a:t>: </a:t>
            </a:r>
            <a:r>
              <a:rPr lang="en-US" sz="1000" b="1" dirty="0" smtClean="0"/>
              <a:t>React </a:t>
            </a:r>
            <a:r>
              <a:rPr lang="en-US" sz="1000" b="1" dirty="0"/>
              <a:t>Native</a:t>
            </a:r>
            <a:r>
              <a:rPr lang="en-US" sz="1000" dirty="0"/>
              <a:t> or </a:t>
            </a:r>
            <a:r>
              <a:rPr lang="en-US" sz="1000" b="1" dirty="0" smtClean="0"/>
              <a:t>Flutter</a:t>
            </a:r>
            <a:endParaRPr lang="en-US" sz="1000" dirty="0"/>
          </a:p>
          <a:p>
            <a:r>
              <a:rPr lang="en-US" sz="1000" b="1" dirty="0" smtClean="0"/>
              <a:t>4.Security</a:t>
            </a:r>
            <a:r>
              <a:rPr lang="en-US" sz="1000" dirty="0" smtClean="0"/>
              <a:t>:Implementing </a:t>
            </a:r>
            <a:r>
              <a:rPr lang="en-US" sz="1000" dirty="0"/>
              <a:t>secure communication protocols (</a:t>
            </a:r>
            <a:r>
              <a:rPr lang="en-US" sz="1000" dirty="0" smtClean="0"/>
              <a:t>HTTPS)</a:t>
            </a:r>
          </a:p>
          <a:p>
            <a:r>
              <a:rPr lang="en-US" sz="1000" b="1" dirty="0" smtClean="0"/>
              <a:t>5.Augmented </a:t>
            </a:r>
            <a:r>
              <a:rPr lang="en-US" sz="1000" b="1" dirty="0"/>
              <a:t>Reality (AR)</a:t>
            </a:r>
            <a:r>
              <a:rPr lang="en-US" sz="1000" dirty="0"/>
              <a:t> (optional</a:t>
            </a:r>
            <a:r>
              <a:rPr lang="en-US" sz="1000" dirty="0" smtClean="0"/>
              <a:t>)</a:t>
            </a:r>
            <a:endParaRPr lang="en-US" sz="1000" dirty="0"/>
          </a:p>
          <a:p>
            <a:r>
              <a:rPr lang="en-US" sz="1000" b="1" dirty="0" smtClean="0"/>
              <a:t>6.Accessibility:</a:t>
            </a:r>
            <a:r>
              <a:rPr lang="en-US" sz="1000" dirty="0" smtClean="0"/>
              <a:t>Following </a:t>
            </a:r>
            <a:r>
              <a:rPr lang="en-US" sz="1000" dirty="0"/>
              <a:t>accessibility standards (WCAG) to ensure the front-end is usable by people with disabilities.</a:t>
            </a:r>
          </a:p>
          <a:p>
            <a:r>
              <a:rPr lang="en-US" sz="1000" dirty="0" smtClean="0"/>
              <a:t>        </a:t>
            </a:r>
          </a:p>
          <a:p>
            <a:r>
              <a:rPr lang="en-US" sz="800" dirty="0" smtClean="0"/>
              <a:t>     These </a:t>
            </a:r>
            <a:r>
              <a:rPr lang="en-US" sz="800" dirty="0"/>
              <a:t>technologies collectively enhance the usability, functionality, and interactivity of a customized AI kitchen, making it intuitive and efficient for users to interact with and manage their cooking processes.</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3679" y="3514081"/>
            <a:ext cx="2850645" cy="1250905"/>
          </a:xfrm>
          <a:prstGeom prst="rect">
            <a:avLst/>
          </a:prstGeom>
        </p:spPr>
      </p:pic>
      <p:sp>
        <p:nvSpPr>
          <p:cNvPr id="8" name="Text Placeholder 7"/>
          <p:cNvSpPr>
            <a:spLocks noGrp="1"/>
          </p:cNvSpPr>
          <p:nvPr>
            <p:ph type="body" idx="1"/>
          </p:nvPr>
        </p:nvSpPr>
        <p:spPr>
          <a:xfrm>
            <a:off x="39736" y="2199397"/>
            <a:ext cx="8520600" cy="3416400"/>
          </a:xfrm>
        </p:spPr>
        <p:txBody>
          <a:bodyPr>
            <a:normAutofit/>
          </a:bodyPr>
          <a:lstStyle/>
          <a:p>
            <a:pPr marL="114300" indent="0">
              <a:buNone/>
            </a:pPr>
            <a:endParaRPr lang="en-US" sz="1000" b="1" i="1" u="sng" dirty="0"/>
          </a:p>
          <a:p>
            <a:pPr marL="114300" indent="0">
              <a:buNone/>
            </a:pPr>
            <a:endParaRPr lang="en-US" sz="1100" i="1" u="sng" dirty="0" smtClean="0">
              <a:ln w="0"/>
              <a:solidFill>
                <a:schemeClr val="tx1"/>
              </a:solidFill>
              <a:effectLst>
                <a:outerShdw blurRad="38100" dist="19050" dir="2700000" algn="tl" rotWithShape="0">
                  <a:schemeClr val="dk1">
                    <a:alpha val="40000"/>
                  </a:schemeClr>
                </a:outerShdw>
              </a:effectLst>
            </a:endParaRPr>
          </a:p>
          <a:p>
            <a:pPr marL="114300" indent="0">
              <a:buNone/>
            </a:pPr>
            <a:r>
              <a:rPr lang="en-US" sz="1100" i="1" u="sng" dirty="0" smtClean="0">
                <a:ln w="0"/>
                <a:solidFill>
                  <a:schemeClr val="tx1"/>
                </a:solidFill>
                <a:effectLst>
                  <a:outerShdw blurRad="38100" dist="19050" dir="2700000" algn="tl" rotWithShape="0">
                    <a:schemeClr val="dk1">
                      <a:alpha val="40000"/>
                    </a:schemeClr>
                  </a:outerShdw>
                </a:effectLst>
              </a:rPr>
              <a:t>Backend technologies:</a:t>
            </a:r>
          </a:p>
          <a:p>
            <a:pPr marL="114300" indent="0">
              <a:buNone/>
            </a:pPr>
            <a:endParaRPr lang="en-US" sz="1000" i="1" u="sng" dirty="0" smtClean="0">
              <a:ln w="0"/>
              <a:solidFill>
                <a:schemeClr val="tx1"/>
              </a:solidFill>
              <a:effectLst>
                <a:outerShdw blurRad="38100" dist="19050" dir="2700000" algn="tl" rotWithShape="0">
                  <a:schemeClr val="dk1">
                    <a:alpha val="40000"/>
                  </a:schemeClr>
                </a:outerShdw>
              </a:effectLst>
            </a:endParaRPr>
          </a:p>
          <a:p>
            <a:pPr marL="114300" indent="0">
              <a:buNone/>
            </a:pPr>
            <a:endParaRPr lang="en-US" sz="1000" i="1" u="sng" dirty="0">
              <a:ln w="0"/>
              <a:solidFill>
                <a:schemeClr val="tx1"/>
              </a:solidFill>
              <a:effectLst>
                <a:outerShdw blurRad="38100" dist="19050" dir="2700000" algn="tl" rotWithShape="0">
                  <a:schemeClr val="dk1">
                    <a:alpha val="40000"/>
                  </a:schemeClr>
                </a:outerShdw>
              </a:effectLst>
            </a:endParaRPr>
          </a:p>
          <a:p>
            <a:pPr marL="114300" indent="0">
              <a:buNone/>
            </a:pPr>
            <a:endParaRPr lang="en-US" sz="1000" i="1" u="sng" dirty="0" smtClean="0">
              <a:ln w="0"/>
              <a:solidFill>
                <a:schemeClr val="tx1"/>
              </a:solidFill>
              <a:effectLst>
                <a:outerShdw blurRad="38100" dist="19050" dir="2700000" algn="tl" rotWithShape="0">
                  <a:schemeClr val="dk1">
                    <a:alpha val="40000"/>
                  </a:schemeClr>
                </a:outerShdw>
              </a:effectLst>
            </a:endParaRPr>
          </a:p>
          <a:p>
            <a:pPr marL="114300" indent="0">
              <a:buNone/>
            </a:pPr>
            <a:endParaRPr lang="en-US" sz="1000" i="1" u="sng" dirty="0" smtClean="0">
              <a:ln w="0"/>
              <a:solidFill>
                <a:schemeClr val="tx1"/>
              </a:solidFill>
              <a:effectLst>
                <a:outerShdw blurRad="38100" dist="19050" dir="2700000" algn="tl" rotWithShape="0">
                  <a:schemeClr val="dk1">
                    <a:alpha val="40000"/>
                  </a:schemeClr>
                </a:outerShdw>
              </a:effectLst>
            </a:endParaRPr>
          </a:p>
          <a:p>
            <a:pPr marL="114300" indent="0">
              <a:buNone/>
            </a:pPr>
            <a:endParaRPr lang="en-US" sz="1000" b="1" i="1" u="sng" dirty="0" smtClean="0"/>
          </a:p>
          <a:p>
            <a:pPr marL="114300" indent="0">
              <a:buNone/>
            </a:pPr>
            <a:endParaRPr lang="en-US" sz="1000" b="1" i="1" u="sng" dirty="0"/>
          </a:p>
        </p:txBody>
      </p:sp>
      <p:sp>
        <p:nvSpPr>
          <p:cNvPr id="10" name="Rectangle 9"/>
          <p:cNvSpPr/>
          <p:nvPr/>
        </p:nvSpPr>
        <p:spPr>
          <a:xfrm>
            <a:off x="2758254" y="46329"/>
            <a:ext cx="2882520" cy="523220"/>
          </a:xfrm>
          <a:prstGeom prst="rect">
            <a:avLst/>
          </a:prstGeom>
        </p:spPr>
        <p:txBody>
          <a:bodyPr wrap="none">
            <a:spAutoFit/>
          </a:bodyPr>
          <a:lstStyle/>
          <a:p>
            <a:r>
              <a:rPr lang="en" sz="2800" b="1" dirty="0" smtClean="0">
                <a:solidFill>
                  <a:srgbClr val="FF7200"/>
                </a:solidFill>
                <a:latin typeface="Calibri"/>
                <a:ea typeface="Calibri"/>
                <a:cs typeface="Calibri"/>
                <a:sym typeface="Calibri"/>
              </a:rPr>
              <a:t>Technologies</a:t>
            </a:r>
            <a:r>
              <a:rPr lang="en" b="1" dirty="0" smtClean="0">
                <a:solidFill>
                  <a:srgbClr val="FF7200"/>
                </a:solidFill>
                <a:latin typeface="Calibri"/>
                <a:ea typeface="Calibri"/>
                <a:cs typeface="Calibri"/>
                <a:sym typeface="Calibri"/>
              </a:rPr>
              <a:t> </a:t>
            </a:r>
            <a:r>
              <a:rPr lang="en" sz="2800" b="1" dirty="0" smtClean="0">
                <a:solidFill>
                  <a:srgbClr val="FF7200"/>
                </a:solidFill>
                <a:latin typeface="Calibri"/>
                <a:ea typeface="Calibri"/>
                <a:cs typeface="Calibri"/>
                <a:sym typeface="Calibri"/>
              </a:rPr>
              <a:t>used</a:t>
            </a:r>
            <a:endParaRPr lang="en-US" sz="2800" dirty="0"/>
          </a:p>
        </p:txBody>
      </p:sp>
      <p:sp>
        <p:nvSpPr>
          <p:cNvPr id="11" name="Rectangle 3"/>
          <p:cNvSpPr>
            <a:spLocks noChangeArrowheads="1"/>
          </p:cNvSpPr>
          <p:nvPr/>
        </p:nvSpPr>
        <p:spPr bwMode="auto">
          <a:xfrm>
            <a:off x="98206" y="2975458"/>
            <a:ext cx="7146508"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Cloud Computing Platforms</a:t>
            </a: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Database Management Systems</a:t>
            </a:r>
            <a:r>
              <a:rPr kumimoji="0" lang="en-US" sz="1100" b="0" i="0" u="none" strike="noStrike" cap="none" normalizeH="0" baseline="0" dirty="0" smtClean="0">
                <a:ln>
                  <a:noFill/>
                </a:ln>
                <a:solidFill>
                  <a:schemeClr val="tx1"/>
                </a:solidFill>
                <a:effectLst/>
                <a:latin typeface="Arial" panose="020B0604020202020204" pitchFamily="34" charset="0"/>
              </a:rPr>
              <a:t>:</a:t>
            </a:r>
            <a:r>
              <a:rPr kumimoji="0" lang="en-US" sz="1100" b="0" i="0" u="none" strike="noStrike" cap="none" normalizeH="0" dirty="0" smtClean="0">
                <a:ln>
                  <a:noFill/>
                </a:ln>
                <a:solidFill>
                  <a:schemeClr val="tx1"/>
                </a:solidFill>
                <a:effectLst/>
                <a:latin typeface="Arial" panose="020B0604020202020204" pitchFamily="34" charset="0"/>
              </a:rPr>
              <a:t> </a:t>
            </a:r>
            <a:r>
              <a:rPr kumimoji="0" lang="en-US" sz="1100" b="1" i="0" u="none" strike="noStrike" cap="none" normalizeH="0" baseline="0" dirty="0" smtClean="0">
                <a:ln>
                  <a:noFill/>
                </a:ln>
                <a:solidFill>
                  <a:schemeClr val="tx1"/>
                </a:solidFill>
                <a:effectLst/>
                <a:latin typeface="Arial" panose="020B0604020202020204" pitchFamily="34" charset="0"/>
              </a:rPr>
              <a:t>SQL (e.g., MySQL, </a:t>
            </a:r>
            <a:r>
              <a:rPr kumimoji="0" lang="en-US" sz="1100" b="1" i="0" u="none" strike="noStrike" cap="none" normalizeH="0" baseline="0" dirty="0" err="1" smtClean="0">
                <a:ln>
                  <a:noFill/>
                </a:ln>
                <a:solidFill>
                  <a:schemeClr val="tx1"/>
                </a:solidFill>
                <a:effectLst/>
                <a:latin typeface="Arial" panose="020B0604020202020204" pitchFamily="34" charset="0"/>
              </a:rPr>
              <a:t>PostgreSQL</a:t>
            </a:r>
            <a:r>
              <a:rPr kumimoji="0" lang="en-US" sz="1100" b="1" i="0" u="none" strike="noStrike" cap="none" normalizeH="0" baseline="0" dirty="0" smtClean="0">
                <a:ln>
                  <a:noFill/>
                </a:ln>
                <a:solidFill>
                  <a:schemeClr val="tx1"/>
                </a:solidFill>
                <a:effectLst/>
                <a:latin typeface="Arial" panose="020B0604020202020204" pitchFamily="34" charset="0"/>
              </a:rPr>
              <a:t>)</a:t>
            </a:r>
            <a:r>
              <a:rPr kumimoji="0" lang="en-US" sz="1100" b="0" i="0" u="none" strike="noStrike" cap="none" normalizeH="0" baseline="0" dirty="0" smtClean="0">
                <a:ln>
                  <a:noFill/>
                </a:ln>
                <a:solidFill>
                  <a:schemeClr val="tx1"/>
                </a:solidFill>
                <a:effectLst/>
                <a:latin typeface="Arial" panose="020B0604020202020204" pitchFamily="34" charset="0"/>
              </a:rPr>
              <a:t> or </a:t>
            </a:r>
            <a:r>
              <a:rPr kumimoji="0" lang="en-US" sz="1100" b="1" i="0" u="none" strike="noStrike" cap="none" normalizeH="0" baseline="0" dirty="0" err="1" smtClean="0">
                <a:ln>
                  <a:noFill/>
                </a:ln>
                <a:solidFill>
                  <a:schemeClr val="tx1"/>
                </a:solidFill>
                <a:effectLst/>
                <a:latin typeface="Arial" panose="020B0604020202020204" pitchFamily="34" charset="0"/>
              </a:rPr>
              <a:t>NoSQL</a:t>
            </a:r>
            <a:r>
              <a:rPr kumimoji="0" lang="en-US" sz="1100" b="1" i="0" u="none" strike="noStrike" cap="none" normalizeH="0" baseline="0" dirty="0" smtClean="0">
                <a:ln>
                  <a:noFill/>
                </a:ln>
                <a:solidFill>
                  <a:schemeClr val="tx1"/>
                </a:solidFill>
                <a:effectLst/>
                <a:latin typeface="Arial" panose="020B0604020202020204" pitchFamily="34" charset="0"/>
              </a:rPr>
              <a:t> databases (e.g., </a:t>
            </a:r>
            <a:r>
              <a:rPr kumimoji="0" lang="en-US" sz="1100" b="1" i="0" u="none" strike="noStrike" cap="none" normalizeH="0" baseline="0" dirty="0" err="1" smtClean="0">
                <a:ln>
                  <a:noFill/>
                </a:ln>
                <a:solidFill>
                  <a:schemeClr val="tx1"/>
                </a:solidFill>
                <a:effectLst/>
                <a:latin typeface="Arial" panose="020B0604020202020204" pitchFamily="34" charset="0"/>
              </a:rPr>
              <a:t>MongoDB</a:t>
            </a:r>
            <a:r>
              <a:rPr kumimoji="0" lang="en-US" sz="1100" b="1" i="0" u="none" strike="noStrike" cap="none" normalizeH="0" baseline="0" dirty="0" smtClean="0">
                <a:ln>
                  <a:noFill/>
                </a:ln>
                <a:solidFill>
                  <a:schemeClr val="tx1"/>
                </a:solidFill>
                <a:effectLst/>
                <a:latin typeface="Arial" panose="020B0604020202020204" pitchFamily="34" charset="0"/>
              </a:rPr>
              <a:t>)</a:t>
            </a:r>
            <a:r>
              <a:rPr kumimoji="0" lang="en-US" sz="11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AI and Machine Learning </a:t>
            </a:r>
            <a:r>
              <a:rPr kumimoji="0" lang="en-US" sz="1100" b="1" i="0" u="none" strike="noStrike" cap="none" normalizeH="0" baseline="0" dirty="0" err="1" smtClean="0">
                <a:ln>
                  <a:noFill/>
                </a:ln>
                <a:solidFill>
                  <a:schemeClr val="tx1"/>
                </a:solidFill>
                <a:effectLst/>
                <a:latin typeface="Arial" panose="020B0604020202020204" pitchFamily="34" charset="0"/>
              </a:rPr>
              <a:t>Frameworks</a:t>
            </a:r>
            <a:r>
              <a:rPr kumimoji="0" lang="en-US" sz="1100" b="0" i="0" u="none" strike="noStrike" cap="none" normalizeH="0" baseline="0" dirty="0" err="1" smtClean="0">
                <a:ln>
                  <a:noFill/>
                </a:ln>
                <a:solidFill>
                  <a:schemeClr val="tx1"/>
                </a:solidFill>
                <a:effectLst/>
                <a:latin typeface="Arial" panose="020B0604020202020204" pitchFamily="34" charset="0"/>
              </a:rPr>
              <a:t>:</a:t>
            </a:r>
            <a:r>
              <a:rPr kumimoji="0" lang="en-US" sz="1100" b="1" i="0" u="none" strike="noStrike" cap="none" normalizeH="0" baseline="0" dirty="0" err="1" smtClean="0">
                <a:ln>
                  <a:noFill/>
                </a:ln>
                <a:solidFill>
                  <a:schemeClr val="tx1"/>
                </a:solidFill>
                <a:effectLst/>
                <a:latin typeface="Arial" panose="020B0604020202020204" pitchFamily="34" charset="0"/>
              </a:rPr>
              <a:t>TensorFlow</a:t>
            </a:r>
            <a:r>
              <a:rPr kumimoji="0" lang="en-US" sz="1100" b="0" i="0" u="none" strike="noStrike" cap="none" normalizeH="0" baseline="0" dirty="0" smtClean="0">
                <a:ln>
                  <a:noFill/>
                </a:ln>
                <a:solidFill>
                  <a:schemeClr val="tx1"/>
                </a:solidFill>
                <a:effectLst/>
                <a:latin typeface="Arial" panose="020B0604020202020204" pitchFamily="34" charset="0"/>
              </a:rPr>
              <a:t>, </a:t>
            </a:r>
            <a:r>
              <a:rPr kumimoji="0" lang="en-US" sz="1100" b="1" i="0" u="none" strike="noStrike" cap="none" normalizeH="0" baseline="0" dirty="0" err="1" smtClean="0">
                <a:ln>
                  <a:noFill/>
                </a:ln>
                <a:solidFill>
                  <a:schemeClr val="tx1"/>
                </a:solidFill>
                <a:effectLst/>
                <a:latin typeface="Arial" panose="020B0604020202020204" pitchFamily="34" charset="0"/>
              </a:rPr>
              <a:t>PyTorch</a:t>
            </a:r>
            <a:r>
              <a:rPr kumimoji="0" lang="en-US" sz="1100" b="0" i="0" u="none" strike="noStrike" cap="none" normalizeH="0" baseline="0" dirty="0" smtClean="0">
                <a:ln>
                  <a:noFill/>
                </a:ln>
                <a:solidFill>
                  <a:schemeClr val="tx1"/>
                </a:solidFill>
                <a:effectLst/>
                <a:latin typeface="Arial" panose="020B0604020202020204" pitchFamily="34" charset="0"/>
              </a:rPr>
              <a:t>, </a:t>
            </a:r>
            <a:r>
              <a:rPr kumimoji="0" lang="en-US" sz="1100" b="1" i="0" u="none" strike="noStrike" cap="none" normalizeH="0" baseline="0" dirty="0" err="1" smtClean="0">
                <a:ln>
                  <a:noFill/>
                </a:ln>
                <a:solidFill>
                  <a:schemeClr val="tx1"/>
                </a:solidFill>
                <a:effectLst/>
                <a:latin typeface="Arial" panose="020B0604020202020204" pitchFamily="34" charset="0"/>
              </a:rPr>
              <a:t>scikit</a:t>
            </a:r>
            <a:r>
              <a:rPr kumimoji="0" lang="en-US" sz="1100" b="1" i="0" u="none" strike="noStrike" cap="none" normalizeH="0" baseline="0" dirty="0" smtClean="0">
                <a:ln>
                  <a:noFill/>
                </a:ln>
                <a:solidFill>
                  <a:schemeClr val="tx1"/>
                </a:solidFill>
                <a:effectLst/>
                <a:latin typeface="Arial" panose="020B0604020202020204" pitchFamily="34" charset="0"/>
              </a:rPr>
              <a:t>-learn</a:t>
            </a:r>
            <a:r>
              <a:rPr kumimoji="0" lang="en-US" sz="11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Server-side Programming </a:t>
            </a:r>
            <a:r>
              <a:rPr kumimoji="0" lang="en-US" sz="1100" b="1" i="0" u="none" strike="noStrike" cap="none" normalizeH="0" baseline="0" dirty="0" err="1" smtClean="0">
                <a:ln>
                  <a:noFill/>
                </a:ln>
                <a:solidFill>
                  <a:schemeClr val="tx1"/>
                </a:solidFill>
                <a:effectLst/>
                <a:latin typeface="Arial" panose="020B0604020202020204" pitchFamily="34" charset="0"/>
              </a:rPr>
              <a:t>Languages</a:t>
            </a:r>
            <a:r>
              <a:rPr kumimoji="0" lang="en-US" sz="1100" b="0" i="0" u="none" strike="noStrike" cap="none" normalizeH="0" baseline="0" dirty="0" err="1" smtClean="0">
                <a:ln>
                  <a:noFill/>
                </a:ln>
                <a:solidFill>
                  <a:schemeClr val="tx1"/>
                </a:solidFill>
                <a:effectLst/>
                <a:latin typeface="Arial" panose="020B0604020202020204" pitchFamily="34" charset="0"/>
              </a:rPr>
              <a:t>:</a:t>
            </a:r>
            <a:r>
              <a:rPr kumimoji="0" lang="en-US" sz="1100" b="1" i="0" u="none" strike="noStrike" cap="none" normalizeH="0" baseline="0" dirty="0" err="1" smtClean="0">
                <a:ln>
                  <a:noFill/>
                </a:ln>
                <a:solidFill>
                  <a:schemeClr val="tx1"/>
                </a:solidFill>
                <a:effectLst/>
                <a:latin typeface="Arial" panose="020B0604020202020204" pitchFamily="34" charset="0"/>
              </a:rPr>
              <a:t>Python</a:t>
            </a:r>
            <a:r>
              <a:rPr kumimoji="0" lang="en-US" sz="1100" b="0" i="0" u="none" strike="noStrike" cap="none" normalizeH="0" baseline="0" dirty="0" smtClean="0">
                <a:ln>
                  <a:noFill/>
                </a:ln>
                <a:solidFill>
                  <a:schemeClr val="tx1"/>
                </a:solidFill>
                <a:effectLst/>
                <a:latin typeface="Arial" panose="020B0604020202020204" pitchFamily="34" charset="0"/>
              </a:rPr>
              <a:t> </a:t>
            </a:r>
            <a:r>
              <a:rPr kumimoji="0" lang="en-US" sz="1100" b="1" i="0" u="none" strike="noStrike" cap="none" normalizeH="0" baseline="0" dirty="0" smtClean="0">
                <a:ln>
                  <a:noFill/>
                </a:ln>
                <a:solidFill>
                  <a:schemeClr val="tx1"/>
                </a:solidFill>
                <a:effectLst/>
                <a:latin typeface="Arial" panose="020B0604020202020204" pitchFamily="34" charset="0"/>
              </a:rPr>
              <a:t>Node.js</a:t>
            </a: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492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251517" y="81439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b="1" dirty="0" smtClean="0">
                <a:solidFill>
                  <a:srgbClr val="FF7200"/>
                </a:solidFill>
                <a:latin typeface="Calibri"/>
                <a:ea typeface="Calibri"/>
                <a:cs typeface="Calibri"/>
                <a:sym typeface="Calibri"/>
              </a:rPr>
              <a:t>Conclusion</a:t>
            </a:r>
            <a:endParaRPr b="1" dirty="0">
              <a:solidFill>
                <a:srgbClr val="FF7200"/>
              </a:solidFill>
              <a:latin typeface="Calibri"/>
              <a:ea typeface="Calibri"/>
              <a:cs typeface="Calibri"/>
              <a:sym typeface="Calibri"/>
            </a:endParaRPr>
          </a:p>
        </p:txBody>
      </p:sp>
      <p:sp>
        <p:nvSpPr>
          <p:cNvPr id="2" name="Google Shape;149;p29">
            <a:extLst>
              <a:ext uri="{FF2B5EF4-FFF2-40B4-BE49-F238E27FC236}">
                <a16:creationId xmlns="" xmlns:a16="http://schemas.microsoft.com/office/drawing/2014/main" id="{B231F041-65F5-53A3-A70B-93A35FB7A591}"/>
              </a:ext>
            </a:extLst>
          </p:cNvPr>
          <p:cNvSpPr txBox="1">
            <a:spLocks noGrp="1"/>
          </p:cNvSpPr>
          <p:nvPr>
            <p:ph type="body" idx="1"/>
          </p:nvPr>
        </p:nvSpPr>
        <p:spPr>
          <a:xfrm>
            <a:off x="329331" y="1469668"/>
            <a:ext cx="8386616" cy="3528296"/>
          </a:xfrm>
          <a:prstGeom prst="rect">
            <a:avLst/>
          </a:prstGeom>
        </p:spPr>
        <p:txBody>
          <a:bodyPr spcFirstLastPara="1" wrap="square" lIns="91425" tIns="91425" rIns="91425" bIns="91425" anchor="t" anchorCtr="0">
            <a:noAutofit/>
          </a:bodyPr>
          <a:lstStyle/>
          <a:p>
            <a:pPr marL="0" indent="0" algn="just">
              <a:lnSpc>
                <a:spcPct val="100000"/>
              </a:lnSpc>
              <a:buNone/>
            </a:pPr>
            <a:r>
              <a:rPr lang="en-IN" sz="1600" b="1" dirty="0"/>
              <a:t>In conclusion, Intel's customized AI kitchen represents a convergence of innovation and practicality, empowering users to elevate their culinary skills, embrace healthier eating habits, and contribute to sustainable living—all while enjoying a seamless and personalized cooking experience. As technology continues to evolve, Intel remains at the forefront, shaping the future of home kitchens with intelligent solutions that blend cutting-edge technology with everyday practicality</a:t>
            </a:r>
            <a:r>
              <a:rPr lang="en-IN" sz="2000" b="1" dirty="0"/>
              <a:t>.</a:t>
            </a:r>
            <a:endParaRPr lang="en-US" sz="2000" b="1" dirty="0"/>
          </a:p>
          <a:p>
            <a:pPr marL="0" indent="0" algn="just">
              <a:lnSpc>
                <a:spcPct val="100000"/>
              </a:lnSpc>
              <a:buNone/>
            </a:pPr>
            <a:endParaRPr lang="en-IN" sz="900" dirty="0" smtClean="0">
              <a:solidFill>
                <a:srgbClr val="222222"/>
              </a:solidFill>
              <a:highlight>
                <a:srgbClr val="FFFFFF"/>
              </a:highlight>
              <a:latin typeface="Arial" panose="020B0604020202020204" pitchFamily="34" charset="0"/>
            </a:endParaRPr>
          </a:p>
          <a:p>
            <a:pPr marL="0" indent="0" algn="just">
              <a:lnSpc>
                <a:spcPct val="100000"/>
              </a:lnSpc>
              <a:buNone/>
            </a:pPr>
            <a:endParaRPr lang="en-IN" sz="900" dirty="0">
              <a:solidFill>
                <a:srgbClr val="222222"/>
              </a:solidFill>
              <a:highlight>
                <a:srgbClr val="FFFFFF"/>
              </a:highlight>
              <a:latin typeface="Arial" panose="020B0604020202020204" pitchFamily="34" charset="0"/>
            </a:endParaRPr>
          </a:p>
          <a:p>
            <a:pPr marL="0" indent="0" algn="just">
              <a:lnSpc>
                <a:spcPct val="100000"/>
              </a:lnSpc>
              <a:buNone/>
            </a:pPr>
            <a:endParaRPr lang="en-IN" sz="900" dirty="0" smtClean="0">
              <a:solidFill>
                <a:srgbClr val="222222"/>
              </a:solidFill>
              <a:highlight>
                <a:srgbClr val="FFFFFF"/>
              </a:highlight>
              <a:latin typeface="Arial" panose="020B0604020202020204" pitchFamily="34" charset="0"/>
            </a:endParaRPr>
          </a:p>
          <a:p>
            <a:pPr marL="0" indent="0" algn="just">
              <a:lnSpc>
                <a:spcPct val="100000"/>
              </a:lnSpc>
              <a:buNone/>
            </a:pPr>
            <a:endParaRPr lang="en-IN" sz="900" dirty="0">
              <a:solidFill>
                <a:srgbClr val="222222"/>
              </a:solidFill>
              <a:highlight>
                <a:srgbClr val="FFFFFF"/>
              </a:highlight>
              <a:latin typeface="Arial" panose="020B0604020202020204" pitchFamily="34" charset="0"/>
            </a:endParaRPr>
          </a:p>
          <a:p>
            <a:pPr marL="0" indent="0" algn="just">
              <a:lnSpc>
                <a:spcPct val="100000"/>
              </a:lnSpc>
              <a:buNone/>
            </a:pPr>
            <a:endParaRPr lang="en-IN" sz="900" dirty="0" smtClean="0">
              <a:solidFill>
                <a:srgbClr val="222222"/>
              </a:solidFill>
              <a:highlight>
                <a:srgbClr val="FFFFFF"/>
              </a:highlight>
              <a:latin typeface="Arial" panose="020B0604020202020204" pitchFamily="34" charset="0"/>
            </a:endParaRPr>
          </a:p>
          <a:p>
            <a:pPr marL="0" indent="0" algn="just">
              <a:lnSpc>
                <a:spcPct val="100000"/>
              </a:lnSpc>
              <a:buNone/>
            </a:pPr>
            <a:r>
              <a:rPr lang="en-IN" sz="1600" dirty="0" smtClean="0">
                <a:solidFill>
                  <a:srgbClr val="222222"/>
                </a:solidFill>
                <a:highlight>
                  <a:srgbClr val="FFFFFF"/>
                </a:highlight>
                <a:latin typeface="Arial" panose="020B0604020202020204" pitchFamily="34" charset="0"/>
              </a:rPr>
              <a:t>GITHUB </a:t>
            </a:r>
            <a:r>
              <a:rPr lang="en-IN" sz="1600" dirty="0" err="1" smtClean="0">
                <a:solidFill>
                  <a:srgbClr val="222222"/>
                </a:solidFill>
                <a:highlight>
                  <a:srgbClr val="FFFFFF"/>
                </a:highlight>
                <a:latin typeface="Arial" panose="020B0604020202020204" pitchFamily="34" charset="0"/>
              </a:rPr>
              <a:t>LINK:</a:t>
            </a:r>
            <a:r>
              <a:rPr lang="en-IN" sz="1600" dirty="0" err="1">
                <a:hlinkClick r:id="rId3" tooltip="https://github.com/bharathraj8608/CUSTOMIZED-AI-KITCHEN.git"/>
              </a:rPr>
              <a:t>https</a:t>
            </a:r>
            <a:r>
              <a:rPr lang="en-IN" sz="1600" dirty="0">
                <a:hlinkClick r:id="rId3" tooltip="https://github.com/bharathraj8608/CUSTOMIZED-AI-KITCHEN.git"/>
              </a:rPr>
              <a:t>://github.com/bharathraj8608/CUSTOMIZED-AI-</a:t>
            </a:r>
            <a:r>
              <a:rPr lang="en-IN" sz="1600" dirty="0" err="1">
                <a:hlinkClick r:id="rId3" tooltip="https://github.com/bharathraj8608/CUSTOMIZED-AI-KITCHEN.git"/>
              </a:rPr>
              <a:t>KITCHEN.git</a:t>
            </a:r>
            <a:endParaRPr sz="1600" dirty="0">
              <a:solidFill>
                <a:srgbClr val="222222"/>
              </a:solidFill>
              <a:highlight>
                <a:srgbClr val="FFFFFF"/>
              </a:highlight>
              <a:latin typeface="Arial" panose="020B0604020202020204" pitchFamily="34" charset="0"/>
            </a:endParaRPr>
          </a:p>
        </p:txBody>
      </p:sp>
      <p:pic>
        <p:nvPicPr>
          <p:cNvPr id="3" name="Picture 2">
            <a:extLst>
              <a:ext uri="{FF2B5EF4-FFF2-40B4-BE49-F238E27FC236}">
                <a16:creationId xmlns="" xmlns:a16="http://schemas.microsoft.com/office/drawing/2014/main" id="{C330B12D-C25D-7F51-2A40-28DD6C968BD8}"/>
              </a:ext>
            </a:extLst>
          </p:cNvPr>
          <p:cNvPicPr>
            <a:picLocks noChangeAspect="1"/>
          </p:cNvPicPr>
          <p:nvPr/>
        </p:nvPicPr>
        <p:blipFill>
          <a:blip r:embed="rId4"/>
          <a:stretch>
            <a:fillRect/>
          </a:stretch>
        </p:blipFill>
        <p:spPr>
          <a:xfrm>
            <a:off x="6662057" y="249779"/>
            <a:ext cx="2053890" cy="564615"/>
          </a:xfrm>
          <a:prstGeom prst="rect">
            <a:avLst/>
          </a:prstGeom>
        </p:spPr>
      </p:pic>
    </p:spTree>
    <p:extLst>
      <p:ext uri="{BB962C8B-B14F-4D97-AF65-F5344CB8AC3E}">
        <p14:creationId xmlns:p14="http://schemas.microsoft.com/office/powerpoint/2010/main" val="429051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7"/>
          <p:cNvSpPr txBox="1"/>
          <p:nvPr/>
        </p:nvSpPr>
        <p:spPr>
          <a:xfrm>
            <a:off x="311700" y="1682363"/>
            <a:ext cx="8520600" cy="10278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5000" b="1" dirty="0">
                <a:solidFill>
                  <a:srgbClr val="FF7200"/>
                </a:solidFill>
                <a:latin typeface="Calibri"/>
                <a:ea typeface="Calibri"/>
                <a:cs typeface="Calibri"/>
                <a:sym typeface="Calibri"/>
              </a:rPr>
              <a:t>Thank You</a:t>
            </a:r>
            <a:endParaRPr sz="5000" b="1" dirty="0">
              <a:solidFill>
                <a:srgbClr val="FF72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2906</TotalTime>
  <Words>615</Words>
  <Application>Microsoft Office PowerPoint</Application>
  <PresentationFormat>On-screen Show (16:9)</PresentationFormat>
  <Paragraphs>84</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Calibri</vt:lpstr>
      <vt:lpstr>Open Sans</vt:lpstr>
      <vt:lpstr>Times New Roman</vt:lpstr>
      <vt:lpstr>Arial</vt:lpstr>
      <vt:lpstr>Symbol</vt:lpstr>
      <vt:lpstr>PT Sans Narrow</vt:lpstr>
      <vt:lpstr>Arial Black</vt:lpstr>
      <vt:lpstr>Tropic</vt:lpstr>
      <vt:lpstr>Simple Light</vt:lpstr>
      <vt:lpstr>PowerPoint Presentation</vt:lpstr>
      <vt:lpstr>Problem Statement </vt:lpstr>
      <vt:lpstr>Unique breif solution</vt:lpstr>
      <vt:lpstr>Features Offered  </vt:lpstr>
      <vt:lpstr>Process flow </vt:lpstr>
      <vt:lpstr>Architecture diagram</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cse</cp:lastModifiedBy>
  <cp:revision>23</cp:revision>
  <dcterms:modified xsi:type="dcterms:W3CDTF">2024-07-09T06:35:36Z</dcterms:modified>
</cp:coreProperties>
</file>