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/>
    <p:restoredTop sz="86384"/>
  </p:normalViewPr>
  <p:slideViewPr>
    <p:cSldViewPr snapToGrid="0" snapToObjects="1">
      <p:cViewPr varScale="1">
        <p:scale>
          <a:sx n="61" d="100"/>
          <a:sy n="61" d="100"/>
        </p:scale>
        <p:origin x="6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6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9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8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07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4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7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8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ulgen/elon-musks-twe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86AD-E0B0-554E-A8B2-986971F1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549235"/>
            <a:ext cx="8791575" cy="960727"/>
          </a:xfrm>
        </p:spPr>
        <p:txBody>
          <a:bodyPr/>
          <a:lstStyle/>
          <a:p>
            <a:r>
              <a:rPr lang="en-IN" dirty="0"/>
              <a:t>Twitter Sentiment Analysis</a:t>
            </a:r>
            <a:r>
              <a:rPr lang="en-US" dirty="0"/>
              <a:t>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A9A28-BB95-414F-8D0C-7C2822AF7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9F6B8CB-C13F-F448-8482-75CFC39C587C}"/>
              </a:ext>
            </a:extLst>
          </p:cNvPr>
          <p:cNvSpPr/>
          <p:nvPr/>
        </p:nvSpPr>
        <p:spPr>
          <a:xfrm>
            <a:off x="0" y="0"/>
            <a:ext cx="3530278" cy="5037312"/>
          </a:xfrm>
          <a:custGeom>
            <a:avLst/>
            <a:gdLst>
              <a:gd name="connsiteX0" fmla="*/ 3054145 w 5175812"/>
              <a:gd name="connsiteY0" fmla="*/ 0 h 5604036"/>
              <a:gd name="connsiteX1" fmla="*/ 4086546 w 5175812"/>
              <a:gd name="connsiteY1" fmla="*/ 446565 h 5604036"/>
              <a:gd name="connsiteX2" fmla="*/ 4983336 w 5175812"/>
              <a:gd name="connsiteY2" fmla="*/ 105075 h 5604036"/>
              <a:gd name="connsiteX3" fmla="*/ 4362147 w 5175812"/>
              <a:gd name="connsiteY3" fmla="*/ 884380 h 5604036"/>
              <a:gd name="connsiteX4" fmla="*/ 5175812 w 5175812"/>
              <a:gd name="connsiteY4" fmla="*/ 665480 h 5604036"/>
              <a:gd name="connsiteX5" fmla="*/ 4467135 w 5175812"/>
              <a:gd name="connsiteY5" fmla="*/ 1396638 h 5604036"/>
              <a:gd name="connsiteX6" fmla="*/ 4471499 w 5175812"/>
              <a:gd name="connsiteY6" fmla="*/ 1580508 h 5604036"/>
              <a:gd name="connsiteX7" fmla="*/ 4305266 w 5175812"/>
              <a:gd name="connsiteY7" fmla="*/ 2716642 h 5604036"/>
              <a:gd name="connsiteX8" fmla="*/ 3800013 w 5175812"/>
              <a:gd name="connsiteY8" fmla="*/ 3804613 h 5604036"/>
              <a:gd name="connsiteX9" fmla="*/ 2992900 w 5175812"/>
              <a:gd name="connsiteY9" fmla="*/ 4726215 h 5604036"/>
              <a:gd name="connsiteX10" fmla="*/ 1864285 w 5175812"/>
              <a:gd name="connsiteY10" fmla="*/ 5365430 h 5604036"/>
              <a:gd name="connsiteX11" fmla="*/ 451279 w 5175812"/>
              <a:gd name="connsiteY11" fmla="*/ 5604036 h 5604036"/>
              <a:gd name="connsiteX12" fmla="*/ 158045 w 5175812"/>
              <a:gd name="connsiteY12" fmla="*/ 5594117 h 5604036"/>
              <a:gd name="connsiteX13" fmla="*/ 0 w 5175812"/>
              <a:gd name="connsiteY13" fmla="*/ 5577727 h 5604036"/>
              <a:gd name="connsiteX14" fmla="*/ 0 w 5175812"/>
              <a:gd name="connsiteY14" fmla="*/ 4633876 h 5604036"/>
              <a:gd name="connsiteX15" fmla="*/ 181098 w 5175812"/>
              <a:gd name="connsiteY15" fmla="*/ 4524138 h 5604036"/>
              <a:gd name="connsiteX16" fmla="*/ 376928 w 5175812"/>
              <a:gd name="connsiteY16" fmla="*/ 4382534 h 5604036"/>
              <a:gd name="connsiteX17" fmla="*/ 45961 w 5175812"/>
              <a:gd name="connsiteY17" fmla="*/ 4338717 h 5604036"/>
              <a:gd name="connsiteX18" fmla="*/ 0 w 5175812"/>
              <a:gd name="connsiteY18" fmla="*/ 4324988 h 5604036"/>
              <a:gd name="connsiteX19" fmla="*/ 0 w 5175812"/>
              <a:gd name="connsiteY19" fmla="*/ 1274544 h 5604036"/>
              <a:gd name="connsiteX20" fmla="*/ 51015 w 5175812"/>
              <a:gd name="connsiteY20" fmla="*/ 1302504 h 5604036"/>
              <a:gd name="connsiteX21" fmla="*/ 1676172 w 5175812"/>
              <a:gd name="connsiteY21" fmla="*/ 1738128 h 5604036"/>
              <a:gd name="connsiteX22" fmla="*/ 1641170 w 5175812"/>
              <a:gd name="connsiteY22" fmla="*/ 1414138 h 5604036"/>
              <a:gd name="connsiteX23" fmla="*/ 2054556 w 5175812"/>
              <a:gd name="connsiteY23" fmla="*/ 413726 h 5604036"/>
              <a:gd name="connsiteX24" fmla="*/ 3054145 w 5175812"/>
              <a:gd name="connsiteY24" fmla="*/ 0 h 560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5812" h="5604036">
                <a:moveTo>
                  <a:pt x="3054145" y="0"/>
                </a:moveTo>
                <a:cubicBezTo>
                  <a:pt x="3462438" y="0"/>
                  <a:pt x="3806566" y="148855"/>
                  <a:pt x="4086546" y="446565"/>
                </a:cubicBezTo>
                <a:cubicBezTo>
                  <a:pt x="4404431" y="385270"/>
                  <a:pt x="4703356" y="271445"/>
                  <a:pt x="4983336" y="105075"/>
                </a:cubicBezTo>
                <a:cubicBezTo>
                  <a:pt x="4875428" y="440737"/>
                  <a:pt x="4668370" y="700510"/>
                  <a:pt x="4362147" y="884380"/>
                </a:cubicBezTo>
                <a:cubicBezTo>
                  <a:pt x="4633369" y="855193"/>
                  <a:pt x="4904590" y="782227"/>
                  <a:pt x="5175812" y="665480"/>
                </a:cubicBezTo>
                <a:cubicBezTo>
                  <a:pt x="4980401" y="951519"/>
                  <a:pt x="4744180" y="1195238"/>
                  <a:pt x="4467135" y="1396638"/>
                </a:cubicBezTo>
                <a:cubicBezTo>
                  <a:pt x="4470039" y="1437496"/>
                  <a:pt x="4471499" y="1498792"/>
                  <a:pt x="4471499" y="1580508"/>
                </a:cubicBezTo>
                <a:cubicBezTo>
                  <a:pt x="4471499" y="1959950"/>
                  <a:pt x="4416093" y="2338661"/>
                  <a:pt x="4305266" y="2716642"/>
                </a:cubicBezTo>
                <a:cubicBezTo>
                  <a:pt x="4194438" y="3094623"/>
                  <a:pt x="4026031" y="3457280"/>
                  <a:pt x="3800013" y="3804613"/>
                </a:cubicBezTo>
                <a:cubicBezTo>
                  <a:pt x="3573995" y="4151947"/>
                  <a:pt x="3304947" y="4459152"/>
                  <a:pt x="2992900" y="4726215"/>
                </a:cubicBezTo>
                <a:cubicBezTo>
                  <a:pt x="2680854" y="4993293"/>
                  <a:pt x="2304643" y="5206364"/>
                  <a:pt x="1864285" y="5365430"/>
                </a:cubicBezTo>
                <a:cubicBezTo>
                  <a:pt x="1423895" y="5524496"/>
                  <a:pt x="952913" y="5604036"/>
                  <a:pt x="451279" y="5604036"/>
                </a:cubicBezTo>
                <a:cubicBezTo>
                  <a:pt x="352486" y="5604036"/>
                  <a:pt x="254742" y="5600730"/>
                  <a:pt x="158045" y="5594117"/>
                </a:cubicBezTo>
                <a:lnTo>
                  <a:pt x="0" y="5577727"/>
                </a:lnTo>
                <a:lnTo>
                  <a:pt x="0" y="4633876"/>
                </a:lnTo>
                <a:lnTo>
                  <a:pt x="181098" y="4524138"/>
                </a:lnTo>
                <a:cubicBezTo>
                  <a:pt x="247491" y="4480083"/>
                  <a:pt x="312768" y="4432882"/>
                  <a:pt x="376928" y="4382534"/>
                </a:cubicBezTo>
                <a:cubicBezTo>
                  <a:pt x="262094" y="4380342"/>
                  <a:pt x="151772" y="4365737"/>
                  <a:pt x="45961" y="4338717"/>
                </a:cubicBezTo>
                <a:lnTo>
                  <a:pt x="0" y="4324988"/>
                </a:lnTo>
                <a:lnTo>
                  <a:pt x="0" y="1274544"/>
                </a:lnTo>
                <a:lnTo>
                  <a:pt x="51015" y="1302504"/>
                </a:lnTo>
                <a:cubicBezTo>
                  <a:pt x="556997" y="1563723"/>
                  <a:pt x="1098726" y="1708942"/>
                  <a:pt x="1676172" y="1738128"/>
                </a:cubicBezTo>
                <a:cubicBezTo>
                  <a:pt x="1652817" y="1627210"/>
                  <a:pt x="1641170" y="1519213"/>
                  <a:pt x="1641170" y="1414138"/>
                </a:cubicBezTo>
                <a:cubicBezTo>
                  <a:pt x="1641170" y="1023024"/>
                  <a:pt x="1778971" y="689554"/>
                  <a:pt x="2054556" y="413726"/>
                </a:cubicBezTo>
                <a:cubicBezTo>
                  <a:pt x="2330157" y="137914"/>
                  <a:pt x="2663353" y="0"/>
                  <a:pt x="3054145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34524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0AAF-0677-734A-9993-CF9D1E56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</a:t>
            </a:r>
            <a:r>
              <a:rPr lang="en-US" dirty="0" err="1"/>
              <a:t>dm</a:t>
            </a:r>
            <a:r>
              <a:rPr lang="en-US" dirty="0"/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FB25-22E5-6648-851E-7028CF06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all the steps of analysis was driven by CRISP-DM modelling steps.</a:t>
            </a:r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58427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DB99B8C-AB19-F84B-A97C-50F296DF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27" y="498764"/>
            <a:ext cx="10328564" cy="5292436"/>
          </a:xfrm>
        </p:spPr>
      </p:pic>
    </p:spTree>
    <p:extLst>
      <p:ext uri="{BB962C8B-B14F-4D97-AF65-F5344CB8AC3E}">
        <p14:creationId xmlns:p14="http://schemas.microsoft.com/office/powerpoint/2010/main" val="84954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E03A-35D6-EB4D-AC76-45DCE56C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317D0-D4CF-CE4B-BCBC-57569305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2610644"/>
            <a:ext cx="9512300" cy="2819400"/>
          </a:xfrm>
        </p:spPr>
      </p:pic>
    </p:spTree>
    <p:extLst>
      <p:ext uri="{BB962C8B-B14F-4D97-AF65-F5344CB8AC3E}">
        <p14:creationId xmlns:p14="http://schemas.microsoft.com/office/powerpoint/2010/main" val="325389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DB3C-1F5A-984B-A219-945893A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B5974-2858-CC42-B2D8-AF89AFB1C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63" y="2489994"/>
            <a:ext cx="9461500" cy="3060700"/>
          </a:xfrm>
        </p:spPr>
      </p:pic>
    </p:spTree>
    <p:extLst>
      <p:ext uri="{BB962C8B-B14F-4D97-AF65-F5344CB8AC3E}">
        <p14:creationId xmlns:p14="http://schemas.microsoft.com/office/powerpoint/2010/main" val="263858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9664-9A47-964D-94F1-5D4F2300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Performance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A13F7D-01F0-0B43-B8FF-E7EFB149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13" y="2623344"/>
            <a:ext cx="9525000" cy="2794000"/>
          </a:xfrm>
        </p:spPr>
      </p:pic>
    </p:spTree>
    <p:extLst>
      <p:ext uri="{BB962C8B-B14F-4D97-AF65-F5344CB8AC3E}">
        <p14:creationId xmlns:p14="http://schemas.microsoft.com/office/powerpoint/2010/main" val="315406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0D13-416F-BD42-97F6-C8434A27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810" y="618518"/>
            <a:ext cx="10009189" cy="1478570"/>
          </a:xfrm>
        </p:spPr>
        <p:txBody>
          <a:bodyPr/>
          <a:lstStyle/>
          <a:p>
            <a:r>
              <a:rPr lang="en-US" dirty="0"/>
              <a:t>Usage of different data sets and its results</a:t>
            </a:r>
            <a:br>
              <a:rPr lang="en-US" dirty="0"/>
            </a:br>
            <a:r>
              <a:rPr lang="en-US" dirty="0"/>
              <a:t>1-AVENGERS END GAME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7996C-2783-D940-A100-80B8B8AC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11" y="2097088"/>
            <a:ext cx="7289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4E2A-9591-4B43-B8B4-0F6B55EB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13" y="770917"/>
            <a:ext cx="2516187" cy="1478570"/>
          </a:xfrm>
        </p:spPr>
        <p:txBody>
          <a:bodyPr/>
          <a:lstStyle/>
          <a:p>
            <a:r>
              <a:rPr lang="en-US" dirty="0"/>
              <a:t>2-#</a:t>
            </a:r>
            <a:r>
              <a:rPr lang="en-US" dirty="0" err="1"/>
              <a:t>MEtoo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93809-2CF8-E64E-A4AD-D3F3D0BB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49487"/>
            <a:ext cx="7162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3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9BEA-D229-F043-80B3-A0F88F24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156" y="789968"/>
            <a:ext cx="5373687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3-Demonetization In India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A7620-3439-3842-A538-DAA7A840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699" y="1838932"/>
            <a:ext cx="7086599" cy="4229100"/>
          </a:xfrm>
        </p:spPr>
      </p:pic>
    </p:spTree>
    <p:extLst>
      <p:ext uri="{BB962C8B-B14F-4D97-AF65-F5344CB8AC3E}">
        <p14:creationId xmlns:p14="http://schemas.microsoft.com/office/powerpoint/2010/main" val="204704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6E16-4039-5A49-AE6A-C238814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206" y="2689715"/>
            <a:ext cx="3049587" cy="1478570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65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14D5-8356-D54E-8CB8-AB92FB1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B9F4-CCD2-7B43-8F7F-2F90F9C3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Twitter is an online news and social networking site where people communicate in short messages called tweets.</a:t>
            </a:r>
          </a:p>
          <a:p>
            <a:r>
              <a:rPr lang="en-IN" dirty="0"/>
              <a:t>Twitter is easy to use, we can join with a free account and Twitter name and we can send broadcasts (tweets) daily, hourly, or as frequently as you like</a:t>
            </a:r>
          </a:p>
          <a:p>
            <a:r>
              <a:rPr lang="en-IN" dirty="0"/>
              <a:t>Tweeting is posting short messages for anyone who follows you on Twitter.</a:t>
            </a:r>
          </a:p>
          <a:p>
            <a:r>
              <a:rPr lang="en-IN" dirty="0"/>
              <a:t>Another description of Twitter and tweeting might be microblogging.</a:t>
            </a:r>
          </a:p>
          <a:p>
            <a:r>
              <a:rPr lang="en-IN" dirty="0"/>
              <a:t>Twitter helps to track hundreds of interesting Twitter users and read their content with a glance.</a:t>
            </a:r>
          </a:p>
          <a:p>
            <a:r>
              <a:rPr lang="en-IN" dirty="0"/>
              <a:t>In Twitter, every microblog tweet entry is limited to 280 characters or less.</a:t>
            </a:r>
          </a:p>
          <a:p>
            <a:r>
              <a:rPr lang="en-IN" dirty="0"/>
              <a:t>This size restriction made Twitter a popular social tool.</a:t>
            </a:r>
          </a:p>
          <a:p>
            <a:r>
              <a:rPr lang="en-IN" dirty="0"/>
              <a:t>People send tweets for all sorts of reasons: vanity, attention, shameless self-promotion of their web pages, or simple boredom.</a:t>
            </a:r>
          </a:p>
          <a:p>
            <a:r>
              <a:rPr lang="en-IN" dirty="0"/>
              <a:t>Thousands of people advertise their recruiting services, consulting businesses, and retail stores by using Twitter, and it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9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A61E-ECD1-9640-9972-367484ED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IN" dirty="0"/>
              <a:t>Sentiment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A496-C634-F649-8C5A-CA8A0737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Opinion mining or</a:t>
            </a:r>
            <a:r>
              <a:rPr lang="en-IN" dirty="0"/>
              <a:t> </a:t>
            </a:r>
            <a:r>
              <a:rPr lang="en-IN" b="1" dirty="0"/>
              <a:t>sentiment analysis</a:t>
            </a:r>
            <a:r>
              <a:rPr lang="en-IN" dirty="0"/>
              <a:t>  refers to the use of natural language processing, text analysis, computation linguistics and biometrics to systematically identify, extract, quantify, and study affective states and subjective information. </a:t>
            </a:r>
          </a:p>
          <a:p>
            <a:r>
              <a:rPr lang="en-IN" dirty="0"/>
              <a:t>The most common use of Sentiment Analysis is this of classifying a text to a class. Depending on the dataset and the reason, Sentiment Classification can be binary (positive or negative) or multi-class (3 or more classes) problem.</a:t>
            </a:r>
          </a:p>
          <a:p>
            <a:r>
              <a:rPr lang="en-IN" dirty="0"/>
              <a:t>Sentiment analysis is widely applied to voice of Customer Reviews, Survey Responses, Online, Social Media, Healthcare etc.</a:t>
            </a:r>
          </a:p>
          <a:p>
            <a:r>
              <a:rPr lang="en-IN" dirty="0"/>
              <a:t>sentiment analysis aims to determine the attitude of a speaker, writer, or emotional reaction to a document, interaction, or event.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ECF4-0F03-A047-B816-3FF7499F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FF94-37D3-2046-AC88-9F9D69D8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is available on </a:t>
            </a:r>
            <a:r>
              <a:rPr lang="en-US" dirty="0">
                <a:hlinkClick r:id="rId2"/>
              </a:rPr>
              <a:t>https://www.kaggle.com/kulgen/elon-musks-tweets</a:t>
            </a:r>
            <a:endParaRPr lang="en-US" dirty="0"/>
          </a:p>
          <a:p>
            <a:r>
              <a:rPr lang="en-US" dirty="0"/>
              <a:t>It has 3,219 rows and 5 Column.</a:t>
            </a:r>
          </a:p>
        </p:txBody>
      </p:sp>
    </p:spTree>
    <p:extLst>
      <p:ext uri="{BB962C8B-B14F-4D97-AF65-F5344CB8AC3E}">
        <p14:creationId xmlns:p14="http://schemas.microsoft.com/office/powerpoint/2010/main" val="143788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50AB-B0E8-D945-920D-F80C84C5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668" y="454139"/>
            <a:ext cx="4698278" cy="1478570"/>
          </a:xfrm>
        </p:spPr>
        <p:txBody>
          <a:bodyPr/>
          <a:lstStyle/>
          <a:p>
            <a:r>
              <a:rPr lang="en-US" dirty="0"/>
              <a:t>RapidMiner process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D4D7F7-26C1-B542-AB01-49C0B95F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32709"/>
            <a:ext cx="9905998" cy="3858491"/>
          </a:xfrm>
        </p:spPr>
      </p:pic>
    </p:spTree>
    <p:extLst>
      <p:ext uri="{BB962C8B-B14F-4D97-AF65-F5344CB8AC3E}">
        <p14:creationId xmlns:p14="http://schemas.microsoft.com/office/powerpoint/2010/main" val="288466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8939-F938-6D46-B5BE-3370AB2F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486" y="1304318"/>
            <a:ext cx="3368242" cy="1478570"/>
          </a:xfrm>
        </p:spPr>
        <p:txBody>
          <a:bodyPr/>
          <a:lstStyle/>
          <a:p>
            <a:r>
              <a:rPr lang="en-US" dirty="0"/>
              <a:t>Documents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FC6ECC-C7E7-4E4F-AABB-1C8E977DA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63" y="3391694"/>
            <a:ext cx="8718982" cy="1257300"/>
          </a:xfrm>
        </p:spPr>
      </p:pic>
    </p:spTree>
    <p:extLst>
      <p:ext uri="{BB962C8B-B14F-4D97-AF65-F5344CB8AC3E}">
        <p14:creationId xmlns:p14="http://schemas.microsoft.com/office/powerpoint/2010/main" val="29114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DF7DD-4ADC-4ABA-A5F0-F12DFDB0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35" y="1793868"/>
            <a:ext cx="8016240" cy="4754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F9E798-1288-41A9-AE06-71ECA163A2F3}"/>
              </a:ext>
            </a:extLst>
          </p:cNvPr>
          <p:cNvSpPr txBox="1"/>
          <p:nvPr/>
        </p:nvSpPr>
        <p:spPr>
          <a:xfrm>
            <a:off x="5348613" y="77661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Models Used</a:t>
            </a:r>
          </a:p>
        </p:txBody>
      </p:sp>
    </p:spTree>
    <p:extLst>
      <p:ext uri="{BB962C8B-B14F-4D97-AF65-F5344CB8AC3E}">
        <p14:creationId xmlns:p14="http://schemas.microsoft.com/office/powerpoint/2010/main" val="377300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8033-8830-584A-BE88-04A3FD86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C74A-A8D0-3B40-9A5D-3C546C71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Read excel operator the training set is loaded .</a:t>
            </a:r>
          </a:p>
          <a:p>
            <a:r>
              <a:rPr lang="en-US" dirty="0"/>
              <a:t>Different algorithms are used to predict and test the accuracy of the predictions on the cross validation set.</a:t>
            </a:r>
            <a:endParaRPr lang="en-IN" dirty="0"/>
          </a:p>
          <a:p>
            <a:r>
              <a:rPr lang="en-IN" dirty="0"/>
              <a:t>In order to predict the sentiment and accuracy the validated model is used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2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EC-DAAA-E248-A66C-60B2F52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BE23-77FF-C545-80A9-B8C36165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three different algorithms, which are as below </a:t>
            </a:r>
          </a:p>
          <a:p>
            <a:pPr marL="0" indent="0">
              <a:buNone/>
            </a:pPr>
            <a:r>
              <a:rPr lang="en-US" dirty="0"/>
              <a:t> *</a:t>
            </a:r>
            <a:r>
              <a:rPr lang="en-IN" dirty="0"/>
              <a:t>Naive Bayes</a:t>
            </a:r>
          </a:p>
          <a:p>
            <a:pPr marL="0" indent="0">
              <a:buNone/>
            </a:pPr>
            <a:r>
              <a:rPr lang="en-IN" dirty="0"/>
              <a:t> *Decision tree</a:t>
            </a:r>
          </a:p>
          <a:p>
            <a:pPr marL="0" indent="0">
              <a:buNone/>
            </a:pPr>
            <a:r>
              <a:rPr lang="en-IN" dirty="0"/>
              <a:t> *SVM</a:t>
            </a:r>
          </a:p>
          <a:p>
            <a:pPr marL="0" indent="0">
              <a:buNone/>
            </a:pPr>
            <a:r>
              <a:rPr lang="en-IN" dirty="0"/>
              <a:t>Among the above mentioned algorithms, Naïve Bayes showed the maximum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8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177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Twitter Sentiment Analysis        </vt:lpstr>
      <vt:lpstr>INTRODUCTION</vt:lpstr>
      <vt:lpstr>About Sentiment Analysis</vt:lpstr>
      <vt:lpstr>Data set </vt:lpstr>
      <vt:lpstr>RapidMiner process </vt:lpstr>
      <vt:lpstr>Documents</vt:lpstr>
      <vt:lpstr>PowerPoint Presentation</vt:lpstr>
      <vt:lpstr>process</vt:lpstr>
      <vt:lpstr>Algorithm used </vt:lpstr>
      <vt:lpstr>Crisp-dm model </vt:lpstr>
      <vt:lpstr>PowerPoint Presentation</vt:lpstr>
      <vt:lpstr>Decision tree Performance</vt:lpstr>
      <vt:lpstr>Naive Bayes Performance</vt:lpstr>
      <vt:lpstr>SVM Performance </vt:lpstr>
      <vt:lpstr>Usage of different data sets and its results 1-AVENGERS END GAME </vt:lpstr>
      <vt:lpstr>2-#MEtoo</vt:lpstr>
      <vt:lpstr>3-Demonetization In India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Gafoor</dc:creator>
  <cp:lastModifiedBy>Bharath M R</cp:lastModifiedBy>
  <cp:revision>17</cp:revision>
  <dcterms:created xsi:type="dcterms:W3CDTF">2018-12-14T00:09:39Z</dcterms:created>
  <dcterms:modified xsi:type="dcterms:W3CDTF">2018-12-14T11:27:17Z</dcterms:modified>
</cp:coreProperties>
</file>