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4" r:id="rId3"/>
    <p:sldId id="257" r:id="rId4"/>
    <p:sldId id="259" r:id="rId5"/>
    <p:sldId id="272" r:id="rId6"/>
    <p:sldId id="261" r:id="rId7"/>
    <p:sldId id="262" r:id="rId8"/>
    <p:sldId id="263" r:id="rId9"/>
    <p:sldId id="266" r:id="rId10"/>
    <p:sldId id="264" r:id="rId11"/>
    <p:sldId id="265" r:id="rId12"/>
    <p:sldId id="26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CC"/>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5"/>
  </p:normalViewPr>
  <p:slideViewPr>
    <p:cSldViewPr>
      <p:cViewPr varScale="1">
        <p:scale>
          <a:sx n="108" d="100"/>
          <a:sy n="108" d="100"/>
        </p:scale>
        <p:origin x="730" y="7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8A86-3586-436A-B3FA-3FD8215A21F7}" type="datetimeFigureOut">
              <a:rPr lang="en-US" smtClean="0"/>
              <a:t>13-Dec-18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49BE6-9887-4B9B-B3DD-1CB491A1DF01}" type="slidenum">
              <a:rPr lang="en-US" smtClean="0"/>
              <a:t>‹#›</a:t>
            </a:fld>
            <a:endParaRPr lang="en-US"/>
          </a:p>
        </p:txBody>
      </p:sp>
    </p:spTree>
    <p:extLst>
      <p:ext uri="{BB962C8B-B14F-4D97-AF65-F5344CB8AC3E}">
        <p14:creationId xmlns:p14="http://schemas.microsoft.com/office/powerpoint/2010/main" val="265951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1"/>
            <a:ext cx="8246070" cy="1383822"/>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251505"/>
            <a:ext cx="8246070" cy="610820"/>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13-Dec-18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FCF48A3-297D-4920-BA73-9F031282FE8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79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802790"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8559"/>
            <a:ext cx="580279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13-Dec-18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BC777C50-1820-421B-A14A-53B07EBE9138}"/>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89199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8752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19045"/>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8752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19045"/>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13-Dec-18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13-Dec-18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ia.gov/electricity/data/stat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3487980"/>
            <a:ext cx="8475127" cy="1383822"/>
          </a:xfrm>
        </p:spPr>
        <p:txBody>
          <a:bodyPr>
            <a:normAutofit fontScale="90000"/>
          </a:bodyPr>
          <a:lstStyle/>
          <a:p>
            <a:pPr algn="ctr"/>
            <a:r>
              <a:rPr lang="en-IN" b="1" dirty="0"/>
              <a:t>Energy Generation Of US For Last 3 Decades</a:t>
            </a:r>
            <a:br>
              <a:rPr lang="en-IN" b="1" dirty="0"/>
            </a:br>
            <a:r>
              <a:rPr lang="en-IN" sz="2800" b="1" dirty="0"/>
              <a:t>Data Visualization</a:t>
            </a:r>
            <a:endParaRPr lang="en-US"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60" y="1197405"/>
            <a:ext cx="7940660" cy="610820"/>
          </a:xfrm>
        </p:spPr>
        <p:txBody>
          <a:bodyPr>
            <a:normAutofit fontScale="90000"/>
          </a:bodyPr>
          <a:lstStyle/>
          <a:p>
            <a:r>
              <a:rPr lang="en-IN" dirty="0">
                <a:solidFill>
                  <a:schemeClr val="tx1"/>
                </a:solidFill>
              </a:rPr>
              <a:t>Animation Of Total Generated Energy</a:t>
            </a:r>
            <a:endParaRPr lang="en-IE" dirty="0">
              <a:solidFill>
                <a:schemeClr val="tx1"/>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8B46FEB2-05D8-8B4E-9F58-E12BE94C6B9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3310" y="1866842"/>
            <a:ext cx="5050631" cy="3206750"/>
          </a:xfrm>
        </p:spPr>
      </p:pic>
    </p:spTree>
    <p:extLst>
      <p:ext uri="{BB962C8B-B14F-4D97-AF65-F5344CB8AC3E}">
        <p14:creationId xmlns:p14="http://schemas.microsoft.com/office/powerpoint/2010/main" val="261368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65" y="1350110"/>
            <a:ext cx="9000444" cy="152705"/>
          </a:xfrm>
        </p:spPr>
        <p:txBody>
          <a:bodyPr>
            <a:normAutofit fontScale="90000"/>
          </a:bodyPr>
          <a:lstStyle/>
          <a:p>
            <a:r>
              <a:rPr lang="en-IN" dirty="0">
                <a:solidFill>
                  <a:schemeClr val="tx1"/>
                </a:solidFill>
              </a:rPr>
              <a:t>Animation Of Map Showing Energy Generated</a:t>
            </a:r>
            <a:endParaRPr lang="en-IE" dirty="0">
              <a:solidFill>
                <a:schemeClr val="tx1"/>
              </a:solidFill>
            </a:endParaRPr>
          </a:p>
        </p:txBody>
      </p:sp>
      <p:pic>
        <p:nvPicPr>
          <p:cNvPr id="5" name="Content Placeholder 4" descr="A close up of a map&#10;&#10;Description automatically generated">
            <a:extLst>
              <a:ext uri="{FF2B5EF4-FFF2-40B4-BE49-F238E27FC236}">
                <a16:creationId xmlns:a16="http://schemas.microsoft.com/office/drawing/2014/main" id="{FC365A6F-0AF7-FF4A-A5D1-7391AEB469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378" y="1808225"/>
            <a:ext cx="5403243" cy="3206750"/>
          </a:xfrm>
        </p:spPr>
      </p:pic>
    </p:spTree>
    <p:extLst>
      <p:ext uri="{BB962C8B-B14F-4D97-AF65-F5344CB8AC3E}">
        <p14:creationId xmlns:p14="http://schemas.microsoft.com/office/powerpoint/2010/main" val="116950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266340"/>
            <a:ext cx="6108200" cy="1221640"/>
          </a:xfrm>
        </p:spPr>
        <p:txBody>
          <a:bodyPr>
            <a:normAutofit/>
          </a:bodyPr>
          <a:lstStyle/>
          <a:p>
            <a:r>
              <a:rPr lang="en-IE" sz="6600" b="1" dirty="0">
                <a:solidFill>
                  <a:schemeClr val="tx1"/>
                </a:solidFill>
              </a:rPr>
              <a:t>Thank</a:t>
            </a:r>
            <a:r>
              <a:rPr lang="en-IE" sz="6600" dirty="0">
                <a:solidFill>
                  <a:schemeClr val="tx1"/>
                </a:solidFill>
              </a:rPr>
              <a:t> </a:t>
            </a:r>
            <a:r>
              <a:rPr lang="en-IE" sz="6600" b="1" dirty="0">
                <a:solidFill>
                  <a:schemeClr val="tx1"/>
                </a:solidFill>
              </a:rPr>
              <a:t>You</a:t>
            </a:r>
          </a:p>
        </p:txBody>
      </p:sp>
    </p:spTree>
    <p:extLst>
      <p:ext uri="{BB962C8B-B14F-4D97-AF65-F5344CB8AC3E}">
        <p14:creationId xmlns:p14="http://schemas.microsoft.com/office/powerpoint/2010/main" val="425007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Introduction</a:t>
            </a:r>
          </a:p>
        </p:txBody>
      </p:sp>
      <p:sp>
        <p:nvSpPr>
          <p:cNvPr id="3" name="Content Placeholder 2"/>
          <p:cNvSpPr>
            <a:spLocks noGrp="1"/>
          </p:cNvSpPr>
          <p:nvPr>
            <p:ph idx="1"/>
          </p:nvPr>
        </p:nvSpPr>
        <p:spPr>
          <a:xfrm>
            <a:off x="5182820" y="1502815"/>
            <a:ext cx="3512216" cy="3206799"/>
          </a:xfrm>
        </p:spPr>
        <p:txBody>
          <a:bodyPr>
            <a:normAutofit fontScale="70000" lnSpcReduction="20000"/>
          </a:bodyPr>
          <a:lstStyle/>
          <a:p>
            <a:pPr marL="0" indent="0">
              <a:buNone/>
            </a:pPr>
            <a:r>
              <a:rPr lang="en-IE" dirty="0"/>
              <a:t>We human beings have been using vast proportions of earth’s natural resources for our own needs. We use energy for or heating and cooling, lighting, heating water and operating appliances. Apart from that we use energy for many purposes, such as traveling in airplanes and cars using oil that is converted into gasoline.</a:t>
            </a:r>
          </a:p>
          <a:p>
            <a:endParaRPr lang="en-US" dirty="0"/>
          </a:p>
        </p:txBody>
      </p:sp>
      <p:pic>
        <p:nvPicPr>
          <p:cNvPr id="4" name="Picture 3" descr="Image result for energy consumption"/>
          <p:cNvPicPr/>
          <p:nvPr/>
        </p:nvPicPr>
        <p:blipFill>
          <a:blip r:embed="rId2">
            <a:extLst>
              <a:ext uri="{28A0092B-C50C-407E-A947-70E740481C1C}">
                <a14:useLocalDpi xmlns:a14="http://schemas.microsoft.com/office/drawing/2010/main" val="0"/>
              </a:ext>
            </a:extLst>
          </a:blip>
          <a:srcRect/>
          <a:stretch>
            <a:fillRect/>
          </a:stretch>
        </p:blipFill>
        <p:spPr bwMode="auto">
          <a:xfrm>
            <a:off x="448964" y="1350110"/>
            <a:ext cx="4275741" cy="3222625"/>
          </a:xfrm>
          <a:prstGeom prst="rect">
            <a:avLst/>
          </a:prstGeom>
          <a:noFill/>
          <a:ln>
            <a:noFill/>
          </a:ln>
        </p:spPr>
      </p:pic>
    </p:spTree>
    <p:extLst>
      <p:ext uri="{BB962C8B-B14F-4D97-AF65-F5344CB8AC3E}">
        <p14:creationId xmlns:p14="http://schemas.microsoft.com/office/powerpoint/2010/main" val="343222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Introduction Cont.</a:t>
            </a:r>
          </a:p>
        </p:txBody>
      </p:sp>
      <p:sp>
        <p:nvSpPr>
          <p:cNvPr id="3" name="Content Placeholder 2"/>
          <p:cNvSpPr>
            <a:spLocks noGrp="1"/>
          </p:cNvSpPr>
          <p:nvPr>
            <p:ph idx="1"/>
          </p:nvPr>
        </p:nvSpPr>
        <p:spPr>
          <a:xfrm>
            <a:off x="448966" y="1502815"/>
            <a:ext cx="8246070" cy="3206799"/>
          </a:xfrm>
        </p:spPr>
        <p:txBody>
          <a:bodyPr>
            <a:normAutofit fontScale="70000" lnSpcReduction="20000"/>
          </a:bodyPr>
          <a:lstStyle/>
          <a:p>
            <a:pPr marL="0" indent="0" algn="just">
              <a:buNone/>
            </a:pPr>
            <a:r>
              <a:rPr lang="en-IN" dirty="0"/>
              <a:t> </a:t>
            </a:r>
          </a:p>
          <a:p>
            <a:pPr algn="just"/>
            <a:r>
              <a:rPr lang="en-IN" dirty="0"/>
              <a:t>In USA, the Industrial sector accounts for 33 % of national electricity consumption followed by Residential and Commercial.</a:t>
            </a:r>
          </a:p>
          <a:p>
            <a:pPr algn="just"/>
            <a:r>
              <a:rPr lang="en-IN" dirty="0"/>
              <a:t>17 % of greenhouse gas emissions.</a:t>
            </a:r>
          </a:p>
          <a:p>
            <a:pPr algn="just"/>
            <a:r>
              <a:rPr lang="en-IN" dirty="0"/>
              <a:t>22 % of primary energy consumption.</a:t>
            </a:r>
          </a:p>
          <a:p>
            <a:pPr algn="just"/>
            <a:r>
              <a:rPr lang="en-IN" dirty="0"/>
              <a:t>Residential sector holds the potential for large energy.</a:t>
            </a:r>
          </a:p>
          <a:p>
            <a:pPr algn="just"/>
            <a:r>
              <a:rPr lang="en-IN" dirty="0"/>
              <a:t>Residential electricity consumption has historically been dominated by four end uses: lighting, heating, cooling, and household appliances. </a:t>
            </a:r>
          </a:p>
          <a:p>
            <a:pPr algn="just"/>
            <a:r>
              <a:rPr lang="en-IN" dirty="0"/>
              <a:t>Demand growth due to consumer electronics such as televisions, computers, and media playback devices. </a:t>
            </a: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solidFill>
              </a:rPr>
              <a:t>Data Set</a:t>
            </a:r>
          </a:p>
        </p:txBody>
      </p:sp>
      <p:sp>
        <p:nvSpPr>
          <p:cNvPr id="5" name="Content Placeholder 4"/>
          <p:cNvSpPr>
            <a:spLocks noGrp="1"/>
          </p:cNvSpPr>
          <p:nvPr>
            <p:ph idx="1"/>
          </p:nvPr>
        </p:nvSpPr>
        <p:spPr>
          <a:xfrm>
            <a:off x="2739540" y="891994"/>
            <a:ext cx="5802790" cy="4123035"/>
          </a:xfrm>
        </p:spPr>
        <p:txBody>
          <a:bodyPr>
            <a:normAutofit fontScale="92500" lnSpcReduction="20000"/>
          </a:bodyPr>
          <a:lstStyle/>
          <a:p>
            <a:endParaRPr lang="en-US" dirty="0"/>
          </a:p>
          <a:p>
            <a:r>
              <a:rPr lang="en-US" dirty="0">
                <a:hlinkClick r:id="rId2"/>
              </a:rPr>
              <a:t>https://www.eia.gov/electricity/data/state/</a:t>
            </a:r>
            <a:endParaRPr lang="en-US" dirty="0"/>
          </a:p>
          <a:p>
            <a:r>
              <a:rPr lang="en-US" dirty="0"/>
              <a:t>Data Set has 49,550 rows and 5 attributes.</a:t>
            </a:r>
          </a:p>
          <a:p>
            <a:r>
              <a:rPr lang="en-US" dirty="0"/>
              <a:t>Dataset contains Electricity consumption information of 52 provinces of United States </a:t>
            </a:r>
          </a:p>
          <a:p>
            <a:r>
              <a:rPr lang="en-US" dirty="0"/>
              <a:t>Main Attributes are Year, State, Produce Type, Energy Source, Generation.</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B086-AD5D-448B-83E9-634AE90FF5BF}"/>
              </a:ext>
            </a:extLst>
          </p:cNvPr>
          <p:cNvSpPr>
            <a:spLocks noGrp="1"/>
          </p:cNvSpPr>
          <p:nvPr>
            <p:ph type="title"/>
          </p:nvPr>
        </p:nvSpPr>
        <p:spPr/>
        <p:txBody>
          <a:bodyPr>
            <a:normAutofit fontScale="90000"/>
          </a:bodyPr>
          <a:lstStyle/>
          <a:p>
            <a:r>
              <a:rPr lang="en-US" dirty="0">
                <a:solidFill>
                  <a:schemeClr val="tx1"/>
                </a:solidFill>
              </a:rPr>
              <a:t>Analysis</a:t>
            </a:r>
          </a:p>
        </p:txBody>
      </p:sp>
      <p:sp>
        <p:nvSpPr>
          <p:cNvPr id="7" name="Content Placeholder 6">
            <a:extLst>
              <a:ext uri="{FF2B5EF4-FFF2-40B4-BE49-F238E27FC236}">
                <a16:creationId xmlns:a16="http://schemas.microsoft.com/office/drawing/2014/main" id="{D846216C-4D37-4707-B90F-505A67ACDCE1}"/>
              </a:ext>
            </a:extLst>
          </p:cNvPr>
          <p:cNvSpPr>
            <a:spLocks noGrp="1"/>
          </p:cNvSpPr>
          <p:nvPr>
            <p:ph idx="1"/>
          </p:nvPr>
        </p:nvSpPr>
        <p:spPr/>
        <p:txBody>
          <a:bodyPr/>
          <a:lstStyle/>
          <a:p>
            <a:r>
              <a:rPr lang="en-IN" dirty="0"/>
              <a:t>Most used energy sources during the last 30 decades</a:t>
            </a:r>
          </a:p>
          <a:p>
            <a:r>
              <a:rPr lang="en-IN" dirty="0"/>
              <a:t>Most energy consumed state</a:t>
            </a:r>
          </a:p>
          <a:p>
            <a:r>
              <a:rPr lang="en-IN" dirty="0"/>
              <a:t>The producer which produced most energy </a:t>
            </a:r>
          </a:p>
          <a:p>
            <a:r>
              <a:rPr lang="en-IN" dirty="0"/>
              <a:t>Total generated energy by sates</a:t>
            </a:r>
          </a:p>
          <a:p>
            <a:r>
              <a:rPr lang="en-IN" dirty="0"/>
              <a:t>Trend of energy generation</a:t>
            </a:r>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93447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475" y="433880"/>
            <a:ext cx="5802790" cy="572644"/>
          </a:xfrm>
        </p:spPr>
        <p:txBody>
          <a:bodyPr>
            <a:normAutofit fontScale="90000"/>
          </a:bodyPr>
          <a:lstStyle/>
          <a:p>
            <a:r>
              <a:rPr lang="en-IN" dirty="0">
                <a:solidFill>
                  <a:schemeClr val="tx1"/>
                </a:solidFill>
              </a:rPr>
              <a:t>Energy Sources</a:t>
            </a:r>
            <a:endParaRPr lang="en-IE" dirty="0"/>
          </a:p>
        </p:txBody>
      </p:sp>
      <p:pic>
        <p:nvPicPr>
          <p:cNvPr id="5" name="Content Placeholder 4" descr="A close up of a logo&#10;&#10;Description automatically generated">
            <a:extLst>
              <a:ext uri="{FF2B5EF4-FFF2-40B4-BE49-F238E27FC236}">
                <a16:creationId xmlns:a16="http://schemas.microsoft.com/office/drawing/2014/main" id="{E8516FDB-BC90-AF4B-A01C-42744F110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4950" y="1211188"/>
            <a:ext cx="4538323" cy="3803842"/>
          </a:xfrm>
        </p:spPr>
      </p:pic>
    </p:spTree>
    <p:extLst>
      <p:ext uri="{BB962C8B-B14F-4D97-AF65-F5344CB8AC3E}">
        <p14:creationId xmlns:p14="http://schemas.microsoft.com/office/powerpoint/2010/main" val="427216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94" y="1197405"/>
            <a:ext cx="6413610" cy="458115"/>
          </a:xfrm>
        </p:spPr>
        <p:txBody>
          <a:bodyPr>
            <a:normAutofit fontScale="90000"/>
          </a:bodyPr>
          <a:lstStyle/>
          <a:p>
            <a:r>
              <a:rPr lang="en-IN" dirty="0">
                <a:solidFill>
                  <a:schemeClr val="tx1"/>
                </a:solidFill>
              </a:rPr>
              <a:t>Map Showing Total Energy Generated</a:t>
            </a:r>
            <a:endParaRPr lang="en-IE" dirty="0"/>
          </a:p>
        </p:txBody>
      </p:sp>
      <p:pic>
        <p:nvPicPr>
          <p:cNvPr id="5" name="Content Placeholder 4" descr="A close up of a map&#10;&#10;Description automatically generated">
            <a:extLst>
              <a:ext uri="{FF2B5EF4-FFF2-40B4-BE49-F238E27FC236}">
                <a16:creationId xmlns:a16="http://schemas.microsoft.com/office/drawing/2014/main" id="{265CFB3A-40BA-9047-AFF9-DFE7923ACA4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5946" y="1884606"/>
            <a:ext cx="5752107" cy="3206750"/>
          </a:xfrm>
        </p:spPr>
      </p:pic>
    </p:spTree>
    <p:extLst>
      <p:ext uri="{BB962C8B-B14F-4D97-AF65-F5344CB8AC3E}">
        <p14:creationId xmlns:p14="http://schemas.microsoft.com/office/powerpoint/2010/main" val="242605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9" y="891995"/>
            <a:ext cx="7994356" cy="916230"/>
          </a:xfrm>
        </p:spPr>
        <p:txBody>
          <a:bodyPr>
            <a:normAutofit/>
          </a:bodyPr>
          <a:lstStyle/>
          <a:p>
            <a:r>
              <a:rPr lang="en-IN" dirty="0">
                <a:solidFill>
                  <a:schemeClr val="tx1"/>
                </a:solidFill>
              </a:rPr>
              <a:t>Producer Type and Year Of Generations</a:t>
            </a:r>
            <a:endParaRPr lang="en-IE" dirty="0"/>
          </a:p>
        </p:txBody>
      </p:sp>
      <p:pic>
        <p:nvPicPr>
          <p:cNvPr id="6" name="Content Placeholder 5" descr="A close up of a map&#10;&#10;Description automatically generated">
            <a:extLst>
              <a:ext uri="{FF2B5EF4-FFF2-40B4-BE49-F238E27FC236}">
                <a16:creationId xmlns:a16="http://schemas.microsoft.com/office/drawing/2014/main" id="{93E11DD5-6F40-47B1-9E3D-607B0E1B87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7080" y="1802164"/>
            <a:ext cx="6521727" cy="3206750"/>
          </a:xfrm>
        </p:spPr>
      </p:pic>
    </p:spTree>
    <p:extLst>
      <p:ext uri="{BB962C8B-B14F-4D97-AF65-F5344CB8AC3E}">
        <p14:creationId xmlns:p14="http://schemas.microsoft.com/office/powerpoint/2010/main" val="50021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878" y="1044700"/>
            <a:ext cx="5955495" cy="610820"/>
          </a:xfrm>
        </p:spPr>
        <p:txBody>
          <a:bodyPr>
            <a:normAutofit fontScale="90000"/>
          </a:bodyPr>
          <a:lstStyle/>
          <a:p>
            <a:r>
              <a:rPr lang="en-IE" dirty="0">
                <a:solidFill>
                  <a:schemeClr val="tx1"/>
                </a:solidFill>
              </a:rPr>
              <a:t>Year and Energy Generation Graph</a:t>
            </a:r>
          </a:p>
        </p:txBody>
      </p:sp>
      <p:pic>
        <p:nvPicPr>
          <p:cNvPr id="5" name="Content Placeholder 4" descr="A close up of a map&#10;&#10;Description automatically generated">
            <a:extLst>
              <a:ext uri="{FF2B5EF4-FFF2-40B4-BE49-F238E27FC236}">
                <a16:creationId xmlns:a16="http://schemas.microsoft.com/office/drawing/2014/main" id="{78ACA798-F275-2C45-83B5-B1314729E64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02627" y="1808225"/>
            <a:ext cx="5738746" cy="3206750"/>
          </a:xfrm>
        </p:spPr>
      </p:pic>
    </p:spTree>
    <p:extLst>
      <p:ext uri="{BB962C8B-B14F-4D97-AF65-F5344CB8AC3E}">
        <p14:creationId xmlns:p14="http://schemas.microsoft.com/office/powerpoint/2010/main" val="2366184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265</Words>
  <Application>Microsoft Office PowerPoint</Application>
  <PresentationFormat>On-screen Show (16:9)</PresentationFormat>
  <Paragraphs>36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Energy Generation Of US For Last 3 Decades Data Visualization</vt:lpstr>
      <vt:lpstr>Introduction</vt:lpstr>
      <vt:lpstr>Introduction Cont.</vt:lpstr>
      <vt:lpstr>Data Set</vt:lpstr>
      <vt:lpstr>Analysis</vt:lpstr>
      <vt:lpstr>Energy Sources</vt:lpstr>
      <vt:lpstr>Map Showing Total Energy Generated</vt:lpstr>
      <vt:lpstr>Producer Type and Year Of Generations</vt:lpstr>
      <vt:lpstr>Year and Energy Generation Graph</vt:lpstr>
      <vt:lpstr>Animation Of Total Generated Energy</vt:lpstr>
      <vt:lpstr>Animation Of Map Showing Energy Generated</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Bharath M R</cp:lastModifiedBy>
  <cp:revision>151</cp:revision>
  <dcterms:created xsi:type="dcterms:W3CDTF">2013-08-21T19:17:07Z</dcterms:created>
  <dcterms:modified xsi:type="dcterms:W3CDTF">2018-12-13T10:45:32Z</dcterms:modified>
</cp:coreProperties>
</file>