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1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484632" y="2458387"/>
            <a:ext cx="5871198" cy="586115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L="914400" marR="0" lvl="1" indent="-292100" algn="l" rtl="0">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2pPr>
            <a:lvl3pPr marL="1371600" marR="0" lvl="2" indent="-292100" algn="l" rtl="0">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92100" algn="l" rtl="0">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ftr" idx="11"/>
          </p:nvPr>
        </p:nvSpPr>
        <p:spPr>
          <a:xfrm>
            <a:off x="804672" y="8540496"/>
            <a:ext cx="4462272" cy="192024"/>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sldNum" idx="12"/>
          </p:nvPr>
        </p:nvSpPr>
        <p:spPr>
          <a:xfrm>
            <a:off x="484632" y="8540496"/>
            <a:ext cx="329184" cy="19202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en-US" sz="800" b="0" i="0" u="none" strike="noStrike" cap="none">
                <a:solidFill>
                  <a:schemeClr val="dk1"/>
                </a:solidFill>
                <a:latin typeface="Arial"/>
                <a:ea typeface="Arial"/>
                <a:cs typeface="Arial"/>
                <a:sym typeface="Arial"/>
              </a:rPr>
              <a:t>‹#›</a:t>
            </a:fld>
            <a:endParaRPr sz="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9c3f109c5_0_60:notes"/>
          <p:cNvSpPr>
            <a:spLocks noGrp="1" noRot="1" noChangeAspect="1"/>
          </p:cNvSpPr>
          <p:nvPr>
            <p:ph type="sldImg" idx="2"/>
          </p:nvPr>
        </p:nvSpPr>
        <p:spPr>
          <a:xfrm>
            <a:off x="1981200" y="528638"/>
            <a:ext cx="2895600" cy="16287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e9c3f109c5_0_60:notes"/>
          <p:cNvSpPr txBox="1">
            <a:spLocks noGrp="1"/>
          </p:cNvSpPr>
          <p:nvPr>
            <p:ph type="body" idx="1"/>
          </p:nvPr>
        </p:nvSpPr>
        <p:spPr>
          <a:xfrm>
            <a:off x="484632" y="2458387"/>
            <a:ext cx="5871300" cy="5861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e9c3f109c5_0_60:notes"/>
          <p:cNvSpPr txBox="1">
            <a:spLocks noGrp="1"/>
          </p:cNvSpPr>
          <p:nvPr>
            <p:ph type="sldNum" idx="12"/>
          </p:nvPr>
        </p:nvSpPr>
        <p:spPr>
          <a:xfrm>
            <a:off x="484632" y="8540496"/>
            <a:ext cx="329100" cy="1920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e9c3f109c5_0_37:notes"/>
          <p:cNvSpPr>
            <a:spLocks noGrp="1" noRot="1" noChangeAspect="1"/>
          </p:cNvSpPr>
          <p:nvPr>
            <p:ph type="sldImg" idx="2"/>
          </p:nvPr>
        </p:nvSpPr>
        <p:spPr>
          <a:xfrm>
            <a:off x="1980575" y="528404"/>
            <a:ext cx="2896800" cy="1629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e9c3f109c5_0_37:notes"/>
          <p:cNvSpPr txBox="1">
            <a:spLocks noGrp="1"/>
          </p:cNvSpPr>
          <p:nvPr>
            <p:ph type="body" idx="1"/>
          </p:nvPr>
        </p:nvSpPr>
        <p:spPr>
          <a:xfrm>
            <a:off x="484632" y="2458387"/>
            <a:ext cx="5871300" cy="5861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1e9c3f109c5_0_37:notes"/>
          <p:cNvSpPr txBox="1">
            <a:spLocks noGrp="1"/>
          </p:cNvSpPr>
          <p:nvPr>
            <p:ph type="sldNum" idx="12"/>
          </p:nvPr>
        </p:nvSpPr>
        <p:spPr>
          <a:xfrm>
            <a:off x="484632" y="8540496"/>
            <a:ext cx="329100" cy="1920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1981200" y="528638"/>
            <a:ext cx="2895600" cy="16287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484632" y="2458387"/>
            <a:ext cx="5871198" cy="58611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Leading industry analysts and awards organizations have recognized Virtusa for our exceptional quality in digital engineering and transformational IT capabilities.</a:t>
            </a:r>
            <a:endParaRPr/>
          </a:p>
          <a:p>
            <a:pPr marL="0" lvl="0" indent="0" algn="l" rtl="0">
              <a:spcBef>
                <a:spcPts val="0"/>
              </a:spcBef>
              <a:spcAft>
                <a:spcPts val="0"/>
              </a:spcAft>
              <a:buNone/>
            </a:pPr>
            <a:endParaRPr/>
          </a:p>
          <a:p>
            <a:pPr marL="0" lvl="0" indent="0" algn="l" rtl="0">
              <a:spcBef>
                <a:spcPts val="0"/>
              </a:spcBef>
              <a:spcAft>
                <a:spcPts val="0"/>
              </a:spcAft>
              <a:buNone/>
            </a:pPr>
            <a:r>
              <a:rPr lang="en-US"/>
              <a:t>Highlights:</a:t>
            </a:r>
            <a:endParaRPr/>
          </a:p>
          <a:p>
            <a:pPr marL="0" marR="0" lvl="0" indent="0" algn="l" rtl="0">
              <a:lnSpc>
                <a:spcPct val="100000"/>
              </a:lnSpc>
              <a:spcBef>
                <a:spcPts val="0"/>
              </a:spcBef>
              <a:spcAft>
                <a:spcPts val="0"/>
              </a:spcAft>
              <a:buClr>
                <a:schemeClr val="dk1"/>
              </a:buClr>
              <a:buSzPts val="1000"/>
              <a:buFont typeface="Arial"/>
              <a:buNone/>
            </a:pPr>
            <a:r>
              <a:rPr lang="en-US" sz="1000" b="1" i="0">
                <a:solidFill>
                  <a:schemeClr val="dk1"/>
                </a:solidFill>
                <a:latin typeface="Arial"/>
                <a:ea typeface="Arial"/>
                <a:cs typeface="Arial"/>
                <a:sym typeface="Arial"/>
              </a:rPr>
              <a:t>Virtusa's vLife™ platform in the Best New Product or Service of the Year - Health &amp; Pharmaceuticals - Product category.</a:t>
            </a:r>
            <a:r>
              <a:rPr lang="en-US" sz="1000" b="0" i="0">
                <a:solidFill>
                  <a:schemeClr val="dk1"/>
                </a:solidFill>
                <a:latin typeface="Arial"/>
                <a:ea typeface="Arial"/>
                <a:cs typeface="Arial"/>
                <a:sym typeface="Arial"/>
              </a:rPr>
              <a:t> vLife™ is a ready-to-use collaborative platform, built on a large clinical data lake that models disease progression or population-level risk categorization. By unifying data, AI, and IoT, Virtusa is helping the healthcare market address key pain points.</a:t>
            </a:r>
            <a:endParaRPr/>
          </a:p>
        </p:txBody>
      </p:sp>
      <p:sp>
        <p:nvSpPr>
          <p:cNvPr id="180" name="Google Shape;180;p13:notes"/>
          <p:cNvSpPr txBox="1">
            <a:spLocks noGrp="1"/>
          </p:cNvSpPr>
          <p:nvPr>
            <p:ph type="sldNum" idx="12"/>
          </p:nvPr>
        </p:nvSpPr>
        <p:spPr>
          <a:xfrm>
            <a:off x="484632" y="8540496"/>
            <a:ext cx="329184" cy="19202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9c3f109c5_0_15:notes"/>
          <p:cNvSpPr>
            <a:spLocks noGrp="1" noRot="1" noChangeAspect="1"/>
          </p:cNvSpPr>
          <p:nvPr>
            <p:ph type="sldImg" idx="2"/>
          </p:nvPr>
        </p:nvSpPr>
        <p:spPr>
          <a:xfrm>
            <a:off x="1980575" y="528404"/>
            <a:ext cx="2896800" cy="1629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9c3f109c5_0_15:notes"/>
          <p:cNvSpPr txBox="1">
            <a:spLocks noGrp="1"/>
          </p:cNvSpPr>
          <p:nvPr>
            <p:ph type="body" idx="1"/>
          </p:nvPr>
        </p:nvSpPr>
        <p:spPr>
          <a:xfrm>
            <a:off x="484632" y="2458387"/>
            <a:ext cx="5871300" cy="5861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1e9c3f109c5_0_15:notes"/>
          <p:cNvSpPr txBox="1">
            <a:spLocks noGrp="1"/>
          </p:cNvSpPr>
          <p:nvPr>
            <p:ph type="sldNum" idx="12"/>
          </p:nvPr>
        </p:nvSpPr>
        <p:spPr>
          <a:xfrm>
            <a:off x="484632" y="8540496"/>
            <a:ext cx="329100" cy="1920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484632" y="2458387"/>
            <a:ext cx="5871198" cy="586115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980575" y="528404"/>
            <a:ext cx="2896849" cy="16294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e9c3f109c5_0_50:notes"/>
          <p:cNvSpPr>
            <a:spLocks noGrp="1" noRot="1" noChangeAspect="1"/>
          </p:cNvSpPr>
          <p:nvPr>
            <p:ph type="sldImg" idx="2"/>
          </p:nvPr>
        </p:nvSpPr>
        <p:spPr>
          <a:xfrm>
            <a:off x="1980575" y="528404"/>
            <a:ext cx="2896800" cy="1629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e9c3f109c5_0_50:notes"/>
          <p:cNvSpPr txBox="1">
            <a:spLocks noGrp="1"/>
          </p:cNvSpPr>
          <p:nvPr>
            <p:ph type="body" idx="1"/>
          </p:nvPr>
        </p:nvSpPr>
        <p:spPr>
          <a:xfrm>
            <a:off x="484632" y="2458387"/>
            <a:ext cx="5871300" cy="5861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1e9c3f109c5_0_50:notes"/>
          <p:cNvSpPr txBox="1">
            <a:spLocks noGrp="1"/>
          </p:cNvSpPr>
          <p:nvPr>
            <p:ph type="sldNum" idx="12"/>
          </p:nvPr>
        </p:nvSpPr>
        <p:spPr>
          <a:xfrm>
            <a:off x="484632" y="8540496"/>
            <a:ext cx="329100" cy="1920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 NYC">
  <p:cSld name="Cover - NYC">
    <p:spTree>
      <p:nvGrpSpPr>
        <p:cNvPr id="1"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a:stretch/>
        </p:blipFill>
        <p:spPr>
          <a:xfrm>
            <a:off x="10922769" y="577850"/>
            <a:ext cx="696955" cy="158751"/>
          </a:xfrm>
          <a:prstGeom prst="rect">
            <a:avLst/>
          </a:prstGeom>
          <a:noFill/>
          <a:ln>
            <a:noFill/>
          </a:ln>
        </p:spPr>
      </p:pic>
      <p:pic>
        <p:nvPicPr>
          <p:cNvPr id="16" name="Google Shape;16;p2" descr="A picture containing person, building, outdoor, person&#10;&#10;Description automatically generated"/>
          <p:cNvPicPr preferRelativeResize="0"/>
          <p:nvPr/>
        </p:nvPicPr>
        <p:blipFill rotWithShape="1">
          <a:blip r:embed="rId3">
            <a:alphaModFix/>
          </a:blip>
          <a:srcRect r="591"/>
          <a:stretch/>
        </p:blipFill>
        <p:spPr>
          <a:xfrm>
            <a:off x="-19879" y="-27192"/>
            <a:ext cx="12231757" cy="69085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rt + Content">
  <p:cSld name="Chart + Conten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563188" y="457200"/>
            <a:ext cx="9597953" cy="94007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000"/>
              <a:buFont typeface="Georgia"/>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563189" y="2235201"/>
            <a:ext cx="5393112" cy="37925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a:spLocks noGrp="1"/>
          </p:cNvSpPr>
          <p:nvPr>
            <p:ph type="chart" idx="2"/>
          </p:nvPr>
        </p:nvSpPr>
        <p:spPr>
          <a:xfrm>
            <a:off x="6235336" y="2235201"/>
            <a:ext cx="5385163" cy="3792537"/>
          </a:xfrm>
          <a:prstGeom prst="rect">
            <a:avLst/>
          </a:prstGeom>
          <a:noFill/>
          <a:ln>
            <a:noFill/>
          </a:ln>
        </p:spPr>
        <p:txBody>
          <a:bodyPr spcFirstLastPara="1" wrap="square" lIns="0" tIns="0" rIns="0" bIns="0" anchor="t" anchorCtr="0">
            <a:noAutofit/>
          </a:bodyPr>
          <a:lstStyle>
            <a:lvl1pPr marR="0" lvl="0" algn="l" rtl="0">
              <a:lnSpc>
                <a:spcPct val="100000"/>
              </a:lnSpc>
              <a:spcBef>
                <a:spcPts val="10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6" name="Google Shape;76;p11"/>
          <p:cNvPicPr preferRelativeResize="0"/>
          <p:nvPr/>
        </p:nvPicPr>
        <p:blipFill rotWithShape="1">
          <a:blip r:embed="rId2">
            <a:alphaModFix/>
          </a:blip>
          <a:srcRect/>
          <a:stretch/>
        </p:blipFill>
        <p:spPr>
          <a:xfrm>
            <a:off x="10922769" y="577850"/>
            <a:ext cx="696955" cy="15875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ver (graphic on cyan)">
  <p:cSld name="Cover (graphic on cyan)">
    <p:spTree>
      <p:nvGrpSpPr>
        <p:cNvPr id="1" name="Shape 77"/>
        <p:cNvGrpSpPr/>
        <p:nvPr/>
      </p:nvGrpSpPr>
      <p:grpSpPr>
        <a:xfrm>
          <a:off x="0" y="0"/>
          <a:ext cx="0" cy="0"/>
          <a:chOff x="0" y="0"/>
          <a:chExt cx="0" cy="0"/>
        </a:xfrm>
      </p:grpSpPr>
      <p:pic>
        <p:nvPicPr>
          <p:cNvPr id="78" name="Google Shape;78;p1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9" name="Google Shape;79;p12"/>
          <p:cNvSpPr txBox="1">
            <a:spLocks noGrp="1"/>
          </p:cNvSpPr>
          <p:nvPr>
            <p:ph type="ctrTitle"/>
          </p:nvPr>
        </p:nvSpPr>
        <p:spPr>
          <a:xfrm>
            <a:off x="572771" y="1625935"/>
            <a:ext cx="8148954" cy="153671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5400"/>
              <a:buFont typeface="Georgia"/>
              <a:buNone/>
              <a:defRPr sz="5400"/>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572771" y="3237062"/>
            <a:ext cx="8148954" cy="701835"/>
          </a:xfrm>
          <a:prstGeom prst="rect">
            <a:avLst/>
          </a:prstGeom>
          <a:noFill/>
          <a:ln>
            <a:noFill/>
          </a:ln>
        </p:spPr>
        <p:txBody>
          <a:bodyPr spcFirstLastPara="1" wrap="square" lIns="0" tIns="0" rIns="0" bIns="0" anchor="t" anchorCtr="0">
            <a:noAutofit/>
          </a:bodyPr>
          <a:lstStyle>
            <a:lvl1pPr lvl="0" algn="l">
              <a:lnSpc>
                <a:spcPct val="100000"/>
              </a:lnSpc>
              <a:spcBef>
                <a:spcPts val="1000"/>
              </a:spcBef>
              <a:spcAft>
                <a:spcPts val="0"/>
              </a:spcAft>
              <a:buClr>
                <a:schemeClr val="dk1"/>
              </a:buClr>
              <a:buSzPts val="2200"/>
              <a:buNone/>
              <a:defRPr sz="2200"/>
            </a:lvl1pPr>
            <a:lvl2pPr lvl="1" algn="ctr">
              <a:lnSpc>
                <a:spcPct val="100000"/>
              </a:lnSpc>
              <a:spcBef>
                <a:spcPts val="600"/>
              </a:spcBef>
              <a:spcAft>
                <a:spcPts val="0"/>
              </a:spcAft>
              <a:buClr>
                <a:schemeClr val="dk1"/>
              </a:buClr>
              <a:buSzPts val="2000"/>
              <a:buNone/>
              <a:defRPr sz="2000"/>
            </a:lvl2pPr>
            <a:lvl3pPr lvl="2" algn="ctr">
              <a:lnSpc>
                <a:spcPct val="100000"/>
              </a:lnSpc>
              <a:spcBef>
                <a:spcPts val="0"/>
              </a:spcBef>
              <a:spcAft>
                <a:spcPts val="0"/>
              </a:spcAft>
              <a:buClr>
                <a:schemeClr val="dk1"/>
              </a:buClr>
              <a:buSzPts val="1800"/>
              <a:buNone/>
              <a:defRPr sz="1800"/>
            </a:lvl3pPr>
            <a:lvl4pPr lvl="3" algn="ctr">
              <a:lnSpc>
                <a:spcPct val="100000"/>
              </a:lnSpc>
              <a:spcBef>
                <a:spcPts val="0"/>
              </a:spcBef>
              <a:spcAft>
                <a:spcPts val="0"/>
              </a:spcAft>
              <a:buClr>
                <a:schemeClr val="dk1"/>
              </a:buClr>
              <a:buSzPts val="1600"/>
              <a:buNone/>
              <a:defRPr sz="1600"/>
            </a:lvl4pPr>
            <a:lvl5pPr lvl="4" algn="ctr">
              <a:lnSpc>
                <a:spcPct val="100000"/>
              </a:lnSpc>
              <a:spcBef>
                <a:spcPts val="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1" name="Google Shape;81;p12"/>
          <p:cNvSpPr txBox="1">
            <a:spLocks noGrp="1"/>
          </p:cNvSpPr>
          <p:nvPr>
            <p:ph type="body" idx="2"/>
          </p:nvPr>
        </p:nvSpPr>
        <p:spPr>
          <a:xfrm>
            <a:off x="578934" y="4063324"/>
            <a:ext cx="5385816" cy="7040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1"/>
            </a:lvl1pPr>
            <a:lvl2pPr marL="914400" lvl="1" indent="-317500" algn="l">
              <a:lnSpc>
                <a:spcPct val="100000"/>
              </a:lnSpc>
              <a:spcBef>
                <a:spcPts val="600"/>
              </a:spcBef>
              <a:spcAft>
                <a:spcPts val="0"/>
              </a:spcAft>
              <a:buClr>
                <a:schemeClr val="dk1"/>
              </a:buClr>
              <a:buSzPts val="1400"/>
              <a:buChar char="•"/>
              <a:defRPr sz="1400"/>
            </a:lvl2pPr>
            <a:lvl3pPr marL="1371600" lvl="2" indent="-317500" algn="l">
              <a:lnSpc>
                <a:spcPct val="100000"/>
              </a:lnSpc>
              <a:spcBef>
                <a:spcPts val="0"/>
              </a:spcBef>
              <a:spcAft>
                <a:spcPts val="0"/>
              </a:spcAft>
              <a:buClr>
                <a:schemeClr val="dk1"/>
              </a:buClr>
              <a:buSzPts val="1400"/>
              <a:buChar char="•"/>
              <a:defRPr sz="1400"/>
            </a:lvl3pPr>
            <a:lvl4pPr marL="1828800" lvl="3" indent="-317500" algn="l">
              <a:lnSpc>
                <a:spcPct val="100000"/>
              </a:lnSpc>
              <a:spcBef>
                <a:spcPts val="0"/>
              </a:spcBef>
              <a:spcAft>
                <a:spcPts val="0"/>
              </a:spcAft>
              <a:buClr>
                <a:schemeClr val="dk1"/>
              </a:buClr>
              <a:buSzPts val="1400"/>
              <a:buChar char="•"/>
              <a:defRPr sz="1400"/>
            </a:lvl4pPr>
            <a:lvl5pPr marL="2286000" lvl="4" indent="-317500" algn="l">
              <a:lnSpc>
                <a:spcPct val="100000"/>
              </a:lnSpc>
              <a:spcBef>
                <a:spcPts val="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2" name="Google Shape;82;p12"/>
          <p:cNvPicPr preferRelativeResize="0"/>
          <p:nvPr/>
        </p:nvPicPr>
        <p:blipFill rotWithShape="1">
          <a:blip r:embed="rId3">
            <a:alphaModFix/>
          </a:blip>
          <a:srcRect/>
          <a:stretch/>
        </p:blipFill>
        <p:spPr>
          <a:xfrm>
            <a:off x="10477500" y="582343"/>
            <a:ext cx="1143000" cy="260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63188" y="457200"/>
            <a:ext cx="9597953" cy="94007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000"/>
              <a:buFont typeface="Georgia"/>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 name="Google Shape;19;p3"/>
          <p:cNvPicPr preferRelativeResize="0"/>
          <p:nvPr/>
        </p:nvPicPr>
        <p:blipFill rotWithShape="1">
          <a:blip r:embed="rId2">
            <a:alphaModFix/>
          </a:blip>
          <a:srcRect/>
          <a:stretch/>
        </p:blipFill>
        <p:spPr>
          <a:xfrm>
            <a:off x="10922769" y="577850"/>
            <a:ext cx="696955" cy="1587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divider solid (gray)">
  <p:cSld name="Section divider solid (gray)">
    <p:bg>
      <p:bgPr>
        <a:solidFill>
          <a:schemeClr val="accent4"/>
        </a:solidFill>
        <a:effectLst/>
      </p:bgPr>
    </p:bg>
    <p:spTree>
      <p:nvGrpSpPr>
        <p:cNvPr id="1" name="Shape 20"/>
        <p:cNvGrpSpPr/>
        <p:nvPr/>
      </p:nvGrpSpPr>
      <p:grpSpPr>
        <a:xfrm>
          <a:off x="0" y="0"/>
          <a:ext cx="0" cy="0"/>
          <a:chOff x="0" y="0"/>
          <a:chExt cx="0" cy="0"/>
        </a:xfrm>
      </p:grpSpPr>
      <p:sp>
        <p:nvSpPr>
          <p:cNvPr id="21" name="Google Shape;21;p4"/>
          <p:cNvSpPr/>
          <p:nvPr/>
        </p:nvSpPr>
        <p:spPr>
          <a:xfrm>
            <a:off x="416560" y="6152598"/>
            <a:ext cx="11031728" cy="5123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Arial"/>
              <a:buNone/>
            </a:pPr>
            <a:endParaRPr sz="1400">
              <a:solidFill>
                <a:schemeClr val="lt1"/>
              </a:solidFill>
              <a:latin typeface="Arial"/>
              <a:ea typeface="Arial"/>
              <a:cs typeface="Arial"/>
              <a:sym typeface="Arial"/>
            </a:endParaRPr>
          </a:p>
        </p:txBody>
      </p:sp>
      <p:sp>
        <p:nvSpPr>
          <p:cNvPr id="22" name="Google Shape;22;p4"/>
          <p:cNvSpPr txBox="1">
            <a:spLocks noGrp="1"/>
          </p:cNvSpPr>
          <p:nvPr>
            <p:ph type="title"/>
          </p:nvPr>
        </p:nvSpPr>
        <p:spPr>
          <a:xfrm>
            <a:off x="563188" y="1676633"/>
            <a:ext cx="8158537" cy="1423755"/>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5400"/>
              <a:buFont typeface="Georgia"/>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563564" y="3134095"/>
            <a:ext cx="8156448" cy="14264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lt1"/>
              </a:buClr>
              <a:buSzPts val="1800"/>
              <a:buNone/>
              <a:defRPr sz="1800">
                <a:solidFill>
                  <a:schemeClr val="lt1"/>
                </a:solidFill>
              </a:defRPr>
            </a:lvl1pPr>
            <a:lvl2pPr marL="914400" lvl="1" indent="-342900" algn="l">
              <a:lnSpc>
                <a:spcPct val="100000"/>
              </a:lnSpc>
              <a:spcBef>
                <a:spcPts val="600"/>
              </a:spcBef>
              <a:spcAft>
                <a:spcPts val="0"/>
              </a:spcAft>
              <a:buClr>
                <a:schemeClr val="lt1"/>
              </a:buClr>
              <a:buSzPts val="1800"/>
              <a:buChar char="•"/>
              <a:defRPr sz="1800">
                <a:solidFill>
                  <a:schemeClr val="lt1"/>
                </a:solidFill>
              </a:defRPr>
            </a:lvl2pPr>
            <a:lvl3pPr marL="1371600" lvl="2" indent="-342900" algn="l">
              <a:lnSpc>
                <a:spcPct val="100000"/>
              </a:lnSpc>
              <a:spcBef>
                <a:spcPts val="0"/>
              </a:spcBef>
              <a:spcAft>
                <a:spcPts val="0"/>
              </a:spcAft>
              <a:buClr>
                <a:schemeClr val="lt1"/>
              </a:buClr>
              <a:buSzPts val="1800"/>
              <a:buChar char="•"/>
              <a:defRPr sz="1800">
                <a:solidFill>
                  <a:schemeClr val="lt1"/>
                </a:solidFill>
              </a:defRPr>
            </a:lvl3pPr>
            <a:lvl4pPr marL="1828800" lvl="3" indent="-342900" algn="l">
              <a:lnSpc>
                <a:spcPct val="100000"/>
              </a:lnSpc>
              <a:spcBef>
                <a:spcPts val="0"/>
              </a:spcBef>
              <a:spcAft>
                <a:spcPts val="0"/>
              </a:spcAft>
              <a:buClr>
                <a:schemeClr val="lt1"/>
              </a:buClr>
              <a:buSzPts val="1800"/>
              <a:buChar char="•"/>
              <a:defRPr sz="1800">
                <a:solidFill>
                  <a:schemeClr val="lt1"/>
                </a:solidFill>
              </a:defRPr>
            </a:lvl4pPr>
            <a:lvl5pPr marL="2286000" lvl="4" indent="-342900" algn="l">
              <a:lnSpc>
                <a:spcPct val="100000"/>
              </a:lnSpc>
              <a:spcBef>
                <a:spcPts val="0"/>
              </a:spcBef>
              <a:spcAft>
                <a:spcPts val="0"/>
              </a:spcAft>
              <a:buClr>
                <a:schemeClr val="lt1"/>
              </a:buClr>
              <a:buSzPts val="1800"/>
              <a:buChar char="•"/>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4" name="Google Shape;24;p4"/>
          <p:cNvPicPr preferRelativeResize="0"/>
          <p:nvPr/>
        </p:nvPicPr>
        <p:blipFill rotWithShape="1">
          <a:blip r:embed="rId2">
            <a:alphaModFix/>
          </a:blip>
          <a:srcRect/>
          <a:stretch/>
        </p:blipFill>
        <p:spPr>
          <a:xfrm>
            <a:off x="10921994" y="577850"/>
            <a:ext cx="698505" cy="158751"/>
          </a:xfrm>
          <a:prstGeom prst="rect">
            <a:avLst/>
          </a:prstGeom>
          <a:noFill/>
          <a:ln>
            <a:noFill/>
          </a:ln>
        </p:spPr>
      </p:pic>
      <p:sp>
        <p:nvSpPr>
          <p:cNvPr id="25" name="Google Shape;25;p4"/>
          <p:cNvSpPr txBox="1"/>
          <p:nvPr/>
        </p:nvSpPr>
        <p:spPr>
          <a:xfrm>
            <a:off x="542291" y="6356351"/>
            <a:ext cx="311784" cy="189231"/>
          </a:xfrm>
          <a:prstGeom prst="rect">
            <a:avLst/>
          </a:prstGeom>
          <a:noFill/>
          <a:ln>
            <a:noFill/>
          </a:ln>
        </p:spPr>
        <p:txBody>
          <a:bodyPr spcFirstLastPara="1" wrap="square" lIns="0" tIns="45700" rIns="91425" bIns="45700" anchor="ctr" anchorCtr="0">
            <a:noAutofit/>
          </a:bodyPr>
          <a:lstStyle/>
          <a:p>
            <a:pPr marL="0" marR="0" lvl="0" indent="0" algn="l" rtl="0">
              <a:spcBef>
                <a:spcPts val="0"/>
              </a:spcBef>
              <a:spcAft>
                <a:spcPts val="0"/>
              </a:spcAft>
              <a:buNone/>
            </a:pPr>
            <a:fld id="{00000000-1234-1234-1234-123412341234}" type="slidenum">
              <a:rPr lang="en-US" sz="800">
                <a:solidFill>
                  <a:schemeClr val="lt1"/>
                </a:solidFill>
                <a:latin typeface="Arial"/>
                <a:ea typeface="Arial"/>
                <a:cs typeface="Arial"/>
                <a:sym typeface="Arial"/>
              </a:rPr>
              <a:t>‹#›</a:t>
            </a:fld>
            <a:endParaRPr sz="800">
              <a:solidFill>
                <a:schemeClr val="lt1"/>
              </a:solidFill>
              <a:latin typeface="Arial"/>
              <a:ea typeface="Arial"/>
              <a:cs typeface="Arial"/>
              <a:sym typeface="Arial"/>
            </a:endParaRPr>
          </a:p>
        </p:txBody>
      </p:sp>
      <p:pic>
        <p:nvPicPr>
          <p:cNvPr id="26" name="Google Shape;26;p4"/>
          <p:cNvPicPr preferRelativeResize="0"/>
          <p:nvPr/>
        </p:nvPicPr>
        <p:blipFill rotWithShape="1">
          <a:blip r:embed="rId3">
            <a:alphaModFix/>
          </a:blip>
          <a:srcRect l="1739" r="-248"/>
          <a:stretch/>
        </p:blipFill>
        <p:spPr>
          <a:xfrm>
            <a:off x="542291" y="6152598"/>
            <a:ext cx="10908030" cy="298367"/>
          </a:xfrm>
          <a:prstGeom prst="rect">
            <a:avLst/>
          </a:prstGeom>
          <a:noFill/>
          <a:ln>
            <a:noFill/>
          </a:ln>
        </p:spPr>
      </p:pic>
      <p:sp>
        <p:nvSpPr>
          <p:cNvPr id="27" name="Google Shape;27;p4"/>
          <p:cNvSpPr txBox="1"/>
          <p:nvPr/>
        </p:nvSpPr>
        <p:spPr>
          <a:xfrm>
            <a:off x="768349" y="6356351"/>
            <a:ext cx="4457700" cy="18923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
                <a:solidFill>
                  <a:schemeClr val="lt1"/>
                </a:solidFill>
                <a:latin typeface="Arial"/>
                <a:ea typeface="Arial"/>
                <a:cs typeface="Arial"/>
                <a:sym typeface="Arial"/>
              </a:rPr>
              <a:t>Copyright © 2022 Virtusa Corporation. All Rights Reserved.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LG (gray)">
  <p:cSld name="Cover LG (gray)">
    <p:spTree>
      <p:nvGrpSpPr>
        <p:cNvPr id="1" name="Shape 28"/>
        <p:cNvGrpSpPr/>
        <p:nvPr/>
      </p:nvGrpSpPr>
      <p:grpSpPr>
        <a:xfrm>
          <a:off x="0" y="0"/>
          <a:ext cx="0" cy="0"/>
          <a:chOff x="0" y="0"/>
          <a:chExt cx="0" cy="0"/>
        </a:xfrm>
      </p:grpSpPr>
      <p:sp>
        <p:nvSpPr>
          <p:cNvPr id="29" name="Google Shape;29;p5"/>
          <p:cNvSpPr/>
          <p:nvPr/>
        </p:nvSpPr>
        <p:spPr>
          <a:xfrm>
            <a:off x="426720" y="5910072"/>
            <a:ext cx="11193780" cy="70408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Arial"/>
              <a:buNone/>
            </a:pPr>
            <a:endParaRPr sz="1400">
              <a:solidFill>
                <a:schemeClr val="lt1"/>
              </a:solidFill>
              <a:latin typeface="Arial"/>
              <a:ea typeface="Arial"/>
              <a:cs typeface="Arial"/>
              <a:sym typeface="Arial"/>
            </a:endParaRPr>
          </a:p>
        </p:txBody>
      </p:sp>
      <p:pic>
        <p:nvPicPr>
          <p:cNvPr id="30" name="Google Shape;30;p5"/>
          <p:cNvPicPr preferRelativeResize="0"/>
          <p:nvPr/>
        </p:nvPicPr>
        <p:blipFill rotWithShape="1">
          <a:blip r:embed="rId2">
            <a:alphaModFix amt="61000"/>
          </a:blip>
          <a:srcRect/>
          <a:stretch/>
        </p:blipFill>
        <p:spPr>
          <a:xfrm>
            <a:off x="0" y="0"/>
            <a:ext cx="12192000" cy="6858000"/>
          </a:xfrm>
          <a:prstGeom prst="rect">
            <a:avLst/>
          </a:prstGeom>
          <a:noFill/>
          <a:ln>
            <a:noFill/>
          </a:ln>
        </p:spPr>
      </p:pic>
      <p:sp>
        <p:nvSpPr>
          <p:cNvPr id="31" name="Google Shape;31;p5"/>
          <p:cNvSpPr txBox="1">
            <a:spLocks noGrp="1"/>
          </p:cNvSpPr>
          <p:nvPr>
            <p:ph type="ctrTitle"/>
          </p:nvPr>
        </p:nvSpPr>
        <p:spPr>
          <a:xfrm>
            <a:off x="572771" y="1625935"/>
            <a:ext cx="8148954" cy="1536715"/>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5400"/>
              <a:buFont typeface="Georgia"/>
              <a:buNone/>
              <a:defRPr sz="5400"/>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subTitle" idx="1"/>
          </p:nvPr>
        </p:nvSpPr>
        <p:spPr>
          <a:xfrm>
            <a:off x="572771" y="3237062"/>
            <a:ext cx="8148954" cy="701835"/>
          </a:xfrm>
          <a:prstGeom prst="rect">
            <a:avLst/>
          </a:prstGeom>
          <a:noFill/>
          <a:ln>
            <a:noFill/>
          </a:ln>
        </p:spPr>
        <p:txBody>
          <a:bodyPr spcFirstLastPara="1" wrap="square" lIns="0" tIns="0" rIns="0" bIns="0" anchor="t" anchorCtr="0">
            <a:noAutofit/>
          </a:bodyPr>
          <a:lstStyle>
            <a:lvl1pPr lvl="0" algn="l">
              <a:lnSpc>
                <a:spcPct val="100000"/>
              </a:lnSpc>
              <a:spcBef>
                <a:spcPts val="1000"/>
              </a:spcBef>
              <a:spcAft>
                <a:spcPts val="0"/>
              </a:spcAft>
              <a:buClr>
                <a:schemeClr val="dk1"/>
              </a:buClr>
              <a:buSzPts val="2200"/>
              <a:buNone/>
              <a:defRPr sz="2200"/>
            </a:lvl1pPr>
            <a:lvl2pPr lvl="1" algn="ctr">
              <a:lnSpc>
                <a:spcPct val="100000"/>
              </a:lnSpc>
              <a:spcBef>
                <a:spcPts val="600"/>
              </a:spcBef>
              <a:spcAft>
                <a:spcPts val="0"/>
              </a:spcAft>
              <a:buClr>
                <a:schemeClr val="dk1"/>
              </a:buClr>
              <a:buSzPts val="2000"/>
              <a:buNone/>
              <a:defRPr sz="2000"/>
            </a:lvl2pPr>
            <a:lvl3pPr lvl="2" algn="ctr">
              <a:lnSpc>
                <a:spcPct val="100000"/>
              </a:lnSpc>
              <a:spcBef>
                <a:spcPts val="0"/>
              </a:spcBef>
              <a:spcAft>
                <a:spcPts val="0"/>
              </a:spcAft>
              <a:buClr>
                <a:schemeClr val="dk1"/>
              </a:buClr>
              <a:buSzPts val="1800"/>
              <a:buNone/>
              <a:defRPr sz="1800"/>
            </a:lvl3pPr>
            <a:lvl4pPr lvl="3" algn="ctr">
              <a:lnSpc>
                <a:spcPct val="100000"/>
              </a:lnSpc>
              <a:spcBef>
                <a:spcPts val="0"/>
              </a:spcBef>
              <a:spcAft>
                <a:spcPts val="0"/>
              </a:spcAft>
              <a:buClr>
                <a:schemeClr val="dk1"/>
              </a:buClr>
              <a:buSzPts val="1600"/>
              <a:buNone/>
              <a:defRPr sz="1600"/>
            </a:lvl4pPr>
            <a:lvl5pPr lvl="4" algn="ctr">
              <a:lnSpc>
                <a:spcPct val="100000"/>
              </a:lnSpc>
              <a:spcBef>
                <a:spcPts val="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5"/>
          <p:cNvSpPr txBox="1">
            <a:spLocks noGrp="1"/>
          </p:cNvSpPr>
          <p:nvPr>
            <p:ph type="body" idx="2"/>
          </p:nvPr>
        </p:nvSpPr>
        <p:spPr>
          <a:xfrm>
            <a:off x="578934" y="4063324"/>
            <a:ext cx="5385816" cy="7040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1"/>
            </a:lvl1pPr>
            <a:lvl2pPr marL="914400" lvl="1" indent="-317500" algn="l">
              <a:lnSpc>
                <a:spcPct val="100000"/>
              </a:lnSpc>
              <a:spcBef>
                <a:spcPts val="600"/>
              </a:spcBef>
              <a:spcAft>
                <a:spcPts val="0"/>
              </a:spcAft>
              <a:buClr>
                <a:schemeClr val="dk1"/>
              </a:buClr>
              <a:buSzPts val="1400"/>
              <a:buChar char="•"/>
              <a:defRPr sz="1400"/>
            </a:lvl2pPr>
            <a:lvl3pPr marL="1371600" lvl="2" indent="-317500" algn="l">
              <a:lnSpc>
                <a:spcPct val="100000"/>
              </a:lnSpc>
              <a:spcBef>
                <a:spcPts val="0"/>
              </a:spcBef>
              <a:spcAft>
                <a:spcPts val="0"/>
              </a:spcAft>
              <a:buClr>
                <a:schemeClr val="dk1"/>
              </a:buClr>
              <a:buSzPts val="1400"/>
              <a:buChar char="•"/>
              <a:defRPr sz="1400"/>
            </a:lvl3pPr>
            <a:lvl4pPr marL="1828800" lvl="3" indent="-317500" algn="l">
              <a:lnSpc>
                <a:spcPct val="100000"/>
              </a:lnSpc>
              <a:spcBef>
                <a:spcPts val="0"/>
              </a:spcBef>
              <a:spcAft>
                <a:spcPts val="0"/>
              </a:spcAft>
              <a:buClr>
                <a:schemeClr val="dk1"/>
              </a:buClr>
              <a:buSzPts val="1400"/>
              <a:buChar char="•"/>
              <a:defRPr sz="1400"/>
            </a:lvl4pPr>
            <a:lvl5pPr marL="2286000" lvl="4" indent="-317500" algn="l">
              <a:lnSpc>
                <a:spcPct val="100000"/>
              </a:lnSpc>
              <a:spcBef>
                <a:spcPts val="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4" name="Google Shape;34;p5"/>
          <p:cNvPicPr preferRelativeResize="0"/>
          <p:nvPr/>
        </p:nvPicPr>
        <p:blipFill rotWithShape="1">
          <a:blip r:embed="rId3">
            <a:alphaModFix/>
          </a:blip>
          <a:srcRect/>
          <a:stretch/>
        </p:blipFill>
        <p:spPr>
          <a:xfrm>
            <a:off x="10477500" y="582343"/>
            <a:ext cx="1143000" cy="260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563189" y="457200"/>
            <a:ext cx="9601200" cy="94007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000"/>
              <a:buFont typeface="Georgia"/>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563563" y="2069822"/>
            <a:ext cx="11056534" cy="6969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lvl1pPr>
            <a:lvl2pPr marL="914400" lvl="1" indent="-317500" algn="l">
              <a:lnSpc>
                <a:spcPct val="100000"/>
              </a:lnSpc>
              <a:spcBef>
                <a:spcPts val="600"/>
              </a:spcBef>
              <a:spcAft>
                <a:spcPts val="0"/>
              </a:spcAft>
              <a:buClr>
                <a:schemeClr val="dk1"/>
              </a:buClr>
              <a:buSzPts val="1400"/>
              <a:buChar char="•"/>
              <a:defRPr sz="1400"/>
            </a:lvl2pPr>
            <a:lvl3pPr marL="1371600" lvl="2" indent="-317500" algn="l">
              <a:lnSpc>
                <a:spcPct val="100000"/>
              </a:lnSpc>
              <a:spcBef>
                <a:spcPts val="0"/>
              </a:spcBef>
              <a:spcAft>
                <a:spcPts val="0"/>
              </a:spcAft>
              <a:buClr>
                <a:schemeClr val="dk1"/>
              </a:buClr>
              <a:buSzPts val="1400"/>
              <a:buChar char="•"/>
              <a:defRPr sz="1400"/>
            </a:lvl3pPr>
            <a:lvl4pPr marL="1828800" lvl="3" indent="-317500" algn="l">
              <a:lnSpc>
                <a:spcPct val="100000"/>
              </a:lnSpc>
              <a:spcBef>
                <a:spcPts val="0"/>
              </a:spcBef>
              <a:spcAft>
                <a:spcPts val="0"/>
              </a:spcAft>
              <a:buClr>
                <a:schemeClr val="dk1"/>
              </a:buClr>
              <a:buSzPts val="1400"/>
              <a:buChar char="•"/>
              <a:defRPr sz="1400"/>
            </a:lvl4pPr>
            <a:lvl5pPr marL="2286000" lvl="4" indent="-317500" algn="l">
              <a:lnSpc>
                <a:spcPct val="100000"/>
              </a:lnSpc>
              <a:spcBef>
                <a:spcPts val="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body" idx="2"/>
          </p:nvPr>
        </p:nvSpPr>
        <p:spPr>
          <a:xfrm>
            <a:off x="563188" y="3207657"/>
            <a:ext cx="11056536" cy="282008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9" name="Google Shape;39;p6"/>
          <p:cNvPicPr preferRelativeResize="0"/>
          <p:nvPr/>
        </p:nvPicPr>
        <p:blipFill rotWithShape="1">
          <a:blip r:embed="rId2">
            <a:alphaModFix/>
          </a:blip>
          <a:srcRect/>
          <a:stretch/>
        </p:blipFill>
        <p:spPr>
          <a:xfrm>
            <a:off x="10922769" y="577850"/>
            <a:ext cx="696955" cy="1587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2-column)">
  <p:cSld name="Title and Content (2-column)">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563188" y="457199"/>
            <a:ext cx="9597953" cy="94183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000"/>
              <a:buFont typeface="Georgia"/>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563562" y="2069822"/>
            <a:ext cx="11056161" cy="6969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lvl1pPr>
            <a:lvl2pPr marL="914400" lvl="1" indent="-317500" algn="l">
              <a:lnSpc>
                <a:spcPct val="100000"/>
              </a:lnSpc>
              <a:spcBef>
                <a:spcPts val="600"/>
              </a:spcBef>
              <a:spcAft>
                <a:spcPts val="0"/>
              </a:spcAft>
              <a:buClr>
                <a:schemeClr val="dk1"/>
              </a:buClr>
              <a:buSzPts val="1400"/>
              <a:buChar char="•"/>
              <a:defRPr sz="1400"/>
            </a:lvl2pPr>
            <a:lvl3pPr marL="1371600" lvl="2" indent="-317500" algn="l">
              <a:lnSpc>
                <a:spcPct val="100000"/>
              </a:lnSpc>
              <a:spcBef>
                <a:spcPts val="0"/>
              </a:spcBef>
              <a:spcAft>
                <a:spcPts val="0"/>
              </a:spcAft>
              <a:buClr>
                <a:schemeClr val="dk1"/>
              </a:buClr>
              <a:buSzPts val="1400"/>
              <a:buChar char="•"/>
              <a:defRPr sz="1400"/>
            </a:lvl3pPr>
            <a:lvl4pPr marL="1828800" lvl="3" indent="-317500" algn="l">
              <a:lnSpc>
                <a:spcPct val="100000"/>
              </a:lnSpc>
              <a:spcBef>
                <a:spcPts val="0"/>
              </a:spcBef>
              <a:spcAft>
                <a:spcPts val="0"/>
              </a:spcAft>
              <a:buClr>
                <a:schemeClr val="dk1"/>
              </a:buClr>
              <a:buSzPts val="1400"/>
              <a:buChar char="•"/>
              <a:defRPr sz="1400"/>
            </a:lvl4pPr>
            <a:lvl5pPr marL="2286000" lvl="4" indent="-317500" algn="l">
              <a:lnSpc>
                <a:spcPct val="100000"/>
              </a:lnSpc>
              <a:spcBef>
                <a:spcPts val="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body" idx="2"/>
          </p:nvPr>
        </p:nvSpPr>
        <p:spPr>
          <a:xfrm>
            <a:off x="563189" y="3207657"/>
            <a:ext cx="5393112" cy="282008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226987" y="3207657"/>
            <a:ext cx="5392737" cy="2819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5" name="Google Shape;45;p7"/>
          <p:cNvPicPr preferRelativeResize="0"/>
          <p:nvPr/>
        </p:nvPicPr>
        <p:blipFill rotWithShape="1">
          <a:blip r:embed="rId2">
            <a:alphaModFix/>
          </a:blip>
          <a:srcRect/>
          <a:stretch/>
        </p:blipFill>
        <p:spPr>
          <a:xfrm>
            <a:off x="10922769" y="577850"/>
            <a:ext cx="696955" cy="1587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3-column)">
  <p:cSld name="Title and Content (3-column)">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63188" y="457200"/>
            <a:ext cx="9597953" cy="94007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000"/>
              <a:buFont typeface="Georgia"/>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563563" y="2069822"/>
            <a:ext cx="5532438" cy="6969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lvl1pPr>
            <a:lvl2pPr marL="914400" lvl="1" indent="-317500" algn="l">
              <a:lnSpc>
                <a:spcPct val="100000"/>
              </a:lnSpc>
              <a:spcBef>
                <a:spcPts val="600"/>
              </a:spcBef>
              <a:spcAft>
                <a:spcPts val="0"/>
              </a:spcAft>
              <a:buClr>
                <a:schemeClr val="dk1"/>
              </a:buClr>
              <a:buSzPts val="1400"/>
              <a:buChar char="•"/>
              <a:defRPr sz="1400"/>
            </a:lvl2pPr>
            <a:lvl3pPr marL="1371600" lvl="2" indent="-317500" algn="l">
              <a:lnSpc>
                <a:spcPct val="100000"/>
              </a:lnSpc>
              <a:spcBef>
                <a:spcPts val="0"/>
              </a:spcBef>
              <a:spcAft>
                <a:spcPts val="0"/>
              </a:spcAft>
              <a:buClr>
                <a:schemeClr val="dk1"/>
              </a:buClr>
              <a:buSzPts val="1400"/>
              <a:buChar char="•"/>
              <a:defRPr sz="1400"/>
            </a:lvl3pPr>
            <a:lvl4pPr marL="1828800" lvl="3" indent="-317500" algn="l">
              <a:lnSpc>
                <a:spcPct val="100000"/>
              </a:lnSpc>
              <a:spcBef>
                <a:spcPts val="0"/>
              </a:spcBef>
              <a:spcAft>
                <a:spcPts val="0"/>
              </a:spcAft>
              <a:buClr>
                <a:schemeClr val="dk1"/>
              </a:buClr>
              <a:buSzPts val="1400"/>
              <a:buChar char="•"/>
              <a:defRPr sz="1400"/>
            </a:lvl4pPr>
            <a:lvl5pPr marL="2286000" lvl="4" indent="-317500" algn="l">
              <a:lnSpc>
                <a:spcPct val="100000"/>
              </a:lnSpc>
              <a:spcBef>
                <a:spcPts val="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2"/>
          </p:nvPr>
        </p:nvSpPr>
        <p:spPr>
          <a:xfrm>
            <a:off x="563189" y="3207657"/>
            <a:ext cx="3531144" cy="282008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body" idx="3"/>
          </p:nvPr>
        </p:nvSpPr>
        <p:spPr>
          <a:xfrm>
            <a:off x="4330551" y="3207657"/>
            <a:ext cx="3530898" cy="2819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8"/>
          <p:cNvPicPr preferRelativeResize="0"/>
          <p:nvPr/>
        </p:nvPicPr>
        <p:blipFill rotWithShape="1">
          <a:blip r:embed="rId2">
            <a:alphaModFix/>
          </a:blip>
          <a:srcRect/>
          <a:stretch/>
        </p:blipFill>
        <p:spPr>
          <a:xfrm>
            <a:off x="10922769" y="577850"/>
            <a:ext cx="696955" cy="158751"/>
          </a:xfrm>
          <a:prstGeom prst="rect">
            <a:avLst/>
          </a:prstGeom>
          <a:noFill/>
          <a:ln>
            <a:noFill/>
          </a:ln>
        </p:spPr>
      </p:pic>
      <p:sp>
        <p:nvSpPr>
          <p:cNvPr id="52" name="Google Shape;52;p8"/>
          <p:cNvSpPr txBox="1">
            <a:spLocks noGrp="1"/>
          </p:cNvSpPr>
          <p:nvPr>
            <p:ph type="body" idx="4"/>
          </p:nvPr>
        </p:nvSpPr>
        <p:spPr>
          <a:xfrm>
            <a:off x="8097913" y="3207657"/>
            <a:ext cx="3530898" cy="2819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4-column)">
  <p:cSld name="Title and Content (4-colum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563188" y="457200"/>
            <a:ext cx="9597953" cy="94007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000"/>
              <a:buFont typeface="Georgia"/>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563563" y="2069822"/>
            <a:ext cx="5532438" cy="6969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lvl1pPr>
            <a:lvl2pPr marL="914400" lvl="1" indent="-317500" algn="l">
              <a:lnSpc>
                <a:spcPct val="100000"/>
              </a:lnSpc>
              <a:spcBef>
                <a:spcPts val="600"/>
              </a:spcBef>
              <a:spcAft>
                <a:spcPts val="0"/>
              </a:spcAft>
              <a:buClr>
                <a:schemeClr val="dk1"/>
              </a:buClr>
              <a:buSzPts val="1400"/>
              <a:buChar char="•"/>
              <a:defRPr sz="1400"/>
            </a:lvl2pPr>
            <a:lvl3pPr marL="1371600" lvl="2" indent="-317500" algn="l">
              <a:lnSpc>
                <a:spcPct val="100000"/>
              </a:lnSpc>
              <a:spcBef>
                <a:spcPts val="0"/>
              </a:spcBef>
              <a:spcAft>
                <a:spcPts val="0"/>
              </a:spcAft>
              <a:buClr>
                <a:schemeClr val="dk1"/>
              </a:buClr>
              <a:buSzPts val="1400"/>
              <a:buChar char="•"/>
              <a:defRPr sz="1400"/>
            </a:lvl3pPr>
            <a:lvl4pPr marL="1828800" lvl="3" indent="-317500" algn="l">
              <a:lnSpc>
                <a:spcPct val="100000"/>
              </a:lnSpc>
              <a:spcBef>
                <a:spcPts val="0"/>
              </a:spcBef>
              <a:spcAft>
                <a:spcPts val="0"/>
              </a:spcAft>
              <a:buClr>
                <a:schemeClr val="dk1"/>
              </a:buClr>
              <a:buSzPts val="1400"/>
              <a:buChar char="•"/>
              <a:defRPr sz="1400"/>
            </a:lvl4pPr>
            <a:lvl5pPr marL="2286000" lvl="4" indent="-317500" algn="l">
              <a:lnSpc>
                <a:spcPct val="100000"/>
              </a:lnSpc>
              <a:spcBef>
                <a:spcPts val="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2"/>
          </p:nvPr>
        </p:nvSpPr>
        <p:spPr>
          <a:xfrm>
            <a:off x="563189" y="3207657"/>
            <a:ext cx="2634036" cy="2820081"/>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9"/>
          <p:cNvSpPr txBox="1">
            <a:spLocks noGrp="1"/>
          </p:cNvSpPr>
          <p:nvPr>
            <p:ph type="body" idx="3"/>
          </p:nvPr>
        </p:nvSpPr>
        <p:spPr>
          <a:xfrm>
            <a:off x="3371126" y="3207657"/>
            <a:ext cx="2633472" cy="2819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body" idx="4"/>
          </p:nvPr>
        </p:nvSpPr>
        <p:spPr>
          <a:xfrm>
            <a:off x="6178499" y="3207657"/>
            <a:ext cx="2633662" cy="2819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9"/>
          <p:cNvSpPr txBox="1">
            <a:spLocks noGrp="1"/>
          </p:cNvSpPr>
          <p:nvPr>
            <p:ph type="body" idx="5"/>
          </p:nvPr>
        </p:nvSpPr>
        <p:spPr>
          <a:xfrm>
            <a:off x="8986062" y="3207657"/>
            <a:ext cx="2633662" cy="2819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000"/>
              <a:buNone/>
              <a:defRPr sz="1000"/>
            </a:lvl1pPr>
            <a:lvl2pPr marL="914400" lvl="1" indent="-292100" algn="l">
              <a:lnSpc>
                <a:spcPct val="100000"/>
              </a:lnSpc>
              <a:spcBef>
                <a:spcPts val="60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0" name="Google Shape;60;p9"/>
          <p:cNvPicPr preferRelativeResize="0"/>
          <p:nvPr/>
        </p:nvPicPr>
        <p:blipFill rotWithShape="1">
          <a:blip r:embed="rId2">
            <a:alphaModFix/>
          </a:blip>
          <a:srcRect/>
          <a:stretch/>
        </p:blipFill>
        <p:spPr>
          <a:xfrm>
            <a:off x="10922769" y="577850"/>
            <a:ext cx="696955" cy="1587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column content with subhead">
  <p:cSld name="4-column content with subhead">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563188" y="457200"/>
            <a:ext cx="9597953" cy="94007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000"/>
              <a:buFont typeface="Georgia"/>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563563" y="2172076"/>
            <a:ext cx="2633472" cy="4572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Clr>
                <a:schemeClr val="dk1"/>
              </a:buClr>
              <a:buSzPts val="1400"/>
              <a:buNone/>
              <a:defRPr sz="1400" b="1"/>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0"/>
              </a:spcBef>
              <a:spcAft>
                <a:spcPts val="0"/>
              </a:spcAft>
              <a:buClr>
                <a:schemeClr val="dk1"/>
              </a:buClr>
              <a:buSzPts val="1800"/>
              <a:buChar char="•"/>
              <a:defRPr/>
            </a:lvl3pPr>
            <a:lvl4pPr marL="1828800" lvl="3" indent="-342900" algn="l">
              <a:lnSpc>
                <a:spcPct val="100000"/>
              </a:lnSpc>
              <a:spcBef>
                <a:spcPts val="0"/>
              </a:spcBef>
              <a:spcAft>
                <a:spcPts val="0"/>
              </a:spcAft>
              <a:buClr>
                <a:schemeClr val="dk1"/>
              </a:buClr>
              <a:buSzPts val="1800"/>
              <a:buChar char="•"/>
              <a:defRPr/>
            </a:lvl4pPr>
            <a:lvl5pPr marL="2286000" lvl="4" indent="-342900" algn="l">
              <a:lnSpc>
                <a:spcPct val="10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563189" y="2953598"/>
            <a:ext cx="2634036" cy="30748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000"/>
              <a:buNone/>
              <a:defRPr sz="1000"/>
            </a:lvl1pPr>
            <a:lvl2pPr marL="914400" lvl="1" indent="-292100" algn="l">
              <a:lnSpc>
                <a:spcPct val="100000"/>
              </a:lnSpc>
              <a:spcBef>
                <a:spcPts val="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body" idx="3"/>
          </p:nvPr>
        </p:nvSpPr>
        <p:spPr>
          <a:xfrm>
            <a:off x="3370873" y="2175251"/>
            <a:ext cx="2633662" cy="45402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Clr>
                <a:schemeClr val="dk1"/>
              </a:buClr>
              <a:buSzPts val="1400"/>
              <a:buNone/>
              <a:defRPr sz="1400" b="1"/>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0"/>
              </a:spcBef>
              <a:spcAft>
                <a:spcPts val="0"/>
              </a:spcAft>
              <a:buClr>
                <a:schemeClr val="dk1"/>
              </a:buClr>
              <a:buSzPts val="1800"/>
              <a:buChar char="•"/>
              <a:defRPr/>
            </a:lvl3pPr>
            <a:lvl4pPr marL="1828800" lvl="3" indent="-342900" algn="l">
              <a:lnSpc>
                <a:spcPct val="100000"/>
              </a:lnSpc>
              <a:spcBef>
                <a:spcPts val="0"/>
              </a:spcBef>
              <a:spcAft>
                <a:spcPts val="0"/>
              </a:spcAft>
              <a:buClr>
                <a:schemeClr val="dk1"/>
              </a:buClr>
              <a:buSzPts val="1800"/>
              <a:buChar char="•"/>
              <a:defRPr/>
            </a:lvl4pPr>
            <a:lvl5pPr marL="2286000" lvl="4" indent="-342900" algn="l">
              <a:lnSpc>
                <a:spcPct val="10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
          <p:cNvSpPr txBox="1">
            <a:spLocks noGrp="1"/>
          </p:cNvSpPr>
          <p:nvPr>
            <p:ph type="body" idx="4"/>
          </p:nvPr>
        </p:nvSpPr>
        <p:spPr>
          <a:xfrm>
            <a:off x="3371126" y="2953598"/>
            <a:ext cx="2633472" cy="30740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000"/>
              <a:buNone/>
              <a:defRPr sz="1000"/>
            </a:lvl1pPr>
            <a:lvl2pPr marL="914400" lvl="1" indent="-292100" algn="l">
              <a:lnSpc>
                <a:spcPct val="100000"/>
              </a:lnSpc>
              <a:spcBef>
                <a:spcPts val="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0"/>
          <p:cNvSpPr txBox="1">
            <a:spLocks noGrp="1"/>
          </p:cNvSpPr>
          <p:nvPr>
            <p:ph type="body" idx="5"/>
          </p:nvPr>
        </p:nvSpPr>
        <p:spPr>
          <a:xfrm>
            <a:off x="6178373" y="2172076"/>
            <a:ext cx="2632075" cy="4572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Clr>
                <a:schemeClr val="dk1"/>
              </a:buClr>
              <a:buSzPts val="1400"/>
              <a:buNone/>
              <a:defRPr sz="1400" b="1"/>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0"/>
              </a:spcBef>
              <a:spcAft>
                <a:spcPts val="0"/>
              </a:spcAft>
              <a:buClr>
                <a:schemeClr val="dk1"/>
              </a:buClr>
              <a:buSzPts val="1800"/>
              <a:buChar char="•"/>
              <a:defRPr/>
            </a:lvl3pPr>
            <a:lvl4pPr marL="1828800" lvl="3" indent="-342900" algn="l">
              <a:lnSpc>
                <a:spcPct val="100000"/>
              </a:lnSpc>
              <a:spcBef>
                <a:spcPts val="0"/>
              </a:spcBef>
              <a:spcAft>
                <a:spcPts val="0"/>
              </a:spcAft>
              <a:buClr>
                <a:schemeClr val="dk1"/>
              </a:buClr>
              <a:buSzPts val="1800"/>
              <a:buChar char="•"/>
              <a:defRPr/>
            </a:lvl4pPr>
            <a:lvl5pPr marL="2286000" lvl="4" indent="-342900" algn="l">
              <a:lnSpc>
                <a:spcPct val="10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
          <p:cNvSpPr txBox="1">
            <a:spLocks noGrp="1"/>
          </p:cNvSpPr>
          <p:nvPr>
            <p:ph type="body" idx="6"/>
          </p:nvPr>
        </p:nvSpPr>
        <p:spPr>
          <a:xfrm>
            <a:off x="6178499" y="2953598"/>
            <a:ext cx="2633662" cy="30740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000"/>
              <a:buNone/>
              <a:defRPr sz="1000"/>
            </a:lvl1pPr>
            <a:lvl2pPr marL="914400" lvl="1" indent="-292100" algn="l">
              <a:lnSpc>
                <a:spcPct val="100000"/>
              </a:lnSpc>
              <a:spcBef>
                <a:spcPts val="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0"/>
          <p:cNvSpPr txBox="1">
            <a:spLocks noGrp="1"/>
          </p:cNvSpPr>
          <p:nvPr>
            <p:ph type="body" idx="7"/>
          </p:nvPr>
        </p:nvSpPr>
        <p:spPr>
          <a:xfrm>
            <a:off x="8984285" y="2172076"/>
            <a:ext cx="2633663" cy="4572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Clr>
                <a:schemeClr val="dk1"/>
              </a:buClr>
              <a:buSzPts val="1400"/>
              <a:buNone/>
              <a:defRPr sz="1400" b="1"/>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0"/>
              </a:spcBef>
              <a:spcAft>
                <a:spcPts val="0"/>
              </a:spcAft>
              <a:buClr>
                <a:schemeClr val="dk1"/>
              </a:buClr>
              <a:buSzPts val="1800"/>
              <a:buChar char="•"/>
              <a:defRPr/>
            </a:lvl3pPr>
            <a:lvl4pPr marL="1828800" lvl="3" indent="-342900" algn="l">
              <a:lnSpc>
                <a:spcPct val="100000"/>
              </a:lnSpc>
              <a:spcBef>
                <a:spcPts val="0"/>
              </a:spcBef>
              <a:spcAft>
                <a:spcPts val="0"/>
              </a:spcAft>
              <a:buClr>
                <a:schemeClr val="dk1"/>
              </a:buClr>
              <a:buSzPts val="1800"/>
              <a:buChar char="•"/>
              <a:defRPr/>
            </a:lvl4pPr>
            <a:lvl5pPr marL="2286000" lvl="4" indent="-342900" algn="l">
              <a:lnSpc>
                <a:spcPct val="10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8"/>
          </p:nvPr>
        </p:nvSpPr>
        <p:spPr>
          <a:xfrm>
            <a:off x="8986062" y="2953598"/>
            <a:ext cx="2633662" cy="30740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000"/>
              <a:buNone/>
              <a:defRPr sz="1000"/>
            </a:lvl1pPr>
            <a:lvl2pPr marL="914400" lvl="1" indent="-292100" algn="l">
              <a:lnSpc>
                <a:spcPct val="100000"/>
              </a:lnSpc>
              <a:spcBef>
                <a:spcPts val="0"/>
              </a:spcBef>
              <a:spcAft>
                <a:spcPts val="0"/>
              </a:spcAft>
              <a:buClr>
                <a:schemeClr val="dk1"/>
              </a:buClr>
              <a:buSzPts val="1000"/>
              <a:buChar char="•"/>
              <a:defRPr sz="1000"/>
            </a:lvl2pPr>
            <a:lvl3pPr marL="1371600" lvl="2" indent="-292100" algn="l">
              <a:lnSpc>
                <a:spcPct val="100000"/>
              </a:lnSpc>
              <a:spcBef>
                <a:spcPts val="0"/>
              </a:spcBef>
              <a:spcAft>
                <a:spcPts val="0"/>
              </a:spcAft>
              <a:buClr>
                <a:schemeClr val="dk1"/>
              </a:buClr>
              <a:buSzPts val="1000"/>
              <a:buChar char="•"/>
              <a:defRPr sz="1000"/>
            </a:lvl3pPr>
            <a:lvl4pPr marL="1828800" lvl="3" indent="-292100" algn="l">
              <a:lnSpc>
                <a:spcPct val="100000"/>
              </a:lnSpc>
              <a:spcBef>
                <a:spcPts val="0"/>
              </a:spcBef>
              <a:spcAft>
                <a:spcPts val="0"/>
              </a:spcAft>
              <a:buClr>
                <a:schemeClr val="dk1"/>
              </a:buClr>
              <a:buSzPts val="1000"/>
              <a:buChar char="•"/>
              <a:defRPr sz="1000"/>
            </a:lvl4pPr>
            <a:lvl5pPr marL="2286000" lvl="4" indent="-292100" algn="l">
              <a:lnSpc>
                <a:spcPct val="100000"/>
              </a:lnSpc>
              <a:spcBef>
                <a:spcPts val="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1" name="Google Shape;71;p10"/>
          <p:cNvPicPr preferRelativeResize="0"/>
          <p:nvPr/>
        </p:nvPicPr>
        <p:blipFill rotWithShape="1">
          <a:blip r:embed="rId2">
            <a:alphaModFix/>
          </a:blip>
          <a:srcRect/>
          <a:stretch/>
        </p:blipFill>
        <p:spPr>
          <a:xfrm>
            <a:off x="10922769" y="577850"/>
            <a:ext cx="696955" cy="1587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Google Shape;8;p1"/>
          <p:cNvSpPr txBox="1">
            <a:spLocks noGrp="1"/>
          </p:cNvSpPr>
          <p:nvPr>
            <p:ph type="title"/>
          </p:nvPr>
        </p:nvSpPr>
        <p:spPr>
          <a:xfrm>
            <a:off x="563188" y="457200"/>
            <a:ext cx="11057312" cy="94007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000"/>
              <a:buFont typeface="Georgia"/>
              <a:buNone/>
              <a:defRPr sz="3000" b="1"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563188" y="1969448"/>
            <a:ext cx="11057312" cy="4051804"/>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10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0000"/>
              </a:lnSpc>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2pPr>
            <a:lvl3pPr marL="1371600" marR="0" lvl="2" indent="-285750" algn="l" rtl="0">
              <a:lnSpc>
                <a:spcPct val="100000"/>
              </a:lnSpc>
              <a:spcBef>
                <a:spcPts val="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85750" algn="l" rtl="0">
              <a:lnSpc>
                <a:spcPct val="100000"/>
              </a:lnSpc>
              <a:spcBef>
                <a:spcPts val="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85750" algn="l" rtl="0">
              <a:lnSpc>
                <a:spcPct val="100000"/>
              </a:lnSpc>
              <a:spcBef>
                <a:spcPts val="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p:nvPr/>
        </p:nvSpPr>
        <p:spPr>
          <a:xfrm>
            <a:off x="768477" y="6356351"/>
            <a:ext cx="4457700" cy="18923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 b="0" i="0" u="none" strike="noStrike" cap="none">
                <a:solidFill>
                  <a:schemeClr val="accent4"/>
                </a:solidFill>
                <a:latin typeface="Arial"/>
                <a:ea typeface="Arial"/>
                <a:cs typeface="Arial"/>
                <a:sym typeface="Arial"/>
              </a:rPr>
              <a:t>Copyright © 2022 Virtusa Corporation. All Rights Reserved.</a:t>
            </a:r>
            <a:endParaRPr/>
          </a:p>
        </p:txBody>
      </p:sp>
      <p:pic>
        <p:nvPicPr>
          <p:cNvPr id="11" name="Google Shape;11;p1"/>
          <p:cNvPicPr preferRelativeResize="0"/>
          <p:nvPr/>
        </p:nvPicPr>
        <p:blipFill rotWithShape="1">
          <a:blip r:embed="rId13">
            <a:alphaModFix amt="76000"/>
          </a:blip>
          <a:srcRect l="1449" r="44"/>
          <a:stretch/>
        </p:blipFill>
        <p:spPr>
          <a:xfrm>
            <a:off x="532003" y="6152598"/>
            <a:ext cx="10881360" cy="298368"/>
          </a:xfrm>
          <a:prstGeom prst="rect">
            <a:avLst/>
          </a:prstGeom>
          <a:noFill/>
          <a:ln>
            <a:noFill/>
          </a:ln>
        </p:spPr>
      </p:pic>
      <p:sp>
        <p:nvSpPr>
          <p:cNvPr id="12" name="Google Shape;12;p1"/>
          <p:cNvSpPr txBox="1"/>
          <p:nvPr/>
        </p:nvSpPr>
        <p:spPr>
          <a:xfrm>
            <a:off x="542291" y="6356351"/>
            <a:ext cx="311784" cy="189231"/>
          </a:xfrm>
          <a:prstGeom prst="rect">
            <a:avLst/>
          </a:prstGeom>
          <a:noFill/>
          <a:ln>
            <a:noFill/>
          </a:ln>
        </p:spPr>
        <p:txBody>
          <a:bodyPr spcFirstLastPara="1" wrap="square" lIns="0" tIns="45700" rIns="91425" bIns="45700" anchor="ctr" anchorCtr="0">
            <a:noAutofit/>
          </a:bodyPr>
          <a:lstStyle/>
          <a:p>
            <a:pPr marL="0" marR="0" lvl="0" indent="0" algn="l" rtl="0">
              <a:spcBef>
                <a:spcPts val="0"/>
              </a:spcBef>
              <a:spcAft>
                <a:spcPts val="0"/>
              </a:spcAft>
              <a:buNone/>
            </a:pPr>
            <a:fld id="{00000000-1234-1234-1234-123412341234}" type="slidenum">
              <a:rPr lang="en-US" sz="800" b="0" i="0" u="none" strike="noStrike" cap="none">
                <a:solidFill>
                  <a:schemeClr val="accent4"/>
                </a:solidFill>
                <a:latin typeface="Arial"/>
                <a:ea typeface="Arial"/>
                <a:cs typeface="Arial"/>
                <a:sym typeface="Arial"/>
              </a:rPr>
              <a:t>‹#›</a:t>
            </a:fld>
            <a:endParaRPr sz="800" b="0" i="0" u="none" strike="noStrike" cap="none">
              <a:solidFill>
                <a:schemeClr val="accent4"/>
              </a:solidFill>
              <a:latin typeface="Arial"/>
              <a:ea typeface="Arial"/>
              <a:cs typeface="Arial"/>
              <a:sym typeface="Arial"/>
            </a:endParaRPr>
          </a:p>
        </p:txBody>
      </p:sp>
      <p:sp>
        <p:nvSpPr>
          <p:cNvPr id="13" name="Google Shape;13;p1" descr="{&quot;HashCode&quot;:214762261,&quot;Placement&quot;:&quot;Header&quot;,&quot;Top&quot;:0.0,&quot;Left&quot;:0.0,&quot;SlideWidth&quot;:960,&quot;SlideHeight&quot;:540}"/>
          <p:cNvSpPr txBox="1"/>
          <p:nvPr/>
        </p:nvSpPr>
        <p:spPr>
          <a:xfrm>
            <a:off x="0" y="0"/>
            <a:ext cx="1286137" cy="262344"/>
          </a:xfrm>
          <a:prstGeom prst="rect">
            <a:avLst/>
          </a:prstGeom>
          <a:noFill/>
          <a:ln>
            <a:noFill/>
          </a:ln>
        </p:spPr>
        <p:txBody>
          <a:bodyPr spcFirstLastPara="1" wrap="square" lIns="0" tIns="0" rIns="0" bIns="0" anchor="ctr" anchorCtr="1">
            <a:spAutoFit/>
          </a:bodyPr>
          <a:lstStyle/>
          <a:p>
            <a:pPr marL="0" marR="0" lvl="0" indent="0" algn="l" rtl="0">
              <a:spcBef>
                <a:spcPts val="0"/>
              </a:spcBef>
              <a:spcAft>
                <a:spcPts val="0"/>
              </a:spcAft>
              <a:buClr>
                <a:srgbClr val="000000"/>
              </a:buClr>
              <a:buSzPts val="1000"/>
              <a:buFont typeface="Arial"/>
              <a:buNone/>
            </a:pPr>
            <a:r>
              <a:rPr lang="en-US" sz="1000" b="0" i="0" u="none" strike="noStrike" cap="none">
                <a:solidFill>
                  <a:srgbClr val="000000"/>
                </a:solidFill>
                <a:latin typeface="Calibri"/>
                <a:ea typeface="Calibri"/>
                <a:cs typeface="Calibri"/>
                <a:sym typeface="Calibri"/>
              </a:rPr>
              <a:t>Sensitivity: General</a:t>
            </a:r>
            <a:endParaRPr sz="10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60">
          <p15:clr>
            <a:srgbClr val="F26B43"/>
          </p15:clr>
        </p15:guide>
        <p15:guide id="4" pos="7320">
          <p15:clr>
            <a:srgbClr val="F26B43"/>
          </p15:clr>
        </p15:guide>
        <p15:guide id="5" pos="2098">
          <p15:clr>
            <a:srgbClr val="F26B43"/>
          </p15:clr>
        </p15:guide>
        <p15:guide id="6" pos="5582">
          <p15:clr>
            <a:srgbClr val="F26B43"/>
          </p15:clr>
        </p15:guide>
        <p15:guide id="7" pos="3752">
          <p15:clr>
            <a:srgbClr val="F26B43"/>
          </p15:clr>
        </p15:guide>
        <p15:guide id="8" pos="3925">
          <p15:clr>
            <a:srgbClr val="F26B43"/>
          </p15:clr>
        </p15:guide>
        <p15:guide id="9" pos="2014">
          <p15:clr>
            <a:srgbClr val="F26B43"/>
          </p15:clr>
        </p15:guide>
        <p15:guide id="10" pos="2186">
          <p15:clr>
            <a:srgbClr val="F26B43"/>
          </p15:clr>
        </p15:guide>
        <p15:guide id="11" pos="5494">
          <p15:clr>
            <a:srgbClr val="F26B43"/>
          </p15:clr>
        </p15:guide>
        <p15:guide id="12" pos="5666">
          <p15:clr>
            <a:srgbClr val="F26B43"/>
          </p15:clr>
        </p15:guide>
        <p15:guide id="13" orient="horz" pos="4039">
          <p15:clr>
            <a:srgbClr val="F26B43"/>
          </p15:clr>
        </p15:guide>
        <p15:guide id="14" orient="horz" pos="653">
          <p15:clr>
            <a:srgbClr val="F26B43"/>
          </p15:clr>
        </p15:guide>
        <p15:guide id="15" orient="horz" pos="37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3"/>
          <p:cNvPicPr preferRelativeResize="0"/>
          <p:nvPr/>
        </p:nvPicPr>
        <p:blipFill rotWithShape="1">
          <a:blip r:embed="rId3">
            <a:alphaModFix/>
          </a:blip>
          <a:srcRect/>
          <a:stretch/>
        </p:blipFill>
        <p:spPr>
          <a:xfrm>
            <a:off x="469185" y="111347"/>
            <a:ext cx="2997200" cy="1409700"/>
          </a:xfrm>
          <a:prstGeom prst="rect">
            <a:avLst/>
          </a:prstGeom>
          <a:noFill/>
          <a:ln>
            <a:noFill/>
          </a:ln>
        </p:spPr>
      </p:pic>
      <p:sp>
        <p:nvSpPr>
          <p:cNvPr id="88" name="Google Shape;88;p13"/>
          <p:cNvSpPr txBox="1"/>
          <p:nvPr/>
        </p:nvSpPr>
        <p:spPr>
          <a:xfrm>
            <a:off x="262001" y="1994675"/>
            <a:ext cx="11047800" cy="1536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3600"/>
              <a:buFont typeface="Georgia"/>
              <a:buNone/>
            </a:pPr>
            <a:r>
              <a:rPr lang="en-US" sz="3600" b="1">
                <a:solidFill>
                  <a:schemeClr val="accent1"/>
                </a:solidFill>
                <a:latin typeface="Georgia"/>
                <a:ea typeface="Georgia"/>
                <a:cs typeface="Georgia"/>
                <a:sym typeface="Georgia"/>
              </a:rPr>
              <a:t>Real-Time System Diagnostics </a:t>
            </a:r>
            <a:endParaRPr sz="3600" b="1">
              <a:solidFill>
                <a:schemeClr val="accent1"/>
              </a:solidFill>
              <a:latin typeface="Georgia"/>
              <a:ea typeface="Georgia"/>
              <a:cs typeface="Georgia"/>
              <a:sym typeface="Georgia"/>
            </a:endParaRPr>
          </a:p>
          <a:p>
            <a:pPr marL="0" marR="0" lvl="0" indent="0" algn="l" rtl="0">
              <a:lnSpc>
                <a:spcPct val="90000"/>
              </a:lnSpc>
              <a:spcBef>
                <a:spcPts val="0"/>
              </a:spcBef>
              <a:spcAft>
                <a:spcPts val="0"/>
              </a:spcAft>
              <a:buClr>
                <a:schemeClr val="accent1"/>
              </a:buClr>
              <a:buSzPts val="3600"/>
              <a:buFont typeface="Georgia"/>
              <a:buNone/>
            </a:pPr>
            <a:r>
              <a:rPr lang="en-US" sz="3600" b="1">
                <a:solidFill>
                  <a:schemeClr val="accent1"/>
                </a:solidFill>
                <a:latin typeface="Georgia"/>
                <a:ea typeface="Georgia"/>
                <a:cs typeface="Georgia"/>
                <a:sym typeface="Georgia"/>
              </a:rPr>
              <a:t> &amp; Health Monitoring</a:t>
            </a:r>
            <a:br>
              <a:rPr lang="en-US" sz="3600" b="1" i="0" u="none" strike="noStrike" cap="none">
                <a:solidFill>
                  <a:schemeClr val="accent1"/>
                </a:solidFill>
                <a:latin typeface="Georgia"/>
                <a:ea typeface="Georgia"/>
                <a:cs typeface="Georgia"/>
                <a:sym typeface="Georgia"/>
              </a:rPr>
            </a:br>
            <a:br>
              <a:rPr lang="en-US" sz="3600" b="1" i="0" u="none" strike="noStrike" cap="none">
                <a:solidFill>
                  <a:schemeClr val="accent1"/>
                </a:solidFill>
                <a:latin typeface="Georgia"/>
                <a:ea typeface="Georgia"/>
                <a:cs typeface="Georgia"/>
                <a:sym typeface="Georgia"/>
              </a:rPr>
            </a:br>
            <a:br>
              <a:rPr lang="en-US" sz="3600" b="1" i="0" u="none" strike="noStrike" cap="none">
                <a:solidFill>
                  <a:schemeClr val="lt1"/>
                </a:solidFill>
                <a:latin typeface="Georgia"/>
                <a:ea typeface="Georgia"/>
                <a:cs typeface="Georgia"/>
                <a:sym typeface="Georgia"/>
              </a:rPr>
            </a:br>
            <a:r>
              <a:rPr lang="en-US" sz="2200" b="1">
                <a:solidFill>
                  <a:schemeClr val="lt1"/>
                </a:solidFill>
                <a:latin typeface="Georgia"/>
                <a:ea typeface="Georgia"/>
                <a:cs typeface="Georgia"/>
                <a:sym typeface="Georgia"/>
              </a:rPr>
              <a:t>Bharath Rajiv A</a:t>
            </a:r>
            <a:br>
              <a:rPr lang="en-US" sz="2200" b="1" i="0" u="none" strike="noStrike" cap="none">
                <a:solidFill>
                  <a:schemeClr val="lt1"/>
                </a:solidFill>
                <a:latin typeface="Georgia"/>
                <a:ea typeface="Georgia"/>
                <a:cs typeface="Georgia"/>
                <a:sym typeface="Georgia"/>
              </a:rPr>
            </a:br>
            <a:r>
              <a:rPr lang="en-US" sz="2200" b="1">
                <a:solidFill>
                  <a:schemeClr val="lt1"/>
                </a:solidFill>
                <a:latin typeface="Georgia"/>
                <a:ea typeface="Georgia"/>
                <a:cs typeface="Georgia"/>
                <a:sym typeface="Georgia"/>
              </a:rPr>
              <a:t>Bharani Aswath R</a:t>
            </a:r>
            <a:endParaRPr sz="2200" b="1">
              <a:solidFill>
                <a:schemeClr val="lt1"/>
              </a:solidFill>
              <a:latin typeface="Georgia"/>
              <a:ea typeface="Georgia"/>
              <a:cs typeface="Georgia"/>
              <a:sym typeface="Georgia"/>
            </a:endParaRPr>
          </a:p>
          <a:p>
            <a:pPr marL="0" marR="0" lvl="0" indent="0" algn="l" rtl="0">
              <a:lnSpc>
                <a:spcPct val="90000"/>
              </a:lnSpc>
              <a:spcBef>
                <a:spcPts val="0"/>
              </a:spcBef>
              <a:spcAft>
                <a:spcPts val="0"/>
              </a:spcAft>
              <a:buClr>
                <a:schemeClr val="accent1"/>
              </a:buClr>
              <a:buSzPts val="3600"/>
              <a:buFont typeface="Georgia"/>
              <a:buNone/>
            </a:pPr>
            <a:r>
              <a:rPr lang="en-US" sz="2200" b="1">
                <a:solidFill>
                  <a:schemeClr val="lt1"/>
                </a:solidFill>
                <a:latin typeface="Georgia"/>
                <a:ea typeface="Georgia"/>
                <a:cs typeface="Georgia"/>
                <a:sym typeface="Georgia"/>
              </a:rPr>
              <a:t>Kamal Roshan K S</a:t>
            </a:r>
            <a:endParaRPr sz="2200" b="1">
              <a:solidFill>
                <a:schemeClr val="lt1"/>
              </a:solidFill>
              <a:latin typeface="Georgia"/>
              <a:ea typeface="Georgia"/>
              <a:cs typeface="Georgia"/>
              <a:sym typeface="Georgia"/>
            </a:endParaRPr>
          </a:p>
        </p:txBody>
      </p:sp>
      <p:sp>
        <p:nvSpPr>
          <p:cNvPr id="89" name="Google Shape;89;p13"/>
          <p:cNvSpPr txBox="1"/>
          <p:nvPr/>
        </p:nvSpPr>
        <p:spPr>
          <a:xfrm>
            <a:off x="808744" y="5512212"/>
            <a:ext cx="6479193" cy="7018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US" b="1">
                <a:solidFill>
                  <a:schemeClr val="lt1"/>
                </a:solidFill>
                <a:latin typeface="Georgia"/>
                <a:ea typeface="Georgia"/>
                <a:cs typeface="Georgia"/>
                <a:sym typeface="Georgia"/>
              </a:rPr>
              <a:t>Chennai Institute of Technology / Rooks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563188" y="1676633"/>
            <a:ext cx="9301537" cy="1423755"/>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5400"/>
              <a:buFont typeface="Georgia"/>
              <a:buNone/>
            </a:pPr>
            <a:r>
              <a:rPr lang="en-US">
                <a:latin typeface="Georgia"/>
                <a:ea typeface="Georgia"/>
                <a:cs typeface="Georgia"/>
                <a:sym typeface="Georgia"/>
              </a:rPr>
              <a:t>Future Readiness</a:t>
            </a:r>
            <a:endParaRPr/>
          </a:p>
        </p:txBody>
      </p:sp>
      <p:sp>
        <p:nvSpPr>
          <p:cNvPr id="145" name="Google Shape;145;p22"/>
          <p:cNvSpPr txBox="1">
            <a:spLocks noGrp="1"/>
          </p:cNvSpPr>
          <p:nvPr>
            <p:ph type="body" idx="1"/>
          </p:nvPr>
        </p:nvSpPr>
        <p:spPr>
          <a:xfrm>
            <a:off x="563564" y="3134095"/>
            <a:ext cx="8156448" cy="142646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800"/>
              <a:buNone/>
            </a:pPr>
            <a:r>
              <a:rPr lang="en-US"/>
              <a:t>Solution Roadmap</a:t>
            </a:r>
            <a:endParaRPr/>
          </a:p>
          <a:p>
            <a:pPr marL="0" lvl="0" indent="0" algn="l" rtl="0">
              <a:lnSpc>
                <a:spcPct val="100000"/>
              </a:lnSpc>
              <a:spcBef>
                <a:spcPts val="1600"/>
              </a:spcBef>
              <a:spcAft>
                <a:spcPts val="0"/>
              </a:spcAft>
              <a:buClr>
                <a:schemeClr val="lt1"/>
              </a:buClr>
              <a:buSzPts val="1800"/>
              <a:buNone/>
            </a:pPr>
            <a:r>
              <a:rPr lang="en-US"/>
              <a:t>Cross-Industry application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152400" y="794725"/>
            <a:ext cx="11887198" cy="4309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p:nvPr/>
        </p:nvSpPr>
        <p:spPr>
          <a:xfrm>
            <a:off x="563175" y="1795490"/>
            <a:ext cx="9735900" cy="4486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b="1">
                <a:solidFill>
                  <a:schemeClr val="dk1"/>
                </a:solidFill>
              </a:rPr>
              <a:t>Research and Development</a:t>
            </a:r>
            <a:r>
              <a:rPr lang="en-US" sz="1800">
                <a:solidFill>
                  <a:schemeClr val="dk1"/>
                </a:solidFill>
              </a:rPr>
              <a:t>: Conduct market research to identify target segments, assess customer needs and the competition, and gather information about industry regulations and compliance requirements. Use this information to develop a product or service that meets the needs of the target market. </a:t>
            </a:r>
            <a:endParaRPr sz="1800">
              <a:solidFill>
                <a:schemeClr val="dk1"/>
              </a:solidFill>
            </a:endParaRPr>
          </a:p>
          <a:p>
            <a:pPr marL="457200" marR="0" lvl="0" indent="0" algn="l" rtl="0">
              <a:spcBef>
                <a:spcPts val="0"/>
              </a:spcBef>
              <a:spcAft>
                <a:spcPts val="0"/>
              </a:spcAft>
              <a:buNone/>
            </a:pPr>
            <a:endParaRPr sz="1800">
              <a:solidFill>
                <a:schemeClr val="dk1"/>
              </a:solidFill>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rPr>
              <a:t>MVP development</a:t>
            </a:r>
            <a:r>
              <a:rPr lang="en-US" sz="1800">
                <a:solidFill>
                  <a:schemeClr val="dk1"/>
                </a:solidFill>
              </a:rPr>
              <a:t>: Develop a Minimum Viable Product (MVP) that can be used to test the concept and gather feedback from potential customers. The MVP should include the core features and functionalities of the service, but it does not need to be fully polished. </a:t>
            </a:r>
            <a:endParaRPr sz="1800">
              <a:solidFill>
                <a:schemeClr val="dk1"/>
              </a:solidFill>
            </a:endParaRPr>
          </a:p>
          <a:p>
            <a:pPr marL="457200" marR="0" lvl="0" indent="0" algn="l" rtl="0">
              <a:spcBef>
                <a:spcPts val="0"/>
              </a:spcBef>
              <a:spcAft>
                <a:spcPts val="0"/>
              </a:spcAft>
              <a:buNone/>
            </a:pPr>
            <a:endParaRPr sz="1800">
              <a:solidFill>
                <a:schemeClr val="dk1"/>
              </a:solidFill>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rPr>
              <a:t>Beta testing</a:t>
            </a:r>
            <a:r>
              <a:rPr lang="en-US" sz="1800">
                <a:solidFill>
                  <a:schemeClr val="dk1"/>
                </a:solidFill>
              </a:rPr>
              <a:t>: Conduct beta testing with a small group of customers to gather feedback and identify any issues or areas for improvement. Use this feedback to refine the product or service before launching. </a:t>
            </a:r>
            <a:endParaRPr sz="1800">
              <a:solidFill>
                <a:schemeClr val="dk1"/>
              </a:solidFill>
            </a:endParaRPr>
          </a:p>
          <a:p>
            <a:pPr marL="457200" marR="0" lvl="0" indent="0" algn="l" rtl="0">
              <a:spcBef>
                <a:spcPts val="0"/>
              </a:spcBef>
              <a:spcAft>
                <a:spcPts val="0"/>
              </a:spcAft>
              <a:buNone/>
            </a:pPr>
            <a:endParaRPr sz="1800">
              <a:solidFill>
                <a:schemeClr val="dk1"/>
              </a:solidFill>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rPr>
              <a:t>Launch</a:t>
            </a:r>
            <a:r>
              <a:rPr lang="en-US" sz="1800">
                <a:solidFill>
                  <a:schemeClr val="dk1"/>
                </a:solidFill>
              </a:rPr>
              <a:t>: Launch the real-time system diagnostics and health monitoring service, and begin marketing and promoting the service to potential customers. </a:t>
            </a:r>
            <a:endParaRPr sz="1800">
              <a:solidFill>
                <a:schemeClr val="dk1"/>
              </a:solidFill>
            </a:endParaRPr>
          </a:p>
          <a:p>
            <a:pPr marL="457200" marR="0" lvl="0" indent="0" algn="l" rtl="0">
              <a:spcBef>
                <a:spcPts val="0"/>
              </a:spcBef>
              <a:spcAft>
                <a:spcPts val="0"/>
              </a:spcAft>
              <a:buNone/>
            </a:pPr>
            <a:endParaRPr>
              <a:solidFill>
                <a:schemeClr val="dk1"/>
              </a:solidFill>
            </a:endParaRPr>
          </a:p>
        </p:txBody>
      </p:sp>
      <p:sp>
        <p:nvSpPr>
          <p:cNvPr id="151" name="Google Shape;151;p23"/>
          <p:cNvSpPr txBox="1">
            <a:spLocks noGrp="1"/>
          </p:cNvSpPr>
          <p:nvPr>
            <p:ph type="title"/>
          </p:nvPr>
        </p:nvSpPr>
        <p:spPr>
          <a:xfrm>
            <a:off x="563188" y="457200"/>
            <a:ext cx="9597953" cy="9400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000"/>
              <a:buFont typeface="Georgia"/>
              <a:buNone/>
            </a:pPr>
            <a:r>
              <a:rPr lang="en-US"/>
              <a:t>Future Readiness</a:t>
            </a:r>
            <a:endParaRPr/>
          </a:p>
        </p:txBody>
      </p:sp>
      <p:sp>
        <p:nvSpPr>
          <p:cNvPr id="152" name="Google Shape;152;p23"/>
          <p:cNvSpPr txBox="1"/>
          <p:nvPr/>
        </p:nvSpPr>
        <p:spPr>
          <a:xfrm>
            <a:off x="563187" y="1163052"/>
            <a:ext cx="90139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7FAE"/>
              </a:buClr>
              <a:buSzPts val="1800"/>
              <a:buFont typeface="Arial"/>
              <a:buNone/>
            </a:pPr>
            <a:r>
              <a:rPr lang="en-US" sz="1800" i="1">
                <a:solidFill>
                  <a:srgbClr val="007FAE"/>
                </a:solidFill>
                <a:latin typeface="Arial"/>
                <a:ea typeface="Arial"/>
                <a:cs typeface="Arial"/>
                <a:sym typeface="Arial"/>
              </a:rPr>
              <a:t>RoadMap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563200" y="457200"/>
            <a:ext cx="9597900" cy="33951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endParaRPr sz="1800" b="0">
              <a:latin typeface="Arial"/>
              <a:ea typeface="Arial"/>
              <a:cs typeface="Arial"/>
              <a:sym typeface="Arial"/>
            </a:endParaRPr>
          </a:p>
          <a:p>
            <a:pPr marL="285750" lvl="0" indent="-285750" algn="l" rtl="0">
              <a:lnSpc>
                <a:spcPct val="100000"/>
              </a:lnSpc>
              <a:spcBef>
                <a:spcPts val="0"/>
              </a:spcBef>
              <a:spcAft>
                <a:spcPts val="0"/>
              </a:spcAft>
              <a:buSzPts val="1800"/>
              <a:buFont typeface="Arial"/>
              <a:buChar char="•"/>
            </a:pPr>
            <a:r>
              <a:rPr lang="en-US" sz="1800">
                <a:latin typeface="Arial"/>
                <a:ea typeface="Arial"/>
                <a:cs typeface="Arial"/>
                <a:sym typeface="Arial"/>
              </a:rPr>
              <a:t>Post-launch</a:t>
            </a:r>
            <a:r>
              <a:rPr lang="en-US" sz="1800" b="0">
                <a:latin typeface="Arial"/>
                <a:ea typeface="Arial"/>
                <a:cs typeface="Arial"/>
                <a:sym typeface="Arial"/>
              </a:rPr>
              <a:t>: Track customer feedback and usage data, and use this information to improve the service and add new features. Develop partnerships and collaborations with other companies in the industry to expand the service offerings and reach more customers. </a:t>
            </a:r>
            <a:endParaRPr sz="1800" b="0">
              <a:latin typeface="Arial"/>
              <a:ea typeface="Arial"/>
              <a:cs typeface="Arial"/>
              <a:sym typeface="Arial"/>
            </a:endParaRPr>
          </a:p>
          <a:p>
            <a:pPr marL="457200" lvl="0" indent="0" algn="l" rtl="0">
              <a:lnSpc>
                <a:spcPct val="100000"/>
              </a:lnSpc>
              <a:spcBef>
                <a:spcPts val="0"/>
              </a:spcBef>
              <a:spcAft>
                <a:spcPts val="0"/>
              </a:spcAft>
              <a:buNone/>
            </a:pPr>
            <a:endParaRPr sz="1800" b="0">
              <a:latin typeface="Arial"/>
              <a:ea typeface="Arial"/>
              <a:cs typeface="Arial"/>
              <a:sym typeface="Arial"/>
            </a:endParaRPr>
          </a:p>
          <a:p>
            <a:pPr marL="285750" lvl="0" indent="-285750" algn="l" rtl="0">
              <a:lnSpc>
                <a:spcPct val="100000"/>
              </a:lnSpc>
              <a:spcBef>
                <a:spcPts val="0"/>
              </a:spcBef>
              <a:spcAft>
                <a:spcPts val="0"/>
              </a:spcAft>
              <a:buSzPts val="1800"/>
              <a:buFont typeface="Arial"/>
              <a:buChar char="•"/>
            </a:pPr>
            <a:r>
              <a:rPr lang="en-US" sz="1800">
                <a:latin typeface="Arial"/>
                <a:ea typeface="Arial"/>
                <a:cs typeface="Arial"/>
                <a:sym typeface="Arial"/>
              </a:rPr>
              <a:t>Scale</a:t>
            </a:r>
            <a:r>
              <a:rPr lang="en-US" sz="1800" b="0">
                <a:latin typeface="Arial"/>
                <a:ea typeface="Arial"/>
                <a:cs typeface="Arial"/>
                <a:sym typeface="Arial"/>
              </a:rPr>
              <a:t>: Scale the service by increasing the number of customers, expanding the service offerings and developing new revenue streams. </a:t>
            </a:r>
            <a:endParaRPr sz="1800" b="0">
              <a:latin typeface="Arial"/>
              <a:ea typeface="Arial"/>
              <a:cs typeface="Arial"/>
              <a:sym typeface="Arial"/>
            </a:endParaRPr>
          </a:p>
          <a:p>
            <a:pPr marL="457200" lvl="0" indent="0" algn="l" rtl="0">
              <a:lnSpc>
                <a:spcPct val="100000"/>
              </a:lnSpc>
              <a:spcBef>
                <a:spcPts val="0"/>
              </a:spcBef>
              <a:spcAft>
                <a:spcPts val="0"/>
              </a:spcAft>
              <a:buNone/>
            </a:pPr>
            <a:endParaRPr sz="1800" b="0">
              <a:latin typeface="Arial"/>
              <a:ea typeface="Arial"/>
              <a:cs typeface="Arial"/>
              <a:sym typeface="Arial"/>
            </a:endParaRPr>
          </a:p>
          <a:p>
            <a:pPr marL="285750" lvl="0" indent="-285750" algn="l" rtl="0">
              <a:lnSpc>
                <a:spcPct val="100000"/>
              </a:lnSpc>
              <a:spcBef>
                <a:spcPts val="0"/>
              </a:spcBef>
              <a:spcAft>
                <a:spcPts val="0"/>
              </a:spcAft>
              <a:buSzPts val="1800"/>
              <a:buFont typeface="Arial"/>
              <a:buChar char="•"/>
            </a:pPr>
            <a:r>
              <a:rPr lang="en-US" sz="1800">
                <a:latin typeface="Arial"/>
                <a:ea typeface="Arial"/>
                <a:cs typeface="Arial"/>
                <a:sym typeface="Arial"/>
              </a:rPr>
              <a:t>Continuous improvement</a:t>
            </a:r>
            <a:r>
              <a:rPr lang="en-US" sz="1800" b="0">
                <a:latin typeface="Arial"/>
                <a:ea typeface="Arial"/>
                <a:cs typeface="Arial"/>
                <a:sym typeface="Arial"/>
              </a:rPr>
              <a:t>: Continuously gather customer feedback and usage data, and use this information to improve the service and add new features. Stay updated with the latest technologies and trends in the industry to ensure that the service remains competitive. </a:t>
            </a:r>
            <a:endParaRPr sz="1800" b="0">
              <a:latin typeface="Arial"/>
              <a:ea typeface="Arial"/>
              <a:cs typeface="Arial"/>
              <a:sym typeface="Arial"/>
            </a:endParaRPr>
          </a:p>
          <a:p>
            <a:pPr marL="0" lvl="0" indent="0" algn="l" rtl="0">
              <a:lnSpc>
                <a:spcPct val="100000"/>
              </a:lnSpc>
              <a:spcBef>
                <a:spcPts val="0"/>
              </a:spcBef>
              <a:spcAft>
                <a:spcPts val="0"/>
              </a:spcAft>
              <a:buNone/>
            </a:pPr>
            <a:endParaRPr sz="1800" b="0">
              <a:latin typeface="Arial"/>
              <a:ea typeface="Arial"/>
              <a:cs typeface="Arial"/>
              <a:sym typeface="Arial"/>
            </a:endParaRPr>
          </a:p>
          <a:p>
            <a:pPr marL="0" lvl="0" indent="0" algn="l" rtl="0">
              <a:spcBef>
                <a:spcPts val="0"/>
              </a:spcBef>
              <a:spcAft>
                <a:spcPts val="0"/>
              </a:spcAft>
              <a:buNone/>
            </a:pPr>
            <a:r>
              <a:rPr lang="en-US" sz="1400" b="0"/>
              <a:t>*This roadmap is flexible and it can be adjusted based on the resources available, the target market and the competition.</a:t>
            </a:r>
            <a:endParaRPr sz="1400"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563188" y="1676633"/>
            <a:ext cx="9301537" cy="1423755"/>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5400"/>
              <a:buFont typeface="Georgia"/>
              <a:buNone/>
            </a:pPr>
            <a:r>
              <a:rPr lang="en-US">
                <a:latin typeface="Georgia"/>
                <a:ea typeface="Georgia"/>
                <a:cs typeface="Georgia"/>
                <a:sym typeface="Georgia"/>
              </a:rPr>
              <a:t>About the Team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563188" y="577850"/>
            <a:ext cx="10395757" cy="9400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000"/>
              <a:buFont typeface="Georgia"/>
              <a:buNone/>
            </a:pPr>
            <a:r>
              <a:rPr lang="en-US"/>
              <a:t>TEAM Members </a:t>
            </a:r>
            <a:endParaRPr/>
          </a:p>
        </p:txBody>
      </p:sp>
      <p:sp>
        <p:nvSpPr>
          <p:cNvPr id="175" name="Google Shape;175;p27"/>
          <p:cNvSpPr txBox="1"/>
          <p:nvPr/>
        </p:nvSpPr>
        <p:spPr>
          <a:xfrm>
            <a:off x="563186" y="1163052"/>
            <a:ext cx="98549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007FAE"/>
                </a:solidFill>
                <a:latin typeface="Arial"/>
                <a:ea typeface="Arial"/>
                <a:cs typeface="Arial"/>
                <a:sym typeface="Arial"/>
              </a:rPr>
              <a:t>Introduce your team members</a:t>
            </a:r>
            <a:endParaRPr/>
          </a:p>
        </p:txBody>
      </p:sp>
      <p:sp>
        <p:nvSpPr>
          <p:cNvPr id="176" name="Google Shape;176;p27"/>
          <p:cNvSpPr txBox="1"/>
          <p:nvPr/>
        </p:nvSpPr>
        <p:spPr>
          <a:xfrm>
            <a:off x="587925" y="1687050"/>
            <a:ext cx="9805500" cy="3324600"/>
          </a:xfrm>
          <a:prstGeom prst="rect">
            <a:avLst/>
          </a:prstGeom>
          <a:noFill/>
          <a:ln>
            <a:noFill/>
          </a:ln>
        </p:spPr>
        <p:txBody>
          <a:bodyPr spcFirstLastPara="1" wrap="square" lIns="91425" tIns="91425" rIns="91425" bIns="91425" anchor="t" anchorCtr="0">
            <a:spAutoFit/>
          </a:bodyPr>
          <a:lstStyle/>
          <a:p>
            <a:pPr marL="182562" lvl="0" indent="-6350" algn="l" rtl="0">
              <a:spcBef>
                <a:spcPts val="0"/>
              </a:spcBef>
              <a:spcAft>
                <a:spcPts val="0"/>
              </a:spcAft>
              <a:buNone/>
            </a:pPr>
            <a:r>
              <a:rPr lang="en-US" sz="2400" b="1">
                <a:solidFill>
                  <a:schemeClr val="dk1"/>
                </a:solidFill>
                <a:latin typeface="Georgia"/>
                <a:ea typeface="Georgia"/>
                <a:cs typeface="Georgia"/>
                <a:sym typeface="Georgia"/>
              </a:rPr>
              <a:t>Team Leader:</a:t>
            </a:r>
            <a:endParaRPr>
              <a:solidFill>
                <a:schemeClr val="dk1"/>
              </a:solidFill>
            </a:endParaRPr>
          </a:p>
          <a:p>
            <a:pPr marL="182562" lvl="0" indent="-6350" algn="l" rtl="0">
              <a:spcBef>
                <a:spcPts val="0"/>
              </a:spcBef>
              <a:spcAft>
                <a:spcPts val="0"/>
              </a:spcAft>
              <a:buNone/>
            </a:pPr>
            <a:endParaRPr sz="2400">
              <a:solidFill>
                <a:schemeClr val="dk1"/>
              </a:solidFill>
              <a:latin typeface="Georgia"/>
              <a:ea typeface="Georgia"/>
              <a:cs typeface="Georgia"/>
              <a:sym typeface="Georgia"/>
            </a:endParaRPr>
          </a:p>
          <a:p>
            <a:pPr marL="182562" lvl="0" indent="-6350" algn="l" rtl="0">
              <a:spcBef>
                <a:spcPts val="0"/>
              </a:spcBef>
              <a:spcAft>
                <a:spcPts val="0"/>
              </a:spcAft>
              <a:buNone/>
            </a:pPr>
            <a:r>
              <a:rPr lang="en-US" sz="2000">
                <a:solidFill>
                  <a:schemeClr val="dk1"/>
                </a:solidFill>
                <a:latin typeface="Georgia"/>
                <a:ea typeface="Georgia"/>
                <a:cs typeface="Georgia"/>
                <a:sym typeface="Georgia"/>
              </a:rPr>
              <a:t>Bharath Rajiv A – B.TECH Artificial Intelligence and Data Science, 3</a:t>
            </a:r>
            <a:r>
              <a:rPr lang="en-US" sz="2000" baseline="30000">
                <a:solidFill>
                  <a:schemeClr val="dk1"/>
                </a:solidFill>
                <a:latin typeface="Georgia"/>
                <a:ea typeface="Georgia"/>
                <a:cs typeface="Georgia"/>
                <a:sym typeface="Georgia"/>
              </a:rPr>
              <a:t>rd</a:t>
            </a:r>
            <a:r>
              <a:rPr lang="en-US" sz="2000">
                <a:solidFill>
                  <a:schemeClr val="dk1"/>
                </a:solidFill>
                <a:latin typeface="Georgia"/>
                <a:ea typeface="Georgia"/>
                <a:cs typeface="Georgia"/>
                <a:sym typeface="Georgia"/>
              </a:rPr>
              <a:t> year</a:t>
            </a:r>
            <a:endParaRPr>
              <a:solidFill>
                <a:schemeClr val="dk1"/>
              </a:solidFill>
            </a:endParaRPr>
          </a:p>
          <a:p>
            <a:pPr marL="182562" lvl="0" indent="-6350" algn="l" rtl="0">
              <a:spcBef>
                <a:spcPts val="0"/>
              </a:spcBef>
              <a:spcAft>
                <a:spcPts val="0"/>
              </a:spcAft>
              <a:buNone/>
            </a:pPr>
            <a:br>
              <a:rPr lang="en-US">
                <a:solidFill>
                  <a:schemeClr val="dk1"/>
                </a:solidFill>
                <a:latin typeface="Georgia"/>
                <a:ea typeface="Georgia"/>
                <a:cs typeface="Georgia"/>
                <a:sym typeface="Georgia"/>
              </a:rPr>
            </a:br>
            <a:r>
              <a:rPr lang="en-US" sz="2400" b="1">
                <a:solidFill>
                  <a:schemeClr val="dk1"/>
                </a:solidFill>
                <a:latin typeface="Georgia"/>
                <a:ea typeface="Georgia"/>
                <a:cs typeface="Georgia"/>
                <a:sym typeface="Georgia"/>
              </a:rPr>
              <a:t>Team Members:</a:t>
            </a:r>
            <a:endParaRPr>
              <a:solidFill>
                <a:schemeClr val="dk1"/>
              </a:solidFill>
            </a:endParaRPr>
          </a:p>
          <a:p>
            <a:pPr marL="182562" lvl="0" indent="-6350" algn="l" rtl="0">
              <a:spcBef>
                <a:spcPts val="0"/>
              </a:spcBef>
              <a:spcAft>
                <a:spcPts val="0"/>
              </a:spcAft>
              <a:buNone/>
            </a:pPr>
            <a:endParaRPr sz="2400">
              <a:solidFill>
                <a:schemeClr val="dk1"/>
              </a:solidFill>
              <a:latin typeface="Georgia"/>
              <a:ea typeface="Georgia"/>
              <a:cs typeface="Georgia"/>
              <a:sym typeface="Georgia"/>
            </a:endParaRPr>
          </a:p>
          <a:p>
            <a:pPr marL="182562" lvl="0" indent="-6350" algn="l" rtl="0">
              <a:spcBef>
                <a:spcPts val="0"/>
              </a:spcBef>
              <a:spcAft>
                <a:spcPts val="0"/>
              </a:spcAft>
              <a:buNone/>
            </a:pPr>
            <a:r>
              <a:rPr lang="en-US" sz="2000">
                <a:solidFill>
                  <a:schemeClr val="dk1"/>
                </a:solidFill>
                <a:latin typeface="Georgia"/>
                <a:ea typeface="Georgia"/>
                <a:cs typeface="Georgia"/>
                <a:sym typeface="Georgia"/>
              </a:rPr>
              <a:t>Kamal Roshan K S – B.TECH Artificial Intelligence and Data Science , 3</a:t>
            </a:r>
            <a:r>
              <a:rPr lang="en-US" sz="2000" baseline="30000">
                <a:solidFill>
                  <a:schemeClr val="dk1"/>
                </a:solidFill>
                <a:latin typeface="Georgia"/>
                <a:ea typeface="Georgia"/>
                <a:cs typeface="Georgia"/>
                <a:sym typeface="Georgia"/>
              </a:rPr>
              <a:t>rd</a:t>
            </a:r>
            <a:r>
              <a:rPr lang="en-US" sz="2000">
                <a:solidFill>
                  <a:schemeClr val="dk1"/>
                </a:solidFill>
                <a:latin typeface="Georgia"/>
                <a:ea typeface="Georgia"/>
                <a:cs typeface="Georgia"/>
                <a:sym typeface="Georgia"/>
              </a:rPr>
              <a:t> year</a:t>
            </a:r>
            <a:endParaRPr>
              <a:solidFill>
                <a:schemeClr val="dk1"/>
              </a:solidFill>
            </a:endParaRPr>
          </a:p>
          <a:p>
            <a:pPr marL="182562" lvl="0" indent="-6350" algn="l" rtl="0">
              <a:spcBef>
                <a:spcPts val="0"/>
              </a:spcBef>
              <a:spcAft>
                <a:spcPts val="0"/>
              </a:spcAft>
              <a:buNone/>
            </a:pPr>
            <a:endParaRPr sz="2000">
              <a:solidFill>
                <a:schemeClr val="dk1"/>
              </a:solidFill>
              <a:latin typeface="Georgia"/>
              <a:ea typeface="Georgia"/>
              <a:cs typeface="Georgia"/>
              <a:sym typeface="Georgia"/>
            </a:endParaRPr>
          </a:p>
          <a:p>
            <a:pPr marL="182562" lvl="0" indent="-6350" algn="l" rtl="0">
              <a:spcBef>
                <a:spcPts val="0"/>
              </a:spcBef>
              <a:spcAft>
                <a:spcPts val="0"/>
              </a:spcAft>
              <a:buNone/>
            </a:pPr>
            <a:r>
              <a:rPr lang="en-US" sz="2000">
                <a:solidFill>
                  <a:schemeClr val="dk1"/>
                </a:solidFill>
                <a:latin typeface="Georgia"/>
                <a:ea typeface="Georgia"/>
                <a:cs typeface="Georgia"/>
                <a:sym typeface="Georgia"/>
              </a:rPr>
              <a:t>Bharani Aswath R– B.TECH Artificial Intelligence and Data Science , 3</a:t>
            </a:r>
            <a:r>
              <a:rPr lang="en-US" sz="2000" baseline="30000">
                <a:solidFill>
                  <a:schemeClr val="dk1"/>
                </a:solidFill>
                <a:latin typeface="Georgia"/>
                <a:ea typeface="Georgia"/>
                <a:cs typeface="Georgia"/>
                <a:sym typeface="Georgia"/>
              </a:rPr>
              <a:t>rd</a:t>
            </a:r>
            <a:r>
              <a:rPr lang="en-US" sz="2000">
                <a:solidFill>
                  <a:schemeClr val="dk1"/>
                </a:solidFill>
                <a:latin typeface="Georgia"/>
                <a:ea typeface="Georgia"/>
                <a:cs typeface="Georgia"/>
                <a:sym typeface="Georgia"/>
              </a:rPr>
              <a:t> year</a:t>
            </a:r>
            <a:endParaRPr>
              <a:solidFill>
                <a:schemeClr val="dk1"/>
              </a:solidFill>
            </a:endParaRPr>
          </a:p>
          <a:p>
            <a:pPr marL="182562" lvl="0" indent="-635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81"/>
        <p:cNvGrpSpPr/>
        <p:nvPr/>
      </p:nvGrpSpPr>
      <p:grpSpPr>
        <a:xfrm>
          <a:off x="0" y="0"/>
          <a:ext cx="0" cy="0"/>
          <a:chOff x="0" y="0"/>
          <a:chExt cx="0" cy="0"/>
        </a:xfrm>
      </p:grpSpPr>
      <p:sp>
        <p:nvSpPr>
          <p:cNvPr id="182" name="Google Shape;182;p28"/>
          <p:cNvSpPr txBox="1"/>
          <p:nvPr/>
        </p:nvSpPr>
        <p:spPr>
          <a:xfrm>
            <a:off x="3105150" y="2505670"/>
            <a:ext cx="59817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5400"/>
              <a:buFont typeface="Arial"/>
              <a:buNone/>
            </a:pPr>
            <a:r>
              <a:rPr lang="en-US" sz="5400" b="1">
                <a:solidFill>
                  <a:schemeClr val="lt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563188" y="1676633"/>
            <a:ext cx="8158537" cy="1423755"/>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5400"/>
              <a:buFont typeface="Georgia"/>
              <a:buNone/>
            </a:pPr>
            <a:r>
              <a:rPr lang="en-US">
                <a:latin typeface="Georgia"/>
                <a:ea typeface="Georgia"/>
                <a:cs typeface="Georgia"/>
                <a:sym typeface="Georgia"/>
              </a:rPr>
              <a:t>Business Need/ Opportunity</a:t>
            </a:r>
            <a:endParaRPr/>
          </a:p>
        </p:txBody>
      </p:sp>
      <p:sp>
        <p:nvSpPr>
          <p:cNvPr id="95" name="Google Shape;95;p14"/>
          <p:cNvSpPr txBox="1">
            <a:spLocks noGrp="1"/>
          </p:cNvSpPr>
          <p:nvPr>
            <p:ph type="body" idx="1"/>
          </p:nvPr>
        </p:nvSpPr>
        <p:spPr>
          <a:xfrm>
            <a:off x="563564" y="3134095"/>
            <a:ext cx="8156448" cy="142646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800"/>
              <a:buNone/>
            </a:pPr>
            <a:r>
              <a:rPr lang="en-US"/>
              <a:t>Identification of Business Problem</a:t>
            </a:r>
            <a:endParaRPr/>
          </a:p>
          <a:p>
            <a:pPr marL="0" lvl="0" indent="0" algn="l" rtl="0">
              <a:lnSpc>
                <a:spcPct val="100000"/>
              </a:lnSpc>
              <a:spcBef>
                <a:spcPts val="1600"/>
              </a:spcBef>
              <a:spcAft>
                <a:spcPts val="0"/>
              </a:spcAft>
              <a:buClr>
                <a:schemeClr val="lt1"/>
              </a:buClr>
              <a:buSzPts val="1800"/>
              <a:buNone/>
            </a:pPr>
            <a:r>
              <a:rPr lang="en-US"/>
              <a:t>Need Assessment</a:t>
            </a:r>
            <a:endParaRPr/>
          </a:p>
          <a:p>
            <a:pPr marL="0" lvl="0" indent="0" algn="l" rtl="0">
              <a:lnSpc>
                <a:spcPct val="100000"/>
              </a:lnSpc>
              <a:spcBef>
                <a:spcPts val="1600"/>
              </a:spcBef>
              <a:spcAft>
                <a:spcPts val="0"/>
              </a:spcAft>
              <a:buClr>
                <a:schemeClr val="lt1"/>
              </a:buClr>
              <a:buSzPts val="1800"/>
              <a:buNone/>
            </a:pPr>
            <a:r>
              <a:rPr lang="en-US"/>
              <a:t>Value Proposition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563188" y="457200"/>
            <a:ext cx="9597953" cy="9400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000"/>
              <a:buFont typeface="Georgia"/>
              <a:buNone/>
            </a:pPr>
            <a:r>
              <a:rPr lang="en-US"/>
              <a:t>Business Problem/Need/Opportunity</a:t>
            </a:r>
            <a:endParaRPr/>
          </a:p>
        </p:txBody>
      </p:sp>
      <p:sp>
        <p:nvSpPr>
          <p:cNvPr id="101" name="Google Shape;101;p15"/>
          <p:cNvSpPr/>
          <p:nvPr/>
        </p:nvSpPr>
        <p:spPr>
          <a:xfrm>
            <a:off x="563175" y="1580250"/>
            <a:ext cx="10101000" cy="4609800"/>
          </a:xfrm>
          <a:prstGeom prst="rect">
            <a:avLst/>
          </a:prstGeom>
          <a:noFill/>
          <a:ln>
            <a:noFill/>
          </a:ln>
        </p:spPr>
        <p:txBody>
          <a:bodyPr spcFirstLastPara="1" wrap="square" lIns="91425" tIns="45700" rIns="91425" bIns="45700" anchor="t" anchorCtr="0">
            <a:noAutofit/>
          </a:bodyPr>
          <a:lstStyle/>
          <a:p>
            <a:pPr marL="285750" marR="0" lvl="0" indent="-298450" algn="l" rtl="0">
              <a:spcBef>
                <a:spcPts val="0"/>
              </a:spcBef>
              <a:spcAft>
                <a:spcPts val="0"/>
              </a:spcAft>
              <a:buClr>
                <a:srgbClr val="868381"/>
              </a:buClr>
              <a:buSzPts val="2000"/>
              <a:buFont typeface="Arial"/>
              <a:buChar char="•"/>
            </a:pPr>
            <a:r>
              <a:rPr lang="en-US" sz="1600" b="1"/>
              <a:t>Proactive Maintenance</a:t>
            </a:r>
            <a:r>
              <a:rPr lang="en-US" sz="1600"/>
              <a:t>: Real-time system diagnostics and health monitoring can help detect issues early, before they cause major problems or downtime. This allows for proactive maintenance and can help prevent costly repairs and outages. </a:t>
            </a:r>
            <a:endParaRPr sz="1600"/>
          </a:p>
          <a:p>
            <a:pPr marL="285750" marR="0" lvl="0" indent="-298450" algn="l" rtl="0">
              <a:spcBef>
                <a:spcPts val="0"/>
              </a:spcBef>
              <a:spcAft>
                <a:spcPts val="0"/>
              </a:spcAft>
              <a:buClr>
                <a:srgbClr val="868381"/>
              </a:buClr>
              <a:buSzPts val="2000"/>
              <a:buFont typeface="Arial"/>
              <a:buChar char="•"/>
            </a:pPr>
            <a:r>
              <a:rPr lang="en-US" sz="1600" b="1"/>
              <a:t>Increased Efficiency</a:t>
            </a:r>
            <a:r>
              <a:rPr lang="en-US" sz="1600"/>
              <a:t>: By continuously monitoring the health of systems, organizations can identify and address issues that are causing inefficiencies or slow performance. This can lead to improved productivity and reduced costs. </a:t>
            </a:r>
            <a:endParaRPr sz="1600"/>
          </a:p>
          <a:p>
            <a:pPr marL="285750" marR="0" lvl="0" indent="-298450" algn="l" rtl="0">
              <a:spcBef>
                <a:spcPts val="0"/>
              </a:spcBef>
              <a:spcAft>
                <a:spcPts val="0"/>
              </a:spcAft>
              <a:buClr>
                <a:srgbClr val="868381"/>
              </a:buClr>
              <a:buSzPts val="2000"/>
              <a:buFont typeface="Arial"/>
              <a:buChar char="•"/>
            </a:pPr>
            <a:r>
              <a:rPr lang="en-US" sz="1600" b="1"/>
              <a:t>Improved Security</a:t>
            </a:r>
            <a:r>
              <a:rPr lang="en-US" sz="1600"/>
              <a:t>: Real-time monitoring and diagnostics can help detect and prevent security breaches by identifying potential vulnerabilities and anomalous behavior. This can help protect sensitive data and reduce the risk of data breaches. </a:t>
            </a:r>
            <a:endParaRPr sz="1600"/>
          </a:p>
          <a:p>
            <a:pPr marL="285750" marR="0" lvl="0" indent="-298450" algn="l" rtl="0">
              <a:spcBef>
                <a:spcPts val="0"/>
              </a:spcBef>
              <a:spcAft>
                <a:spcPts val="0"/>
              </a:spcAft>
              <a:buClr>
                <a:srgbClr val="868381"/>
              </a:buClr>
              <a:buSzPts val="2000"/>
              <a:buFont typeface="Arial"/>
              <a:buChar char="•"/>
            </a:pPr>
            <a:r>
              <a:rPr lang="en-US" sz="1600" b="1"/>
              <a:t>Compliance and Auditing</a:t>
            </a:r>
            <a:r>
              <a:rPr lang="en-US" sz="1600"/>
              <a:t>: Many industries have strict regulations and compliance requirements for system monitoring and diagnostics. Real-time monitoring and diagnostics can help organizations meet these requirements and provide the necessary data for auditing and reporting.</a:t>
            </a:r>
            <a:endParaRPr sz="1600"/>
          </a:p>
          <a:p>
            <a:pPr marL="285750" marR="0" lvl="0" indent="-298450" algn="l" rtl="0">
              <a:spcBef>
                <a:spcPts val="0"/>
              </a:spcBef>
              <a:spcAft>
                <a:spcPts val="0"/>
              </a:spcAft>
              <a:buClr>
                <a:srgbClr val="868381"/>
              </a:buClr>
              <a:buSzPts val="2000"/>
              <a:buFont typeface="Arial"/>
              <a:buChar char="•"/>
            </a:pPr>
            <a:r>
              <a:rPr lang="en-US" sz="1600" b="1"/>
              <a:t>Predictive Maintenance</a:t>
            </a:r>
            <a:r>
              <a:rPr lang="en-US" sz="1600"/>
              <a:t>: Real-time system diagnostics and health monitoring can also provide data that can be used for predictive maintenance. By analyzing data from the monitored systems, organizations can predict when certain parts or components are likely to fail, allowing for proactive replacement or repair, reducing downtime and maintenance costs.</a:t>
            </a:r>
            <a:endParaRPr sz="1600"/>
          </a:p>
        </p:txBody>
      </p:sp>
      <p:sp>
        <p:nvSpPr>
          <p:cNvPr id="102" name="Google Shape;102;p15"/>
          <p:cNvSpPr txBox="1"/>
          <p:nvPr/>
        </p:nvSpPr>
        <p:spPr>
          <a:xfrm>
            <a:off x="563187" y="1163052"/>
            <a:ext cx="7778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7FAE"/>
              </a:buClr>
              <a:buSzPts val="1800"/>
              <a:buFont typeface="Arial"/>
              <a:buNone/>
            </a:pPr>
            <a:r>
              <a:rPr lang="en-US" sz="1800" i="1">
                <a:solidFill>
                  <a:srgbClr val="007FAE"/>
                </a:solidFill>
                <a:latin typeface="Arial"/>
                <a:ea typeface="Arial"/>
                <a:cs typeface="Arial"/>
                <a:sym typeface="Arial"/>
              </a:rPr>
              <a:t>Real-Time System Diagnostics &amp; Health Monitoring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563188" y="1676633"/>
            <a:ext cx="8158537" cy="1423755"/>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5400"/>
              <a:buFont typeface="Georgia"/>
              <a:buNone/>
            </a:pPr>
            <a:r>
              <a:rPr lang="en-US">
                <a:latin typeface="Georgia"/>
                <a:ea typeface="Georgia"/>
                <a:cs typeface="Georgia"/>
                <a:sym typeface="Georgia"/>
              </a:rPr>
              <a:t>Market Potential</a:t>
            </a:r>
            <a:endParaRPr/>
          </a:p>
        </p:txBody>
      </p:sp>
      <p:sp>
        <p:nvSpPr>
          <p:cNvPr id="108" name="Google Shape;108;p16"/>
          <p:cNvSpPr txBox="1">
            <a:spLocks noGrp="1"/>
          </p:cNvSpPr>
          <p:nvPr>
            <p:ph type="body" idx="1"/>
          </p:nvPr>
        </p:nvSpPr>
        <p:spPr>
          <a:xfrm>
            <a:off x="563564" y="3134095"/>
            <a:ext cx="8156448" cy="142646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800"/>
              <a:buNone/>
            </a:pPr>
            <a:r>
              <a:rPr lang="en-US"/>
              <a:t>Target Segment / Market Sizing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563188" y="457200"/>
            <a:ext cx="9597953" cy="9400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000"/>
              <a:buFont typeface="Georgia"/>
              <a:buNone/>
            </a:pPr>
            <a:r>
              <a:rPr lang="en-US"/>
              <a:t>Target Segment/Market Size </a:t>
            </a:r>
            <a:endParaRPr/>
          </a:p>
        </p:txBody>
      </p:sp>
      <p:sp>
        <p:nvSpPr>
          <p:cNvPr id="114" name="Google Shape;114;p17"/>
          <p:cNvSpPr/>
          <p:nvPr/>
        </p:nvSpPr>
        <p:spPr>
          <a:xfrm>
            <a:off x="571500" y="1355251"/>
            <a:ext cx="9735900" cy="4672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b="1">
                <a:solidFill>
                  <a:schemeClr val="dk1"/>
                </a:solidFill>
              </a:rPr>
              <a:t>Industrial organizations</a:t>
            </a:r>
            <a:r>
              <a:rPr lang="en-US" sz="1800">
                <a:solidFill>
                  <a:schemeClr val="dk1"/>
                </a:solidFill>
              </a:rPr>
              <a:t>: Industrial organizations often have complex systems such as machines and equipment that need to be continuously monitored to ensure optimal performance and to prevent breakdowns. Real-time system diagnostics and health monitoring can be particularly valuable for these organizations, as it can help to prevent equipment failures and downtimes.</a:t>
            </a:r>
            <a:endParaRPr sz="1800">
              <a:solidFill>
                <a:schemeClr val="dk1"/>
              </a:solidFill>
            </a:endParaRPr>
          </a:p>
          <a:p>
            <a:pPr marL="457200" marR="0" lvl="0" indent="0" algn="l" rtl="0">
              <a:spcBef>
                <a:spcPts val="0"/>
              </a:spcBef>
              <a:spcAft>
                <a:spcPts val="0"/>
              </a:spcAft>
              <a:buNone/>
            </a:pPr>
            <a:endParaRPr sz="1800">
              <a:solidFill>
                <a:schemeClr val="dk1"/>
              </a:solidFill>
            </a:endParaRPr>
          </a:p>
          <a:p>
            <a:pPr marL="285750" marR="0" lvl="0" indent="-285750" algn="l" rtl="0">
              <a:spcBef>
                <a:spcPts val="0"/>
              </a:spcBef>
              <a:spcAft>
                <a:spcPts val="0"/>
              </a:spcAft>
              <a:buClr>
                <a:schemeClr val="dk1"/>
              </a:buClr>
              <a:buSzPts val="1800"/>
              <a:buFont typeface="Arial"/>
              <a:buChar char="•"/>
            </a:pPr>
            <a:r>
              <a:rPr lang="en-US" sz="1800" b="1">
                <a:solidFill>
                  <a:schemeClr val="dk1"/>
                </a:solidFill>
              </a:rPr>
              <a:t>Small and medium-sized businesses (SMBs)</a:t>
            </a:r>
            <a:r>
              <a:rPr lang="en-US" sz="1800">
                <a:solidFill>
                  <a:schemeClr val="dk1"/>
                </a:solidFill>
              </a:rPr>
              <a:t>: SMBs often have limited IT resources and may not have in-house expertise for monitoring and diagnosing issues with their systems. A real-time system diagnostics and health monitoring service can help SMBs improve the efficiency and uptime of their systems, without the need to hire additional staff.</a:t>
            </a:r>
            <a:endParaRPr sz="1800">
              <a:solidFill>
                <a:schemeClr val="dk1"/>
              </a:solidFill>
            </a:endParaRPr>
          </a:p>
          <a:p>
            <a:pPr marL="0" marR="0" lvl="0" indent="0" algn="l" rtl="0">
              <a:spcBef>
                <a:spcPts val="0"/>
              </a:spcBef>
              <a:spcAft>
                <a:spcPts val="0"/>
              </a:spcAft>
              <a:buNone/>
            </a:pPr>
            <a:endParaRPr sz="1800">
              <a:solidFill>
                <a:schemeClr val="dk1"/>
              </a:solidFill>
            </a:endParaRPr>
          </a:p>
          <a:p>
            <a:pPr marL="285750" marR="0" lvl="0" indent="-285750" algn="l" rtl="0">
              <a:spcBef>
                <a:spcPts val="0"/>
              </a:spcBef>
              <a:spcAft>
                <a:spcPts val="0"/>
              </a:spcAft>
              <a:buClr>
                <a:schemeClr val="dk1"/>
              </a:buClr>
              <a:buSzPts val="1800"/>
              <a:buChar char="•"/>
            </a:pPr>
            <a:r>
              <a:rPr lang="en-US" sz="1800" b="1">
                <a:solidFill>
                  <a:schemeClr val="dk1"/>
                </a:solidFill>
              </a:rPr>
              <a:t>Data centers and hosting providers</a:t>
            </a:r>
            <a:r>
              <a:rPr lang="en-US" sz="1800">
                <a:solidFill>
                  <a:schemeClr val="dk1"/>
                </a:solidFill>
              </a:rPr>
              <a:t>: Data centers and hosting providers need to ensure that their systems are always available and performant. Real-time system diagnostics and health monitoring can help these organizations detect and resolve issues quickly, minimizing downtime and improving customer satisfaction.</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563188" y="457200"/>
            <a:ext cx="9597900" cy="94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Business model </a:t>
            </a:r>
            <a:endParaRPr/>
          </a:p>
        </p:txBody>
      </p:sp>
      <p:sp>
        <p:nvSpPr>
          <p:cNvPr id="121" name="Google Shape;121;p18"/>
          <p:cNvSpPr/>
          <p:nvPr/>
        </p:nvSpPr>
        <p:spPr>
          <a:xfrm>
            <a:off x="571500" y="1355251"/>
            <a:ext cx="9735900" cy="4672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Char char="•"/>
            </a:pPr>
            <a:r>
              <a:rPr lang="en-US" sz="1800" b="1">
                <a:solidFill>
                  <a:schemeClr val="dk1"/>
                </a:solidFill>
              </a:rPr>
              <a:t>Subscription-based service</a:t>
            </a:r>
            <a:r>
              <a:rPr lang="en-US" sz="1800">
                <a:solidFill>
                  <a:schemeClr val="dk1"/>
                </a:solidFill>
              </a:rPr>
              <a:t>: Customers would pay a monthly or annual fee for access to the system monitoring service. They would have access to real-time monitoring and diagnostic tools for their systems, as well as alerts and notifications for any issues that arise.</a:t>
            </a:r>
            <a:endParaRPr sz="1800">
              <a:solidFill>
                <a:schemeClr val="dk1"/>
              </a:solidFill>
            </a:endParaRPr>
          </a:p>
          <a:p>
            <a:pPr marL="285750" marR="0" lvl="0" indent="-285750" algn="l" rtl="0">
              <a:spcBef>
                <a:spcPts val="0"/>
              </a:spcBef>
              <a:spcAft>
                <a:spcPts val="0"/>
              </a:spcAft>
              <a:buClr>
                <a:schemeClr val="dk1"/>
              </a:buClr>
              <a:buSzPts val="1800"/>
              <a:buChar char="•"/>
            </a:pPr>
            <a:r>
              <a:rPr lang="en-US" sz="1800" b="1">
                <a:solidFill>
                  <a:schemeClr val="dk1"/>
                </a:solidFill>
              </a:rPr>
              <a:t>Pay-per-use</a:t>
            </a:r>
            <a:r>
              <a:rPr lang="en-US" sz="1800">
                <a:solidFill>
                  <a:schemeClr val="dk1"/>
                </a:solidFill>
              </a:rPr>
              <a:t>: Customers would pay for monitoring services on an as-needed basis, rather than a subscription. This could include a one-time fee for an initial diagnosis or a per-incident fee for troubleshooting and problem resolution.</a:t>
            </a:r>
            <a:endParaRPr sz="1800">
              <a:solidFill>
                <a:schemeClr val="dk1"/>
              </a:solidFill>
            </a:endParaRPr>
          </a:p>
          <a:p>
            <a:pPr marL="457200" marR="0" lvl="0" indent="0" algn="l" rtl="0">
              <a:spcBef>
                <a:spcPts val="0"/>
              </a:spcBef>
              <a:spcAft>
                <a:spcPts val="0"/>
              </a:spcAft>
              <a:buNone/>
            </a:pPr>
            <a:endParaRPr sz="1800">
              <a:solidFill>
                <a:schemeClr val="dk1"/>
              </a:solidFill>
            </a:endParaRPr>
          </a:p>
          <a:p>
            <a:pPr marL="285750" marR="0" lvl="0" indent="-285750" algn="l" rtl="0">
              <a:spcBef>
                <a:spcPts val="0"/>
              </a:spcBef>
              <a:spcAft>
                <a:spcPts val="0"/>
              </a:spcAft>
              <a:buClr>
                <a:schemeClr val="dk1"/>
              </a:buClr>
              <a:buSzPts val="1800"/>
              <a:buChar char="•"/>
            </a:pPr>
            <a:r>
              <a:rPr lang="en-US" sz="1800" b="1">
                <a:solidFill>
                  <a:schemeClr val="dk1"/>
                </a:solidFill>
              </a:rPr>
              <a:t>Remote monitoring and management</a:t>
            </a:r>
            <a:r>
              <a:rPr lang="en-US" sz="1800">
                <a:solidFill>
                  <a:schemeClr val="dk1"/>
                </a:solidFill>
              </a:rPr>
              <a:t>: The system would be designed to allow for remote monitoring and management, which would enable the business to provide services to customers remotely, reducing the need for on-site visits and increasing scalability.</a:t>
            </a:r>
            <a:endParaRPr sz="1800">
              <a:solidFill>
                <a:schemeClr val="dk1"/>
              </a:solidFill>
            </a:endParaRPr>
          </a:p>
          <a:p>
            <a:pPr marL="457200" marR="0" lvl="0" indent="0" algn="l" rtl="0">
              <a:spcBef>
                <a:spcPts val="0"/>
              </a:spcBef>
              <a:spcAft>
                <a:spcPts val="0"/>
              </a:spcAft>
              <a:buNone/>
            </a:pPr>
            <a:endParaRPr sz="1800">
              <a:solidFill>
                <a:schemeClr val="dk1"/>
              </a:solidFill>
            </a:endParaRPr>
          </a:p>
          <a:p>
            <a:pPr marL="285750" marR="0" lvl="0" indent="-285750" algn="l" rtl="0">
              <a:spcBef>
                <a:spcPts val="0"/>
              </a:spcBef>
              <a:spcAft>
                <a:spcPts val="0"/>
              </a:spcAft>
              <a:buClr>
                <a:schemeClr val="dk1"/>
              </a:buClr>
              <a:buSzPts val="1800"/>
              <a:buChar char="•"/>
            </a:pPr>
            <a:r>
              <a:rPr lang="en-US" sz="1800" b="1">
                <a:solidFill>
                  <a:schemeClr val="dk1"/>
                </a:solidFill>
              </a:rPr>
              <a:t>Integration with other tools</a:t>
            </a:r>
            <a:r>
              <a:rPr lang="en-US" sz="1800">
                <a:solidFill>
                  <a:schemeClr val="dk1"/>
                </a:solidFill>
              </a:rPr>
              <a:t>: The system could be integrated with other tools such as CRM, Ticketing and inventory management systems, to offer a complete solution to the customers and streamline the process.</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563188" y="1676633"/>
            <a:ext cx="9301537" cy="1423755"/>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5400"/>
              <a:buFont typeface="Georgia"/>
              <a:buNone/>
            </a:pPr>
            <a:r>
              <a:rPr lang="en-US">
                <a:latin typeface="Georgia"/>
                <a:ea typeface="Georgia"/>
                <a:cs typeface="Georgia"/>
                <a:sym typeface="Georgia"/>
              </a:rPr>
              <a:t>Solution Details</a:t>
            </a:r>
            <a:endParaRPr/>
          </a:p>
        </p:txBody>
      </p:sp>
      <p:sp>
        <p:nvSpPr>
          <p:cNvPr id="127" name="Google Shape;127;p19"/>
          <p:cNvSpPr txBox="1">
            <a:spLocks noGrp="1"/>
          </p:cNvSpPr>
          <p:nvPr>
            <p:ph type="body" idx="1"/>
          </p:nvPr>
        </p:nvSpPr>
        <p:spPr>
          <a:xfrm>
            <a:off x="563564" y="3134095"/>
            <a:ext cx="8156448" cy="142646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800"/>
              <a:buNone/>
            </a:pPr>
            <a:r>
              <a:rPr lang="en-US"/>
              <a:t>Explanation/Articulation of Solution Idea</a:t>
            </a:r>
            <a:endParaRPr/>
          </a:p>
          <a:p>
            <a:pPr marL="0" lvl="0" indent="0" algn="l" rtl="0">
              <a:lnSpc>
                <a:spcPct val="100000"/>
              </a:lnSpc>
              <a:spcBef>
                <a:spcPts val="1600"/>
              </a:spcBef>
              <a:spcAft>
                <a:spcPts val="0"/>
              </a:spcAft>
              <a:buClr>
                <a:schemeClr val="lt1"/>
              </a:buClr>
              <a:buSzPts val="1800"/>
              <a:buNone/>
            </a:pPr>
            <a:r>
              <a:rPr lang="en-US"/>
              <a:t>Differentiation/ Unique Selling Proposition</a:t>
            </a:r>
            <a:endParaRPr/>
          </a:p>
          <a:p>
            <a:pPr marL="0" lvl="0" indent="0" algn="l" rtl="0">
              <a:lnSpc>
                <a:spcPct val="100000"/>
              </a:lnSpc>
              <a:spcBef>
                <a:spcPts val="1600"/>
              </a:spcBef>
              <a:spcAft>
                <a:spcPts val="0"/>
              </a:spcAft>
              <a:buClr>
                <a:schemeClr val="lt1"/>
              </a:buClr>
              <a:buSzPts val="1800"/>
              <a:buNone/>
            </a:pPr>
            <a:r>
              <a:rPr lang="en-US"/>
              <a:t>Solution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563188" y="457200"/>
            <a:ext cx="9597953" cy="9400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3000"/>
              <a:buFont typeface="Georgia"/>
              <a:buNone/>
            </a:pPr>
            <a:r>
              <a:rPr lang="en-US"/>
              <a:t>Solution Details</a:t>
            </a:r>
            <a:endParaRPr/>
          </a:p>
        </p:txBody>
      </p:sp>
      <p:sp>
        <p:nvSpPr>
          <p:cNvPr id="133" name="Google Shape;133;p20"/>
          <p:cNvSpPr/>
          <p:nvPr/>
        </p:nvSpPr>
        <p:spPr>
          <a:xfrm>
            <a:off x="563200" y="1392600"/>
            <a:ext cx="11396700" cy="4072800"/>
          </a:xfrm>
          <a:prstGeom prst="rect">
            <a:avLst/>
          </a:prstGeom>
          <a:noFill/>
          <a:ln>
            <a:noFill/>
          </a:ln>
        </p:spPr>
        <p:txBody>
          <a:bodyPr spcFirstLastPara="1" wrap="square" lIns="91425" tIns="45700" rIns="91425" bIns="45700" anchor="t" anchorCtr="0">
            <a:noAutofit/>
          </a:bodyPr>
          <a:lstStyle/>
          <a:p>
            <a:pPr marL="285750" marR="0" lvl="0" indent="-393700" algn="l" rtl="0">
              <a:spcBef>
                <a:spcPts val="0"/>
              </a:spcBef>
              <a:spcAft>
                <a:spcPts val="0"/>
              </a:spcAft>
              <a:buClr>
                <a:schemeClr val="dk1"/>
              </a:buClr>
              <a:buSzPts val="3500"/>
              <a:buFont typeface="Arial"/>
              <a:buChar char="•"/>
            </a:pPr>
            <a:r>
              <a:rPr lang="en-US" sz="3100">
                <a:solidFill>
                  <a:schemeClr val="dk1"/>
                </a:solidFill>
              </a:rPr>
              <a:t>The proposed solution is to  develop a </a:t>
            </a:r>
            <a:r>
              <a:rPr lang="en-US" sz="3100" b="1">
                <a:solidFill>
                  <a:schemeClr val="dk1"/>
                </a:solidFill>
              </a:rPr>
              <a:t>dashboard </a:t>
            </a:r>
            <a:r>
              <a:rPr lang="en-US" sz="3100">
                <a:solidFill>
                  <a:schemeClr val="dk1"/>
                </a:solidFill>
              </a:rPr>
              <a:t>that can provide real-time diagnosis of an industrial machine by using sensor data and a machine learning model. The dashboard is designed to be an efficient tool that can help in predicting the machine's state, recommending appropriate times for maintenance, and generating </a:t>
            </a:r>
            <a:r>
              <a:rPr lang="en-US" sz="3100" b="1">
                <a:solidFill>
                  <a:schemeClr val="dk1"/>
                </a:solidFill>
              </a:rPr>
              <a:t>tickets </a:t>
            </a:r>
            <a:r>
              <a:rPr lang="en-US" sz="3100">
                <a:solidFill>
                  <a:schemeClr val="dk1"/>
                </a:solidFill>
              </a:rPr>
              <a:t>for machines that need service or have reached a point of failure.</a:t>
            </a:r>
            <a:endParaRPr sz="3100">
              <a:solidFill>
                <a:schemeClr val="dk1"/>
              </a:solidFill>
            </a:endParaRPr>
          </a:p>
          <a:p>
            <a:pPr marL="457200" marR="0" lvl="0" indent="0" algn="l" rtl="0">
              <a:spcBef>
                <a:spcPts val="0"/>
              </a:spcBef>
              <a:spcAft>
                <a:spcPts val="0"/>
              </a:spcAft>
              <a:buNone/>
            </a:pP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1"/>
          <p:cNvPicPr preferRelativeResize="0"/>
          <p:nvPr/>
        </p:nvPicPr>
        <p:blipFill>
          <a:blip r:embed="rId3">
            <a:alphaModFix/>
          </a:blip>
          <a:stretch>
            <a:fillRect/>
          </a:stretch>
        </p:blipFill>
        <p:spPr>
          <a:xfrm>
            <a:off x="152400" y="152400"/>
            <a:ext cx="11829801" cy="6553199"/>
          </a:xfrm>
          <a:prstGeom prst="rect">
            <a:avLst/>
          </a:prstGeom>
          <a:noFill/>
          <a:ln>
            <a:noFill/>
          </a:ln>
        </p:spPr>
      </p:pic>
    </p:spTree>
  </p:cSld>
  <p:clrMapOvr>
    <a:masterClrMapping/>
  </p:clrMapOvr>
</p:sld>
</file>

<file path=ppt/theme/theme1.xml><?xml version="1.0" encoding="utf-8"?>
<a:theme xmlns:a="http://schemas.openxmlformats.org/drawingml/2006/main" name="Virtusa Master Template 062019">
  <a:themeElements>
    <a:clrScheme name="Virtusa">
      <a:dk1>
        <a:srgbClr val="000000"/>
      </a:dk1>
      <a:lt1>
        <a:srgbClr val="FFFFFF"/>
      </a:lt1>
      <a:dk2>
        <a:srgbClr val="00AAE8"/>
      </a:dk2>
      <a:lt2>
        <a:srgbClr val="F4F4F4"/>
      </a:lt2>
      <a:accent1>
        <a:srgbClr val="00FEFF"/>
      </a:accent1>
      <a:accent2>
        <a:srgbClr val="0069A4"/>
      </a:accent2>
      <a:accent3>
        <a:srgbClr val="053353"/>
      </a:accent3>
      <a:accent4>
        <a:srgbClr val="868381"/>
      </a:accent4>
      <a:accent5>
        <a:srgbClr val="894DFF"/>
      </a:accent5>
      <a:accent6>
        <a:srgbClr val="532ABE"/>
      </a:accent6>
      <a:hlink>
        <a:srgbClr val="00FEFF"/>
      </a:hlink>
      <a:folHlink>
        <a:srgbClr val="00F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1117</Words>
  <Application>Microsoft Office PowerPoint</Application>
  <PresentationFormat>Widescreen</PresentationFormat>
  <Paragraphs>77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Georgia</vt:lpstr>
      <vt:lpstr>Virtusa Master Template 062019</vt:lpstr>
      <vt:lpstr>PowerPoint Presentation</vt:lpstr>
      <vt:lpstr>Business Need/ Opportunity</vt:lpstr>
      <vt:lpstr>Business Problem/Need/Opportunity</vt:lpstr>
      <vt:lpstr>Market Potential</vt:lpstr>
      <vt:lpstr>Target Segment/Market Size </vt:lpstr>
      <vt:lpstr>Business model </vt:lpstr>
      <vt:lpstr>Solution Details</vt:lpstr>
      <vt:lpstr>Solution Details</vt:lpstr>
      <vt:lpstr>PowerPoint Presentation</vt:lpstr>
      <vt:lpstr>Future Readiness</vt:lpstr>
      <vt:lpstr>PowerPoint Presentation</vt:lpstr>
      <vt:lpstr>Future Readiness</vt:lpstr>
      <vt:lpstr> Post-launch: Track customer feedback and usage data, and use this information to improve the service and add new features. Develop partnerships and collaborations with other companies in the industry to expand the service offerings and reach more customers.   Scale: Scale the service by increasing the number of customers, expanding the service offerings and developing new revenue streams.   Continuous improvement: Continuously gather customer feedback and usage data, and use this information to improve the service and add new features. Stay updated with the latest technologies and trends in the industry to ensure that the service remains competitive.   *This roadmap is flexible and it can be adjusted based on the resources available, the target market and the competition.</vt:lpstr>
      <vt:lpstr>About the Team </vt:lpstr>
      <vt:lpstr>TEAM Members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BHARATH RAJIV</cp:lastModifiedBy>
  <cp:revision>1</cp:revision>
  <dcterms:modified xsi:type="dcterms:W3CDTF">2023-01-22T18:39:16Z</dcterms:modified>
</cp:coreProperties>
</file>