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5" r:id="rId9"/>
    <p:sldId id="264" r:id="rId10"/>
    <p:sldId id="263" r:id="rId11"/>
    <p:sldId id="268" r:id="rId12"/>
    <p:sldId id="266"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4F9"/>
    <a:srgbClr val="FFDD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FDA8D6-0B13-4EFB-BF5F-80123825C2B7}" type="datetimeFigureOut">
              <a:rPr lang="en-US" smtClean="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1CF944D-2DFD-48DC-BC3C-6A20C79C3C1E}" type="slidenum">
              <a:rPr lang="en-US" smtClean="0"/>
              <a:t>‹#›</a:t>
            </a:fld>
            <a:endParaRPr lang="en-US" dirty="0"/>
          </a:p>
        </p:txBody>
      </p:sp>
    </p:spTree>
    <p:extLst>
      <p:ext uri="{BB962C8B-B14F-4D97-AF65-F5344CB8AC3E}">
        <p14:creationId xmlns:p14="http://schemas.microsoft.com/office/powerpoint/2010/main" val="224098353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DA8D6-0B13-4EFB-BF5F-80123825C2B7}" type="datetimeFigureOut">
              <a:rPr lang="en-US" smtClean="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F944D-2DFD-48DC-BC3C-6A20C79C3C1E}" type="slidenum">
              <a:rPr lang="en-US" smtClean="0"/>
              <a:t>‹#›</a:t>
            </a:fld>
            <a:endParaRPr lang="en-US" dirty="0"/>
          </a:p>
        </p:txBody>
      </p:sp>
    </p:spTree>
    <p:extLst>
      <p:ext uri="{BB962C8B-B14F-4D97-AF65-F5344CB8AC3E}">
        <p14:creationId xmlns:p14="http://schemas.microsoft.com/office/powerpoint/2010/main" val="140619540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DA8D6-0B13-4EFB-BF5F-80123825C2B7}" type="datetimeFigureOut">
              <a:rPr lang="en-US" smtClean="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F944D-2DFD-48DC-BC3C-6A20C79C3C1E}" type="slidenum">
              <a:rPr lang="en-US" smtClean="0"/>
              <a:t>‹#›</a:t>
            </a:fld>
            <a:endParaRPr lang="en-US" dirty="0"/>
          </a:p>
        </p:txBody>
      </p:sp>
    </p:spTree>
    <p:extLst>
      <p:ext uri="{BB962C8B-B14F-4D97-AF65-F5344CB8AC3E}">
        <p14:creationId xmlns:p14="http://schemas.microsoft.com/office/powerpoint/2010/main" val="107642718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DA8D6-0B13-4EFB-BF5F-80123825C2B7}" type="datetimeFigureOut">
              <a:rPr lang="en-US" smtClean="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F944D-2DFD-48DC-BC3C-6A20C79C3C1E}" type="slidenum">
              <a:rPr lang="en-US" smtClean="0"/>
              <a:t>‹#›</a:t>
            </a:fld>
            <a:endParaRPr lang="en-US" dirty="0"/>
          </a:p>
        </p:txBody>
      </p:sp>
    </p:spTree>
    <p:extLst>
      <p:ext uri="{BB962C8B-B14F-4D97-AF65-F5344CB8AC3E}">
        <p14:creationId xmlns:p14="http://schemas.microsoft.com/office/powerpoint/2010/main" val="346179004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0FDA8D6-0B13-4EFB-BF5F-80123825C2B7}" type="datetimeFigureOut">
              <a:rPr lang="en-US" smtClean="0"/>
              <a:t>2/11/2025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1CF944D-2DFD-48DC-BC3C-6A20C79C3C1E}" type="slidenum">
              <a:rPr lang="en-US" smtClean="0"/>
              <a:t>‹#›</a:t>
            </a:fld>
            <a:endParaRPr lang="en-US" dirty="0"/>
          </a:p>
        </p:txBody>
      </p:sp>
    </p:spTree>
    <p:extLst>
      <p:ext uri="{BB962C8B-B14F-4D97-AF65-F5344CB8AC3E}">
        <p14:creationId xmlns:p14="http://schemas.microsoft.com/office/powerpoint/2010/main" val="331771626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FDA8D6-0B13-4EFB-BF5F-80123825C2B7}" type="datetimeFigureOut">
              <a:rPr lang="en-US" smtClean="0"/>
              <a:t>2/11/2025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F944D-2DFD-48DC-BC3C-6A20C79C3C1E}" type="slidenum">
              <a:rPr lang="en-US" smtClean="0"/>
              <a:t>‹#›</a:t>
            </a:fld>
            <a:endParaRPr lang="en-US" dirty="0"/>
          </a:p>
        </p:txBody>
      </p:sp>
    </p:spTree>
    <p:extLst>
      <p:ext uri="{BB962C8B-B14F-4D97-AF65-F5344CB8AC3E}">
        <p14:creationId xmlns:p14="http://schemas.microsoft.com/office/powerpoint/2010/main" val="146031482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DA8D6-0B13-4EFB-BF5F-80123825C2B7}" type="datetimeFigureOut">
              <a:rPr lang="en-US" smtClean="0"/>
              <a:t>2/11/2025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CF944D-2DFD-48DC-BC3C-6A20C79C3C1E}" type="slidenum">
              <a:rPr lang="en-US" smtClean="0"/>
              <a:t>‹#›</a:t>
            </a:fld>
            <a:endParaRPr lang="en-US" dirty="0"/>
          </a:p>
        </p:txBody>
      </p:sp>
    </p:spTree>
    <p:extLst>
      <p:ext uri="{BB962C8B-B14F-4D97-AF65-F5344CB8AC3E}">
        <p14:creationId xmlns:p14="http://schemas.microsoft.com/office/powerpoint/2010/main" val="218227422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FDA8D6-0B13-4EFB-BF5F-80123825C2B7}" type="datetimeFigureOut">
              <a:rPr lang="en-US" smtClean="0"/>
              <a:t>2/11/2025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CF944D-2DFD-48DC-BC3C-6A20C79C3C1E}" type="slidenum">
              <a:rPr lang="en-US" smtClean="0"/>
              <a:t>‹#›</a:t>
            </a:fld>
            <a:endParaRPr lang="en-US" dirty="0"/>
          </a:p>
        </p:txBody>
      </p:sp>
    </p:spTree>
    <p:extLst>
      <p:ext uri="{BB962C8B-B14F-4D97-AF65-F5344CB8AC3E}">
        <p14:creationId xmlns:p14="http://schemas.microsoft.com/office/powerpoint/2010/main" val="329021220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DA8D6-0B13-4EFB-BF5F-80123825C2B7}" type="datetimeFigureOut">
              <a:rPr lang="en-US" smtClean="0"/>
              <a:t>2/11/2025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CF944D-2DFD-48DC-BC3C-6A20C79C3C1E}" type="slidenum">
              <a:rPr lang="en-US" smtClean="0"/>
              <a:t>‹#›</a:t>
            </a:fld>
            <a:endParaRPr lang="en-US" dirty="0"/>
          </a:p>
        </p:txBody>
      </p:sp>
    </p:spTree>
    <p:extLst>
      <p:ext uri="{BB962C8B-B14F-4D97-AF65-F5344CB8AC3E}">
        <p14:creationId xmlns:p14="http://schemas.microsoft.com/office/powerpoint/2010/main" val="344758434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FDA8D6-0B13-4EFB-BF5F-80123825C2B7}" type="datetimeFigureOut">
              <a:rPr lang="en-US" smtClean="0"/>
              <a:t>2/11/2025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1CF944D-2DFD-48DC-BC3C-6A20C79C3C1E}" type="slidenum">
              <a:rPr lang="en-US" smtClean="0"/>
              <a:t>‹#›</a:t>
            </a:fld>
            <a:endParaRPr lang="en-US" dirty="0"/>
          </a:p>
        </p:txBody>
      </p:sp>
    </p:spTree>
    <p:extLst>
      <p:ext uri="{BB962C8B-B14F-4D97-AF65-F5344CB8AC3E}">
        <p14:creationId xmlns:p14="http://schemas.microsoft.com/office/powerpoint/2010/main" val="101871678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FDA8D6-0B13-4EFB-BF5F-80123825C2B7}" type="datetimeFigureOut">
              <a:rPr lang="en-US" smtClean="0"/>
              <a:t>2/11/2025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1CF944D-2DFD-48DC-BC3C-6A20C79C3C1E}" type="slidenum">
              <a:rPr lang="en-US" smtClean="0"/>
              <a:t>‹#›</a:t>
            </a:fld>
            <a:endParaRPr lang="en-US" dirty="0"/>
          </a:p>
        </p:txBody>
      </p:sp>
    </p:spTree>
    <p:extLst>
      <p:ext uri="{BB962C8B-B14F-4D97-AF65-F5344CB8AC3E}">
        <p14:creationId xmlns:p14="http://schemas.microsoft.com/office/powerpoint/2010/main" val="8051069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0FDA8D6-0B13-4EFB-BF5F-80123825C2B7}" type="datetimeFigureOut">
              <a:rPr lang="en-US" smtClean="0"/>
              <a:t>2/11/2025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1CF944D-2DFD-48DC-BC3C-6A20C79C3C1E}" type="slidenum">
              <a:rPr lang="en-US" smtClean="0"/>
              <a:t>‹#›</a:t>
            </a:fld>
            <a:endParaRPr lang="en-US" dirty="0"/>
          </a:p>
        </p:txBody>
      </p:sp>
    </p:spTree>
    <p:extLst>
      <p:ext uri="{BB962C8B-B14F-4D97-AF65-F5344CB8AC3E}">
        <p14:creationId xmlns:p14="http://schemas.microsoft.com/office/powerpoint/2010/main" val="1346128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9.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CFF-C5A9-3427-3ACE-B11C0AC3B3FB}"/>
              </a:ext>
            </a:extLst>
          </p:cNvPr>
          <p:cNvSpPr>
            <a:spLocks noGrp="1"/>
          </p:cNvSpPr>
          <p:nvPr>
            <p:ph type="ctrTitle"/>
          </p:nvPr>
        </p:nvSpPr>
        <p:spPr/>
        <p:txBody>
          <a:bodyPr/>
          <a:lstStyle/>
          <a:p>
            <a:pPr algn="ctr"/>
            <a:r>
              <a:rPr lang="en-US" dirty="0"/>
              <a:t>Food Images Classification</a:t>
            </a:r>
          </a:p>
        </p:txBody>
      </p:sp>
      <p:sp>
        <p:nvSpPr>
          <p:cNvPr id="3" name="Subtitle 2">
            <a:extLst>
              <a:ext uri="{FF2B5EF4-FFF2-40B4-BE49-F238E27FC236}">
                <a16:creationId xmlns:a16="http://schemas.microsoft.com/office/drawing/2014/main" id="{C668AE63-6E46-A698-7F51-3C7B9A552FAE}"/>
              </a:ext>
            </a:extLst>
          </p:cNvPr>
          <p:cNvSpPr>
            <a:spLocks noGrp="1"/>
          </p:cNvSpPr>
          <p:nvPr>
            <p:ph type="subTitle" idx="1"/>
          </p:nvPr>
        </p:nvSpPr>
        <p:spPr/>
        <p:txBody>
          <a:bodyPr>
            <a:normAutofit/>
          </a:bodyPr>
          <a:lstStyle/>
          <a:p>
            <a:pPr algn="ctr"/>
            <a:r>
              <a:rPr lang="en-US" sz="2400" dirty="0">
                <a:latin typeface="Bradley Hand ITC" panose="03070402050302030203" pitchFamily="66" charset="0"/>
              </a:rPr>
              <a:t>A Comprehensive Overview of Model Development, Evaluation and Deployment</a:t>
            </a:r>
          </a:p>
        </p:txBody>
      </p:sp>
    </p:spTree>
    <p:extLst>
      <p:ext uri="{BB962C8B-B14F-4D97-AF65-F5344CB8AC3E}">
        <p14:creationId xmlns:p14="http://schemas.microsoft.com/office/powerpoint/2010/main" val="241965745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BC28F-7633-734E-C815-24FAA168543F}"/>
            </a:ext>
          </a:extLst>
        </p:cNvPr>
        <p:cNvGrpSpPr/>
        <p:nvPr/>
      </p:nvGrpSpPr>
      <p:grpSpPr>
        <a:xfrm>
          <a:off x="0" y="0"/>
          <a:ext cx="0" cy="0"/>
          <a:chOff x="0" y="0"/>
          <a:chExt cx="0" cy="0"/>
        </a:xfrm>
      </p:grpSpPr>
      <p:sp>
        <p:nvSpPr>
          <p:cNvPr id="14" name="Arrow: Pentagon 13">
            <a:extLst>
              <a:ext uri="{FF2B5EF4-FFF2-40B4-BE49-F238E27FC236}">
                <a16:creationId xmlns:a16="http://schemas.microsoft.com/office/drawing/2014/main" id="{C8B4F7DD-103C-0252-B343-E637A9ABF41B}"/>
              </a:ext>
            </a:extLst>
          </p:cNvPr>
          <p:cNvSpPr/>
          <p:nvPr/>
        </p:nvSpPr>
        <p:spPr>
          <a:xfrm rot="5400000">
            <a:off x="-751862"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17" name="Flowchart: Connector 16">
            <a:extLst>
              <a:ext uri="{FF2B5EF4-FFF2-40B4-BE49-F238E27FC236}">
                <a16:creationId xmlns:a16="http://schemas.microsoft.com/office/drawing/2014/main" id="{5656F9E5-7C7E-0B9A-27F5-801709F99EA9}"/>
              </a:ext>
            </a:extLst>
          </p:cNvPr>
          <p:cNvSpPr/>
          <p:nvPr/>
        </p:nvSpPr>
        <p:spPr>
          <a:xfrm>
            <a:off x="624980"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Flowchart: Connector 23">
            <a:extLst>
              <a:ext uri="{FF2B5EF4-FFF2-40B4-BE49-F238E27FC236}">
                <a16:creationId xmlns:a16="http://schemas.microsoft.com/office/drawing/2014/main" id="{9BCF127E-1AE2-040C-07C8-4F6612B488ED}"/>
              </a:ext>
            </a:extLst>
          </p:cNvPr>
          <p:cNvSpPr/>
          <p:nvPr/>
        </p:nvSpPr>
        <p:spPr>
          <a:xfrm>
            <a:off x="3547667" y="1371352"/>
            <a:ext cx="548640" cy="548640"/>
          </a:xfrm>
          <a:prstGeom prst="flowChartConnector">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Flowchart: Connector 25">
            <a:extLst>
              <a:ext uri="{FF2B5EF4-FFF2-40B4-BE49-F238E27FC236}">
                <a16:creationId xmlns:a16="http://schemas.microsoft.com/office/drawing/2014/main" id="{B1DEAFDB-1B77-4653-2C31-3147C8BAC03B}"/>
              </a:ext>
            </a:extLst>
          </p:cNvPr>
          <p:cNvSpPr/>
          <p:nvPr/>
        </p:nvSpPr>
        <p:spPr>
          <a:xfrm>
            <a:off x="10659151" y="1499907"/>
            <a:ext cx="640080" cy="548640"/>
          </a:xfrm>
          <a:prstGeom prst="flowChartConnector">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Arrow: Pentagon 26">
            <a:extLst>
              <a:ext uri="{FF2B5EF4-FFF2-40B4-BE49-F238E27FC236}">
                <a16:creationId xmlns:a16="http://schemas.microsoft.com/office/drawing/2014/main" id="{17023210-90B5-78D0-19A9-8ACA3D9F6E0E}"/>
              </a:ext>
            </a:extLst>
          </p:cNvPr>
          <p:cNvSpPr/>
          <p:nvPr/>
        </p:nvSpPr>
        <p:spPr>
          <a:xfrm rot="5400000">
            <a:off x="9301316"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28" name="Arrow: Pentagon 27">
            <a:extLst>
              <a:ext uri="{FF2B5EF4-FFF2-40B4-BE49-F238E27FC236}">
                <a16:creationId xmlns:a16="http://schemas.microsoft.com/office/drawing/2014/main" id="{6BCE0B4D-A9FC-6EC1-624B-80A0FBC51AA0}"/>
              </a:ext>
            </a:extLst>
          </p:cNvPr>
          <p:cNvSpPr/>
          <p:nvPr/>
        </p:nvSpPr>
        <p:spPr>
          <a:xfrm rot="5400000">
            <a:off x="6823611"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29" name="Arrow: Pentagon 28">
            <a:extLst>
              <a:ext uri="{FF2B5EF4-FFF2-40B4-BE49-F238E27FC236}">
                <a16:creationId xmlns:a16="http://schemas.microsoft.com/office/drawing/2014/main" id="{D4C79DA2-98FF-1786-324A-877D62384B61}"/>
              </a:ext>
            </a:extLst>
          </p:cNvPr>
          <p:cNvSpPr/>
          <p:nvPr/>
        </p:nvSpPr>
        <p:spPr>
          <a:xfrm rot="5400000">
            <a:off x="4340108" y="321721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30" name="Arrow: Pentagon 29">
            <a:extLst>
              <a:ext uri="{FF2B5EF4-FFF2-40B4-BE49-F238E27FC236}">
                <a16:creationId xmlns:a16="http://schemas.microsoft.com/office/drawing/2014/main" id="{F32F6CF7-59DA-299A-5731-6DE7D640F58C}"/>
              </a:ext>
            </a:extLst>
          </p:cNvPr>
          <p:cNvSpPr/>
          <p:nvPr/>
        </p:nvSpPr>
        <p:spPr>
          <a:xfrm rot="5400000">
            <a:off x="1784021"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b="1" dirty="0"/>
          </a:p>
        </p:txBody>
      </p:sp>
      <p:sp>
        <p:nvSpPr>
          <p:cNvPr id="31" name="Flowchart: Connector 30">
            <a:extLst>
              <a:ext uri="{FF2B5EF4-FFF2-40B4-BE49-F238E27FC236}">
                <a16:creationId xmlns:a16="http://schemas.microsoft.com/office/drawing/2014/main" id="{A03B70DC-8924-1323-AD02-3ACCD533615B}"/>
              </a:ext>
            </a:extLst>
          </p:cNvPr>
          <p:cNvSpPr/>
          <p:nvPr/>
        </p:nvSpPr>
        <p:spPr>
          <a:xfrm>
            <a:off x="10672916" y="1285860"/>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Flowchart: Connector 32">
            <a:extLst>
              <a:ext uri="{FF2B5EF4-FFF2-40B4-BE49-F238E27FC236}">
                <a16:creationId xmlns:a16="http://schemas.microsoft.com/office/drawing/2014/main" id="{C7A865B3-31B5-85C7-E407-0D567190D215}"/>
              </a:ext>
            </a:extLst>
          </p:cNvPr>
          <p:cNvSpPr/>
          <p:nvPr/>
        </p:nvSpPr>
        <p:spPr>
          <a:xfrm>
            <a:off x="3154781"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5" name="Flowchart: Connector 34">
            <a:extLst>
              <a:ext uri="{FF2B5EF4-FFF2-40B4-BE49-F238E27FC236}">
                <a16:creationId xmlns:a16="http://schemas.microsoft.com/office/drawing/2014/main" id="{4891644A-E180-4148-38FE-CB2B9BA05D55}"/>
              </a:ext>
            </a:extLst>
          </p:cNvPr>
          <p:cNvSpPr/>
          <p:nvPr/>
        </p:nvSpPr>
        <p:spPr>
          <a:xfrm>
            <a:off x="5711708" y="1285564"/>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Flowchart: Connector 36">
            <a:extLst>
              <a:ext uri="{FF2B5EF4-FFF2-40B4-BE49-F238E27FC236}">
                <a16:creationId xmlns:a16="http://schemas.microsoft.com/office/drawing/2014/main" id="{A6A177B5-E1CD-F1C1-52C6-45C0009DF341}"/>
              </a:ext>
            </a:extLst>
          </p:cNvPr>
          <p:cNvSpPr/>
          <p:nvPr/>
        </p:nvSpPr>
        <p:spPr>
          <a:xfrm>
            <a:off x="8195211"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 name="Graphic 6" descr="Document with solid fill">
            <a:extLst>
              <a:ext uri="{FF2B5EF4-FFF2-40B4-BE49-F238E27FC236}">
                <a16:creationId xmlns:a16="http://schemas.microsoft.com/office/drawing/2014/main" id="{47530E81-DBB5-6A07-8785-084CF0519A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8094" y="1476062"/>
            <a:ext cx="548640" cy="502476"/>
          </a:xfrm>
          <a:prstGeom prst="rect">
            <a:avLst/>
          </a:prstGeom>
        </p:spPr>
      </p:pic>
      <p:pic>
        <p:nvPicPr>
          <p:cNvPr id="11" name="Graphic 10" descr="Laptop with solid fill">
            <a:extLst>
              <a:ext uri="{FF2B5EF4-FFF2-40B4-BE49-F238E27FC236}">
                <a16:creationId xmlns:a16="http://schemas.microsoft.com/office/drawing/2014/main" id="{DF7A21D8-2AAF-A04C-D2D3-637060148F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8054" y="1361539"/>
            <a:ext cx="494113" cy="731521"/>
          </a:xfrm>
          <a:prstGeom prst="rect">
            <a:avLst/>
          </a:prstGeom>
        </p:spPr>
      </p:pic>
      <p:pic>
        <p:nvPicPr>
          <p:cNvPr id="9" name="Graphic 8" descr="Database with solid fill">
            <a:extLst>
              <a:ext uri="{FF2B5EF4-FFF2-40B4-BE49-F238E27FC236}">
                <a16:creationId xmlns:a16="http://schemas.microsoft.com/office/drawing/2014/main" id="{4B63CAF1-100E-46AE-5305-7DDB915C5A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07070" y="1476062"/>
            <a:ext cx="646092" cy="548639"/>
          </a:xfrm>
          <a:prstGeom prst="rect">
            <a:avLst/>
          </a:prstGeom>
        </p:spPr>
      </p:pic>
      <p:pic>
        <p:nvPicPr>
          <p:cNvPr id="3" name="Graphic 2" descr="Camera with solid fill">
            <a:extLst>
              <a:ext uri="{FF2B5EF4-FFF2-40B4-BE49-F238E27FC236}">
                <a16:creationId xmlns:a16="http://schemas.microsoft.com/office/drawing/2014/main" id="{7959C88A-6A1C-8584-E284-CEFD6AC6DB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41269" y="1342350"/>
            <a:ext cx="622283" cy="669082"/>
          </a:xfrm>
          <a:prstGeom prst="rect">
            <a:avLst/>
          </a:prstGeom>
        </p:spPr>
      </p:pic>
      <p:sp>
        <p:nvSpPr>
          <p:cNvPr id="39" name="Arrow: Down 38">
            <a:extLst>
              <a:ext uri="{FF2B5EF4-FFF2-40B4-BE49-F238E27FC236}">
                <a16:creationId xmlns:a16="http://schemas.microsoft.com/office/drawing/2014/main" id="{7ABA1FEA-8352-6129-70A3-9AE0595BF65E}"/>
              </a:ext>
            </a:extLst>
          </p:cNvPr>
          <p:cNvSpPr/>
          <p:nvPr/>
        </p:nvSpPr>
        <p:spPr>
          <a:xfrm>
            <a:off x="5970788" y="1462792"/>
            <a:ext cx="396240" cy="502476"/>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14A20C6-31F4-B249-6071-B7EDCE74F8EC}"/>
              </a:ext>
            </a:extLst>
          </p:cNvPr>
          <p:cNvSpPr txBox="1"/>
          <p:nvPr/>
        </p:nvSpPr>
        <p:spPr>
          <a:xfrm>
            <a:off x="373931" y="2458064"/>
            <a:ext cx="1406013" cy="646331"/>
          </a:xfrm>
          <a:prstGeom prst="rect">
            <a:avLst/>
          </a:prstGeom>
          <a:noFill/>
        </p:spPr>
        <p:txBody>
          <a:bodyPr wrap="square" rtlCol="0">
            <a:spAutoFit/>
          </a:bodyPr>
          <a:lstStyle/>
          <a:p>
            <a:pPr algn="ctr"/>
            <a:r>
              <a:rPr lang="en-US" sz="1200" b="1" dirty="0"/>
              <a:t>Import Required Functions</a:t>
            </a:r>
          </a:p>
        </p:txBody>
      </p:sp>
      <p:sp>
        <p:nvSpPr>
          <p:cNvPr id="41" name="TextBox 40">
            <a:extLst>
              <a:ext uri="{FF2B5EF4-FFF2-40B4-BE49-F238E27FC236}">
                <a16:creationId xmlns:a16="http://schemas.microsoft.com/office/drawing/2014/main" id="{35477C67-32A3-090A-8773-D5ECA7217524}"/>
              </a:ext>
            </a:extLst>
          </p:cNvPr>
          <p:cNvSpPr txBox="1"/>
          <p:nvPr/>
        </p:nvSpPr>
        <p:spPr>
          <a:xfrm>
            <a:off x="2831690" y="2458064"/>
            <a:ext cx="1543665" cy="461665"/>
          </a:xfrm>
          <a:prstGeom prst="rect">
            <a:avLst/>
          </a:prstGeom>
          <a:noFill/>
        </p:spPr>
        <p:txBody>
          <a:bodyPr wrap="square" rtlCol="0">
            <a:spAutoFit/>
          </a:bodyPr>
          <a:lstStyle/>
          <a:p>
            <a:pPr algn="ctr"/>
            <a:r>
              <a:rPr lang="en-US" sz="1200" b="1" dirty="0"/>
              <a:t>Build the Base Model</a:t>
            </a:r>
          </a:p>
        </p:txBody>
      </p:sp>
      <p:sp>
        <p:nvSpPr>
          <p:cNvPr id="42" name="TextBox 41">
            <a:extLst>
              <a:ext uri="{FF2B5EF4-FFF2-40B4-BE49-F238E27FC236}">
                <a16:creationId xmlns:a16="http://schemas.microsoft.com/office/drawing/2014/main" id="{79A390D2-725B-A09C-9494-29236B969CAD}"/>
              </a:ext>
            </a:extLst>
          </p:cNvPr>
          <p:cNvSpPr txBox="1"/>
          <p:nvPr/>
        </p:nvSpPr>
        <p:spPr>
          <a:xfrm>
            <a:off x="5358581" y="2458064"/>
            <a:ext cx="1671484" cy="276999"/>
          </a:xfrm>
          <a:prstGeom prst="rect">
            <a:avLst/>
          </a:prstGeom>
          <a:noFill/>
        </p:spPr>
        <p:txBody>
          <a:bodyPr wrap="square" rtlCol="0">
            <a:spAutoFit/>
          </a:bodyPr>
          <a:lstStyle/>
          <a:p>
            <a:pPr algn="ctr"/>
            <a:r>
              <a:rPr lang="en-US" sz="1200" b="1" dirty="0"/>
              <a:t>Add Custom Layers</a:t>
            </a:r>
          </a:p>
        </p:txBody>
      </p:sp>
      <p:sp>
        <p:nvSpPr>
          <p:cNvPr id="43" name="TextBox 42">
            <a:extLst>
              <a:ext uri="{FF2B5EF4-FFF2-40B4-BE49-F238E27FC236}">
                <a16:creationId xmlns:a16="http://schemas.microsoft.com/office/drawing/2014/main" id="{5B911774-FB4F-1435-459C-BC5B97E586C0}"/>
              </a:ext>
            </a:extLst>
          </p:cNvPr>
          <p:cNvSpPr txBox="1"/>
          <p:nvPr/>
        </p:nvSpPr>
        <p:spPr>
          <a:xfrm>
            <a:off x="7836310" y="2458064"/>
            <a:ext cx="1748709" cy="276999"/>
          </a:xfrm>
          <a:prstGeom prst="rect">
            <a:avLst/>
          </a:prstGeom>
          <a:noFill/>
        </p:spPr>
        <p:txBody>
          <a:bodyPr wrap="square" rtlCol="0">
            <a:spAutoFit/>
          </a:bodyPr>
          <a:lstStyle/>
          <a:p>
            <a:pPr algn="ctr"/>
            <a:r>
              <a:rPr lang="en-US" sz="1200" b="1" dirty="0"/>
              <a:t>Compile the Model</a:t>
            </a:r>
          </a:p>
        </p:txBody>
      </p:sp>
      <p:sp>
        <p:nvSpPr>
          <p:cNvPr id="46" name="TextBox 45">
            <a:extLst>
              <a:ext uri="{FF2B5EF4-FFF2-40B4-BE49-F238E27FC236}">
                <a16:creationId xmlns:a16="http://schemas.microsoft.com/office/drawing/2014/main" id="{E653BE8A-7566-DA41-1AC5-5CA37CCA210B}"/>
              </a:ext>
            </a:extLst>
          </p:cNvPr>
          <p:cNvSpPr txBox="1"/>
          <p:nvPr/>
        </p:nvSpPr>
        <p:spPr>
          <a:xfrm>
            <a:off x="10304206" y="2492228"/>
            <a:ext cx="1700981" cy="276999"/>
          </a:xfrm>
          <a:prstGeom prst="rect">
            <a:avLst/>
          </a:prstGeom>
          <a:noFill/>
        </p:spPr>
        <p:txBody>
          <a:bodyPr wrap="square" rtlCol="0">
            <a:spAutoFit/>
          </a:bodyPr>
          <a:lstStyle/>
          <a:p>
            <a:pPr algn="ctr"/>
            <a:r>
              <a:rPr lang="en-US" sz="1200" b="1" dirty="0"/>
              <a:t>Train the Model</a:t>
            </a:r>
          </a:p>
        </p:txBody>
      </p:sp>
      <p:sp>
        <p:nvSpPr>
          <p:cNvPr id="47" name="TextBox 46">
            <a:extLst>
              <a:ext uri="{FF2B5EF4-FFF2-40B4-BE49-F238E27FC236}">
                <a16:creationId xmlns:a16="http://schemas.microsoft.com/office/drawing/2014/main" id="{78991817-5EF5-9BD3-F20B-005882978601}"/>
              </a:ext>
            </a:extLst>
          </p:cNvPr>
          <p:cNvSpPr txBox="1"/>
          <p:nvPr/>
        </p:nvSpPr>
        <p:spPr>
          <a:xfrm>
            <a:off x="222259" y="3128703"/>
            <a:ext cx="1740310" cy="1882567"/>
          </a:xfrm>
          <a:prstGeom prst="rect">
            <a:avLst/>
          </a:prstGeom>
          <a:noFill/>
        </p:spPr>
        <p:txBody>
          <a:bodyPr wrap="square" rtlCol="0">
            <a:spAutoFit/>
          </a:bodyPr>
          <a:lstStyle/>
          <a:p>
            <a:pPr algn="ctr" rtl="0">
              <a:spcAft>
                <a:spcPts val="965"/>
              </a:spcAft>
            </a:pPr>
            <a:r>
              <a:rPr lang="en-US" sz="1200" b="1" i="0" dirty="0">
                <a:solidFill>
                  <a:srgbClr val="000000"/>
                </a:solidFill>
                <a:effectLst/>
                <a:latin typeface="Ink Free" panose="03080402000500000000" pitchFamily="66" charset="0"/>
              </a:rPr>
              <a:t>Begin by importing necessary libraries and functions in your Python environment.</a:t>
            </a:r>
          </a:p>
          <a:p>
            <a:pPr algn="ctr" rtl="0"/>
            <a:r>
              <a:rPr lang="en-US" sz="1200" b="1" i="0" dirty="0">
                <a:solidFill>
                  <a:srgbClr val="000000"/>
                </a:solidFill>
                <a:effectLst/>
                <a:latin typeface="Ink Free" panose="03080402000500000000" pitchFamily="66" charset="0"/>
              </a:rPr>
              <a:t>This includes TensorFlow and Keras, which are essential for building and training the models.</a:t>
            </a:r>
          </a:p>
        </p:txBody>
      </p:sp>
      <p:sp>
        <p:nvSpPr>
          <p:cNvPr id="48" name="TextBox 47">
            <a:extLst>
              <a:ext uri="{FF2B5EF4-FFF2-40B4-BE49-F238E27FC236}">
                <a16:creationId xmlns:a16="http://schemas.microsoft.com/office/drawing/2014/main" id="{74509A05-106E-3497-7663-756544B2AE4A}"/>
              </a:ext>
            </a:extLst>
          </p:cNvPr>
          <p:cNvSpPr txBox="1"/>
          <p:nvPr/>
        </p:nvSpPr>
        <p:spPr>
          <a:xfrm>
            <a:off x="2753032" y="3104395"/>
            <a:ext cx="1740310" cy="1697901"/>
          </a:xfrm>
          <a:prstGeom prst="rect">
            <a:avLst/>
          </a:prstGeom>
          <a:noFill/>
        </p:spPr>
        <p:txBody>
          <a:bodyPr wrap="square" rtlCol="0">
            <a:spAutoFit/>
          </a:bodyPr>
          <a:lstStyle/>
          <a:p>
            <a:pPr algn="ctr" rtl="0">
              <a:spcAft>
                <a:spcPts val="971"/>
              </a:spcAft>
            </a:pPr>
            <a:r>
              <a:rPr lang="en-US" sz="1200" b="1" dirty="0">
                <a:solidFill>
                  <a:srgbClr val="000000"/>
                </a:solidFill>
                <a:effectLst/>
                <a:latin typeface="Ink Free" panose="03080402000500000000" pitchFamily="66" charset="0"/>
              </a:rPr>
              <a:t>Initialize the VGG16 and ResNet50 models without the top layers.</a:t>
            </a:r>
          </a:p>
          <a:p>
            <a:pPr algn="ctr" rtl="0"/>
            <a:r>
              <a:rPr lang="en-US" sz="1200" b="1" dirty="0">
                <a:solidFill>
                  <a:srgbClr val="000000"/>
                </a:solidFill>
                <a:effectLst/>
                <a:latin typeface="Ink Free" panose="03080402000500000000" pitchFamily="66" charset="0"/>
              </a:rPr>
              <a:t>Set the input shape to (224, 224, 3) and utilize ImageNet weights to enhance prediction accuracy.</a:t>
            </a:r>
          </a:p>
        </p:txBody>
      </p:sp>
      <p:sp>
        <p:nvSpPr>
          <p:cNvPr id="49" name="TextBox 48">
            <a:extLst>
              <a:ext uri="{FF2B5EF4-FFF2-40B4-BE49-F238E27FC236}">
                <a16:creationId xmlns:a16="http://schemas.microsoft.com/office/drawing/2014/main" id="{813C7C54-9C4E-697E-DCFA-971B9D68D160}"/>
              </a:ext>
            </a:extLst>
          </p:cNvPr>
          <p:cNvSpPr txBox="1"/>
          <p:nvPr/>
        </p:nvSpPr>
        <p:spPr>
          <a:xfrm>
            <a:off x="5279923" y="2731944"/>
            <a:ext cx="1750142" cy="2857192"/>
          </a:xfrm>
          <a:prstGeom prst="rect">
            <a:avLst/>
          </a:prstGeom>
          <a:noFill/>
        </p:spPr>
        <p:txBody>
          <a:bodyPr wrap="square" rtlCol="0">
            <a:spAutoFit/>
          </a:bodyPr>
          <a:lstStyle/>
          <a:p>
            <a:pPr algn="ctr" rtl="0">
              <a:spcAft>
                <a:spcPts val="747"/>
              </a:spcAft>
            </a:pPr>
            <a:r>
              <a:rPr lang="en-US" sz="1200" b="1" i="0" dirty="0">
                <a:solidFill>
                  <a:srgbClr val="000000"/>
                </a:solidFill>
                <a:effectLst/>
                <a:latin typeface="Ink Free" panose="03080402000500000000" pitchFamily="66" charset="0"/>
              </a:rPr>
              <a:t>Incorporate custom layers to the base models.</a:t>
            </a:r>
          </a:p>
          <a:p>
            <a:pPr algn="ctr" rtl="0">
              <a:spcAft>
                <a:spcPts val="747"/>
              </a:spcAft>
            </a:pPr>
            <a:r>
              <a:rPr lang="en-US" sz="1200" b="1" i="0" dirty="0">
                <a:solidFill>
                  <a:srgbClr val="000000"/>
                </a:solidFill>
                <a:effectLst/>
                <a:latin typeface="Ink Free" panose="03080402000500000000" pitchFamily="66" charset="0"/>
              </a:rPr>
              <a:t>This includes adding Global Average Pooling, dense layers with ReLU activation, Batch Normalization, and dropout layers to prevent overfitting.</a:t>
            </a:r>
          </a:p>
          <a:p>
            <a:pPr algn="ctr" rtl="0"/>
            <a:r>
              <a:rPr lang="en-US" sz="1200" b="1" i="0" dirty="0">
                <a:solidFill>
                  <a:srgbClr val="000000"/>
                </a:solidFill>
                <a:effectLst/>
                <a:latin typeface="Ink Free" panose="03080402000500000000" pitchFamily="66" charset="0"/>
              </a:rPr>
              <a:t>Conclude with a softmax output layer for class probability predictions.</a:t>
            </a:r>
          </a:p>
        </p:txBody>
      </p:sp>
      <p:sp>
        <p:nvSpPr>
          <p:cNvPr id="50" name="TextBox 49">
            <a:extLst>
              <a:ext uri="{FF2B5EF4-FFF2-40B4-BE49-F238E27FC236}">
                <a16:creationId xmlns:a16="http://schemas.microsoft.com/office/drawing/2014/main" id="{146B8F5C-64FB-5A7B-7607-41E8CF6FB5CC}"/>
              </a:ext>
            </a:extLst>
          </p:cNvPr>
          <p:cNvSpPr txBox="1"/>
          <p:nvPr/>
        </p:nvSpPr>
        <p:spPr>
          <a:xfrm>
            <a:off x="7836309" y="3012061"/>
            <a:ext cx="1748709" cy="1882567"/>
          </a:xfrm>
          <a:prstGeom prst="rect">
            <a:avLst/>
          </a:prstGeom>
          <a:noFill/>
        </p:spPr>
        <p:txBody>
          <a:bodyPr wrap="square" rtlCol="0">
            <a:spAutoFit/>
          </a:bodyPr>
          <a:lstStyle/>
          <a:p>
            <a:pPr algn="ctr" rtl="0">
              <a:spcAft>
                <a:spcPts val="967"/>
              </a:spcAft>
            </a:pPr>
            <a:r>
              <a:rPr lang="en-US" sz="1200" b="1" i="0" dirty="0">
                <a:solidFill>
                  <a:srgbClr val="000000"/>
                </a:solidFill>
                <a:effectLst/>
                <a:latin typeface="Ink Free" panose="03080402000500000000" pitchFamily="66" charset="0"/>
              </a:rPr>
              <a:t>Compile the model using the Adam optimizer and categorical crossentropy as the loss function.</a:t>
            </a:r>
          </a:p>
          <a:p>
            <a:pPr algn="ctr" rtl="0"/>
            <a:r>
              <a:rPr lang="en-US" sz="1200" b="1" i="0" dirty="0">
                <a:solidFill>
                  <a:srgbClr val="000000"/>
                </a:solidFill>
                <a:effectLst/>
                <a:latin typeface="Ink Free" panose="03080402000500000000" pitchFamily="66" charset="0"/>
              </a:rPr>
              <a:t>This step prepares the model for training by defining how it will learn from the data.</a:t>
            </a:r>
          </a:p>
        </p:txBody>
      </p:sp>
      <p:sp>
        <p:nvSpPr>
          <p:cNvPr id="51" name="TextBox 50">
            <a:extLst>
              <a:ext uri="{FF2B5EF4-FFF2-40B4-BE49-F238E27FC236}">
                <a16:creationId xmlns:a16="http://schemas.microsoft.com/office/drawing/2014/main" id="{390668DA-67A0-2627-4529-6581417BCA80}"/>
              </a:ext>
            </a:extLst>
          </p:cNvPr>
          <p:cNvSpPr txBox="1"/>
          <p:nvPr/>
        </p:nvSpPr>
        <p:spPr>
          <a:xfrm>
            <a:off x="10304206" y="3104395"/>
            <a:ext cx="1700981" cy="2239074"/>
          </a:xfrm>
          <a:prstGeom prst="rect">
            <a:avLst/>
          </a:prstGeom>
          <a:noFill/>
        </p:spPr>
        <p:txBody>
          <a:bodyPr wrap="square" rtlCol="0">
            <a:spAutoFit/>
          </a:bodyPr>
          <a:lstStyle/>
          <a:p>
            <a:pPr algn="ctr" rtl="0">
              <a:spcAft>
                <a:spcPts val="871"/>
              </a:spcAft>
            </a:pPr>
            <a:r>
              <a:rPr lang="en-US" sz="1200" b="1" i="0" dirty="0">
                <a:solidFill>
                  <a:srgbClr val="000000"/>
                </a:solidFill>
                <a:effectLst/>
                <a:latin typeface="Ink Free" panose="03080402000500000000" pitchFamily="66" charset="0"/>
              </a:rPr>
              <a:t>Fit the model to the training data using specified epochs (e.g., 30) and a batch size (e.g., 10).</a:t>
            </a:r>
          </a:p>
          <a:p>
            <a:pPr algn="ctr" rtl="0"/>
            <a:r>
              <a:rPr lang="en-US" sz="1200" b="1" i="0" dirty="0">
                <a:solidFill>
                  <a:srgbClr val="000000"/>
                </a:solidFill>
                <a:effectLst/>
                <a:latin typeface="Ink Free" panose="03080402000500000000" pitchFamily="66" charset="0"/>
              </a:rPr>
              <a:t>Monitor the training process to ensure the model learns effectively, and save the trained model for future predictions.</a:t>
            </a:r>
          </a:p>
        </p:txBody>
      </p:sp>
      <p:sp>
        <p:nvSpPr>
          <p:cNvPr id="52" name="TextBox 51">
            <a:extLst>
              <a:ext uri="{FF2B5EF4-FFF2-40B4-BE49-F238E27FC236}">
                <a16:creationId xmlns:a16="http://schemas.microsoft.com/office/drawing/2014/main" id="{4AD1E1EA-7753-34D9-2425-FFF1F9CBF641}"/>
              </a:ext>
            </a:extLst>
          </p:cNvPr>
          <p:cNvSpPr txBox="1"/>
          <p:nvPr/>
        </p:nvSpPr>
        <p:spPr>
          <a:xfrm>
            <a:off x="373930" y="294968"/>
            <a:ext cx="9930275" cy="707886"/>
          </a:xfrm>
          <a:prstGeom prst="rect">
            <a:avLst/>
          </a:prstGeom>
          <a:noFill/>
        </p:spPr>
        <p:txBody>
          <a:bodyPr wrap="square" rtlCol="0">
            <a:spAutoFit/>
          </a:bodyPr>
          <a:lstStyle/>
          <a:p>
            <a:r>
              <a:rPr lang="en-US" sz="4000" b="1" dirty="0">
                <a:latin typeface="+mj-lt"/>
              </a:rPr>
              <a:t>Building and Training VGG16 and ResNet50</a:t>
            </a:r>
          </a:p>
        </p:txBody>
      </p:sp>
    </p:spTree>
    <p:extLst>
      <p:ext uri="{BB962C8B-B14F-4D97-AF65-F5344CB8AC3E}">
        <p14:creationId xmlns:p14="http://schemas.microsoft.com/office/powerpoint/2010/main" val="146735052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D7895-B61B-82B8-E61F-2DFD77B1F8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B20070F-7869-F8E2-D2E3-645B52479472}"/>
              </a:ext>
            </a:extLst>
          </p:cNvPr>
          <p:cNvSpPr txBox="1"/>
          <p:nvPr/>
        </p:nvSpPr>
        <p:spPr>
          <a:xfrm>
            <a:off x="157315" y="245806"/>
            <a:ext cx="9576619" cy="707886"/>
          </a:xfrm>
          <a:prstGeom prst="rect">
            <a:avLst/>
          </a:prstGeom>
          <a:noFill/>
        </p:spPr>
        <p:txBody>
          <a:bodyPr wrap="square" rtlCol="0">
            <a:spAutoFit/>
          </a:bodyPr>
          <a:lstStyle/>
          <a:p>
            <a:r>
              <a:rPr lang="en-US" sz="4000" b="1" dirty="0">
                <a:latin typeface="+mj-lt"/>
              </a:rPr>
              <a:t>Evaluating VGG16 and ResNet50 Model</a:t>
            </a:r>
          </a:p>
        </p:txBody>
      </p:sp>
      <p:sp>
        <p:nvSpPr>
          <p:cNvPr id="4" name="TextBox 3">
            <a:extLst>
              <a:ext uri="{FF2B5EF4-FFF2-40B4-BE49-F238E27FC236}">
                <a16:creationId xmlns:a16="http://schemas.microsoft.com/office/drawing/2014/main" id="{F2DEB242-A850-AA41-B835-BFE150BFF652}"/>
              </a:ext>
            </a:extLst>
          </p:cNvPr>
          <p:cNvSpPr txBox="1"/>
          <p:nvPr/>
        </p:nvSpPr>
        <p:spPr>
          <a:xfrm>
            <a:off x="648930" y="1573162"/>
            <a:ext cx="4916128" cy="4388381"/>
          </a:xfrm>
          <a:prstGeom prst="rect">
            <a:avLst/>
          </a:prstGeom>
          <a:noFill/>
        </p:spPr>
        <p:txBody>
          <a:bodyPr wrap="square" rtlCol="0">
            <a:spAutoFit/>
          </a:bodyPr>
          <a:lstStyle/>
          <a:p>
            <a:pPr algn="ctr"/>
            <a:r>
              <a:rPr lang="en-US" b="1" dirty="0"/>
              <a:t>Performance Metrics Overview</a:t>
            </a:r>
          </a:p>
          <a:p>
            <a:endParaRPr lang="en-US" b="1" dirty="0"/>
          </a:p>
          <a:p>
            <a:pPr marL="285750" indent="-285750" algn="l" rtl="0">
              <a:buFont typeface="Wingdings" panose="05000000000000000000" pitchFamily="2" charset="2"/>
              <a:buChar char="q"/>
            </a:pPr>
            <a:r>
              <a:rPr lang="en-US" b="1" i="0" dirty="0">
                <a:solidFill>
                  <a:srgbClr val="000000"/>
                </a:solidFill>
                <a:effectLst/>
                <a:latin typeface="Ink Free" panose="03080402000500000000" pitchFamily="66" charset="0"/>
              </a:rPr>
              <a:t>Test Loss and Accuracy: The models were evaluated using test data, yielding a test accuracy of approximately 94.29%. However, the test loss indicates areas for improvement in model predictions.</a:t>
            </a:r>
          </a:p>
          <a:p>
            <a:pPr marL="285750" indent="-285750" algn="l" rtl="0">
              <a:spcBef>
                <a:spcPts val="1100"/>
              </a:spcBef>
              <a:buFont typeface="Wingdings" panose="05000000000000000000" pitchFamily="2" charset="2"/>
              <a:buChar char="q"/>
            </a:pPr>
            <a:r>
              <a:rPr lang="en-US" b="1" i="0" dirty="0">
                <a:solidFill>
                  <a:srgbClr val="000000"/>
                </a:solidFill>
                <a:effectLst/>
                <a:latin typeface="Ink Free" panose="03080402000500000000" pitchFamily="66" charset="0"/>
              </a:rPr>
              <a:t>Precision, Recall, and F1 Score: Both models demonstrated low precision and recall values of approximately 0.0285, leading to a similarly low F1 score of 0.0285. This suggests that despite high accuracy, the models struggle with correctly identifying classes.</a:t>
            </a:r>
          </a:p>
          <a:p>
            <a:pPr marL="285750" indent="-285750">
              <a:buFont typeface="Wingdings" panose="05000000000000000000" pitchFamily="2" charset="2"/>
              <a:buChar char="Ø"/>
            </a:pPr>
            <a:endParaRPr lang="en-US" b="1" dirty="0"/>
          </a:p>
        </p:txBody>
      </p:sp>
      <p:sp>
        <p:nvSpPr>
          <p:cNvPr id="5" name="TextBox 4">
            <a:extLst>
              <a:ext uri="{FF2B5EF4-FFF2-40B4-BE49-F238E27FC236}">
                <a16:creationId xmlns:a16="http://schemas.microsoft.com/office/drawing/2014/main" id="{B99D4FDB-2EF2-72A2-576E-BC6BCA53E650}"/>
              </a:ext>
            </a:extLst>
          </p:cNvPr>
          <p:cNvSpPr txBox="1"/>
          <p:nvPr/>
        </p:nvSpPr>
        <p:spPr>
          <a:xfrm>
            <a:off x="6862916" y="1573162"/>
            <a:ext cx="5004618" cy="4388381"/>
          </a:xfrm>
          <a:prstGeom prst="rect">
            <a:avLst/>
          </a:prstGeom>
          <a:noFill/>
        </p:spPr>
        <p:txBody>
          <a:bodyPr wrap="square" rtlCol="0">
            <a:spAutoFit/>
          </a:bodyPr>
          <a:lstStyle/>
          <a:p>
            <a:pPr algn="ctr"/>
            <a:r>
              <a:rPr lang="en-US" b="1" dirty="0"/>
              <a:t>Confusion Matrix Analysis</a:t>
            </a:r>
          </a:p>
          <a:p>
            <a:pPr algn="ctr"/>
            <a:endParaRPr lang="en-US" b="1" dirty="0"/>
          </a:p>
          <a:p>
            <a:pPr marL="285750" indent="-285750" algn="l" rtl="0">
              <a:buFont typeface="Wingdings" panose="05000000000000000000" pitchFamily="2" charset="2"/>
              <a:buChar char="q"/>
            </a:pPr>
            <a:r>
              <a:rPr lang="en-US" b="1" i="0" dirty="0">
                <a:solidFill>
                  <a:srgbClr val="000000"/>
                </a:solidFill>
                <a:effectLst/>
                <a:latin typeface="Ink Free" panose="03080402000500000000" pitchFamily="66" charset="0"/>
              </a:rPr>
              <a:t>Confusion Matrix Size: The confusion matrix generated is 34x34, reflecting the 34 different food categories in the dataset. This matrix provides insights into the number of true positives, false positives, and false negatives for each class.</a:t>
            </a:r>
          </a:p>
          <a:p>
            <a:pPr marL="285750" indent="-285750" algn="l" rtl="0">
              <a:spcBef>
                <a:spcPts val="1100"/>
              </a:spcBef>
              <a:buFont typeface="Wingdings" panose="05000000000000000000" pitchFamily="2" charset="2"/>
              <a:buChar char="q"/>
            </a:pPr>
            <a:r>
              <a:rPr lang="en-US" b="1" i="0" dirty="0">
                <a:solidFill>
                  <a:srgbClr val="000000"/>
                </a:solidFill>
                <a:effectLst/>
                <a:latin typeface="Ink Free" panose="03080402000500000000" pitchFamily="66" charset="0"/>
              </a:rPr>
              <a:t>Implications of Results: The presence of 1636 false negatives and 1636 false positives indicates significant misclassifications, highlighting the need for further model refinement and potential fine-tuning techniques to enhance performance.</a:t>
            </a:r>
          </a:p>
          <a:p>
            <a:pPr algn="ctr"/>
            <a:endParaRPr lang="en-US" b="1" dirty="0"/>
          </a:p>
        </p:txBody>
      </p:sp>
    </p:spTree>
    <p:extLst>
      <p:ext uri="{BB962C8B-B14F-4D97-AF65-F5344CB8AC3E}">
        <p14:creationId xmlns:p14="http://schemas.microsoft.com/office/powerpoint/2010/main" val="279709535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C12D3-74E3-B900-99DB-93B6D9D99112}"/>
            </a:ext>
          </a:extLst>
        </p:cNvPr>
        <p:cNvGrpSpPr/>
        <p:nvPr/>
      </p:nvGrpSpPr>
      <p:grpSpPr>
        <a:xfrm>
          <a:off x="0" y="0"/>
          <a:ext cx="0" cy="0"/>
          <a:chOff x="0" y="0"/>
          <a:chExt cx="0" cy="0"/>
        </a:xfrm>
      </p:grpSpPr>
      <p:sp>
        <p:nvSpPr>
          <p:cNvPr id="14" name="Arrow: Pentagon 13">
            <a:extLst>
              <a:ext uri="{FF2B5EF4-FFF2-40B4-BE49-F238E27FC236}">
                <a16:creationId xmlns:a16="http://schemas.microsoft.com/office/drawing/2014/main" id="{30CCB337-8973-18D2-90D7-F4D718DE0E84}"/>
              </a:ext>
            </a:extLst>
          </p:cNvPr>
          <p:cNvSpPr/>
          <p:nvPr/>
        </p:nvSpPr>
        <p:spPr>
          <a:xfrm rot="5400000">
            <a:off x="-745556"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17" name="Flowchart: Connector 16">
            <a:extLst>
              <a:ext uri="{FF2B5EF4-FFF2-40B4-BE49-F238E27FC236}">
                <a16:creationId xmlns:a16="http://schemas.microsoft.com/office/drawing/2014/main" id="{2C97FE17-857C-20DE-75FE-B37A8BE54288}"/>
              </a:ext>
            </a:extLst>
          </p:cNvPr>
          <p:cNvSpPr/>
          <p:nvPr/>
        </p:nvSpPr>
        <p:spPr>
          <a:xfrm>
            <a:off x="624980"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Flowchart: Connector 23">
            <a:extLst>
              <a:ext uri="{FF2B5EF4-FFF2-40B4-BE49-F238E27FC236}">
                <a16:creationId xmlns:a16="http://schemas.microsoft.com/office/drawing/2014/main" id="{8E512C25-7D37-DDB8-E8AF-220A85325EFC}"/>
              </a:ext>
            </a:extLst>
          </p:cNvPr>
          <p:cNvSpPr/>
          <p:nvPr/>
        </p:nvSpPr>
        <p:spPr>
          <a:xfrm>
            <a:off x="3547667" y="1371352"/>
            <a:ext cx="548640" cy="548640"/>
          </a:xfrm>
          <a:prstGeom prst="flowChartConnector">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Flowchart: Connector 25">
            <a:extLst>
              <a:ext uri="{FF2B5EF4-FFF2-40B4-BE49-F238E27FC236}">
                <a16:creationId xmlns:a16="http://schemas.microsoft.com/office/drawing/2014/main" id="{08DA051E-FE7A-587B-CA2A-9E0A50484E0A}"/>
              </a:ext>
            </a:extLst>
          </p:cNvPr>
          <p:cNvSpPr/>
          <p:nvPr/>
        </p:nvSpPr>
        <p:spPr>
          <a:xfrm>
            <a:off x="10659151" y="1499907"/>
            <a:ext cx="640080" cy="548640"/>
          </a:xfrm>
          <a:prstGeom prst="flowChartConnector">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Arrow: Pentagon 26">
            <a:extLst>
              <a:ext uri="{FF2B5EF4-FFF2-40B4-BE49-F238E27FC236}">
                <a16:creationId xmlns:a16="http://schemas.microsoft.com/office/drawing/2014/main" id="{236C4D8A-70D4-DBB9-7D44-7938BA966BBE}"/>
              </a:ext>
            </a:extLst>
          </p:cNvPr>
          <p:cNvSpPr/>
          <p:nvPr/>
        </p:nvSpPr>
        <p:spPr>
          <a:xfrm rot="5400000">
            <a:off x="9301316"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28" name="Arrow: Pentagon 27">
            <a:extLst>
              <a:ext uri="{FF2B5EF4-FFF2-40B4-BE49-F238E27FC236}">
                <a16:creationId xmlns:a16="http://schemas.microsoft.com/office/drawing/2014/main" id="{52B7D1AA-7829-663D-F8B3-A8A4A82C2575}"/>
              </a:ext>
            </a:extLst>
          </p:cNvPr>
          <p:cNvSpPr/>
          <p:nvPr/>
        </p:nvSpPr>
        <p:spPr>
          <a:xfrm rot="5400000">
            <a:off x="6823611"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29" name="Arrow: Pentagon 28">
            <a:extLst>
              <a:ext uri="{FF2B5EF4-FFF2-40B4-BE49-F238E27FC236}">
                <a16:creationId xmlns:a16="http://schemas.microsoft.com/office/drawing/2014/main" id="{92727709-30D3-9223-44C5-4A4D352EA202}"/>
              </a:ext>
            </a:extLst>
          </p:cNvPr>
          <p:cNvSpPr/>
          <p:nvPr/>
        </p:nvSpPr>
        <p:spPr>
          <a:xfrm rot="5400000">
            <a:off x="4340108" y="321721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30" name="Arrow: Pentagon 29">
            <a:extLst>
              <a:ext uri="{FF2B5EF4-FFF2-40B4-BE49-F238E27FC236}">
                <a16:creationId xmlns:a16="http://schemas.microsoft.com/office/drawing/2014/main" id="{27B0041A-7AA8-F656-9635-288298FCE0B4}"/>
              </a:ext>
            </a:extLst>
          </p:cNvPr>
          <p:cNvSpPr/>
          <p:nvPr/>
        </p:nvSpPr>
        <p:spPr>
          <a:xfrm rot="5400000">
            <a:off x="1784021"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b="1" dirty="0"/>
          </a:p>
        </p:txBody>
      </p:sp>
      <p:sp>
        <p:nvSpPr>
          <p:cNvPr id="31" name="Flowchart: Connector 30">
            <a:extLst>
              <a:ext uri="{FF2B5EF4-FFF2-40B4-BE49-F238E27FC236}">
                <a16:creationId xmlns:a16="http://schemas.microsoft.com/office/drawing/2014/main" id="{8C65BCCE-210A-37B2-4C12-F186453CC58B}"/>
              </a:ext>
            </a:extLst>
          </p:cNvPr>
          <p:cNvSpPr/>
          <p:nvPr/>
        </p:nvSpPr>
        <p:spPr>
          <a:xfrm>
            <a:off x="10672916" y="1285860"/>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Flowchart: Connector 32">
            <a:extLst>
              <a:ext uri="{FF2B5EF4-FFF2-40B4-BE49-F238E27FC236}">
                <a16:creationId xmlns:a16="http://schemas.microsoft.com/office/drawing/2014/main" id="{791B40AA-A594-B7FD-47E8-D845DA630A5D}"/>
              </a:ext>
            </a:extLst>
          </p:cNvPr>
          <p:cNvSpPr/>
          <p:nvPr/>
        </p:nvSpPr>
        <p:spPr>
          <a:xfrm>
            <a:off x="3154781"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5" name="Flowchart: Connector 34">
            <a:extLst>
              <a:ext uri="{FF2B5EF4-FFF2-40B4-BE49-F238E27FC236}">
                <a16:creationId xmlns:a16="http://schemas.microsoft.com/office/drawing/2014/main" id="{5D9A8CE9-C5DB-BBCB-2261-6FCE10C4D324}"/>
              </a:ext>
            </a:extLst>
          </p:cNvPr>
          <p:cNvSpPr/>
          <p:nvPr/>
        </p:nvSpPr>
        <p:spPr>
          <a:xfrm>
            <a:off x="5711708" y="1285564"/>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Flowchart: Connector 36">
            <a:extLst>
              <a:ext uri="{FF2B5EF4-FFF2-40B4-BE49-F238E27FC236}">
                <a16:creationId xmlns:a16="http://schemas.microsoft.com/office/drawing/2014/main" id="{D00DEFD6-2461-D77A-188A-AE844F0D4D53}"/>
              </a:ext>
            </a:extLst>
          </p:cNvPr>
          <p:cNvSpPr/>
          <p:nvPr/>
        </p:nvSpPr>
        <p:spPr>
          <a:xfrm>
            <a:off x="8195211"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 name="Graphic 6" descr="Document with solid fill">
            <a:extLst>
              <a:ext uri="{FF2B5EF4-FFF2-40B4-BE49-F238E27FC236}">
                <a16:creationId xmlns:a16="http://schemas.microsoft.com/office/drawing/2014/main" id="{D4760401-86D2-026C-0995-FDC8BD9BEF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8094" y="1476062"/>
            <a:ext cx="548640" cy="502476"/>
          </a:xfrm>
          <a:prstGeom prst="rect">
            <a:avLst/>
          </a:prstGeom>
        </p:spPr>
      </p:pic>
      <p:pic>
        <p:nvPicPr>
          <p:cNvPr id="11" name="Graphic 10" descr="Laptop with solid fill">
            <a:extLst>
              <a:ext uri="{FF2B5EF4-FFF2-40B4-BE49-F238E27FC236}">
                <a16:creationId xmlns:a16="http://schemas.microsoft.com/office/drawing/2014/main" id="{C70603DB-9F60-2E6D-C2F3-333A36773A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8054" y="1361539"/>
            <a:ext cx="494113" cy="731521"/>
          </a:xfrm>
          <a:prstGeom prst="rect">
            <a:avLst/>
          </a:prstGeom>
        </p:spPr>
      </p:pic>
      <p:pic>
        <p:nvPicPr>
          <p:cNvPr id="9" name="Graphic 8" descr="Database with solid fill">
            <a:extLst>
              <a:ext uri="{FF2B5EF4-FFF2-40B4-BE49-F238E27FC236}">
                <a16:creationId xmlns:a16="http://schemas.microsoft.com/office/drawing/2014/main" id="{6B578329-63EC-CD40-D8A7-16B88F7F4F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07070" y="1476062"/>
            <a:ext cx="646092" cy="548639"/>
          </a:xfrm>
          <a:prstGeom prst="rect">
            <a:avLst/>
          </a:prstGeom>
        </p:spPr>
      </p:pic>
      <p:pic>
        <p:nvPicPr>
          <p:cNvPr id="3" name="Graphic 2" descr="Camera with solid fill">
            <a:extLst>
              <a:ext uri="{FF2B5EF4-FFF2-40B4-BE49-F238E27FC236}">
                <a16:creationId xmlns:a16="http://schemas.microsoft.com/office/drawing/2014/main" id="{2083B840-0D8E-041C-4475-B660E696EA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41269" y="1342350"/>
            <a:ext cx="622283" cy="669082"/>
          </a:xfrm>
          <a:prstGeom prst="rect">
            <a:avLst/>
          </a:prstGeom>
        </p:spPr>
      </p:pic>
      <p:sp>
        <p:nvSpPr>
          <p:cNvPr id="39" name="Arrow: Down 38">
            <a:extLst>
              <a:ext uri="{FF2B5EF4-FFF2-40B4-BE49-F238E27FC236}">
                <a16:creationId xmlns:a16="http://schemas.microsoft.com/office/drawing/2014/main" id="{75309B02-CF70-59B7-A052-D877D86A5014}"/>
              </a:ext>
            </a:extLst>
          </p:cNvPr>
          <p:cNvSpPr/>
          <p:nvPr/>
        </p:nvSpPr>
        <p:spPr>
          <a:xfrm>
            <a:off x="5970788" y="1462792"/>
            <a:ext cx="396240" cy="502476"/>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9FC5E208-A6B7-86FE-2FD2-0A7CB52CDED9}"/>
              </a:ext>
            </a:extLst>
          </p:cNvPr>
          <p:cNvSpPr txBox="1"/>
          <p:nvPr/>
        </p:nvSpPr>
        <p:spPr>
          <a:xfrm>
            <a:off x="294968" y="2458064"/>
            <a:ext cx="1667601" cy="461665"/>
          </a:xfrm>
          <a:prstGeom prst="rect">
            <a:avLst/>
          </a:prstGeom>
          <a:noFill/>
        </p:spPr>
        <p:txBody>
          <a:bodyPr wrap="square" rtlCol="0">
            <a:spAutoFit/>
          </a:bodyPr>
          <a:lstStyle/>
          <a:p>
            <a:pPr algn="ctr"/>
            <a:r>
              <a:rPr lang="en-US" sz="1200" b="1" dirty="0"/>
              <a:t>Create Deployment Files</a:t>
            </a:r>
          </a:p>
        </p:txBody>
      </p:sp>
      <p:sp>
        <p:nvSpPr>
          <p:cNvPr id="41" name="TextBox 40">
            <a:extLst>
              <a:ext uri="{FF2B5EF4-FFF2-40B4-BE49-F238E27FC236}">
                <a16:creationId xmlns:a16="http://schemas.microsoft.com/office/drawing/2014/main" id="{E9F2C15E-3B9C-DAAB-213D-C1DDCC77D275}"/>
              </a:ext>
            </a:extLst>
          </p:cNvPr>
          <p:cNvSpPr txBox="1"/>
          <p:nvPr/>
        </p:nvSpPr>
        <p:spPr>
          <a:xfrm>
            <a:off x="2831690" y="2458064"/>
            <a:ext cx="1543665" cy="461665"/>
          </a:xfrm>
          <a:prstGeom prst="rect">
            <a:avLst/>
          </a:prstGeom>
          <a:noFill/>
        </p:spPr>
        <p:txBody>
          <a:bodyPr wrap="square" rtlCol="0">
            <a:spAutoFit/>
          </a:bodyPr>
          <a:lstStyle/>
          <a:p>
            <a:pPr algn="ctr"/>
            <a:r>
              <a:rPr lang="en-US" sz="1200" b="1" dirty="0"/>
              <a:t>Setup Flask Backend</a:t>
            </a:r>
          </a:p>
        </p:txBody>
      </p:sp>
      <p:sp>
        <p:nvSpPr>
          <p:cNvPr id="42" name="TextBox 41">
            <a:extLst>
              <a:ext uri="{FF2B5EF4-FFF2-40B4-BE49-F238E27FC236}">
                <a16:creationId xmlns:a16="http://schemas.microsoft.com/office/drawing/2014/main" id="{C2AA6F46-6BA3-81AB-AE24-C8F897431060}"/>
              </a:ext>
            </a:extLst>
          </p:cNvPr>
          <p:cNvSpPr txBox="1"/>
          <p:nvPr/>
        </p:nvSpPr>
        <p:spPr>
          <a:xfrm>
            <a:off x="5358581" y="2458064"/>
            <a:ext cx="1671484" cy="461665"/>
          </a:xfrm>
          <a:prstGeom prst="rect">
            <a:avLst/>
          </a:prstGeom>
          <a:noFill/>
        </p:spPr>
        <p:txBody>
          <a:bodyPr wrap="square" rtlCol="0">
            <a:spAutoFit/>
          </a:bodyPr>
          <a:lstStyle/>
          <a:p>
            <a:pPr algn="ctr"/>
            <a:r>
              <a:rPr lang="en-US" sz="1200" b="1" dirty="0"/>
              <a:t>Develop Frontend Interface</a:t>
            </a:r>
          </a:p>
        </p:txBody>
      </p:sp>
      <p:sp>
        <p:nvSpPr>
          <p:cNvPr id="43" name="TextBox 42">
            <a:extLst>
              <a:ext uri="{FF2B5EF4-FFF2-40B4-BE49-F238E27FC236}">
                <a16:creationId xmlns:a16="http://schemas.microsoft.com/office/drawing/2014/main" id="{FE544101-572F-5CCB-38CF-0B2233ACAE4A}"/>
              </a:ext>
            </a:extLst>
          </p:cNvPr>
          <p:cNvSpPr txBox="1"/>
          <p:nvPr/>
        </p:nvSpPr>
        <p:spPr>
          <a:xfrm>
            <a:off x="7836310" y="2458064"/>
            <a:ext cx="1748709" cy="461665"/>
          </a:xfrm>
          <a:prstGeom prst="rect">
            <a:avLst/>
          </a:prstGeom>
          <a:noFill/>
        </p:spPr>
        <p:txBody>
          <a:bodyPr wrap="square" rtlCol="0">
            <a:spAutoFit/>
          </a:bodyPr>
          <a:lstStyle/>
          <a:p>
            <a:pPr algn="ctr"/>
            <a:r>
              <a:rPr lang="en-US" sz="1200" b="1" dirty="0"/>
              <a:t>Integrate Model Weights</a:t>
            </a:r>
          </a:p>
        </p:txBody>
      </p:sp>
      <p:sp>
        <p:nvSpPr>
          <p:cNvPr id="46" name="TextBox 45">
            <a:extLst>
              <a:ext uri="{FF2B5EF4-FFF2-40B4-BE49-F238E27FC236}">
                <a16:creationId xmlns:a16="http://schemas.microsoft.com/office/drawing/2014/main" id="{BA2EFAF1-B39A-ABBE-8BFD-09190E7D0267}"/>
              </a:ext>
            </a:extLst>
          </p:cNvPr>
          <p:cNvSpPr txBox="1"/>
          <p:nvPr/>
        </p:nvSpPr>
        <p:spPr>
          <a:xfrm>
            <a:off x="10304206" y="2492228"/>
            <a:ext cx="1700981" cy="276999"/>
          </a:xfrm>
          <a:prstGeom prst="rect">
            <a:avLst/>
          </a:prstGeom>
          <a:noFill/>
        </p:spPr>
        <p:txBody>
          <a:bodyPr wrap="square" rtlCol="0">
            <a:spAutoFit/>
          </a:bodyPr>
          <a:lstStyle/>
          <a:p>
            <a:pPr algn="ctr"/>
            <a:r>
              <a:rPr lang="en-US" sz="1200" b="1" dirty="0"/>
              <a:t>Run on Local Server</a:t>
            </a:r>
          </a:p>
        </p:txBody>
      </p:sp>
      <p:sp>
        <p:nvSpPr>
          <p:cNvPr id="47" name="TextBox 46">
            <a:extLst>
              <a:ext uri="{FF2B5EF4-FFF2-40B4-BE49-F238E27FC236}">
                <a16:creationId xmlns:a16="http://schemas.microsoft.com/office/drawing/2014/main" id="{CCE5A477-E874-5351-77AC-A94A9F44FCD6}"/>
              </a:ext>
            </a:extLst>
          </p:cNvPr>
          <p:cNvSpPr txBox="1"/>
          <p:nvPr/>
        </p:nvSpPr>
        <p:spPr>
          <a:xfrm>
            <a:off x="226099" y="2879913"/>
            <a:ext cx="1740310" cy="2698175"/>
          </a:xfrm>
          <a:prstGeom prst="rect">
            <a:avLst/>
          </a:prstGeom>
          <a:noFill/>
        </p:spPr>
        <p:txBody>
          <a:bodyPr wrap="square" rtlCol="0">
            <a:spAutoFit/>
          </a:bodyPr>
          <a:lstStyle/>
          <a:p>
            <a:pPr algn="ctr" rtl="0">
              <a:spcAft>
                <a:spcPts val="794"/>
              </a:spcAft>
            </a:pPr>
            <a:r>
              <a:rPr lang="en-US" sz="1200" b="1" i="0" dirty="0">
                <a:solidFill>
                  <a:srgbClr val="000000"/>
                </a:solidFill>
                <a:effectLst/>
                <a:latin typeface="Ink Free" panose="03080402000500000000" pitchFamily="66" charset="0"/>
              </a:rPr>
              <a:t>Begin by creating two essential files: app.py for backend functionality and index.html for the frontend interface.</a:t>
            </a:r>
          </a:p>
          <a:p>
            <a:pPr algn="ctr" rtl="0">
              <a:spcAft>
                <a:spcPts val="794"/>
              </a:spcAft>
            </a:pPr>
            <a:r>
              <a:rPr lang="en-US" sz="1200" b="1" i="0" dirty="0">
                <a:solidFill>
                  <a:srgbClr val="000000"/>
                </a:solidFill>
                <a:effectLst/>
                <a:latin typeface="Ink Free" panose="03080402000500000000" pitchFamily="66" charset="0"/>
              </a:rPr>
              <a:t>The app.py file will handle the server-side logic using Flask.</a:t>
            </a:r>
          </a:p>
          <a:p>
            <a:pPr algn="ctr" rtl="0"/>
            <a:r>
              <a:rPr lang="en-US" sz="1200" b="1" i="0" dirty="0">
                <a:solidFill>
                  <a:srgbClr val="000000"/>
                </a:solidFill>
                <a:effectLst/>
                <a:latin typeface="Ink Free" panose="03080402000500000000" pitchFamily="66" charset="0"/>
              </a:rPr>
              <a:t>The index.html will provide the user interface for interaction.</a:t>
            </a:r>
          </a:p>
        </p:txBody>
      </p:sp>
      <p:sp>
        <p:nvSpPr>
          <p:cNvPr id="48" name="TextBox 47">
            <a:extLst>
              <a:ext uri="{FF2B5EF4-FFF2-40B4-BE49-F238E27FC236}">
                <a16:creationId xmlns:a16="http://schemas.microsoft.com/office/drawing/2014/main" id="{560EBFEB-FC74-F417-5FFC-CE32238BB0D9}"/>
              </a:ext>
            </a:extLst>
          </p:cNvPr>
          <p:cNvSpPr txBox="1"/>
          <p:nvPr/>
        </p:nvSpPr>
        <p:spPr>
          <a:xfrm>
            <a:off x="2753032" y="3104395"/>
            <a:ext cx="1740310" cy="1869743"/>
          </a:xfrm>
          <a:prstGeom prst="rect">
            <a:avLst/>
          </a:prstGeom>
          <a:noFill/>
        </p:spPr>
        <p:txBody>
          <a:bodyPr wrap="square" rtlCol="0">
            <a:spAutoFit/>
          </a:bodyPr>
          <a:lstStyle/>
          <a:p>
            <a:pPr algn="ctr" rtl="0">
              <a:spcAft>
                <a:spcPts val="919"/>
              </a:spcAft>
            </a:pPr>
            <a:r>
              <a:rPr lang="en-US" sz="1200" b="1" i="0" dirty="0">
                <a:solidFill>
                  <a:srgbClr val="000000"/>
                </a:solidFill>
                <a:effectLst/>
                <a:latin typeface="Ink Free" panose="03080402000500000000" pitchFamily="66" charset="0"/>
              </a:rPr>
              <a:t>In the app.py file, utilize Flask and other necessary libraries to establish the backend.</a:t>
            </a:r>
          </a:p>
          <a:p>
            <a:pPr algn="ctr" rtl="0"/>
            <a:r>
              <a:rPr lang="en-US" sz="1200" b="1" i="0" dirty="0">
                <a:solidFill>
                  <a:srgbClr val="000000"/>
                </a:solidFill>
                <a:effectLst/>
                <a:latin typeface="Ink Free" panose="03080402000500000000" pitchFamily="66" charset="0"/>
              </a:rPr>
              <a:t>This setup will manage user requests, process image uploads, and invoke the model for predictions.</a:t>
            </a:r>
          </a:p>
        </p:txBody>
      </p:sp>
      <p:sp>
        <p:nvSpPr>
          <p:cNvPr id="49" name="TextBox 48">
            <a:extLst>
              <a:ext uri="{FF2B5EF4-FFF2-40B4-BE49-F238E27FC236}">
                <a16:creationId xmlns:a16="http://schemas.microsoft.com/office/drawing/2014/main" id="{40AF9B2E-84A2-1439-A366-52F1428A3DA9}"/>
              </a:ext>
            </a:extLst>
          </p:cNvPr>
          <p:cNvSpPr txBox="1"/>
          <p:nvPr/>
        </p:nvSpPr>
        <p:spPr>
          <a:xfrm>
            <a:off x="5319252" y="2991944"/>
            <a:ext cx="1750142" cy="2054409"/>
          </a:xfrm>
          <a:prstGeom prst="rect">
            <a:avLst/>
          </a:prstGeom>
          <a:noFill/>
        </p:spPr>
        <p:txBody>
          <a:bodyPr wrap="square" rtlCol="0">
            <a:spAutoFit/>
          </a:bodyPr>
          <a:lstStyle/>
          <a:p>
            <a:pPr algn="ctr" rtl="0">
              <a:spcAft>
                <a:spcPts val="871"/>
              </a:spcAft>
            </a:pPr>
            <a:r>
              <a:rPr lang="en-US" sz="1200" b="1" i="0" dirty="0">
                <a:solidFill>
                  <a:srgbClr val="000000"/>
                </a:solidFill>
                <a:effectLst/>
                <a:latin typeface="Ink Free" panose="03080402000500000000" pitchFamily="66" charset="0"/>
              </a:rPr>
              <a:t>Design the index.html file to allow users to upload images and select the desired model for prediction.</a:t>
            </a:r>
          </a:p>
          <a:p>
            <a:pPr algn="ctr" rtl="0"/>
            <a:r>
              <a:rPr lang="en-US" sz="1200" b="1" i="0" dirty="0">
                <a:solidFill>
                  <a:srgbClr val="000000"/>
                </a:solidFill>
                <a:effectLst/>
                <a:latin typeface="Ink Free" panose="03080402000500000000" pitchFamily="66" charset="0"/>
              </a:rPr>
              <a:t>This interface should be user-friendly, enabling seamless interaction with the deployed application.</a:t>
            </a:r>
          </a:p>
        </p:txBody>
      </p:sp>
      <p:sp>
        <p:nvSpPr>
          <p:cNvPr id="50" name="TextBox 49">
            <a:extLst>
              <a:ext uri="{FF2B5EF4-FFF2-40B4-BE49-F238E27FC236}">
                <a16:creationId xmlns:a16="http://schemas.microsoft.com/office/drawing/2014/main" id="{B2767543-BC4E-64C5-C1DA-8D2CCEC73EF3}"/>
              </a:ext>
            </a:extLst>
          </p:cNvPr>
          <p:cNvSpPr txBox="1"/>
          <p:nvPr/>
        </p:nvSpPr>
        <p:spPr>
          <a:xfrm>
            <a:off x="7836309" y="2919729"/>
            <a:ext cx="1748709" cy="2410916"/>
          </a:xfrm>
          <a:prstGeom prst="rect">
            <a:avLst/>
          </a:prstGeom>
          <a:noFill/>
        </p:spPr>
        <p:txBody>
          <a:bodyPr wrap="square" rtlCol="0">
            <a:spAutoFit/>
          </a:bodyPr>
          <a:lstStyle/>
          <a:p>
            <a:pPr algn="ctr" rtl="0">
              <a:spcAft>
                <a:spcPts val="820"/>
              </a:spcAft>
            </a:pPr>
            <a:r>
              <a:rPr lang="en-US" sz="1200" b="1" i="0" dirty="0">
                <a:solidFill>
                  <a:srgbClr val="000000"/>
                </a:solidFill>
                <a:effectLst/>
                <a:latin typeface="Ink Free" panose="03080402000500000000" pitchFamily="66" charset="0"/>
              </a:rPr>
              <a:t>Ensure that the weights for the custom CNN, VGG16, and ResNet50 models, which were saved during training, are integrated into the app.py file.</a:t>
            </a:r>
          </a:p>
          <a:p>
            <a:pPr algn="ctr" rtl="0"/>
            <a:r>
              <a:rPr lang="en-US" sz="1200" b="1" i="0" dirty="0">
                <a:solidFill>
                  <a:srgbClr val="000000"/>
                </a:solidFill>
                <a:effectLst/>
                <a:latin typeface="Ink Free" panose="03080402000500000000" pitchFamily="66" charset="0"/>
              </a:rPr>
              <a:t>This step is crucial for making accurate predictions based on the uploaded images.</a:t>
            </a:r>
          </a:p>
        </p:txBody>
      </p:sp>
      <p:sp>
        <p:nvSpPr>
          <p:cNvPr id="51" name="TextBox 50">
            <a:extLst>
              <a:ext uri="{FF2B5EF4-FFF2-40B4-BE49-F238E27FC236}">
                <a16:creationId xmlns:a16="http://schemas.microsoft.com/office/drawing/2014/main" id="{9B3CE241-8D24-0C01-A897-B0FC9B687396}"/>
              </a:ext>
            </a:extLst>
          </p:cNvPr>
          <p:cNvSpPr txBox="1"/>
          <p:nvPr/>
        </p:nvSpPr>
        <p:spPr>
          <a:xfrm>
            <a:off x="10304206" y="2893170"/>
            <a:ext cx="1700981" cy="2328843"/>
          </a:xfrm>
          <a:prstGeom prst="rect">
            <a:avLst/>
          </a:prstGeom>
          <a:noFill/>
        </p:spPr>
        <p:txBody>
          <a:bodyPr wrap="square" rtlCol="0">
            <a:spAutoFit/>
          </a:bodyPr>
          <a:lstStyle/>
          <a:p>
            <a:pPr algn="ctr" rtl="0">
              <a:spcAft>
                <a:spcPts val="803"/>
              </a:spcAft>
            </a:pPr>
            <a:r>
              <a:rPr lang="en-US" sz="1200" b="1" i="0" dirty="0">
                <a:solidFill>
                  <a:srgbClr val="000000"/>
                </a:solidFill>
                <a:effectLst/>
                <a:latin typeface="Ink Free" panose="03080402000500000000" pitchFamily="66" charset="0"/>
              </a:rPr>
              <a:t>Finally, execute the application on a local server.</a:t>
            </a:r>
          </a:p>
          <a:p>
            <a:pPr algn="ctr" rtl="0">
              <a:spcAft>
                <a:spcPts val="803"/>
              </a:spcAft>
            </a:pPr>
            <a:r>
              <a:rPr lang="en-US" sz="1200" b="1" i="0" dirty="0">
                <a:solidFill>
                  <a:srgbClr val="000000"/>
                </a:solidFill>
                <a:effectLst/>
                <a:latin typeface="Ink Free" panose="03080402000500000000" pitchFamily="66" charset="0"/>
              </a:rPr>
              <a:t>This allows users to access the frontend interface, upload food images, and receive predictions in real-time.</a:t>
            </a:r>
          </a:p>
          <a:p>
            <a:pPr algn="ctr" rtl="0"/>
            <a:r>
              <a:rPr lang="en-US" sz="1200" b="1" i="0" dirty="0">
                <a:solidFill>
                  <a:srgbClr val="000000"/>
                </a:solidFill>
                <a:effectLst/>
                <a:latin typeface="Ink Free" panose="03080402000500000000" pitchFamily="66" charset="0"/>
              </a:rPr>
              <a:t>It is noted that the predictions may not be accurate enough.</a:t>
            </a:r>
          </a:p>
        </p:txBody>
      </p:sp>
      <p:sp>
        <p:nvSpPr>
          <p:cNvPr id="52" name="TextBox 51">
            <a:extLst>
              <a:ext uri="{FF2B5EF4-FFF2-40B4-BE49-F238E27FC236}">
                <a16:creationId xmlns:a16="http://schemas.microsoft.com/office/drawing/2014/main" id="{79311251-102E-1E2E-D413-4774E41EF98F}"/>
              </a:ext>
            </a:extLst>
          </p:cNvPr>
          <p:cNvSpPr txBox="1"/>
          <p:nvPr/>
        </p:nvSpPr>
        <p:spPr>
          <a:xfrm>
            <a:off x="373931" y="294968"/>
            <a:ext cx="6370998" cy="707886"/>
          </a:xfrm>
          <a:prstGeom prst="rect">
            <a:avLst/>
          </a:prstGeom>
          <a:noFill/>
        </p:spPr>
        <p:txBody>
          <a:bodyPr wrap="square" rtlCol="0">
            <a:spAutoFit/>
          </a:bodyPr>
          <a:lstStyle/>
          <a:p>
            <a:r>
              <a:rPr lang="en-US" sz="4000" b="1" dirty="0">
                <a:latin typeface="+mj-lt"/>
              </a:rPr>
              <a:t>Model Deployment</a:t>
            </a:r>
          </a:p>
        </p:txBody>
      </p:sp>
    </p:spTree>
    <p:extLst>
      <p:ext uri="{BB962C8B-B14F-4D97-AF65-F5344CB8AC3E}">
        <p14:creationId xmlns:p14="http://schemas.microsoft.com/office/powerpoint/2010/main" val="318109794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534D-78CA-5742-8A37-9354C94ED2F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4BAE0C-A263-08FE-0572-20444678B164}"/>
              </a:ext>
            </a:extLst>
          </p:cNvPr>
          <p:cNvSpPr txBox="1"/>
          <p:nvPr/>
        </p:nvSpPr>
        <p:spPr>
          <a:xfrm>
            <a:off x="157315" y="245806"/>
            <a:ext cx="9576619" cy="707886"/>
          </a:xfrm>
          <a:prstGeom prst="rect">
            <a:avLst/>
          </a:prstGeom>
          <a:noFill/>
        </p:spPr>
        <p:txBody>
          <a:bodyPr wrap="square" rtlCol="0">
            <a:spAutoFit/>
          </a:bodyPr>
          <a:lstStyle/>
          <a:p>
            <a:r>
              <a:rPr lang="en-US" sz="4000" b="1" dirty="0">
                <a:latin typeface="+mj-lt"/>
              </a:rPr>
              <a:t>Challenges Faced</a:t>
            </a:r>
          </a:p>
        </p:txBody>
      </p:sp>
      <p:sp>
        <p:nvSpPr>
          <p:cNvPr id="4" name="TextBox 3">
            <a:extLst>
              <a:ext uri="{FF2B5EF4-FFF2-40B4-BE49-F238E27FC236}">
                <a16:creationId xmlns:a16="http://schemas.microsoft.com/office/drawing/2014/main" id="{A9D3F928-05E6-248F-67FC-E79B52627995}"/>
              </a:ext>
            </a:extLst>
          </p:cNvPr>
          <p:cNvSpPr txBox="1"/>
          <p:nvPr/>
        </p:nvSpPr>
        <p:spPr>
          <a:xfrm>
            <a:off x="157315" y="1573162"/>
            <a:ext cx="3441291" cy="3280385"/>
          </a:xfrm>
          <a:prstGeom prst="rect">
            <a:avLst/>
          </a:prstGeom>
          <a:noFill/>
        </p:spPr>
        <p:txBody>
          <a:bodyPr wrap="square" rtlCol="0">
            <a:spAutoFit/>
          </a:bodyPr>
          <a:lstStyle/>
          <a:p>
            <a:pPr algn="ctr"/>
            <a:r>
              <a:rPr lang="en-US" b="1" dirty="0"/>
              <a:t>Training Model Limitations</a:t>
            </a:r>
          </a:p>
          <a:p>
            <a:endParaRPr lang="en-US" b="1" dirty="0"/>
          </a:p>
          <a:p>
            <a:pPr marL="285750" indent="-285750" algn="l" rtl="0">
              <a:buFont typeface="Wingdings" panose="05000000000000000000" pitchFamily="2" charset="2"/>
              <a:buChar char="q"/>
            </a:pPr>
            <a:r>
              <a:rPr lang="en-US" b="1" i="0" dirty="0">
                <a:solidFill>
                  <a:srgbClr val="000000"/>
                </a:solidFill>
                <a:effectLst/>
                <a:latin typeface="Ink Free" panose="03080402000500000000" pitchFamily="66" charset="0"/>
              </a:rPr>
              <a:t>Difficulty in training transfer learning models like VGG16 and ResNet50 on a laptop without a GPU.</a:t>
            </a:r>
          </a:p>
          <a:p>
            <a:pPr marL="285750" indent="-285750" algn="l" rtl="0">
              <a:spcBef>
                <a:spcPts val="1100"/>
              </a:spcBef>
              <a:buFont typeface="Wingdings" panose="05000000000000000000" pitchFamily="2" charset="2"/>
              <a:buChar char="q"/>
            </a:pPr>
            <a:r>
              <a:rPr lang="en-US" b="1" i="0" dirty="0">
                <a:solidFill>
                  <a:srgbClr val="000000"/>
                </a:solidFill>
                <a:effectLst/>
                <a:latin typeface="Ink Free" panose="03080402000500000000" pitchFamily="66" charset="0"/>
              </a:rPr>
              <a:t>The lack of GPU support significantly hindered the training process, leading to extended training times.</a:t>
            </a:r>
          </a:p>
          <a:p>
            <a:endParaRPr lang="en-US" b="1" dirty="0"/>
          </a:p>
        </p:txBody>
      </p:sp>
      <p:sp>
        <p:nvSpPr>
          <p:cNvPr id="5" name="TextBox 4">
            <a:extLst>
              <a:ext uri="{FF2B5EF4-FFF2-40B4-BE49-F238E27FC236}">
                <a16:creationId xmlns:a16="http://schemas.microsoft.com/office/drawing/2014/main" id="{F56FAC40-3455-51C3-C639-72717337AD3E}"/>
              </a:ext>
            </a:extLst>
          </p:cNvPr>
          <p:cNvSpPr txBox="1"/>
          <p:nvPr/>
        </p:nvSpPr>
        <p:spPr>
          <a:xfrm>
            <a:off x="3824748" y="1573161"/>
            <a:ext cx="3903407" cy="3280385"/>
          </a:xfrm>
          <a:prstGeom prst="rect">
            <a:avLst/>
          </a:prstGeom>
          <a:noFill/>
        </p:spPr>
        <p:txBody>
          <a:bodyPr wrap="square" rtlCol="0">
            <a:spAutoFit/>
          </a:bodyPr>
          <a:lstStyle/>
          <a:p>
            <a:pPr algn="ctr"/>
            <a:r>
              <a:rPr lang="en-US" b="1" dirty="0"/>
              <a:t>Time Consumption</a:t>
            </a:r>
          </a:p>
          <a:p>
            <a:pPr algn="ctr"/>
            <a:endParaRPr lang="en-US" b="1" dirty="0"/>
          </a:p>
          <a:p>
            <a:pPr marL="285750" indent="-285750" algn="l" rtl="0">
              <a:buFont typeface="Wingdings" panose="05000000000000000000" pitchFamily="2" charset="2"/>
              <a:buChar char="q"/>
            </a:pPr>
            <a:r>
              <a:rPr lang="en-US" b="1" i="0" dirty="0">
                <a:solidFill>
                  <a:srgbClr val="000000"/>
                </a:solidFill>
                <a:effectLst/>
                <a:latin typeface="Ink Free" panose="03080402000500000000" pitchFamily="66" charset="0"/>
              </a:rPr>
              <a:t>Training models on a CPU was time-consuming, often taking hours to complete even with optimized settings.</a:t>
            </a:r>
          </a:p>
          <a:p>
            <a:pPr marL="285750" indent="-285750" algn="l" rtl="0">
              <a:spcBef>
                <a:spcPts val="1100"/>
              </a:spcBef>
              <a:buFont typeface="Wingdings" panose="05000000000000000000" pitchFamily="2" charset="2"/>
              <a:buChar char="q"/>
            </a:pPr>
            <a:r>
              <a:rPr lang="en-US" b="1" i="0" dirty="0">
                <a:solidFill>
                  <a:srgbClr val="000000"/>
                </a:solidFill>
                <a:effectLst/>
                <a:latin typeface="Ink Free" panose="03080402000500000000" pitchFamily="66" charset="0"/>
              </a:rPr>
              <a:t>Despite utilizing Google Colab with GPU, the training still consumed a considerable amount of time, impacting project timelines.</a:t>
            </a:r>
          </a:p>
          <a:p>
            <a:pPr algn="ctr"/>
            <a:endParaRPr lang="en-US" b="1" dirty="0"/>
          </a:p>
        </p:txBody>
      </p:sp>
      <p:sp>
        <p:nvSpPr>
          <p:cNvPr id="3" name="TextBox 2">
            <a:extLst>
              <a:ext uri="{FF2B5EF4-FFF2-40B4-BE49-F238E27FC236}">
                <a16:creationId xmlns:a16="http://schemas.microsoft.com/office/drawing/2014/main" id="{2A2902CC-477E-E9B8-CB38-A71EFF0B7E53}"/>
              </a:ext>
            </a:extLst>
          </p:cNvPr>
          <p:cNvSpPr txBox="1"/>
          <p:nvPr/>
        </p:nvSpPr>
        <p:spPr>
          <a:xfrm>
            <a:off x="7954297" y="1573161"/>
            <a:ext cx="4080388" cy="3557384"/>
          </a:xfrm>
          <a:prstGeom prst="rect">
            <a:avLst/>
          </a:prstGeom>
          <a:noFill/>
        </p:spPr>
        <p:txBody>
          <a:bodyPr wrap="square" rtlCol="0">
            <a:spAutoFit/>
          </a:bodyPr>
          <a:lstStyle/>
          <a:p>
            <a:pPr algn="ctr"/>
            <a:r>
              <a:rPr lang="en-US" b="1" dirty="0"/>
              <a:t>Efforts to Meet Deadlines</a:t>
            </a:r>
          </a:p>
          <a:p>
            <a:pPr algn="ctr"/>
            <a:endParaRPr lang="en-US" b="1" dirty="0"/>
          </a:p>
          <a:p>
            <a:pPr marL="285750" indent="-285750" algn="l" rtl="0">
              <a:buFont typeface="Wingdings" panose="05000000000000000000" pitchFamily="2" charset="2"/>
              <a:buChar char="q"/>
            </a:pPr>
            <a:r>
              <a:rPr lang="en-US" b="1" i="0" dirty="0">
                <a:solidFill>
                  <a:srgbClr val="000000"/>
                </a:solidFill>
                <a:effectLst/>
                <a:latin typeface="Ink Free" panose="03080402000500000000" pitchFamily="66" charset="0"/>
              </a:rPr>
              <a:t>Significant effort was required to complete the project on time, balancing the challenges of model training and the need for timely results.</a:t>
            </a:r>
          </a:p>
          <a:p>
            <a:pPr marL="285750" indent="-285750" algn="l" rtl="0">
              <a:spcBef>
                <a:spcPts val="1100"/>
              </a:spcBef>
              <a:buFont typeface="Wingdings" panose="05000000000000000000" pitchFamily="2" charset="2"/>
              <a:buChar char="q"/>
            </a:pPr>
            <a:r>
              <a:rPr lang="en-US" b="1" i="0" dirty="0">
                <a:solidFill>
                  <a:srgbClr val="000000"/>
                </a:solidFill>
                <a:effectLst/>
                <a:latin typeface="Ink Free" panose="03080402000500000000" pitchFamily="66" charset="0"/>
              </a:rPr>
              <a:t>The combination of technical limitations and time constraints necessitated a focused approach to ensure project completion.</a:t>
            </a:r>
          </a:p>
          <a:p>
            <a:endParaRPr lang="en-US" b="1" dirty="0"/>
          </a:p>
        </p:txBody>
      </p:sp>
    </p:spTree>
    <p:extLst>
      <p:ext uri="{BB962C8B-B14F-4D97-AF65-F5344CB8AC3E}">
        <p14:creationId xmlns:p14="http://schemas.microsoft.com/office/powerpoint/2010/main" val="222128102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BD51B-84FF-9F3F-CFD0-1C22E70960FC}"/>
              </a:ext>
            </a:extLst>
          </p:cNvPr>
          <p:cNvSpPr txBox="1"/>
          <p:nvPr/>
        </p:nvSpPr>
        <p:spPr>
          <a:xfrm>
            <a:off x="383458" y="275303"/>
            <a:ext cx="7865807" cy="707886"/>
          </a:xfrm>
          <a:prstGeom prst="rect">
            <a:avLst/>
          </a:prstGeom>
          <a:noFill/>
        </p:spPr>
        <p:txBody>
          <a:bodyPr wrap="square" rtlCol="0">
            <a:spAutoFit/>
          </a:bodyPr>
          <a:lstStyle/>
          <a:p>
            <a:r>
              <a:rPr lang="en-US" sz="4000" b="1" dirty="0">
                <a:latin typeface="+mj-lt"/>
              </a:rPr>
              <a:t>Conclusion and Future Work</a:t>
            </a:r>
          </a:p>
        </p:txBody>
      </p:sp>
      <p:sp>
        <p:nvSpPr>
          <p:cNvPr id="3" name="TextBox 2">
            <a:extLst>
              <a:ext uri="{FF2B5EF4-FFF2-40B4-BE49-F238E27FC236}">
                <a16:creationId xmlns:a16="http://schemas.microsoft.com/office/drawing/2014/main" id="{E5394860-4581-DC12-C2ED-847C46ED34E9}"/>
              </a:ext>
            </a:extLst>
          </p:cNvPr>
          <p:cNvSpPr txBox="1"/>
          <p:nvPr/>
        </p:nvSpPr>
        <p:spPr>
          <a:xfrm>
            <a:off x="560439" y="1260956"/>
            <a:ext cx="4031226" cy="2400657"/>
          </a:xfrm>
          <a:prstGeom prst="rect">
            <a:avLst/>
          </a:prstGeom>
          <a:noFill/>
        </p:spPr>
        <p:txBody>
          <a:bodyPr wrap="square" rtlCol="0">
            <a:spAutoFit/>
          </a:bodyPr>
          <a:lstStyle/>
          <a:p>
            <a:pPr algn="ctr"/>
            <a:r>
              <a:rPr lang="en-US" sz="2400" b="1" dirty="0">
                <a:effectLst/>
                <a:latin typeface="+mj-lt"/>
              </a:rPr>
              <a:t>Project Outcomes</a:t>
            </a:r>
          </a:p>
          <a:p>
            <a:pPr algn="ctr"/>
            <a:endParaRPr lang="en-US" b="1" dirty="0">
              <a:effectLst/>
              <a:latin typeface="Ink Free" panose="03080402000500000000" pitchFamily="66" charset="0"/>
            </a:endParaRPr>
          </a:p>
          <a:p>
            <a:pPr algn="ctr"/>
            <a:r>
              <a:rPr lang="en-US" b="1" dirty="0">
                <a:effectLst/>
                <a:latin typeface="Ink Free" panose="03080402000500000000" pitchFamily="66" charset="0"/>
              </a:rPr>
              <a:t>The project aimed to classify food images using custom CNN and transfer learning models (VGG16 and ResNet50), but all models demonstrated poor prediction performance.</a:t>
            </a:r>
            <a:endParaRPr lang="en-US" b="1" dirty="0">
              <a:latin typeface="Ink Free" panose="03080402000500000000" pitchFamily="66" charset="0"/>
            </a:endParaRPr>
          </a:p>
        </p:txBody>
      </p:sp>
      <p:sp>
        <p:nvSpPr>
          <p:cNvPr id="4" name="TextBox 3">
            <a:extLst>
              <a:ext uri="{FF2B5EF4-FFF2-40B4-BE49-F238E27FC236}">
                <a16:creationId xmlns:a16="http://schemas.microsoft.com/office/drawing/2014/main" id="{834CD5B1-4F61-225D-5884-E07A932D5575}"/>
              </a:ext>
            </a:extLst>
          </p:cNvPr>
          <p:cNvSpPr txBox="1"/>
          <p:nvPr/>
        </p:nvSpPr>
        <p:spPr>
          <a:xfrm>
            <a:off x="6548284" y="1260955"/>
            <a:ext cx="4355690" cy="2400657"/>
          </a:xfrm>
          <a:prstGeom prst="rect">
            <a:avLst/>
          </a:prstGeom>
          <a:noFill/>
        </p:spPr>
        <p:txBody>
          <a:bodyPr wrap="square" rtlCol="0">
            <a:spAutoFit/>
          </a:bodyPr>
          <a:lstStyle/>
          <a:p>
            <a:pPr algn="ctr"/>
            <a:r>
              <a:rPr lang="en-US" sz="2400" b="1" dirty="0">
                <a:effectLst/>
                <a:latin typeface="+mj-lt"/>
              </a:rPr>
              <a:t>Model Performance Metrics</a:t>
            </a:r>
          </a:p>
          <a:p>
            <a:pPr algn="ctr"/>
            <a:endParaRPr lang="en-US" b="1" dirty="0">
              <a:latin typeface="Ink Free" panose="03080402000500000000" pitchFamily="66" charset="0"/>
            </a:endParaRPr>
          </a:p>
          <a:p>
            <a:pPr algn="ctr"/>
            <a:r>
              <a:rPr lang="en-US" b="1" dirty="0">
                <a:effectLst/>
                <a:latin typeface="Ink Free" panose="03080402000500000000" pitchFamily="66" charset="0"/>
              </a:rPr>
              <a:t>Despite achieving an accuracy of approximately 94.29%, the models exhibited low precision and recall (both around 0.0285), indicating that accuracy alone is insufficient for evaluating model effectiveness.</a:t>
            </a:r>
            <a:endParaRPr lang="en-US" b="1" dirty="0">
              <a:latin typeface="Ink Free" panose="03080402000500000000" pitchFamily="66" charset="0"/>
            </a:endParaRPr>
          </a:p>
        </p:txBody>
      </p:sp>
      <p:sp>
        <p:nvSpPr>
          <p:cNvPr id="5" name="TextBox 4">
            <a:extLst>
              <a:ext uri="{FF2B5EF4-FFF2-40B4-BE49-F238E27FC236}">
                <a16:creationId xmlns:a16="http://schemas.microsoft.com/office/drawing/2014/main" id="{625FE48D-C8AA-ADB5-E71D-8E91318E79F3}"/>
              </a:ext>
            </a:extLst>
          </p:cNvPr>
          <p:cNvSpPr txBox="1"/>
          <p:nvPr/>
        </p:nvSpPr>
        <p:spPr>
          <a:xfrm>
            <a:off x="747252" y="4129548"/>
            <a:ext cx="4129548" cy="2123658"/>
          </a:xfrm>
          <a:prstGeom prst="rect">
            <a:avLst/>
          </a:prstGeom>
          <a:noFill/>
        </p:spPr>
        <p:txBody>
          <a:bodyPr wrap="square" rtlCol="0">
            <a:spAutoFit/>
          </a:bodyPr>
          <a:lstStyle/>
          <a:p>
            <a:pPr algn="ctr"/>
            <a:r>
              <a:rPr lang="en-US" sz="2400" b="1" dirty="0">
                <a:effectLst/>
                <a:latin typeface="+mj-lt"/>
              </a:rPr>
              <a:t>Challenges Faced</a:t>
            </a:r>
          </a:p>
          <a:p>
            <a:pPr algn="ctr"/>
            <a:endParaRPr lang="en-US" b="1" dirty="0">
              <a:latin typeface="Ink Free" panose="03080402000500000000" pitchFamily="66" charset="0"/>
            </a:endParaRPr>
          </a:p>
          <a:p>
            <a:pPr algn="ctr"/>
            <a:r>
              <a:rPr lang="en-US" b="1" dirty="0">
                <a:effectLst/>
                <a:latin typeface="Ink Free" panose="03080402000500000000" pitchFamily="66" charset="0"/>
              </a:rPr>
              <a:t>Training transfer learning models on a CPU proved to be time-consuming, necessitating the use of Google Colab with GPU support, which still required several hours for completion.</a:t>
            </a:r>
            <a:endParaRPr lang="en-US" b="1" dirty="0">
              <a:latin typeface="Ink Free" panose="03080402000500000000" pitchFamily="66" charset="0"/>
            </a:endParaRPr>
          </a:p>
        </p:txBody>
      </p:sp>
      <p:sp>
        <p:nvSpPr>
          <p:cNvPr id="6" name="TextBox 5">
            <a:extLst>
              <a:ext uri="{FF2B5EF4-FFF2-40B4-BE49-F238E27FC236}">
                <a16:creationId xmlns:a16="http://schemas.microsoft.com/office/drawing/2014/main" id="{F9C0BE92-A653-B6C9-C310-69728B88E36E}"/>
              </a:ext>
            </a:extLst>
          </p:cNvPr>
          <p:cNvSpPr txBox="1"/>
          <p:nvPr/>
        </p:nvSpPr>
        <p:spPr>
          <a:xfrm>
            <a:off x="6626940" y="4129548"/>
            <a:ext cx="4277033" cy="2123658"/>
          </a:xfrm>
          <a:prstGeom prst="rect">
            <a:avLst/>
          </a:prstGeom>
          <a:noFill/>
        </p:spPr>
        <p:txBody>
          <a:bodyPr wrap="square" rtlCol="0">
            <a:spAutoFit/>
          </a:bodyPr>
          <a:lstStyle/>
          <a:p>
            <a:pPr algn="ctr"/>
            <a:r>
              <a:rPr lang="en-US" sz="2400" b="1" dirty="0">
                <a:effectLst/>
                <a:latin typeface="+mj-lt"/>
              </a:rPr>
              <a:t>Future Improvements</a:t>
            </a:r>
          </a:p>
          <a:p>
            <a:pPr algn="ctr"/>
            <a:endParaRPr lang="en-US" b="1" dirty="0">
              <a:latin typeface="Ink Free" panose="03080402000500000000" pitchFamily="66" charset="0"/>
            </a:endParaRPr>
          </a:p>
          <a:p>
            <a:pPr algn="ctr"/>
            <a:r>
              <a:rPr lang="en-US" b="1" dirty="0">
                <a:effectLst/>
                <a:latin typeface="Ink Free" panose="03080402000500000000" pitchFamily="66" charset="0"/>
              </a:rPr>
              <a:t>Implementing fine-tuning techniques and optimizing model architectures could significantly enhance performance, addressing the current limitations observed in predictions.</a:t>
            </a:r>
            <a:endParaRPr lang="en-US" b="1" dirty="0">
              <a:latin typeface="Ink Free" panose="03080402000500000000" pitchFamily="66" charset="0"/>
            </a:endParaRPr>
          </a:p>
        </p:txBody>
      </p:sp>
    </p:spTree>
    <p:extLst>
      <p:ext uri="{BB962C8B-B14F-4D97-AF65-F5344CB8AC3E}">
        <p14:creationId xmlns:p14="http://schemas.microsoft.com/office/powerpoint/2010/main" val="378757088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41D5-9297-EFA8-0749-DBACE3FCB71D}"/>
              </a:ext>
            </a:extLst>
          </p:cNvPr>
          <p:cNvSpPr>
            <a:spLocks noGrp="1"/>
          </p:cNvSpPr>
          <p:nvPr>
            <p:ph type="title"/>
          </p:nvPr>
        </p:nvSpPr>
        <p:spPr>
          <a:xfrm>
            <a:off x="1069848" y="484632"/>
            <a:ext cx="10058400" cy="201168"/>
          </a:xfrm>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84707007-F9CD-2C1F-C897-EAC1A5884D8B}"/>
              </a:ext>
            </a:extLst>
          </p:cNvPr>
          <p:cNvSpPr>
            <a:spLocks noGrp="1"/>
          </p:cNvSpPr>
          <p:nvPr>
            <p:ph idx="1"/>
          </p:nvPr>
        </p:nvSpPr>
        <p:spPr>
          <a:xfrm>
            <a:off x="1069848" y="1238865"/>
            <a:ext cx="10058400" cy="5417573"/>
          </a:xfrm>
        </p:spPr>
        <p:txBody>
          <a:bodyPr>
            <a:normAutofit/>
          </a:bodyPr>
          <a:lstStyle/>
          <a:p>
            <a:pPr marL="457200" indent="-457200">
              <a:buFont typeface="+mj-lt"/>
              <a:buAutoNum type="arabicPeriod"/>
            </a:pPr>
            <a:r>
              <a:rPr lang="en-US" dirty="0"/>
              <a:t>Project Overview</a:t>
            </a:r>
          </a:p>
          <a:p>
            <a:pPr marL="457200" indent="-457200">
              <a:buFont typeface="+mj-lt"/>
              <a:buAutoNum type="arabicPeriod"/>
            </a:pPr>
            <a:r>
              <a:rPr lang="en-US" dirty="0"/>
              <a:t>Dataset Details</a:t>
            </a:r>
          </a:p>
          <a:p>
            <a:pPr marL="457200" indent="-457200">
              <a:buFont typeface="+mj-lt"/>
              <a:buAutoNum type="arabicPeriod"/>
            </a:pPr>
            <a:r>
              <a:rPr lang="en-US" dirty="0"/>
              <a:t>Data Preprocessing for Custom CNN</a:t>
            </a:r>
          </a:p>
          <a:p>
            <a:pPr marL="457200" indent="-457200">
              <a:buFont typeface="+mj-lt"/>
              <a:buAutoNum type="arabicPeriod"/>
            </a:pPr>
            <a:r>
              <a:rPr lang="en-US" dirty="0"/>
              <a:t>Custom CNN Architecture</a:t>
            </a:r>
          </a:p>
          <a:p>
            <a:pPr marL="457200" indent="-457200">
              <a:buFont typeface="+mj-lt"/>
              <a:buAutoNum type="arabicPeriod"/>
            </a:pPr>
            <a:r>
              <a:rPr lang="en-US" dirty="0"/>
              <a:t>Training the CNN Model</a:t>
            </a:r>
          </a:p>
          <a:p>
            <a:pPr marL="457200" indent="-457200">
              <a:buFont typeface="+mj-lt"/>
              <a:buAutoNum type="arabicPeriod"/>
            </a:pPr>
            <a:r>
              <a:rPr lang="en-US" dirty="0"/>
              <a:t>Evaluating the CNN Model</a:t>
            </a:r>
          </a:p>
          <a:p>
            <a:pPr marL="457200" indent="-457200">
              <a:buFont typeface="+mj-lt"/>
              <a:buAutoNum type="arabicPeriod"/>
            </a:pPr>
            <a:r>
              <a:rPr lang="en-US" dirty="0"/>
              <a:t>Data Preprocessing for Transfer Learning Models</a:t>
            </a:r>
          </a:p>
          <a:p>
            <a:pPr marL="457200" indent="-457200">
              <a:buFont typeface="+mj-lt"/>
              <a:buAutoNum type="arabicPeriod"/>
            </a:pPr>
            <a:r>
              <a:rPr lang="en-US" dirty="0"/>
              <a:t>Building and Training VGG16 and ResNet50</a:t>
            </a:r>
          </a:p>
          <a:p>
            <a:pPr marL="457200" indent="-457200">
              <a:buFont typeface="+mj-lt"/>
              <a:buAutoNum type="arabicPeriod"/>
            </a:pPr>
            <a:r>
              <a:rPr lang="en-US" dirty="0"/>
              <a:t>Evaluation</a:t>
            </a:r>
          </a:p>
          <a:p>
            <a:pPr marL="457200" indent="-457200">
              <a:buFont typeface="+mj-lt"/>
              <a:buAutoNum type="arabicPeriod"/>
            </a:pPr>
            <a:r>
              <a:rPr lang="en-US" dirty="0"/>
              <a:t>Model Deployment</a:t>
            </a:r>
          </a:p>
          <a:p>
            <a:pPr marL="457200" indent="-457200">
              <a:buFont typeface="+mj-lt"/>
              <a:buAutoNum type="arabicPeriod"/>
            </a:pPr>
            <a:r>
              <a:rPr lang="en-US" dirty="0"/>
              <a:t>Challenges Faced</a:t>
            </a:r>
          </a:p>
          <a:p>
            <a:pPr marL="457200" indent="-457200">
              <a:buFont typeface="+mj-lt"/>
              <a:buAutoNum type="arabicPeriod"/>
            </a:pPr>
            <a:r>
              <a:rPr lang="en-US" dirty="0"/>
              <a:t>Conclusion and Future Work</a:t>
            </a:r>
          </a:p>
        </p:txBody>
      </p:sp>
    </p:spTree>
    <p:extLst>
      <p:ext uri="{BB962C8B-B14F-4D97-AF65-F5344CB8AC3E}">
        <p14:creationId xmlns:p14="http://schemas.microsoft.com/office/powerpoint/2010/main" val="2614838511"/>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4A71-1CA5-E8AD-C778-2ED0F555B8ED}"/>
              </a:ext>
            </a:extLst>
          </p:cNvPr>
          <p:cNvSpPr>
            <a:spLocks noGrp="1"/>
          </p:cNvSpPr>
          <p:nvPr>
            <p:ph type="title"/>
          </p:nvPr>
        </p:nvSpPr>
        <p:spPr>
          <a:xfrm>
            <a:off x="1069848" y="484632"/>
            <a:ext cx="10058400" cy="754233"/>
          </a:xfrm>
        </p:spPr>
        <p:txBody>
          <a:bodyPr>
            <a:normAutofit fontScale="90000"/>
          </a:bodyPr>
          <a:lstStyle/>
          <a:p>
            <a:r>
              <a:rPr lang="en-US" dirty="0"/>
              <a:t>Project overview</a:t>
            </a:r>
          </a:p>
        </p:txBody>
      </p:sp>
      <p:sp>
        <p:nvSpPr>
          <p:cNvPr id="3" name="Content Placeholder 2">
            <a:extLst>
              <a:ext uri="{FF2B5EF4-FFF2-40B4-BE49-F238E27FC236}">
                <a16:creationId xmlns:a16="http://schemas.microsoft.com/office/drawing/2014/main" id="{5BCF168B-16A9-536A-6939-715B5F5BDCAB}"/>
              </a:ext>
            </a:extLst>
          </p:cNvPr>
          <p:cNvSpPr>
            <a:spLocks noGrp="1"/>
          </p:cNvSpPr>
          <p:nvPr>
            <p:ph idx="1"/>
          </p:nvPr>
        </p:nvSpPr>
        <p:spPr>
          <a:xfrm>
            <a:off x="1069848" y="1238865"/>
            <a:ext cx="10058400" cy="4933335"/>
          </a:xfrm>
        </p:spPr>
        <p:txBody>
          <a:bodyPr/>
          <a:lstStyle/>
          <a:p>
            <a:pPr marL="0" indent="0">
              <a:buNone/>
            </a:pPr>
            <a:r>
              <a:rPr lang="en-US" sz="2400" b="1" dirty="0">
                <a:latin typeface="Segoe UI Black" panose="020B0A02040204020203" pitchFamily="34" charset="0"/>
                <a:ea typeface="Segoe UI Black" panose="020B0A02040204020203" pitchFamily="34" charset="0"/>
              </a:rPr>
              <a:t>Introduction to the Food Images Classification Project: </a:t>
            </a:r>
          </a:p>
          <a:p>
            <a:pPr marL="0" indent="0">
              <a:buNone/>
            </a:pPr>
            <a:r>
              <a:rPr lang="en-US" dirty="0"/>
              <a:t>	</a:t>
            </a:r>
            <a:r>
              <a:rPr lang="en-US" sz="2800" dirty="0">
                <a:latin typeface="Ink Free" panose="03080402000500000000" pitchFamily="66" charset="0"/>
              </a:rPr>
              <a:t>Develop a deep learning solution for classifying food images using both a custom CNN model and transfer learning models (VGG16 and ResNet50)</a:t>
            </a:r>
          </a:p>
          <a:p>
            <a:pPr marL="0" indent="0">
              <a:buNone/>
            </a:pPr>
            <a:endParaRPr lang="en-US" dirty="0"/>
          </a:p>
          <a:p>
            <a:pPr marL="0" indent="0">
              <a:buNone/>
            </a:pPr>
            <a:r>
              <a:rPr lang="en-US" sz="2400" b="1" dirty="0">
                <a:latin typeface="Segoe UI Black" panose="020B0A02040204020203" pitchFamily="34" charset="0"/>
                <a:ea typeface="Segoe UI Black" panose="020B0A02040204020203" pitchFamily="34" charset="0"/>
              </a:rPr>
              <a:t>Frontend Interface:</a:t>
            </a:r>
          </a:p>
          <a:p>
            <a:pPr marL="0" indent="0">
              <a:buNone/>
            </a:pPr>
            <a:r>
              <a:rPr lang="en-US" dirty="0"/>
              <a:t>	</a:t>
            </a:r>
            <a:r>
              <a:rPr lang="en-US" sz="2800" dirty="0">
                <a:latin typeface="Ink Free" panose="03080402000500000000" pitchFamily="66" charset="0"/>
              </a:rPr>
              <a:t>Create a user-friendly interface with Flask and HTML for uploading image and displaying predicted classes along with the predicted class nutritional information.</a:t>
            </a:r>
            <a:endParaRPr lang="en-US" dirty="0">
              <a:latin typeface="Ink Free" panose="03080402000500000000" pitchFamily="66" charset="0"/>
            </a:endParaRPr>
          </a:p>
        </p:txBody>
      </p:sp>
    </p:spTree>
    <p:extLst>
      <p:ext uri="{BB962C8B-B14F-4D97-AF65-F5344CB8AC3E}">
        <p14:creationId xmlns:p14="http://schemas.microsoft.com/office/powerpoint/2010/main" val="252023987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D910-E713-E239-61D2-73D27C401BDA}"/>
              </a:ext>
            </a:extLst>
          </p:cNvPr>
          <p:cNvSpPr>
            <a:spLocks noGrp="1"/>
          </p:cNvSpPr>
          <p:nvPr>
            <p:ph type="title"/>
          </p:nvPr>
        </p:nvSpPr>
        <p:spPr>
          <a:xfrm>
            <a:off x="8318090" y="1"/>
            <a:ext cx="3431950" cy="668594"/>
          </a:xfrm>
        </p:spPr>
        <p:txBody>
          <a:bodyPr/>
          <a:lstStyle/>
          <a:p>
            <a:pPr algn="ctr"/>
            <a:r>
              <a:rPr lang="en-US" dirty="0"/>
              <a:t>Dataset details</a:t>
            </a:r>
          </a:p>
        </p:txBody>
      </p:sp>
      <p:pic>
        <p:nvPicPr>
          <p:cNvPr id="6" name="Picture Placeholder 5" descr="Programming data on computer monitor">
            <a:extLst>
              <a:ext uri="{FF2B5EF4-FFF2-40B4-BE49-F238E27FC236}">
                <a16:creationId xmlns:a16="http://schemas.microsoft.com/office/drawing/2014/main" id="{D2CD1D08-FC44-602A-B73C-7320D2FE501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647" r="9647"/>
          <a:stretch>
            <a:fillRect/>
          </a:stretch>
        </p:blipFill>
        <p:spPr>
          <a:xfrm>
            <a:off x="0" y="-1"/>
            <a:ext cx="8318090" cy="6858000"/>
          </a:xfrm>
        </p:spPr>
      </p:pic>
      <p:sp>
        <p:nvSpPr>
          <p:cNvPr id="4" name="Text Placeholder 3">
            <a:extLst>
              <a:ext uri="{FF2B5EF4-FFF2-40B4-BE49-F238E27FC236}">
                <a16:creationId xmlns:a16="http://schemas.microsoft.com/office/drawing/2014/main" id="{85D40F1D-90B9-FBA2-18EE-DCFC0962E59E}"/>
              </a:ext>
            </a:extLst>
          </p:cNvPr>
          <p:cNvSpPr>
            <a:spLocks noGrp="1"/>
          </p:cNvSpPr>
          <p:nvPr>
            <p:ph type="body" sz="half" idx="2"/>
          </p:nvPr>
        </p:nvSpPr>
        <p:spPr>
          <a:xfrm>
            <a:off x="8318090" y="668595"/>
            <a:ext cx="3873910" cy="5520810"/>
          </a:xfrm>
        </p:spPr>
        <p:txBody>
          <a:bodyPr>
            <a:normAutofit/>
          </a:bodyPr>
          <a:lstStyle/>
          <a:p>
            <a:pPr algn="ctr"/>
            <a:r>
              <a:rPr lang="en-US" dirty="0"/>
              <a:t>         </a:t>
            </a:r>
            <a:r>
              <a:rPr lang="en-US" b="1" dirty="0"/>
              <a:t>  Food Images Classification       	Dataset</a:t>
            </a:r>
          </a:p>
          <a:p>
            <a:pPr algn="ctr"/>
            <a:endParaRPr lang="en-US" b="1" dirty="0"/>
          </a:p>
          <a:p>
            <a:r>
              <a:rPr lang="en-US" sz="1600" b="1" dirty="0"/>
              <a:t>Dataset Size and Distribution:</a:t>
            </a:r>
          </a:p>
          <a:p>
            <a:pPr marL="285750" indent="-285750">
              <a:buFont typeface="Wingdings" panose="05000000000000000000" pitchFamily="2" charset="2"/>
              <a:buChar char="q"/>
            </a:pPr>
            <a:r>
              <a:rPr lang="en-US" sz="2400" dirty="0">
                <a:solidFill>
                  <a:schemeClr val="tx1"/>
                </a:solidFill>
                <a:latin typeface="Ink Free" panose="03080402000500000000" pitchFamily="66" charset="0"/>
              </a:rPr>
              <a:t>Total Images: 10,000</a:t>
            </a:r>
          </a:p>
          <a:p>
            <a:pPr marL="285750" indent="-285750">
              <a:buFont typeface="Wingdings" panose="05000000000000000000" pitchFamily="2" charset="2"/>
              <a:buChar char="q"/>
            </a:pPr>
            <a:r>
              <a:rPr lang="en-US" sz="2400" dirty="0">
                <a:solidFill>
                  <a:schemeClr val="tx1"/>
                </a:solidFill>
                <a:latin typeface="Ink Free" panose="03080402000500000000" pitchFamily="66" charset="0"/>
              </a:rPr>
              <a:t>Training Images: 6,500</a:t>
            </a:r>
          </a:p>
          <a:p>
            <a:pPr marL="285750" indent="-285750">
              <a:buFont typeface="Wingdings" panose="05000000000000000000" pitchFamily="2" charset="2"/>
              <a:buChar char="q"/>
            </a:pPr>
            <a:r>
              <a:rPr lang="en-US" sz="2400" dirty="0">
                <a:solidFill>
                  <a:schemeClr val="tx1"/>
                </a:solidFill>
                <a:latin typeface="Ink Free" panose="03080402000500000000" pitchFamily="66" charset="0"/>
              </a:rPr>
              <a:t>Validation / Testing Images: 3,500</a:t>
            </a:r>
          </a:p>
          <a:p>
            <a:r>
              <a:rPr lang="en-US" sz="1600" b="1" dirty="0">
                <a:solidFill>
                  <a:schemeClr val="accent2"/>
                </a:solidFill>
              </a:rPr>
              <a:t>Classes and Images Characteristics:</a:t>
            </a:r>
          </a:p>
          <a:p>
            <a:pPr marL="285750" indent="-285750">
              <a:buFont typeface="Wingdings" panose="05000000000000000000" pitchFamily="2" charset="2"/>
              <a:buChar char="q"/>
            </a:pPr>
            <a:r>
              <a:rPr lang="en-US" sz="2400" dirty="0">
                <a:solidFill>
                  <a:schemeClr val="tx1"/>
                </a:solidFill>
                <a:latin typeface="Ink Free" panose="03080402000500000000" pitchFamily="66" charset="0"/>
              </a:rPr>
              <a:t>Number of Classes: 34 different food categories</a:t>
            </a:r>
          </a:p>
          <a:p>
            <a:pPr marL="285750" indent="-285750">
              <a:buFont typeface="Wingdings" panose="05000000000000000000" pitchFamily="2" charset="2"/>
              <a:buChar char="q"/>
            </a:pPr>
            <a:r>
              <a:rPr lang="en-US" sz="2400" dirty="0">
                <a:solidFill>
                  <a:schemeClr val="tx1"/>
                </a:solidFill>
                <a:latin typeface="Ink Free" panose="03080402000500000000" pitchFamily="66" charset="0"/>
              </a:rPr>
              <a:t>Image Type: Color images of varying sizes</a:t>
            </a:r>
          </a:p>
        </p:txBody>
      </p:sp>
      <p:pic>
        <p:nvPicPr>
          <p:cNvPr id="8" name="Graphic 7" descr="Document with solid fill">
            <a:extLst>
              <a:ext uri="{FF2B5EF4-FFF2-40B4-BE49-F238E27FC236}">
                <a16:creationId xmlns:a16="http://schemas.microsoft.com/office/drawing/2014/main" id="{21D627F5-B2A8-AC61-03E3-5B2340719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49640" y="668595"/>
            <a:ext cx="722179" cy="786580"/>
          </a:xfrm>
          <a:prstGeom prst="rect">
            <a:avLst/>
          </a:prstGeom>
        </p:spPr>
      </p:pic>
    </p:spTree>
    <p:extLst>
      <p:ext uri="{BB962C8B-B14F-4D97-AF65-F5344CB8AC3E}">
        <p14:creationId xmlns:p14="http://schemas.microsoft.com/office/powerpoint/2010/main" val="320351761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Pentagon 13">
            <a:extLst>
              <a:ext uri="{FF2B5EF4-FFF2-40B4-BE49-F238E27FC236}">
                <a16:creationId xmlns:a16="http://schemas.microsoft.com/office/drawing/2014/main" id="{45B16AFC-6D54-4EAB-E4D8-5DA9A2165E43}"/>
              </a:ext>
            </a:extLst>
          </p:cNvPr>
          <p:cNvSpPr/>
          <p:nvPr/>
        </p:nvSpPr>
        <p:spPr>
          <a:xfrm rot="5400000">
            <a:off x="-751862"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17" name="Flowchart: Connector 16">
            <a:extLst>
              <a:ext uri="{FF2B5EF4-FFF2-40B4-BE49-F238E27FC236}">
                <a16:creationId xmlns:a16="http://schemas.microsoft.com/office/drawing/2014/main" id="{81F07167-4DFB-2240-651A-1C2B1A5E1D51}"/>
              </a:ext>
            </a:extLst>
          </p:cNvPr>
          <p:cNvSpPr/>
          <p:nvPr/>
        </p:nvSpPr>
        <p:spPr>
          <a:xfrm>
            <a:off x="624980"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Flowchart: Connector 23">
            <a:extLst>
              <a:ext uri="{FF2B5EF4-FFF2-40B4-BE49-F238E27FC236}">
                <a16:creationId xmlns:a16="http://schemas.microsoft.com/office/drawing/2014/main" id="{C1E14AAD-FA09-DAD3-9919-5D2F8E6BB684}"/>
              </a:ext>
            </a:extLst>
          </p:cNvPr>
          <p:cNvSpPr/>
          <p:nvPr/>
        </p:nvSpPr>
        <p:spPr>
          <a:xfrm>
            <a:off x="3547667" y="1371352"/>
            <a:ext cx="548640" cy="548640"/>
          </a:xfrm>
          <a:prstGeom prst="flowChartConnector">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Flowchart: Connector 25">
            <a:extLst>
              <a:ext uri="{FF2B5EF4-FFF2-40B4-BE49-F238E27FC236}">
                <a16:creationId xmlns:a16="http://schemas.microsoft.com/office/drawing/2014/main" id="{68B07AC6-ACF6-4A1D-73F5-9917658567C5}"/>
              </a:ext>
            </a:extLst>
          </p:cNvPr>
          <p:cNvSpPr/>
          <p:nvPr/>
        </p:nvSpPr>
        <p:spPr>
          <a:xfrm>
            <a:off x="10659151" y="1499907"/>
            <a:ext cx="640080" cy="548640"/>
          </a:xfrm>
          <a:prstGeom prst="flowChartConnector">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Arrow: Pentagon 26">
            <a:extLst>
              <a:ext uri="{FF2B5EF4-FFF2-40B4-BE49-F238E27FC236}">
                <a16:creationId xmlns:a16="http://schemas.microsoft.com/office/drawing/2014/main" id="{EF436349-0179-C9A0-3022-C4317F203918}"/>
              </a:ext>
            </a:extLst>
          </p:cNvPr>
          <p:cNvSpPr/>
          <p:nvPr/>
        </p:nvSpPr>
        <p:spPr>
          <a:xfrm rot="5400000">
            <a:off x="9301316"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28" name="Arrow: Pentagon 27">
            <a:extLst>
              <a:ext uri="{FF2B5EF4-FFF2-40B4-BE49-F238E27FC236}">
                <a16:creationId xmlns:a16="http://schemas.microsoft.com/office/drawing/2014/main" id="{FBC44CAA-F68E-3FC7-36D5-F242E46F5513}"/>
              </a:ext>
            </a:extLst>
          </p:cNvPr>
          <p:cNvSpPr/>
          <p:nvPr/>
        </p:nvSpPr>
        <p:spPr>
          <a:xfrm rot="5400000">
            <a:off x="6823611"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29" name="Arrow: Pentagon 28">
            <a:extLst>
              <a:ext uri="{FF2B5EF4-FFF2-40B4-BE49-F238E27FC236}">
                <a16:creationId xmlns:a16="http://schemas.microsoft.com/office/drawing/2014/main" id="{0CABF2E1-ABD6-E025-F5DC-7F92A6E4AD12}"/>
              </a:ext>
            </a:extLst>
          </p:cNvPr>
          <p:cNvSpPr/>
          <p:nvPr/>
        </p:nvSpPr>
        <p:spPr>
          <a:xfrm rot="5400000">
            <a:off x="4340108"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30" name="Arrow: Pentagon 29">
            <a:extLst>
              <a:ext uri="{FF2B5EF4-FFF2-40B4-BE49-F238E27FC236}">
                <a16:creationId xmlns:a16="http://schemas.microsoft.com/office/drawing/2014/main" id="{A9717F38-5E2C-24C3-8473-B0E664717C86}"/>
              </a:ext>
            </a:extLst>
          </p:cNvPr>
          <p:cNvSpPr/>
          <p:nvPr/>
        </p:nvSpPr>
        <p:spPr>
          <a:xfrm rot="5400000">
            <a:off x="1784021"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b="1" dirty="0"/>
          </a:p>
        </p:txBody>
      </p:sp>
      <p:sp>
        <p:nvSpPr>
          <p:cNvPr id="31" name="Flowchart: Connector 30">
            <a:extLst>
              <a:ext uri="{FF2B5EF4-FFF2-40B4-BE49-F238E27FC236}">
                <a16:creationId xmlns:a16="http://schemas.microsoft.com/office/drawing/2014/main" id="{4CF2BB77-CBF8-7CD0-4169-6AC448F90D82}"/>
              </a:ext>
            </a:extLst>
          </p:cNvPr>
          <p:cNvSpPr/>
          <p:nvPr/>
        </p:nvSpPr>
        <p:spPr>
          <a:xfrm>
            <a:off x="10672916" y="1285860"/>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Flowchart: Connector 32">
            <a:extLst>
              <a:ext uri="{FF2B5EF4-FFF2-40B4-BE49-F238E27FC236}">
                <a16:creationId xmlns:a16="http://schemas.microsoft.com/office/drawing/2014/main" id="{1645059E-B9BD-3B84-BADB-736BE189E98A}"/>
              </a:ext>
            </a:extLst>
          </p:cNvPr>
          <p:cNvSpPr/>
          <p:nvPr/>
        </p:nvSpPr>
        <p:spPr>
          <a:xfrm>
            <a:off x="3154781"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5" name="Flowchart: Connector 34">
            <a:extLst>
              <a:ext uri="{FF2B5EF4-FFF2-40B4-BE49-F238E27FC236}">
                <a16:creationId xmlns:a16="http://schemas.microsoft.com/office/drawing/2014/main" id="{6EEC6707-2F57-25D8-30B2-0BD0B397F492}"/>
              </a:ext>
            </a:extLst>
          </p:cNvPr>
          <p:cNvSpPr/>
          <p:nvPr/>
        </p:nvSpPr>
        <p:spPr>
          <a:xfrm>
            <a:off x="5711708" y="1285564"/>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Flowchart: Connector 36">
            <a:extLst>
              <a:ext uri="{FF2B5EF4-FFF2-40B4-BE49-F238E27FC236}">
                <a16:creationId xmlns:a16="http://schemas.microsoft.com/office/drawing/2014/main" id="{45977C01-7A4E-B0A1-1C75-1EB727AAA918}"/>
              </a:ext>
            </a:extLst>
          </p:cNvPr>
          <p:cNvSpPr/>
          <p:nvPr/>
        </p:nvSpPr>
        <p:spPr>
          <a:xfrm>
            <a:off x="8195211"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 name="Graphic 6" descr="Document with solid fill">
            <a:extLst>
              <a:ext uri="{FF2B5EF4-FFF2-40B4-BE49-F238E27FC236}">
                <a16:creationId xmlns:a16="http://schemas.microsoft.com/office/drawing/2014/main" id="{5B1441B2-337A-5AB6-19EF-60DB89EE80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8094" y="1476062"/>
            <a:ext cx="548640" cy="502476"/>
          </a:xfrm>
          <a:prstGeom prst="rect">
            <a:avLst/>
          </a:prstGeom>
        </p:spPr>
      </p:pic>
      <p:pic>
        <p:nvPicPr>
          <p:cNvPr id="11" name="Graphic 10" descr="Laptop with solid fill">
            <a:extLst>
              <a:ext uri="{FF2B5EF4-FFF2-40B4-BE49-F238E27FC236}">
                <a16:creationId xmlns:a16="http://schemas.microsoft.com/office/drawing/2014/main" id="{30495D8F-4380-2698-9D9E-8C253CD725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8054" y="1361539"/>
            <a:ext cx="494113" cy="731521"/>
          </a:xfrm>
          <a:prstGeom prst="rect">
            <a:avLst/>
          </a:prstGeom>
        </p:spPr>
      </p:pic>
      <p:pic>
        <p:nvPicPr>
          <p:cNvPr id="9" name="Graphic 8" descr="Database with solid fill">
            <a:extLst>
              <a:ext uri="{FF2B5EF4-FFF2-40B4-BE49-F238E27FC236}">
                <a16:creationId xmlns:a16="http://schemas.microsoft.com/office/drawing/2014/main" id="{64EA9633-2BF1-69C7-C62D-BD3C5F7CB5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07070" y="1476062"/>
            <a:ext cx="646092" cy="548639"/>
          </a:xfrm>
          <a:prstGeom prst="rect">
            <a:avLst/>
          </a:prstGeom>
        </p:spPr>
      </p:pic>
      <p:pic>
        <p:nvPicPr>
          <p:cNvPr id="3" name="Graphic 2" descr="Camera with solid fill">
            <a:extLst>
              <a:ext uri="{FF2B5EF4-FFF2-40B4-BE49-F238E27FC236}">
                <a16:creationId xmlns:a16="http://schemas.microsoft.com/office/drawing/2014/main" id="{9CFB9D9E-8560-6013-9784-737134DA0C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41269" y="1342350"/>
            <a:ext cx="622283" cy="669082"/>
          </a:xfrm>
          <a:prstGeom prst="rect">
            <a:avLst/>
          </a:prstGeom>
        </p:spPr>
      </p:pic>
      <p:sp>
        <p:nvSpPr>
          <p:cNvPr id="39" name="Arrow: Down 38">
            <a:extLst>
              <a:ext uri="{FF2B5EF4-FFF2-40B4-BE49-F238E27FC236}">
                <a16:creationId xmlns:a16="http://schemas.microsoft.com/office/drawing/2014/main" id="{832F2801-6E64-8099-5162-331F1FB8FE58}"/>
              </a:ext>
            </a:extLst>
          </p:cNvPr>
          <p:cNvSpPr/>
          <p:nvPr/>
        </p:nvSpPr>
        <p:spPr>
          <a:xfrm>
            <a:off x="5970788" y="1462792"/>
            <a:ext cx="396240" cy="502476"/>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21175E7E-9C33-8D97-26AE-E62881DB8F9D}"/>
              </a:ext>
            </a:extLst>
          </p:cNvPr>
          <p:cNvSpPr txBox="1"/>
          <p:nvPr/>
        </p:nvSpPr>
        <p:spPr>
          <a:xfrm>
            <a:off x="373931" y="2458064"/>
            <a:ext cx="1406013" cy="461665"/>
          </a:xfrm>
          <a:prstGeom prst="rect">
            <a:avLst/>
          </a:prstGeom>
          <a:noFill/>
        </p:spPr>
        <p:txBody>
          <a:bodyPr wrap="square" rtlCol="0">
            <a:spAutoFit/>
          </a:bodyPr>
          <a:lstStyle/>
          <a:p>
            <a:pPr algn="ctr"/>
            <a:r>
              <a:rPr lang="en-US" sz="1200" b="1" dirty="0"/>
              <a:t>Create Project Environment</a:t>
            </a:r>
          </a:p>
        </p:txBody>
      </p:sp>
      <p:sp>
        <p:nvSpPr>
          <p:cNvPr id="41" name="TextBox 40">
            <a:extLst>
              <a:ext uri="{FF2B5EF4-FFF2-40B4-BE49-F238E27FC236}">
                <a16:creationId xmlns:a16="http://schemas.microsoft.com/office/drawing/2014/main" id="{E36A7796-7B09-0B6A-2DAB-FAB235F87E63}"/>
              </a:ext>
            </a:extLst>
          </p:cNvPr>
          <p:cNvSpPr txBox="1"/>
          <p:nvPr/>
        </p:nvSpPr>
        <p:spPr>
          <a:xfrm>
            <a:off x="2831690" y="2458064"/>
            <a:ext cx="1543665" cy="461665"/>
          </a:xfrm>
          <a:prstGeom prst="rect">
            <a:avLst/>
          </a:prstGeom>
          <a:noFill/>
        </p:spPr>
        <p:txBody>
          <a:bodyPr wrap="square" rtlCol="0">
            <a:spAutoFit/>
          </a:bodyPr>
          <a:lstStyle/>
          <a:p>
            <a:pPr algn="ctr"/>
            <a:r>
              <a:rPr lang="en-US" sz="1200" b="1" dirty="0"/>
              <a:t>Install Required Libraries</a:t>
            </a:r>
          </a:p>
        </p:txBody>
      </p:sp>
      <p:sp>
        <p:nvSpPr>
          <p:cNvPr id="42" name="TextBox 41">
            <a:extLst>
              <a:ext uri="{FF2B5EF4-FFF2-40B4-BE49-F238E27FC236}">
                <a16:creationId xmlns:a16="http://schemas.microsoft.com/office/drawing/2014/main" id="{1D063B22-C416-BE97-64B0-3EE8AE9A5B82}"/>
              </a:ext>
            </a:extLst>
          </p:cNvPr>
          <p:cNvSpPr txBox="1"/>
          <p:nvPr/>
        </p:nvSpPr>
        <p:spPr>
          <a:xfrm>
            <a:off x="5358581" y="2458064"/>
            <a:ext cx="1671484" cy="461665"/>
          </a:xfrm>
          <a:prstGeom prst="rect">
            <a:avLst/>
          </a:prstGeom>
          <a:noFill/>
        </p:spPr>
        <p:txBody>
          <a:bodyPr wrap="square" rtlCol="0">
            <a:spAutoFit/>
          </a:bodyPr>
          <a:lstStyle/>
          <a:p>
            <a:pPr algn="ctr"/>
            <a:r>
              <a:rPr lang="en-US" sz="1200" b="1" dirty="0"/>
              <a:t>Download the Dataset</a:t>
            </a:r>
          </a:p>
        </p:txBody>
      </p:sp>
      <p:sp>
        <p:nvSpPr>
          <p:cNvPr id="43" name="TextBox 42">
            <a:extLst>
              <a:ext uri="{FF2B5EF4-FFF2-40B4-BE49-F238E27FC236}">
                <a16:creationId xmlns:a16="http://schemas.microsoft.com/office/drawing/2014/main" id="{741829E1-C896-AF74-3E73-5869BB4F2159}"/>
              </a:ext>
            </a:extLst>
          </p:cNvPr>
          <p:cNvSpPr txBox="1"/>
          <p:nvPr/>
        </p:nvSpPr>
        <p:spPr>
          <a:xfrm>
            <a:off x="7836310" y="2458064"/>
            <a:ext cx="1748709" cy="646331"/>
          </a:xfrm>
          <a:prstGeom prst="rect">
            <a:avLst/>
          </a:prstGeom>
          <a:noFill/>
        </p:spPr>
        <p:txBody>
          <a:bodyPr wrap="square" rtlCol="0">
            <a:spAutoFit/>
          </a:bodyPr>
          <a:lstStyle/>
          <a:p>
            <a:pPr algn="ctr"/>
            <a:r>
              <a:rPr lang="en-US" sz="1200" b="1" dirty="0"/>
              <a:t>Data Preprocessing with Image Data Generator</a:t>
            </a:r>
          </a:p>
        </p:txBody>
      </p:sp>
      <p:sp>
        <p:nvSpPr>
          <p:cNvPr id="46" name="TextBox 45">
            <a:extLst>
              <a:ext uri="{FF2B5EF4-FFF2-40B4-BE49-F238E27FC236}">
                <a16:creationId xmlns:a16="http://schemas.microsoft.com/office/drawing/2014/main" id="{ABBEF9CA-20B8-C0CE-75D5-5BD37D786A36}"/>
              </a:ext>
            </a:extLst>
          </p:cNvPr>
          <p:cNvSpPr txBox="1"/>
          <p:nvPr/>
        </p:nvSpPr>
        <p:spPr>
          <a:xfrm>
            <a:off x="10304206" y="2492228"/>
            <a:ext cx="1700981" cy="461665"/>
          </a:xfrm>
          <a:prstGeom prst="rect">
            <a:avLst/>
          </a:prstGeom>
          <a:noFill/>
        </p:spPr>
        <p:txBody>
          <a:bodyPr wrap="square" rtlCol="0">
            <a:spAutoFit/>
          </a:bodyPr>
          <a:lstStyle/>
          <a:p>
            <a:pPr algn="ctr"/>
            <a:r>
              <a:rPr lang="en-US" sz="1200" b="1" dirty="0"/>
              <a:t>Load and Prepare Data</a:t>
            </a:r>
          </a:p>
        </p:txBody>
      </p:sp>
      <p:sp>
        <p:nvSpPr>
          <p:cNvPr id="47" name="TextBox 46">
            <a:extLst>
              <a:ext uri="{FF2B5EF4-FFF2-40B4-BE49-F238E27FC236}">
                <a16:creationId xmlns:a16="http://schemas.microsoft.com/office/drawing/2014/main" id="{D2B6545B-AC7C-2E63-FC85-C1E8F9580D79}"/>
              </a:ext>
            </a:extLst>
          </p:cNvPr>
          <p:cNvSpPr txBox="1"/>
          <p:nvPr/>
        </p:nvSpPr>
        <p:spPr>
          <a:xfrm>
            <a:off x="222259" y="3128703"/>
            <a:ext cx="1740310" cy="1938992"/>
          </a:xfrm>
          <a:prstGeom prst="rect">
            <a:avLst/>
          </a:prstGeom>
          <a:noFill/>
        </p:spPr>
        <p:txBody>
          <a:bodyPr wrap="square" rtlCol="0">
            <a:spAutoFit/>
          </a:bodyPr>
          <a:lstStyle/>
          <a:p>
            <a:pPr algn="ctr"/>
            <a:r>
              <a:rPr lang="en-US" sz="1200" b="1" dirty="0">
                <a:latin typeface="Ink Free" panose="03080402000500000000" pitchFamily="66" charset="0"/>
              </a:rPr>
              <a:t>Begin by setting up a dedicated project directory on your desktop</a:t>
            </a:r>
          </a:p>
          <a:p>
            <a:pPr algn="ctr"/>
            <a:endParaRPr lang="en-US" sz="1200" b="1" dirty="0">
              <a:latin typeface="Ink Free" panose="03080402000500000000" pitchFamily="66" charset="0"/>
            </a:endParaRPr>
          </a:p>
          <a:p>
            <a:pPr algn="ctr"/>
            <a:r>
              <a:rPr lang="en-US" sz="1200" b="1" dirty="0">
                <a:latin typeface="Ink Free" panose="03080402000500000000" pitchFamily="66" charset="0"/>
              </a:rPr>
              <a:t>Establish a virtual environment to isolate project dependencies and ensure a clean workspace</a:t>
            </a:r>
          </a:p>
        </p:txBody>
      </p:sp>
      <p:sp>
        <p:nvSpPr>
          <p:cNvPr id="48" name="TextBox 47">
            <a:extLst>
              <a:ext uri="{FF2B5EF4-FFF2-40B4-BE49-F238E27FC236}">
                <a16:creationId xmlns:a16="http://schemas.microsoft.com/office/drawing/2014/main" id="{65D3AA61-0899-984B-0F41-A9478AC8A5D0}"/>
              </a:ext>
            </a:extLst>
          </p:cNvPr>
          <p:cNvSpPr txBox="1"/>
          <p:nvPr/>
        </p:nvSpPr>
        <p:spPr>
          <a:xfrm>
            <a:off x="2753032" y="3104395"/>
            <a:ext cx="1740310" cy="1938992"/>
          </a:xfrm>
          <a:prstGeom prst="rect">
            <a:avLst/>
          </a:prstGeom>
          <a:noFill/>
        </p:spPr>
        <p:txBody>
          <a:bodyPr wrap="square" rtlCol="0">
            <a:spAutoFit/>
          </a:bodyPr>
          <a:lstStyle/>
          <a:p>
            <a:pPr algn="ctr"/>
            <a:r>
              <a:rPr lang="en-US" sz="1200" b="1" dirty="0">
                <a:latin typeface="Ink Free" panose="03080402000500000000" pitchFamily="66" charset="0"/>
              </a:rPr>
              <a:t>Utilize the pip install command to install all necessary libraries for the project</a:t>
            </a:r>
          </a:p>
          <a:p>
            <a:pPr algn="ctr"/>
            <a:endParaRPr lang="en-US" sz="1200" b="1" dirty="0">
              <a:latin typeface="Ink Free" panose="03080402000500000000" pitchFamily="66" charset="0"/>
            </a:endParaRPr>
          </a:p>
          <a:p>
            <a:pPr algn="ctr"/>
            <a:r>
              <a:rPr lang="en-US" sz="1200" b="1" dirty="0">
                <a:latin typeface="Ink Free" panose="03080402000500000000" pitchFamily="66" charset="0"/>
              </a:rPr>
              <a:t>This step is crucial for ensuring that the environment has the tools needed for data processing and training</a:t>
            </a:r>
          </a:p>
        </p:txBody>
      </p:sp>
      <p:sp>
        <p:nvSpPr>
          <p:cNvPr id="49" name="TextBox 48">
            <a:extLst>
              <a:ext uri="{FF2B5EF4-FFF2-40B4-BE49-F238E27FC236}">
                <a16:creationId xmlns:a16="http://schemas.microsoft.com/office/drawing/2014/main" id="{10BE781C-D057-6B29-C30A-A73D2D37CA2B}"/>
              </a:ext>
            </a:extLst>
          </p:cNvPr>
          <p:cNvSpPr txBox="1"/>
          <p:nvPr/>
        </p:nvSpPr>
        <p:spPr>
          <a:xfrm>
            <a:off x="5279923" y="3135937"/>
            <a:ext cx="1750142" cy="1754326"/>
          </a:xfrm>
          <a:prstGeom prst="rect">
            <a:avLst/>
          </a:prstGeom>
          <a:noFill/>
        </p:spPr>
        <p:txBody>
          <a:bodyPr wrap="square" rtlCol="0">
            <a:spAutoFit/>
          </a:bodyPr>
          <a:lstStyle/>
          <a:p>
            <a:pPr algn="ctr"/>
            <a:r>
              <a:rPr lang="en-US" sz="1200" b="1" dirty="0">
                <a:latin typeface="Ink Free" panose="03080402000500000000" pitchFamily="66" charset="0"/>
              </a:rPr>
              <a:t>Acquire the Food Images Classification dataset from Kaggle</a:t>
            </a:r>
          </a:p>
          <a:p>
            <a:pPr algn="ctr"/>
            <a:endParaRPr lang="en-US" sz="1200" b="1" dirty="0">
              <a:latin typeface="Ink Free" panose="03080402000500000000" pitchFamily="66" charset="0"/>
            </a:endParaRPr>
          </a:p>
          <a:p>
            <a:pPr algn="ctr"/>
            <a:r>
              <a:rPr lang="en-US" sz="1200" b="1" dirty="0">
                <a:latin typeface="Ink Free" panose="03080402000500000000" pitchFamily="66" charset="0"/>
              </a:rPr>
              <a:t>This dataset consists of 10,000 images with 6,500 designated for training and 3,500 for validation and testing</a:t>
            </a:r>
          </a:p>
        </p:txBody>
      </p:sp>
      <p:sp>
        <p:nvSpPr>
          <p:cNvPr id="50" name="TextBox 49">
            <a:extLst>
              <a:ext uri="{FF2B5EF4-FFF2-40B4-BE49-F238E27FC236}">
                <a16:creationId xmlns:a16="http://schemas.microsoft.com/office/drawing/2014/main" id="{3EF00A38-DFA9-2754-E7BF-05D454CA11B0}"/>
              </a:ext>
            </a:extLst>
          </p:cNvPr>
          <p:cNvSpPr txBox="1"/>
          <p:nvPr/>
        </p:nvSpPr>
        <p:spPr>
          <a:xfrm>
            <a:off x="7836310" y="3135937"/>
            <a:ext cx="1748709" cy="1938992"/>
          </a:xfrm>
          <a:prstGeom prst="rect">
            <a:avLst/>
          </a:prstGeom>
          <a:noFill/>
        </p:spPr>
        <p:txBody>
          <a:bodyPr wrap="square" rtlCol="0">
            <a:spAutoFit/>
          </a:bodyPr>
          <a:lstStyle/>
          <a:p>
            <a:pPr algn="ctr"/>
            <a:r>
              <a:rPr lang="en-US" sz="1200" b="1" dirty="0">
                <a:latin typeface="Ink Free" panose="03080402000500000000" pitchFamily="66" charset="0"/>
              </a:rPr>
              <a:t>Implement Image Data Generator to preprocess the images</a:t>
            </a:r>
          </a:p>
          <a:p>
            <a:pPr algn="ctr"/>
            <a:endParaRPr lang="en-US" sz="1200" b="1" dirty="0">
              <a:latin typeface="Ink Free" panose="03080402000500000000" pitchFamily="66" charset="0"/>
            </a:endParaRPr>
          </a:p>
          <a:p>
            <a:pPr algn="ctr"/>
            <a:r>
              <a:rPr lang="en-US" sz="1200" b="1" dirty="0">
                <a:latin typeface="Ink Free" panose="03080402000500000000" pitchFamily="66" charset="0"/>
              </a:rPr>
              <a:t>This includes rescaling pixels as well as applying various augmentations such as zoom, shear and rotation range</a:t>
            </a:r>
          </a:p>
        </p:txBody>
      </p:sp>
      <p:sp>
        <p:nvSpPr>
          <p:cNvPr id="51" name="TextBox 50">
            <a:extLst>
              <a:ext uri="{FF2B5EF4-FFF2-40B4-BE49-F238E27FC236}">
                <a16:creationId xmlns:a16="http://schemas.microsoft.com/office/drawing/2014/main" id="{CCC1DD7A-CBA6-DBB6-B060-A19E2951C010}"/>
              </a:ext>
            </a:extLst>
          </p:cNvPr>
          <p:cNvSpPr txBox="1"/>
          <p:nvPr/>
        </p:nvSpPr>
        <p:spPr>
          <a:xfrm>
            <a:off x="10304206" y="3104395"/>
            <a:ext cx="1700981" cy="2123658"/>
          </a:xfrm>
          <a:prstGeom prst="rect">
            <a:avLst/>
          </a:prstGeom>
          <a:noFill/>
        </p:spPr>
        <p:txBody>
          <a:bodyPr wrap="square" rtlCol="0">
            <a:spAutoFit/>
          </a:bodyPr>
          <a:lstStyle/>
          <a:p>
            <a:pPr algn="ctr"/>
            <a:r>
              <a:rPr lang="en-US" sz="1200" b="1" dirty="0">
                <a:latin typeface="Ink Free" panose="03080402000500000000" pitchFamily="66" charset="0"/>
              </a:rPr>
              <a:t>Use the flow from directory method to load all the images separately</a:t>
            </a:r>
          </a:p>
          <a:p>
            <a:pPr algn="ctr"/>
            <a:endParaRPr lang="en-US" sz="1200" b="1" dirty="0">
              <a:latin typeface="Ink Free" panose="03080402000500000000" pitchFamily="66" charset="0"/>
            </a:endParaRPr>
          </a:p>
          <a:p>
            <a:pPr algn="ctr"/>
            <a:r>
              <a:rPr lang="en-US" sz="1200" b="1" dirty="0">
                <a:latin typeface="Ink Free" panose="03080402000500000000" pitchFamily="66" charset="0"/>
              </a:rPr>
              <a:t>Specify parameters such as target size, batch size, class mode and color mode to ensure the data is correctly formatted</a:t>
            </a:r>
          </a:p>
        </p:txBody>
      </p:sp>
      <p:sp>
        <p:nvSpPr>
          <p:cNvPr id="52" name="TextBox 51">
            <a:extLst>
              <a:ext uri="{FF2B5EF4-FFF2-40B4-BE49-F238E27FC236}">
                <a16:creationId xmlns:a16="http://schemas.microsoft.com/office/drawing/2014/main" id="{5A38CFDC-BAEE-A64E-473B-CCF146E1AC27}"/>
              </a:ext>
            </a:extLst>
          </p:cNvPr>
          <p:cNvSpPr txBox="1"/>
          <p:nvPr/>
        </p:nvSpPr>
        <p:spPr>
          <a:xfrm>
            <a:off x="373931" y="294968"/>
            <a:ext cx="6370998" cy="584775"/>
          </a:xfrm>
          <a:prstGeom prst="rect">
            <a:avLst/>
          </a:prstGeom>
          <a:noFill/>
        </p:spPr>
        <p:txBody>
          <a:bodyPr wrap="square" rtlCol="0">
            <a:spAutoFit/>
          </a:bodyPr>
          <a:lstStyle/>
          <a:p>
            <a:r>
              <a:rPr lang="en-US" sz="3200" b="1" dirty="0">
                <a:latin typeface="+mj-lt"/>
              </a:rPr>
              <a:t>Data Preprocessing for Custom CNN</a:t>
            </a:r>
          </a:p>
        </p:txBody>
      </p:sp>
    </p:spTree>
    <p:extLst>
      <p:ext uri="{BB962C8B-B14F-4D97-AF65-F5344CB8AC3E}">
        <p14:creationId xmlns:p14="http://schemas.microsoft.com/office/powerpoint/2010/main" val="245992968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A4AB-3758-6BB6-FBE7-D23337FCFB8D}"/>
              </a:ext>
            </a:extLst>
          </p:cNvPr>
          <p:cNvSpPr>
            <a:spLocks noGrp="1"/>
          </p:cNvSpPr>
          <p:nvPr>
            <p:ph type="title"/>
          </p:nvPr>
        </p:nvSpPr>
        <p:spPr>
          <a:xfrm>
            <a:off x="1069848" y="484632"/>
            <a:ext cx="10058400" cy="862387"/>
          </a:xfrm>
        </p:spPr>
        <p:txBody>
          <a:bodyPr>
            <a:normAutofit/>
          </a:bodyPr>
          <a:lstStyle/>
          <a:p>
            <a:r>
              <a:rPr lang="en-US" sz="4400" dirty="0"/>
              <a:t>Custom CNN architecture</a:t>
            </a:r>
          </a:p>
        </p:txBody>
      </p:sp>
      <p:sp>
        <p:nvSpPr>
          <p:cNvPr id="3" name="Content Placeholder 2">
            <a:extLst>
              <a:ext uri="{FF2B5EF4-FFF2-40B4-BE49-F238E27FC236}">
                <a16:creationId xmlns:a16="http://schemas.microsoft.com/office/drawing/2014/main" id="{250521E4-9CF6-4008-CB15-DFBE1F7E9CEB}"/>
              </a:ext>
            </a:extLst>
          </p:cNvPr>
          <p:cNvSpPr>
            <a:spLocks noGrp="1"/>
          </p:cNvSpPr>
          <p:nvPr>
            <p:ph sz="half" idx="1"/>
          </p:nvPr>
        </p:nvSpPr>
        <p:spPr>
          <a:xfrm>
            <a:off x="242070" y="1347018"/>
            <a:ext cx="4754880" cy="4825181"/>
          </a:xfrm>
        </p:spPr>
        <p:txBody>
          <a:bodyPr>
            <a:normAutofit lnSpcReduction="10000"/>
          </a:bodyPr>
          <a:lstStyle/>
          <a:p>
            <a:pPr marL="0" indent="0" algn="ctr">
              <a:buNone/>
            </a:pPr>
            <a:r>
              <a:rPr lang="en-US" b="1" dirty="0">
                <a:effectLst/>
              </a:rPr>
              <a:t>Model Initialization and Structure</a:t>
            </a:r>
          </a:p>
          <a:p>
            <a:pPr rtl="0">
              <a:buFont typeface="Wingdings" panose="05000000000000000000" pitchFamily="2" charset="2"/>
              <a:buChar char="q"/>
            </a:pPr>
            <a:r>
              <a:rPr lang="en-US" b="1" i="0" dirty="0">
                <a:solidFill>
                  <a:srgbClr val="000000"/>
                </a:solidFill>
                <a:effectLst/>
                <a:latin typeface="Ink Free" panose="03080402000500000000" pitchFamily="66" charset="0"/>
              </a:rPr>
              <a:t>The architecture is initialized using the Sequential method, allowing for a linear stack of layers.</a:t>
            </a:r>
          </a:p>
          <a:p>
            <a:pPr algn="l" rtl="0">
              <a:spcBef>
                <a:spcPts val="1100"/>
              </a:spcBef>
              <a:buFont typeface="Wingdings" panose="05000000000000000000" pitchFamily="2" charset="2"/>
              <a:buChar char="q"/>
            </a:pPr>
            <a:r>
              <a:rPr lang="en-US" b="1" i="0" dirty="0">
                <a:solidFill>
                  <a:srgbClr val="000000"/>
                </a:solidFill>
                <a:effectLst/>
                <a:latin typeface="Ink Free" panose="03080402000500000000" pitchFamily="66" charset="0"/>
              </a:rPr>
              <a:t>Convolutional layers are added with a kernel size of (3,3) and ReLU activation function to extract features from the input images.</a:t>
            </a:r>
          </a:p>
        </p:txBody>
      </p:sp>
      <p:sp>
        <p:nvSpPr>
          <p:cNvPr id="4" name="Content Placeholder 3">
            <a:extLst>
              <a:ext uri="{FF2B5EF4-FFF2-40B4-BE49-F238E27FC236}">
                <a16:creationId xmlns:a16="http://schemas.microsoft.com/office/drawing/2014/main" id="{04D32558-5D6C-3876-CC3C-0EE047A50A1A}"/>
              </a:ext>
            </a:extLst>
          </p:cNvPr>
          <p:cNvSpPr>
            <a:spLocks noGrp="1"/>
          </p:cNvSpPr>
          <p:nvPr>
            <p:ph sz="half" idx="2"/>
          </p:nvPr>
        </p:nvSpPr>
        <p:spPr>
          <a:xfrm>
            <a:off x="5824728" y="1347019"/>
            <a:ext cx="6131298" cy="4825181"/>
          </a:xfrm>
        </p:spPr>
        <p:txBody>
          <a:bodyPr>
            <a:normAutofit lnSpcReduction="10000"/>
          </a:bodyPr>
          <a:lstStyle/>
          <a:p>
            <a:pPr marL="0" indent="0" algn="ctr">
              <a:buNone/>
            </a:pPr>
            <a:r>
              <a:rPr lang="en-US" b="1" dirty="0">
                <a:effectLst/>
              </a:rPr>
              <a:t>Layer Configuration and Optimization</a:t>
            </a:r>
          </a:p>
          <a:p>
            <a:pPr algn="l" rtl="0">
              <a:buFont typeface="Wingdings" panose="05000000000000000000" pitchFamily="2" charset="2"/>
              <a:buChar char="q"/>
            </a:pPr>
            <a:r>
              <a:rPr lang="en-US" b="1" i="0" dirty="0">
                <a:solidFill>
                  <a:srgbClr val="000000"/>
                </a:solidFill>
                <a:effectLst/>
                <a:latin typeface="Ink Free" panose="03080402000500000000" pitchFamily="66" charset="0"/>
              </a:rPr>
              <a:t>Batch normalization is applied after convolutional layers to stabilize and accelerate training.</a:t>
            </a:r>
          </a:p>
          <a:p>
            <a:pPr algn="l" rtl="0">
              <a:spcBef>
                <a:spcPts val="1100"/>
              </a:spcBef>
              <a:buFont typeface="Wingdings" panose="05000000000000000000" pitchFamily="2" charset="2"/>
              <a:buChar char="q"/>
            </a:pPr>
            <a:r>
              <a:rPr lang="en-US" b="1" i="0" dirty="0">
                <a:solidFill>
                  <a:srgbClr val="000000"/>
                </a:solidFill>
                <a:effectLst/>
                <a:latin typeface="Ink Free" panose="03080402000500000000" pitchFamily="66" charset="0"/>
              </a:rPr>
              <a:t>Max pooling layers with a pool size of (2,2) are incorporated to reduce spatial dimensions and computational load.</a:t>
            </a:r>
          </a:p>
          <a:p>
            <a:pPr algn="l" rtl="0">
              <a:spcBef>
                <a:spcPts val="1100"/>
              </a:spcBef>
              <a:buFont typeface="Wingdings" panose="05000000000000000000" pitchFamily="2" charset="2"/>
              <a:buChar char="q"/>
            </a:pPr>
            <a:r>
              <a:rPr lang="en-US" b="1" i="0" dirty="0">
                <a:solidFill>
                  <a:srgbClr val="000000"/>
                </a:solidFill>
                <a:effectLst/>
                <a:latin typeface="Ink Free" panose="03080402000500000000" pitchFamily="66" charset="0"/>
              </a:rPr>
              <a:t>Dropout layers are utilized to prevent overfitting by randomly setting a fraction of input units to zero during training.</a:t>
            </a:r>
          </a:p>
          <a:p>
            <a:pPr algn="l" rtl="0">
              <a:spcBef>
                <a:spcPts val="1100"/>
              </a:spcBef>
              <a:buFont typeface="Wingdings" panose="05000000000000000000" pitchFamily="2" charset="2"/>
              <a:buChar char="q"/>
            </a:pPr>
            <a:r>
              <a:rPr lang="en-US" b="1" i="0" dirty="0">
                <a:solidFill>
                  <a:srgbClr val="000000"/>
                </a:solidFill>
                <a:effectLst/>
                <a:latin typeface="Ink Free" panose="03080402000500000000" pitchFamily="66" charset="0"/>
              </a:rPr>
              <a:t>Global Average Pooling is employed to flatten the output while reducing the number of trainable parameters, enhancing model efficiency.</a:t>
            </a:r>
          </a:p>
          <a:p>
            <a:pPr algn="l" rtl="0">
              <a:spcBef>
                <a:spcPts val="1100"/>
              </a:spcBef>
              <a:buFont typeface="Wingdings" panose="05000000000000000000" pitchFamily="2" charset="2"/>
              <a:buChar char="q"/>
            </a:pPr>
            <a:r>
              <a:rPr lang="en-US" b="1" i="0" dirty="0">
                <a:solidFill>
                  <a:srgbClr val="000000"/>
                </a:solidFill>
                <a:effectLst/>
                <a:latin typeface="Ink Free" panose="03080402000500000000" pitchFamily="66" charset="0"/>
              </a:rPr>
              <a:t>The final output layer consists of dense layers with softmax activation, providing class probability predictions for the 34 food categories.</a:t>
            </a:r>
          </a:p>
          <a:p>
            <a:pPr>
              <a:buFont typeface="Wingdings" panose="05000000000000000000" pitchFamily="2" charset="2"/>
              <a:buChar char="q"/>
            </a:pPr>
            <a:endParaRPr lang="en-US" b="1" dirty="0">
              <a:latin typeface="Ink Free" panose="03080402000500000000" pitchFamily="66" charset="0"/>
            </a:endParaRPr>
          </a:p>
        </p:txBody>
      </p:sp>
    </p:spTree>
    <p:extLst>
      <p:ext uri="{BB962C8B-B14F-4D97-AF65-F5344CB8AC3E}">
        <p14:creationId xmlns:p14="http://schemas.microsoft.com/office/powerpoint/2010/main" val="154558674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79AAA-26E2-4B80-8352-88BC1003376C}"/>
            </a:ext>
          </a:extLst>
        </p:cNvPr>
        <p:cNvGrpSpPr/>
        <p:nvPr/>
      </p:nvGrpSpPr>
      <p:grpSpPr>
        <a:xfrm>
          <a:off x="0" y="0"/>
          <a:ext cx="0" cy="0"/>
          <a:chOff x="0" y="0"/>
          <a:chExt cx="0" cy="0"/>
        </a:xfrm>
      </p:grpSpPr>
      <p:sp>
        <p:nvSpPr>
          <p:cNvPr id="14" name="Arrow: Pentagon 13">
            <a:extLst>
              <a:ext uri="{FF2B5EF4-FFF2-40B4-BE49-F238E27FC236}">
                <a16:creationId xmlns:a16="http://schemas.microsoft.com/office/drawing/2014/main" id="{3D2DC4CE-B01A-DDEA-0F7E-D130E4268C37}"/>
              </a:ext>
            </a:extLst>
          </p:cNvPr>
          <p:cNvSpPr/>
          <p:nvPr/>
        </p:nvSpPr>
        <p:spPr>
          <a:xfrm rot="5400000">
            <a:off x="569077"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grpSp>
        <p:nvGrpSpPr>
          <p:cNvPr id="2" name="Group 1">
            <a:extLst>
              <a:ext uri="{FF2B5EF4-FFF2-40B4-BE49-F238E27FC236}">
                <a16:creationId xmlns:a16="http://schemas.microsoft.com/office/drawing/2014/main" id="{7A4E9CB9-82AC-80EB-3FDA-A533A7EBA318}"/>
              </a:ext>
            </a:extLst>
          </p:cNvPr>
          <p:cNvGrpSpPr/>
          <p:nvPr/>
        </p:nvGrpSpPr>
        <p:grpSpPr>
          <a:xfrm>
            <a:off x="1543199" y="1279912"/>
            <a:ext cx="9435992" cy="4766926"/>
            <a:chOff x="222259" y="1279912"/>
            <a:chExt cx="9435992" cy="4766926"/>
          </a:xfrm>
        </p:grpSpPr>
        <p:sp>
          <p:nvSpPr>
            <p:cNvPr id="17" name="Flowchart: Connector 16">
              <a:extLst>
                <a:ext uri="{FF2B5EF4-FFF2-40B4-BE49-F238E27FC236}">
                  <a16:creationId xmlns:a16="http://schemas.microsoft.com/office/drawing/2014/main" id="{7371CBCD-DD7E-0CA8-8C80-7D77D5B28B55}"/>
                </a:ext>
              </a:extLst>
            </p:cNvPr>
            <p:cNvSpPr/>
            <p:nvPr/>
          </p:nvSpPr>
          <p:spPr>
            <a:xfrm>
              <a:off x="624980"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01</a:t>
              </a:r>
            </a:p>
          </p:txBody>
        </p:sp>
        <p:sp>
          <p:nvSpPr>
            <p:cNvPr id="28" name="Arrow: Pentagon 27">
              <a:extLst>
                <a:ext uri="{FF2B5EF4-FFF2-40B4-BE49-F238E27FC236}">
                  <a16:creationId xmlns:a16="http://schemas.microsoft.com/office/drawing/2014/main" id="{18F87414-54D1-E7DF-8639-686F4FF55AA2}"/>
                </a:ext>
              </a:extLst>
            </p:cNvPr>
            <p:cNvSpPr/>
            <p:nvPr/>
          </p:nvSpPr>
          <p:spPr>
            <a:xfrm rot="5400000">
              <a:off x="6823611"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29" name="Arrow: Pentagon 28">
              <a:extLst>
                <a:ext uri="{FF2B5EF4-FFF2-40B4-BE49-F238E27FC236}">
                  <a16:creationId xmlns:a16="http://schemas.microsoft.com/office/drawing/2014/main" id="{B4AA414F-4BC0-1056-DE13-C7443EEB57FE}"/>
                </a:ext>
              </a:extLst>
            </p:cNvPr>
            <p:cNvSpPr/>
            <p:nvPr/>
          </p:nvSpPr>
          <p:spPr>
            <a:xfrm rot="5400000">
              <a:off x="4340108"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30" name="Arrow: Pentagon 29">
              <a:extLst>
                <a:ext uri="{FF2B5EF4-FFF2-40B4-BE49-F238E27FC236}">
                  <a16:creationId xmlns:a16="http://schemas.microsoft.com/office/drawing/2014/main" id="{2FE4CD46-064E-4EB5-5202-B12FC0E5488D}"/>
                </a:ext>
              </a:extLst>
            </p:cNvPr>
            <p:cNvSpPr/>
            <p:nvPr/>
          </p:nvSpPr>
          <p:spPr>
            <a:xfrm rot="5400000">
              <a:off x="1783181"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b="1" dirty="0"/>
            </a:p>
          </p:txBody>
        </p:sp>
        <p:sp>
          <p:nvSpPr>
            <p:cNvPr id="33" name="Flowchart: Connector 32">
              <a:extLst>
                <a:ext uri="{FF2B5EF4-FFF2-40B4-BE49-F238E27FC236}">
                  <a16:creationId xmlns:a16="http://schemas.microsoft.com/office/drawing/2014/main" id="{5A198437-928A-7D01-B72C-D9C41CAF7855}"/>
                </a:ext>
              </a:extLst>
            </p:cNvPr>
            <p:cNvSpPr/>
            <p:nvPr/>
          </p:nvSpPr>
          <p:spPr>
            <a:xfrm>
              <a:off x="3154772"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02</a:t>
              </a:r>
            </a:p>
          </p:txBody>
        </p:sp>
        <p:sp>
          <p:nvSpPr>
            <p:cNvPr id="35" name="Flowchart: Connector 34">
              <a:extLst>
                <a:ext uri="{FF2B5EF4-FFF2-40B4-BE49-F238E27FC236}">
                  <a16:creationId xmlns:a16="http://schemas.microsoft.com/office/drawing/2014/main" id="{F6B305F0-38E9-9563-EFC7-BA01C0F56BBC}"/>
                </a:ext>
              </a:extLst>
            </p:cNvPr>
            <p:cNvSpPr/>
            <p:nvPr/>
          </p:nvSpPr>
          <p:spPr>
            <a:xfrm>
              <a:off x="5711708" y="1285564"/>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03</a:t>
              </a:r>
            </a:p>
          </p:txBody>
        </p:sp>
        <p:sp>
          <p:nvSpPr>
            <p:cNvPr id="37" name="Flowchart: Connector 36">
              <a:extLst>
                <a:ext uri="{FF2B5EF4-FFF2-40B4-BE49-F238E27FC236}">
                  <a16:creationId xmlns:a16="http://schemas.microsoft.com/office/drawing/2014/main" id="{9FB27177-3173-0656-446F-FB5D9CAC5C99}"/>
                </a:ext>
              </a:extLst>
            </p:cNvPr>
            <p:cNvSpPr/>
            <p:nvPr/>
          </p:nvSpPr>
          <p:spPr>
            <a:xfrm>
              <a:off x="8195211"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04</a:t>
              </a:r>
            </a:p>
          </p:txBody>
        </p:sp>
        <p:sp>
          <p:nvSpPr>
            <p:cNvPr id="40" name="TextBox 39">
              <a:extLst>
                <a:ext uri="{FF2B5EF4-FFF2-40B4-BE49-F238E27FC236}">
                  <a16:creationId xmlns:a16="http://schemas.microsoft.com/office/drawing/2014/main" id="{9686AAD2-E25C-CEA9-ADFF-512A3D363B06}"/>
                </a:ext>
              </a:extLst>
            </p:cNvPr>
            <p:cNvSpPr txBox="1"/>
            <p:nvPr/>
          </p:nvSpPr>
          <p:spPr>
            <a:xfrm>
              <a:off x="373931" y="2458064"/>
              <a:ext cx="1406013" cy="461665"/>
            </a:xfrm>
            <a:prstGeom prst="rect">
              <a:avLst/>
            </a:prstGeom>
            <a:noFill/>
          </p:spPr>
          <p:txBody>
            <a:bodyPr wrap="square" rtlCol="0">
              <a:spAutoFit/>
            </a:bodyPr>
            <a:lstStyle/>
            <a:p>
              <a:pPr algn="ctr"/>
              <a:r>
                <a:rPr lang="en-US" sz="1200" b="1" dirty="0"/>
                <a:t>Compile the Model</a:t>
              </a:r>
            </a:p>
          </p:txBody>
        </p:sp>
        <p:sp>
          <p:nvSpPr>
            <p:cNvPr id="41" name="TextBox 40">
              <a:extLst>
                <a:ext uri="{FF2B5EF4-FFF2-40B4-BE49-F238E27FC236}">
                  <a16:creationId xmlns:a16="http://schemas.microsoft.com/office/drawing/2014/main" id="{9D1AFFBA-6E8A-DB03-FAEA-0AE69099708C}"/>
                </a:ext>
              </a:extLst>
            </p:cNvPr>
            <p:cNvSpPr txBox="1"/>
            <p:nvPr/>
          </p:nvSpPr>
          <p:spPr>
            <a:xfrm>
              <a:off x="2851354" y="2547421"/>
              <a:ext cx="1543665" cy="276999"/>
            </a:xfrm>
            <a:prstGeom prst="rect">
              <a:avLst/>
            </a:prstGeom>
            <a:noFill/>
          </p:spPr>
          <p:txBody>
            <a:bodyPr wrap="square" rtlCol="0">
              <a:spAutoFit/>
            </a:bodyPr>
            <a:lstStyle/>
            <a:p>
              <a:pPr algn="ctr"/>
              <a:r>
                <a:rPr lang="en-US" sz="1200" b="1" dirty="0"/>
                <a:t>Fit the Model</a:t>
              </a:r>
            </a:p>
          </p:txBody>
        </p:sp>
        <p:sp>
          <p:nvSpPr>
            <p:cNvPr id="42" name="TextBox 41">
              <a:extLst>
                <a:ext uri="{FF2B5EF4-FFF2-40B4-BE49-F238E27FC236}">
                  <a16:creationId xmlns:a16="http://schemas.microsoft.com/office/drawing/2014/main" id="{639D3BFD-3E1E-4330-78FF-EEC417D2F556}"/>
                </a:ext>
              </a:extLst>
            </p:cNvPr>
            <p:cNvSpPr txBox="1"/>
            <p:nvPr/>
          </p:nvSpPr>
          <p:spPr>
            <a:xfrm>
              <a:off x="5358581" y="2523027"/>
              <a:ext cx="1671484" cy="276999"/>
            </a:xfrm>
            <a:prstGeom prst="rect">
              <a:avLst/>
            </a:prstGeom>
            <a:noFill/>
          </p:spPr>
          <p:txBody>
            <a:bodyPr wrap="square" rtlCol="0">
              <a:spAutoFit/>
            </a:bodyPr>
            <a:lstStyle/>
            <a:p>
              <a:pPr algn="ctr"/>
              <a:r>
                <a:rPr lang="en-US" sz="1200" b="1" dirty="0"/>
                <a:t>Save the Model</a:t>
              </a:r>
            </a:p>
          </p:txBody>
        </p:sp>
        <p:sp>
          <p:nvSpPr>
            <p:cNvPr id="43" name="TextBox 42">
              <a:extLst>
                <a:ext uri="{FF2B5EF4-FFF2-40B4-BE49-F238E27FC236}">
                  <a16:creationId xmlns:a16="http://schemas.microsoft.com/office/drawing/2014/main" id="{3F28B841-4901-07AB-C9D4-41F14E67F553}"/>
                </a:ext>
              </a:extLst>
            </p:cNvPr>
            <p:cNvSpPr txBox="1"/>
            <p:nvPr/>
          </p:nvSpPr>
          <p:spPr>
            <a:xfrm>
              <a:off x="7836310" y="2458064"/>
              <a:ext cx="1748709" cy="461665"/>
            </a:xfrm>
            <a:prstGeom prst="rect">
              <a:avLst/>
            </a:prstGeom>
            <a:noFill/>
          </p:spPr>
          <p:txBody>
            <a:bodyPr wrap="square" rtlCol="0">
              <a:spAutoFit/>
            </a:bodyPr>
            <a:lstStyle/>
            <a:p>
              <a:pPr algn="ctr"/>
              <a:r>
                <a:rPr lang="en-US" sz="1200" b="1" dirty="0"/>
                <a:t>Evaluate Model Performance</a:t>
              </a:r>
            </a:p>
          </p:txBody>
        </p:sp>
        <p:sp>
          <p:nvSpPr>
            <p:cNvPr id="47" name="TextBox 46">
              <a:extLst>
                <a:ext uri="{FF2B5EF4-FFF2-40B4-BE49-F238E27FC236}">
                  <a16:creationId xmlns:a16="http://schemas.microsoft.com/office/drawing/2014/main" id="{B9BFB65A-001D-9176-B4AC-BE24C6109FD5}"/>
                </a:ext>
              </a:extLst>
            </p:cNvPr>
            <p:cNvSpPr txBox="1"/>
            <p:nvPr/>
          </p:nvSpPr>
          <p:spPr>
            <a:xfrm>
              <a:off x="222259" y="3128703"/>
              <a:ext cx="1740310" cy="2239074"/>
            </a:xfrm>
            <a:prstGeom prst="rect">
              <a:avLst/>
            </a:prstGeom>
            <a:noFill/>
          </p:spPr>
          <p:txBody>
            <a:bodyPr wrap="square" rtlCol="0">
              <a:spAutoFit/>
            </a:bodyPr>
            <a:lstStyle/>
            <a:p>
              <a:pPr algn="ctr" rtl="0">
                <a:spcAft>
                  <a:spcPts val="922"/>
                </a:spcAft>
              </a:pPr>
              <a:r>
                <a:rPr lang="en-US" sz="1200" b="1" i="0" dirty="0">
                  <a:solidFill>
                    <a:srgbClr val="000000"/>
                  </a:solidFill>
                  <a:effectLst/>
                  <a:latin typeface="Ink Free" panose="03080402000500000000" pitchFamily="66" charset="0"/>
                </a:rPr>
                <a:t>Begin by compiling the custom CNN model using the Adam optimizer and categorical crossentropy as the loss function</a:t>
              </a:r>
            </a:p>
            <a:p>
              <a:pPr algn="ctr" rtl="0"/>
              <a:r>
                <a:rPr lang="en-US" sz="1200" b="1" i="0" dirty="0">
                  <a:solidFill>
                    <a:srgbClr val="000000"/>
                  </a:solidFill>
                  <a:effectLst/>
                  <a:latin typeface="Ink Free" panose="03080402000500000000" pitchFamily="66" charset="0"/>
                </a:rPr>
                <a:t>This step is crucial for preparing the model for training, ensuring it can effectively learn from the data</a:t>
              </a:r>
            </a:p>
          </p:txBody>
        </p:sp>
        <p:sp>
          <p:nvSpPr>
            <p:cNvPr id="48" name="TextBox 47">
              <a:extLst>
                <a:ext uri="{FF2B5EF4-FFF2-40B4-BE49-F238E27FC236}">
                  <a16:creationId xmlns:a16="http://schemas.microsoft.com/office/drawing/2014/main" id="{4E8DCA1A-C5B1-FCEC-57A1-C1866D9DAA19}"/>
                </a:ext>
              </a:extLst>
            </p:cNvPr>
            <p:cNvSpPr txBox="1"/>
            <p:nvPr/>
          </p:nvSpPr>
          <p:spPr>
            <a:xfrm>
              <a:off x="2753031" y="2840497"/>
              <a:ext cx="1740310" cy="2539157"/>
            </a:xfrm>
            <a:prstGeom prst="rect">
              <a:avLst/>
            </a:prstGeom>
            <a:noFill/>
          </p:spPr>
          <p:txBody>
            <a:bodyPr wrap="square" rtlCol="0">
              <a:spAutoFit/>
            </a:bodyPr>
            <a:lstStyle/>
            <a:p>
              <a:pPr algn="ctr" rtl="0">
                <a:spcAft>
                  <a:spcPts val="896"/>
                </a:spcAft>
              </a:pPr>
              <a:r>
                <a:rPr lang="en-US" sz="1200" b="1" i="0" dirty="0">
                  <a:solidFill>
                    <a:srgbClr val="000000"/>
                  </a:solidFill>
                  <a:effectLst/>
                  <a:latin typeface="Ink Free" panose="03080402000500000000" pitchFamily="66" charset="0"/>
                </a:rPr>
                <a:t>Train the model by fitting it with the training data and validation data.</a:t>
              </a:r>
            </a:p>
            <a:p>
              <a:pPr algn="ctr" rtl="0">
                <a:spcAft>
                  <a:spcPts val="896"/>
                </a:spcAft>
              </a:pPr>
              <a:r>
                <a:rPr lang="en-US" sz="1200" b="1" i="0" dirty="0">
                  <a:solidFill>
                    <a:srgbClr val="000000"/>
                  </a:solidFill>
                  <a:effectLst/>
                  <a:latin typeface="Ink Free" panose="03080402000500000000" pitchFamily="66" charset="0"/>
                </a:rPr>
                <a:t>Set the batch size to 10 and the number of epochs to 30.</a:t>
              </a:r>
            </a:p>
            <a:p>
              <a:pPr algn="ctr" rtl="0"/>
              <a:r>
                <a:rPr lang="en-US" sz="1200" b="1" i="0" dirty="0">
                  <a:solidFill>
                    <a:srgbClr val="000000"/>
                  </a:solidFill>
                  <a:effectLst/>
                  <a:latin typeface="Ink Free" panose="03080402000500000000" pitchFamily="66" charset="0"/>
                </a:rPr>
                <a:t>This process involves adjusting the model's weights based on the input data to minimize the loss function.</a:t>
              </a:r>
            </a:p>
          </p:txBody>
        </p:sp>
        <p:sp>
          <p:nvSpPr>
            <p:cNvPr id="49" name="TextBox 48">
              <a:extLst>
                <a:ext uri="{FF2B5EF4-FFF2-40B4-BE49-F238E27FC236}">
                  <a16:creationId xmlns:a16="http://schemas.microsoft.com/office/drawing/2014/main" id="{234056B3-B064-EEC3-11AB-8163E71F6F48}"/>
                </a:ext>
              </a:extLst>
            </p:cNvPr>
            <p:cNvSpPr txBox="1"/>
            <p:nvPr/>
          </p:nvSpPr>
          <p:spPr>
            <a:xfrm>
              <a:off x="5279923" y="3024358"/>
              <a:ext cx="1750142" cy="2067233"/>
            </a:xfrm>
            <a:prstGeom prst="rect">
              <a:avLst/>
            </a:prstGeom>
            <a:noFill/>
          </p:spPr>
          <p:txBody>
            <a:bodyPr wrap="square" rtlCol="0">
              <a:spAutoFit/>
            </a:bodyPr>
            <a:lstStyle/>
            <a:p>
              <a:pPr algn="ctr" rtl="0">
                <a:spcAft>
                  <a:spcPts val="990"/>
                </a:spcAft>
              </a:pPr>
              <a:r>
                <a:rPr lang="en-US" sz="1200" b="1" i="0" dirty="0">
                  <a:solidFill>
                    <a:srgbClr val="000000"/>
                  </a:solidFill>
                  <a:effectLst/>
                  <a:latin typeface="Ink Free" panose="03080402000500000000" pitchFamily="66" charset="0"/>
                </a:rPr>
                <a:t>After training, save the trained model to preserve the learned weights and architecture.</a:t>
              </a:r>
            </a:p>
            <a:p>
              <a:pPr algn="ctr" rtl="0"/>
              <a:r>
                <a:rPr lang="en-US" sz="1200" b="1" i="0" dirty="0">
                  <a:solidFill>
                    <a:srgbClr val="000000"/>
                  </a:solidFill>
                  <a:effectLst/>
                  <a:latin typeface="Ink Free" panose="03080402000500000000" pitchFamily="66" charset="0"/>
                </a:rPr>
                <a:t>This allows for future use without the need to retrain, facilitating quicker deployment and testing.</a:t>
              </a:r>
            </a:p>
          </p:txBody>
        </p:sp>
        <p:sp>
          <p:nvSpPr>
            <p:cNvPr id="50" name="TextBox 49">
              <a:extLst>
                <a:ext uri="{FF2B5EF4-FFF2-40B4-BE49-F238E27FC236}">
                  <a16:creationId xmlns:a16="http://schemas.microsoft.com/office/drawing/2014/main" id="{54EF3DDB-5E55-E7B5-5A92-72D846CF53B7}"/>
                </a:ext>
              </a:extLst>
            </p:cNvPr>
            <p:cNvSpPr txBox="1"/>
            <p:nvPr/>
          </p:nvSpPr>
          <p:spPr>
            <a:xfrm>
              <a:off x="7836310" y="3024358"/>
              <a:ext cx="1748709" cy="2067233"/>
            </a:xfrm>
            <a:prstGeom prst="rect">
              <a:avLst/>
            </a:prstGeom>
            <a:noFill/>
          </p:spPr>
          <p:txBody>
            <a:bodyPr wrap="square" rtlCol="0">
              <a:spAutoFit/>
            </a:bodyPr>
            <a:lstStyle/>
            <a:p>
              <a:pPr algn="ctr" rtl="0">
                <a:spcAft>
                  <a:spcPts val="984"/>
                </a:spcAft>
              </a:pPr>
              <a:r>
                <a:rPr lang="en-US" sz="1200" b="1" i="0" dirty="0">
                  <a:solidFill>
                    <a:srgbClr val="000000"/>
                  </a:solidFill>
                  <a:effectLst/>
                  <a:latin typeface="Ink Free" panose="03080402000500000000" pitchFamily="66" charset="0"/>
                </a:rPr>
                <a:t>Finally, evaluate the model using test data to obtain test loss and accuracy metrics.</a:t>
              </a:r>
            </a:p>
            <a:p>
              <a:pPr algn="ctr" rtl="0"/>
              <a:r>
                <a:rPr lang="en-US" sz="1200" b="1" i="0" dirty="0">
                  <a:solidFill>
                    <a:srgbClr val="000000"/>
                  </a:solidFill>
                  <a:effectLst/>
                  <a:latin typeface="Ink Free" panose="03080402000500000000" pitchFamily="66" charset="0"/>
                </a:rPr>
                <a:t>This step is essential to assess how well the model generalizes to unseen data and to identify areas for potential improvement.</a:t>
              </a:r>
            </a:p>
          </p:txBody>
        </p:sp>
      </p:grpSp>
      <p:sp>
        <p:nvSpPr>
          <p:cNvPr id="52" name="TextBox 51">
            <a:extLst>
              <a:ext uri="{FF2B5EF4-FFF2-40B4-BE49-F238E27FC236}">
                <a16:creationId xmlns:a16="http://schemas.microsoft.com/office/drawing/2014/main" id="{3C710D0A-34E4-4311-35EB-1429290E9FF4}"/>
              </a:ext>
            </a:extLst>
          </p:cNvPr>
          <p:cNvSpPr txBox="1"/>
          <p:nvPr/>
        </p:nvSpPr>
        <p:spPr>
          <a:xfrm>
            <a:off x="373931" y="294968"/>
            <a:ext cx="6370998" cy="584775"/>
          </a:xfrm>
          <a:prstGeom prst="rect">
            <a:avLst/>
          </a:prstGeom>
          <a:noFill/>
        </p:spPr>
        <p:txBody>
          <a:bodyPr wrap="square" rtlCol="0">
            <a:spAutoFit/>
          </a:bodyPr>
          <a:lstStyle/>
          <a:p>
            <a:r>
              <a:rPr lang="en-US" sz="3200" b="1" dirty="0">
                <a:latin typeface="+mj-lt"/>
              </a:rPr>
              <a:t>Training the Custom CNN Model</a:t>
            </a:r>
          </a:p>
        </p:txBody>
      </p:sp>
    </p:spTree>
    <p:extLst>
      <p:ext uri="{BB962C8B-B14F-4D97-AF65-F5344CB8AC3E}">
        <p14:creationId xmlns:p14="http://schemas.microsoft.com/office/powerpoint/2010/main" val="246035655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9164F-D2C7-AA24-1C56-CDC4686D2ADF}"/>
              </a:ext>
            </a:extLst>
          </p:cNvPr>
          <p:cNvSpPr txBox="1"/>
          <p:nvPr/>
        </p:nvSpPr>
        <p:spPr>
          <a:xfrm>
            <a:off x="157316" y="245806"/>
            <a:ext cx="7393858" cy="707886"/>
          </a:xfrm>
          <a:prstGeom prst="rect">
            <a:avLst/>
          </a:prstGeom>
          <a:noFill/>
        </p:spPr>
        <p:txBody>
          <a:bodyPr wrap="square" rtlCol="0">
            <a:spAutoFit/>
          </a:bodyPr>
          <a:lstStyle/>
          <a:p>
            <a:r>
              <a:rPr lang="en-US" sz="4000" b="1" dirty="0">
                <a:latin typeface="+mj-lt"/>
              </a:rPr>
              <a:t>Evaluating the Custom CNN Model</a:t>
            </a:r>
          </a:p>
        </p:txBody>
      </p:sp>
      <p:sp>
        <p:nvSpPr>
          <p:cNvPr id="4" name="TextBox 3">
            <a:extLst>
              <a:ext uri="{FF2B5EF4-FFF2-40B4-BE49-F238E27FC236}">
                <a16:creationId xmlns:a16="http://schemas.microsoft.com/office/drawing/2014/main" id="{F83FAF84-BDAF-C151-6D0A-EDFD19A29F77}"/>
              </a:ext>
            </a:extLst>
          </p:cNvPr>
          <p:cNvSpPr txBox="1"/>
          <p:nvPr/>
        </p:nvSpPr>
        <p:spPr>
          <a:xfrm>
            <a:off x="157317" y="1061884"/>
            <a:ext cx="3559278" cy="2990562"/>
          </a:xfrm>
          <a:prstGeom prst="rect">
            <a:avLst/>
          </a:prstGeom>
          <a:noFill/>
        </p:spPr>
        <p:txBody>
          <a:bodyPr wrap="square" rtlCol="0">
            <a:spAutoFit/>
          </a:bodyPr>
          <a:lstStyle/>
          <a:p>
            <a:pPr algn="ctr"/>
            <a:r>
              <a:rPr lang="en-US" b="1" dirty="0"/>
              <a:t>Test Loss and Accuracy</a:t>
            </a:r>
          </a:p>
          <a:p>
            <a:endParaRPr lang="en-US" b="1" dirty="0"/>
          </a:p>
          <a:p>
            <a:pPr algn="ctr" rtl="0"/>
            <a:r>
              <a:rPr lang="en-US" b="0" i="0" dirty="0">
                <a:solidFill>
                  <a:srgbClr val="000000"/>
                </a:solidFill>
                <a:effectLst/>
                <a:latin typeface="Ink Free" panose="03080402000500000000" pitchFamily="66" charset="0"/>
              </a:rPr>
              <a:t>The model's performance is assessed using test data, yielding a test loss and test accuracy.</a:t>
            </a:r>
          </a:p>
          <a:p>
            <a:pPr algn="ctr" rtl="0">
              <a:spcBef>
                <a:spcPts val="1000"/>
              </a:spcBef>
            </a:pPr>
            <a:r>
              <a:rPr lang="en-US" b="0" i="0" dirty="0">
                <a:solidFill>
                  <a:srgbClr val="000000"/>
                </a:solidFill>
                <a:effectLst/>
                <a:latin typeface="Ink Free" panose="03080402000500000000" pitchFamily="66" charset="0"/>
              </a:rPr>
              <a:t>High accuracy indicates the model's ability to correctly classify images, while low test loss reflects effective learning.</a:t>
            </a:r>
          </a:p>
          <a:p>
            <a:endParaRPr lang="en-US" b="1" dirty="0"/>
          </a:p>
        </p:txBody>
      </p:sp>
      <p:sp>
        <p:nvSpPr>
          <p:cNvPr id="5" name="TextBox 4">
            <a:extLst>
              <a:ext uri="{FF2B5EF4-FFF2-40B4-BE49-F238E27FC236}">
                <a16:creationId xmlns:a16="http://schemas.microsoft.com/office/drawing/2014/main" id="{F6E8400C-7480-0D7C-CBEE-4244A526E4F7}"/>
              </a:ext>
            </a:extLst>
          </p:cNvPr>
          <p:cNvSpPr txBox="1"/>
          <p:nvPr/>
        </p:nvSpPr>
        <p:spPr>
          <a:xfrm>
            <a:off x="3854245" y="1061884"/>
            <a:ext cx="4267200" cy="2990562"/>
          </a:xfrm>
          <a:prstGeom prst="rect">
            <a:avLst/>
          </a:prstGeom>
          <a:noFill/>
        </p:spPr>
        <p:txBody>
          <a:bodyPr wrap="square" rtlCol="0">
            <a:spAutoFit/>
          </a:bodyPr>
          <a:lstStyle/>
          <a:p>
            <a:pPr algn="ctr"/>
            <a:r>
              <a:rPr lang="en-US" b="1" dirty="0"/>
              <a:t>Precision and Recall</a:t>
            </a:r>
          </a:p>
          <a:p>
            <a:pPr algn="ctr"/>
            <a:endParaRPr lang="en-US" b="1" dirty="0"/>
          </a:p>
          <a:p>
            <a:pPr algn="ctr" rtl="0"/>
            <a:r>
              <a:rPr lang="en-US" b="0" i="0" dirty="0">
                <a:solidFill>
                  <a:srgbClr val="000000"/>
                </a:solidFill>
                <a:effectLst/>
                <a:latin typeface="Ink Free" panose="03080402000500000000" pitchFamily="66" charset="0"/>
              </a:rPr>
              <a:t>Precision measures the proportion of true positive predictions among all positive predictions made by the model.</a:t>
            </a:r>
          </a:p>
          <a:p>
            <a:pPr algn="ctr" rtl="0">
              <a:spcBef>
                <a:spcPts val="1000"/>
              </a:spcBef>
            </a:pPr>
            <a:r>
              <a:rPr lang="en-US" b="0" i="0" dirty="0">
                <a:solidFill>
                  <a:srgbClr val="000000"/>
                </a:solidFill>
                <a:effectLst/>
                <a:latin typeface="Ink Free" panose="03080402000500000000" pitchFamily="66" charset="0"/>
              </a:rPr>
              <a:t>Recall indicates the model's ability to identify all relevant instances, calculated as the ratio of true positives to the total actual positives.</a:t>
            </a:r>
          </a:p>
          <a:p>
            <a:pPr algn="ctr"/>
            <a:endParaRPr lang="en-US" b="1" dirty="0"/>
          </a:p>
        </p:txBody>
      </p:sp>
      <p:sp>
        <p:nvSpPr>
          <p:cNvPr id="6" name="TextBox 5">
            <a:extLst>
              <a:ext uri="{FF2B5EF4-FFF2-40B4-BE49-F238E27FC236}">
                <a16:creationId xmlns:a16="http://schemas.microsoft.com/office/drawing/2014/main" id="{6FDC770E-789C-9DE9-455C-EC9077874C3A}"/>
              </a:ext>
            </a:extLst>
          </p:cNvPr>
          <p:cNvSpPr txBox="1"/>
          <p:nvPr/>
        </p:nvSpPr>
        <p:spPr>
          <a:xfrm>
            <a:off x="8161872" y="1061884"/>
            <a:ext cx="3872811" cy="2713563"/>
          </a:xfrm>
          <a:prstGeom prst="rect">
            <a:avLst/>
          </a:prstGeom>
          <a:noFill/>
        </p:spPr>
        <p:txBody>
          <a:bodyPr wrap="square" rtlCol="0">
            <a:spAutoFit/>
          </a:bodyPr>
          <a:lstStyle/>
          <a:p>
            <a:pPr algn="ctr"/>
            <a:r>
              <a:rPr lang="en-US" b="1" dirty="0"/>
              <a:t>F1 Score</a:t>
            </a:r>
          </a:p>
          <a:p>
            <a:pPr algn="ctr"/>
            <a:endParaRPr lang="en-US" b="1" dirty="0"/>
          </a:p>
          <a:p>
            <a:pPr algn="l" rtl="0"/>
            <a:r>
              <a:rPr lang="en-US" b="0" i="0" dirty="0">
                <a:solidFill>
                  <a:srgbClr val="000000"/>
                </a:solidFill>
                <a:effectLst/>
                <a:latin typeface="Ink Free" panose="03080402000500000000" pitchFamily="66" charset="0"/>
              </a:rPr>
              <a:t>The F1 score is the harmonic mean of precision and recall, providing a single metric that balances both concerns.</a:t>
            </a:r>
          </a:p>
          <a:p>
            <a:pPr algn="l" rtl="0">
              <a:spcBef>
                <a:spcPts val="1000"/>
              </a:spcBef>
            </a:pPr>
            <a:r>
              <a:rPr lang="en-US" b="0" i="0" dirty="0">
                <a:solidFill>
                  <a:srgbClr val="000000"/>
                </a:solidFill>
                <a:effectLst/>
                <a:latin typeface="Ink Free" panose="03080402000500000000" pitchFamily="66" charset="0"/>
              </a:rPr>
              <a:t>A low F1 score suggests that the model struggles to maintain a balance between precision and recall.</a:t>
            </a:r>
          </a:p>
          <a:p>
            <a:pPr algn="ctr"/>
            <a:endParaRPr lang="en-US" b="1" dirty="0"/>
          </a:p>
        </p:txBody>
      </p:sp>
      <p:sp>
        <p:nvSpPr>
          <p:cNvPr id="7" name="TextBox 6">
            <a:extLst>
              <a:ext uri="{FF2B5EF4-FFF2-40B4-BE49-F238E27FC236}">
                <a16:creationId xmlns:a16="http://schemas.microsoft.com/office/drawing/2014/main" id="{FAC6811E-799E-9C63-1848-D231DF670183}"/>
              </a:ext>
            </a:extLst>
          </p:cNvPr>
          <p:cNvSpPr txBox="1"/>
          <p:nvPr/>
        </p:nvSpPr>
        <p:spPr>
          <a:xfrm>
            <a:off x="157316" y="3907716"/>
            <a:ext cx="5535561" cy="2436564"/>
          </a:xfrm>
          <a:prstGeom prst="rect">
            <a:avLst/>
          </a:prstGeom>
          <a:noFill/>
        </p:spPr>
        <p:txBody>
          <a:bodyPr wrap="square" rtlCol="0">
            <a:spAutoFit/>
          </a:bodyPr>
          <a:lstStyle/>
          <a:p>
            <a:pPr algn="ctr"/>
            <a:r>
              <a:rPr lang="en-US" b="1" dirty="0"/>
              <a:t>Confusion Matrix</a:t>
            </a:r>
          </a:p>
          <a:p>
            <a:pPr algn="ctr"/>
            <a:endParaRPr lang="en-US" b="1" dirty="0"/>
          </a:p>
          <a:p>
            <a:pPr algn="ctr" rtl="0"/>
            <a:r>
              <a:rPr lang="en-US" b="0" i="0" dirty="0">
                <a:solidFill>
                  <a:srgbClr val="000000"/>
                </a:solidFill>
                <a:effectLst/>
                <a:latin typeface="Ink Free" panose="03080402000500000000" pitchFamily="66" charset="0"/>
              </a:rPr>
              <a:t>The confusion matrix provides a detailed breakdown of the model's performance across all classes.</a:t>
            </a:r>
          </a:p>
          <a:p>
            <a:pPr algn="ctr" rtl="0">
              <a:spcBef>
                <a:spcPts val="1000"/>
              </a:spcBef>
            </a:pPr>
            <a:r>
              <a:rPr lang="en-US" b="0" i="0" dirty="0">
                <a:solidFill>
                  <a:srgbClr val="000000"/>
                </a:solidFill>
                <a:effectLst/>
                <a:latin typeface="Ink Free" panose="03080402000500000000" pitchFamily="66" charset="0"/>
              </a:rPr>
              <a:t>It includes True Positives (TP), True Negatives (TN), False Positives (FP), and False Negatives (FN) for each of the 34 food categories.</a:t>
            </a:r>
          </a:p>
          <a:p>
            <a:pPr algn="ctr"/>
            <a:endParaRPr lang="en-US" b="1" dirty="0"/>
          </a:p>
        </p:txBody>
      </p:sp>
      <p:sp>
        <p:nvSpPr>
          <p:cNvPr id="8" name="TextBox 7">
            <a:extLst>
              <a:ext uri="{FF2B5EF4-FFF2-40B4-BE49-F238E27FC236}">
                <a16:creationId xmlns:a16="http://schemas.microsoft.com/office/drawing/2014/main" id="{40EC1455-AFBD-3743-891C-11E340D9F68E}"/>
              </a:ext>
            </a:extLst>
          </p:cNvPr>
          <p:cNvSpPr txBox="1"/>
          <p:nvPr/>
        </p:nvSpPr>
        <p:spPr>
          <a:xfrm>
            <a:off x="6499125" y="3907716"/>
            <a:ext cx="5093107" cy="2990562"/>
          </a:xfrm>
          <a:prstGeom prst="rect">
            <a:avLst/>
          </a:prstGeom>
          <a:noFill/>
        </p:spPr>
        <p:txBody>
          <a:bodyPr wrap="square" rtlCol="0">
            <a:spAutoFit/>
          </a:bodyPr>
          <a:lstStyle/>
          <a:p>
            <a:pPr algn="ctr"/>
            <a:r>
              <a:rPr lang="en-US" b="1" dirty="0"/>
              <a:t>Overall Model Evaluation</a:t>
            </a:r>
          </a:p>
          <a:p>
            <a:pPr algn="ctr"/>
            <a:endParaRPr lang="en-US" b="1" dirty="0"/>
          </a:p>
          <a:p>
            <a:pPr algn="ctr" rtl="0"/>
            <a:r>
              <a:rPr lang="en-US" b="0" i="0" dirty="0">
                <a:solidFill>
                  <a:srgbClr val="000000"/>
                </a:solidFill>
                <a:effectLst/>
                <a:latin typeface="Ink Free" panose="03080402000500000000" pitchFamily="66" charset="0"/>
              </a:rPr>
              <a:t>The evaluation metrics are stored in a JSON file for further analysis.</a:t>
            </a:r>
          </a:p>
          <a:p>
            <a:pPr algn="ctr" rtl="0">
              <a:spcBef>
                <a:spcPts val="1000"/>
              </a:spcBef>
            </a:pPr>
            <a:r>
              <a:rPr lang="en-US" b="0" i="0" dirty="0">
                <a:solidFill>
                  <a:srgbClr val="000000"/>
                </a:solidFill>
                <a:effectLst/>
                <a:latin typeface="Ink Free" panose="03080402000500000000" pitchFamily="66" charset="0"/>
              </a:rPr>
              <a:t>A comprehensive review of these metrics is essential, as high accuracy coupled with low precision and recall indicates poor model performance, emphasizing the need for improvement.</a:t>
            </a:r>
          </a:p>
          <a:p>
            <a:pPr algn="ctr"/>
            <a:endParaRPr lang="en-US" b="1" dirty="0"/>
          </a:p>
        </p:txBody>
      </p:sp>
    </p:spTree>
    <p:extLst>
      <p:ext uri="{BB962C8B-B14F-4D97-AF65-F5344CB8AC3E}">
        <p14:creationId xmlns:p14="http://schemas.microsoft.com/office/powerpoint/2010/main" val="193231361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F857E-9804-582C-867D-97564BD24D41}"/>
            </a:ext>
          </a:extLst>
        </p:cNvPr>
        <p:cNvGrpSpPr/>
        <p:nvPr/>
      </p:nvGrpSpPr>
      <p:grpSpPr>
        <a:xfrm>
          <a:off x="0" y="0"/>
          <a:ext cx="0" cy="0"/>
          <a:chOff x="0" y="0"/>
          <a:chExt cx="0" cy="0"/>
        </a:xfrm>
      </p:grpSpPr>
      <p:sp>
        <p:nvSpPr>
          <p:cNvPr id="14" name="Arrow: Pentagon 13">
            <a:extLst>
              <a:ext uri="{FF2B5EF4-FFF2-40B4-BE49-F238E27FC236}">
                <a16:creationId xmlns:a16="http://schemas.microsoft.com/office/drawing/2014/main" id="{5CEC9103-D0F3-38B3-40C3-0CE8EB5C197C}"/>
              </a:ext>
            </a:extLst>
          </p:cNvPr>
          <p:cNvSpPr/>
          <p:nvPr/>
        </p:nvSpPr>
        <p:spPr>
          <a:xfrm rot="5400000">
            <a:off x="569077"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grpSp>
        <p:nvGrpSpPr>
          <p:cNvPr id="2" name="Group 1">
            <a:extLst>
              <a:ext uri="{FF2B5EF4-FFF2-40B4-BE49-F238E27FC236}">
                <a16:creationId xmlns:a16="http://schemas.microsoft.com/office/drawing/2014/main" id="{95259053-B025-FED3-8D8D-3B54272B0193}"/>
              </a:ext>
            </a:extLst>
          </p:cNvPr>
          <p:cNvGrpSpPr/>
          <p:nvPr/>
        </p:nvGrpSpPr>
        <p:grpSpPr>
          <a:xfrm>
            <a:off x="1527722" y="1279912"/>
            <a:ext cx="9451469" cy="4766926"/>
            <a:chOff x="206782" y="1279912"/>
            <a:chExt cx="9451469" cy="4766926"/>
          </a:xfrm>
        </p:grpSpPr>
        <p:sp>
          <p:nvSpPr>
            <p:cNvPr id="17" name="Flowchart: Connector 16">
              <a:extLst>
                <a:ext uri="{FF2B5EF4-FFF2-40B4-BE49-F238E27FC236}">
                  <a16:creationId xmlns:a16="http://schemas.microsoft.com/office/drawing/2014/main" id="{05ABF468-C50E-144C-CBF9-427313C86979}"/>
                </a:ext>
              </a:extLst>
            </p:cNvPr>
            <p:cNvSpPr/>
            <p:nvPr/>
          </p:nvSpPr>
          <p:spPr>
            <a:xfrm>
              <a:off x="624980"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01</a:t>
              </a:r>
            </a:p>
          </p:txBody>
        </p:sp>
        <p:sp>
          <p:nvSpPr>
            <p:cNvPr id="28" name="Arrow: Pentagon 27">
              <a:extLst>
                <a:ext uri="{FF2B5EF4-FFF2-40B4-BE49-F238E27FC236}">
                  <a16:creationId xmlns:a16="http://schemas.microsoft.com/office/drawing/2014/main" id="{295D5ABE-A21B-1D07-F199-704F56C66BC1}"/>
                </a:ext>
              </a:extLst>
            </p:cNvPr>
            <p:cNvSpPr/>
            <p:nvPr/>
          </p:nvSpPr>
          <p:spPr>
            <a:xfrm rot="5400000">
              <a:off x="6823611"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29" name="Arrow: Pentagon 28">
              <a:extLst>
                <a:ext uri="{FF2B5EF4-FFF2-40B4-BE49-F238E27FC236}">
                  <a16:creationId xmlns:a16="http://schemas.microsoft.com/office/drawing/2014/main" id="{C9EA08B6-B161-5C08-B3BC-AF371E00AD94}"/>
                </a:ext>
              </a:extLst>
            </p:cNvPr>
            <p:cNvSpPr/>
            <p:nvPr/>
          </p:nvSpPr>
          <p:spPr>
            <a:xfrm rot="5400000">
              <a:off x="4340108"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0000"/>
                </a:solidFill>
              </a:endParaRPr>
            </a:p>
          </p:txBody>
        </p:sp>
        <p:sp>
          <p:nvSpPr>
            <p:cNvPr id="30" name="Arrow: Pentagon 29">
              <a:extLst>
                <a:ext uri="{FF2B5EF4-FFF2-40B4-BE49-F238E27FC236}">
                  <a16:creationId xmlns:a16="http://schemas.microsoft.com/office/drawing/2014/main" id="{98114BC8-D985-F638-E14A-00A4296440BF}"/>
                </a:ext>
              </a:extLst>
            </p:cNvPr>
            <p:cNvSpPr/>
            <p:nvPr/>
          </p:nvSpPr>
          <p:spPr>
            <a:xfrm rot="5400000">
              <a:off x="1783181" y="3212198"/>
              <a:ext cx="3657600" cy="2011680"/>
            </a:xfrm>
            <a:prstGeom prst="homePlate">
              <a:avLst/>
            </a:prstGeom>
            <a:solidFill>
              <a:srgbClr val="FCD4F9"/>
            </a:solidFill>
            <a:ln>
              <a:solidFill>
                <a:schemeClr val="tx1"/>
              </a:solidFill>
            </a:ln>
            <a:effectLst>
              <a:glow rad="101600">
                <a:schemeClr val="accent5">
                  <a:satMod val="175000"/>
                  <a:alpha val="40000"/>
                </a:schemeClr>
              </a:glow>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b="1" dirty="0"/>
            </a:p>
          </p:txBody>
        </p:sp>
        <p:sp>
          <p:nvSpPr>
            <p:cNvPr id="33" name="Flowchart: Connector 32">
              <a:extLst>
                <a:ext uri="{FF2B5EF4-FFF2-40B4-BE49-F238E27FC236}">
                  <a16:creationId xmlns:a16="http://schemas.microsoft.com/office/drawing/2014/main" id="{3476C59F-D86B-7DAF-0652-D3E764D910E0}"/>
                </a:ext>
              </a:extLst>
            </p:cNvPr>
            <p:cNvSpPr/>
            <p:nvPr/>
          </p:nvSpPr>
          <p:spPr>
            <a:xfrm>
              <a:off x="3165986" y="1289003"/>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02</a:t>
              </a:r>
            </a:p>
          </p:txBody>
        </p:sp>
        <p:sp>
          <p:nvSpPr>
            <p:cNvPr id="35" name="Flowchart: Connector 34">
              <a:extLst>
                <a:ext uri="{FF2B5EF4-FFF2-40B4-BE49-F238E27FC236}">
                  <a16:creationId xmlns:a16="http://schemas.microsoft.com/office/drawing/2014/main" id="{6C4747F9-794E-8163-9B08-45C1305E34B4}"/>
                </a:ext>
              </a:extLst>
            </p:cNvPr>
            <p:cNvSpPr/>
            <p:nvPr/>
          </p:nvSpPr>
          <p:spPr>
            <a:xfrm>
              <a:off x="5711708" y="1285564"/>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03</a:t>
              </a:r>
            </a:p>
          </p:txBody>
        </p:sp>
        <p:sp>
          <p:nvSpPr>
            <p:cNvPr id="37" name="Flowchart: Connector 36">
              <a:extLst>
                <a:ext uri="{FF2B5EF4-FFF2-40B4-BE49-F238E27FC236}">
                  <a16:creationId xmlns:a16="http://schemas.microsoft.com/office/drawing/2014/main" id="{8FD177D0-D792-A216-308F-66534CF9A898}"/>
                </a:ext>
              </a:extLst>
            </p:cNvPr>
            <p:cNvSpPr/>
            <p:nvPr/>
          </p:nvSpPr>
          <p:spPr>
            <a:xfrm>
              <a:off x="8195211" y="1279912"/>
              <a:ext cx="914400" cy="914400"/>
            </a:xfrm>
            <a:prstGeom prst="flowChartConnector">
              <a:avLst/>
            </a:prstGeom>
            <a:solidFill>
              <a:srgbClr val="FFDDFF"/>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04</a:t>
              </a:r>
            </a:p>
          </p:txBody>
        </p:sp>
        <p:sp>
          <p:nvSpPr>
            <p:cNvPr id="40" name="TextBox 39">
              <a:extLst>
                <a:ext uri="{FF2B5EF4-FFF2-40B4-BE49-F238E27FC236}">
                  <a16:creationId xmlns:a16="http://schemas.microsoft.com/office/drawing/2014/main" id="{B172E55E-3A8E-34B6-A5B7-86B1E1F2366A}"/>
                </a:ext>
              </a:extLst>
            </p:cNvPr>
            <p:cNvSpPr txBox="1"/>
            <p:nvPr/>
          </p:nvSpPr>
          <p:spPr>
            <a:xfrm>
              <a:off x="373931" y="2458064"/>
              <a:ext cx="1406013" cy="461665"/>
            </a:xfrm>
            <a:prstGeom prst="rect">
              <a:avLst/>
            </a:prstGeom>
            <a:noFill/>
          </p:spPr>
          <p:txBody>
            <a:bodyPr wrap="square" rtlCol="0">
              <a:spAutoFit/>
            </a:bodyPr>
            <a:lstStyle/>
            <a:p>
              <a:pPr algn="ctr"/>
              <a:r>
                <a:rPr lang="en-US" sz="1200" b="1" dirty="0"/>
                <a:t>Create a Virtual Environment</a:t>
              </a:r>
            </a:p>
          </p:txBody>
        </p:sp>
        <p:sp>
          <p:nvSpPr>
            <p:cNvPr id="41" name="TextBox 40">
              <a:extLst>
                <a:ext uri="{FF2B5EF4-FFF2-40B4-BE49-F238E27FC236}">
                  <a16:creationId xmlns:a16="http://schemas.microsoft.com/office/drawing/2014/main" id="{55724DEC-11B4-8671-998D-0F543CD7E8E4}"/>
                </a:ext>
              </a:extLst>
            </p:cNvPr>
            <p:cNvSpPr txBox="1"/>
            <p:nvPr/>
          </p:nvSpPr>
          <p:spPr>
            <a:xfrm>
              <a:off x="2851354" y="2547421"/>
              <a:ext cx="1543665" cy="461665"/>
            </a:xfrm>
            <a:prstGeom prst="rect">
              <a:avLst/>
            </a:prstGeom>
            <a:noFill/>
          </p:spPr>
          <p:txBody>
            <a:bodyPr wrap="square" rtlCol="0">
              <a:spAutoFit/>
            </a:bodyPr>
            <a:lstStyle/>
            <a:p>
              <a:pPr algn="ctr"/>
              <a:r>
                <a:rPr lang="en-US" sz="1200" b="1" dirty="0"/>
                <a:t>Install Required Libraries</a:t>
              </a:r>
            </a:p>
          </p:txBody>
        </p:sp>
        <p:sp>
          <p:nvSpPr>
            <p:cNvPr id="42" name="TextBox 41">
              <a:extLst>
                <a:ext uri="{FF2B5EF4-FFF2-40B4-BE49-F238E27FC236}">
                  <a16:creationId xmlns:a16="http://schemas.microsoft.com/office/drawing/2014/main" id="{6CA9C54E-11D9-4063-4AB6-5EC59DE11ADF}"/>
                </a:ext>
              </a:extLst>
            </p:cNvPr>
            <p:cNvSpPr txBox="1"/>
            <p:nvPr/>
          </p:nvSpPr>
          <p:spPr>
            <a:xfrm>
              <a:off x="5358581" y="2523027"/>
              <a:ext cx="1671484" cy="461665"/>
            </a:xfrm>
            <a:prstGeom prst="rect">
              <a:avLst/>
            </a:prstGeom>
            <a:noFill/>
          </p:spPr>
          <p:txBody>
            <a:bodyPr wrap="square" rtlCol="0">
              <a:spAutoFit/>
            </a:bodyPr>
            <a:lstStyle/>
            <a:p>
              <a:pPr algn="ctr"/>
              <a:r>
                <a:rPr lang="en-US" sz="1200" b="1" dirty="0"/>
                <a:t>Download the Dataset</a:t>
              </a:r>
            </a:p>
          </p:txBody>
        </p:sp>
        <p:sp>
          <p:nvSpPr>
            <p:cNvPr id="43" name="TextBox 42">
              <a:extLst>
                <a:ext uri="{FF2B5EF4-FFF2-40B4-BE49-F238E27FC236}">
                  <a16:creationId xmlns:a16="http://schemas.microsoft.com/office/drawing/2014/main" id="{98CA66AE-AB84-9A9D-7A76-5F6D29EDC543}"/>
                </a:ext>
              </a:extLst>
            </p:cNvPr>
            <p:cNvSpPr txBox="1"/>
            <p:nvPr/>
          </p:nvSpPr>
          <p:spPr>
            <a:xfrm>
              <a:off x="7836310" y="2458064"/>
              <a:ext cx="1748709" cy="461665"/>
            </a:xfrm>
            <a:prstGeom prst="rect">
              <a:avLst/>
            </a:prstGeom>
            <a:noFill/>
          </p:spPr>
          <p:txBody>
            <a:bodyPr wrap="square" rtlCol="0">
              <a:spAutoFit/>
            </a:bodyPr>
            <a:lstStyle/>
            <a:p>
              <a:pPr algn="ctr"/>
              <a:r>
                <a:rPr lang="en-US" sz="1200" b="1" dirty="0"/>
                <a:t>Utilize Image Data Generator</a:t>
              </a:r>
            </a:p>
          </p:txBody>
        </p:sp>
        <p:sp>
          <p:nvSpPr>
            <p:cNvPr id="47" name="TextBox 46">
              <a:extLst>
                <a:ext uri="{FF2B5EF4-FFF2-40B4-BE49-F238E27FC236}">
                  <a16:creationId xmlns:a16="http://schemas.microsoft.com/office/drawing/2014/main" id="{DE59BA12-4922-3CEB-923A-7853E870E88C}"/>
                </a:ext>
              </a:extLst>
            </p:cNvPr>
            <p:cNvSpPr txBox="1"/>
            <p:nvPr/>
          </p:nvSpPr>
          <p:spPr>
            <a:xfrm>
              <a:off x="206782" y="2812417"/>
              <a:ext cx="1740310" cy="2539157"/>
            </a:xfrm>
            <a:prstGeom prst="rect">
              <a:avLst/>
            </a:prstGeom>
            <a:noFill/>
          </p:spPr>
          <p:txBody>
            <a:bodyPr wrap="square" rtlCol="0">
              <a:spAutoFit/>
            </a:bodyPr>
            <a:lstStyle/>
            <a:p>
              <a:pPr algn="ctr" rtl="0">
                <a:spcAft>
                  <a:spcPts val="896"/>
                </a:spcAft>
              </a:pPr>
              <a:r>
                <a:rPr lang="en-US" sz="1200" b="1" i="0" dirty="0">
                  <a:solidFill>
                    <a:srgbClr val="000000"/>
                  </a:solidFill>
                  <a:effectLst/>
                  <a:latin typeface="Ink Free" panose="03080402000500000000" pitchFamily="66" charset="0"/>
                </a:rPr>
                <a:t>Begin by setting up a dedicated project directory on your desktop.</a:t>
              </a:r>
            </a:p>
            <a:p>
              <a:pPr algn="ctr" rtl="0">
                <a:spcAft>
                  <a:spcPts val="896"/>
                </a:spcAft>
              </a:pPr>
              <a:r>
                <a:rPr lang="en-US" sz="1200" b="1" i="0" dirty="0">
                  <a:solidFill>
                    <a:srgbClr val="000000"/>
                  </a:solidFill>
                  <a:effectLst/>
                  <a:latin typeface="Ink Free" panose="03080402000500000000" pitchFamily="66" charset="0"/>
                </a:rPr>
                <a:t>Utilize PyCharm Community Edition to create a virtual environment specifically for this project.</a:t>
              </a:r>
            </a:p>
            <a:p>
              <a:pPr algn="ctr" rtl="0"/>
              <a:r>
                <a:rPr lang="en-US" sz="1200" b="1" i="0" dirty="0">
                  <a:solidFill>
                    <a:srgbClr val="000000"/>
                  </a:solidFill>
                  <a:effectLst/>
                  <a:latin typeface="Ink Free" panose="03080402000500000000" pitchFamily="66" charset="0"/>
                </a:rPr>
                <a:t>Ensure that all dependencies are managed effectively.</a:t>
              </a:r>
            </a:p>
          </p:txBody>
        </p:sp>
        <p:sp>
          <p:nvSpPr>
            <p:cNvPr id="48" name="TextBox 47">
              <a:extLst>
                <a:ext uri="{FF2B5EF4-FFF2-40B4-BE49-F238E27FC236}">
                  <a16:creationId xmlns:a16="http://schemas.microsoft.com/office/drawing/2014/main" id="{6199A6C4-F0FA-BCAA-BFF0-78F38383BEEF}"/>
                </a:ext>
              </a:extLst>
            </p:cNvPr>
            <p:cNvSpPr txBox="1"/>
            <p:nvPr/>
          </p:nvSpPr>
          <p:spPr>
            <a:xfrm>
              <a:off x="2741826" y="3006918"/>
              <a:ext cx="1740310" cy="2239074"/>
            </a:xfrm>
            <a:prstGeom prst="rect">
              <a:avLst/>
            </a:prstGeom>
            <a:noFill/>
          </p:spPr>
          <p:txBody>
            <a:bodyPr wrap="square" rtlCol="0">
              <a:spAutoFit/>
            </a:bodyPr>
            <a:lstStyle/>
            <a:p>
              <a:pPr algn="ctr" rtl="0">
                <a:spcAft>
                  <a:spcPts val="874"/>
                </a:spcAft>
              </a:pPr>
              <a:r>
                <a:rPr lang="en-US" sz="1200" b="1" i="0" dirty="0">
                  <a:solidFill>
                    <a:srgbClr val="000000"/>
                  </a:solidFill>
                  <a:effectLst/>
                  <a:latin typeface="Ink Free" panose="03080402000500000000" pitchFamily="66" charset="0"/>
                </a:rPr>
                <a:t>After establishing the virtual environment, install the necessary libraries using the pip install command.</a:t>
              </a:r>
            </a:p>
            <a:p>
              <a:pPr algn="ctr" rtl="0"/>
              <a:r>
                <a:rPr lang="en-US" sz="1200" b="1" i="0" dirty="0">
                  <a:solidFill>
                    <a:srgbClr val="000000"/>
                  </a:solidFill>
                  <a:effectLst/>
                  <a:latin typeface="Ink Free" panose="03080402000500000000" pitchFamily="66" charset="0"/>
                </a:rPr>
                <a:t>This step is crucial for ensuring that all required packages for data preprocessing and model training are available.</a:t>
              </a:r>
            </a:p>
          </p:txBody>
        </p:sp>
        <p:sp>
          <p:nvSpPr>
            <p:cNvPr id="49" name="TextBox 48">
              <a:extLst>
                <a:ext uri="{FF2B5EF4-FFF2-40B4-BE49-F238E27FC236}">
                  <a16:creationId xmlns:a16="http://schemas.microsoft.com/office/drawing/2014/main" id="{DB25F207-9498-D8FA-D3B0-A29493C036A8}"/>
                </a:ext>
              </a:extLst>
            </p:cNvPr>
            <p:cNvSpPr txBox="1"/>
            <p:nvPr/>
          </p:nvSpPr>
          <p:spPr>
            <a:xfrm>
              <a:off x="5279923" y="3024358"/>
              <a:ext cx="1750142" cy="2144177"/>
            </a:xfrm>
            <a:prstGeom prst="rect">
              <a:avLst/>
            </a:prstGeom>
            <a:noFill/>
          </p:spPr>
          <p:txBody>
            <a:bodyPr wrap="square" rtlCol="0">
              <a:spAutoFit/>
            </a:bodyPr>
            <a:lstStyle/>
            <a:p>
              <a:pPr algn="ctr" rtl="0">
                <a:spcAft>
                  <a:spcPts val="847"/>
                </a:spcAft>
              </a:pPr>
              <a:r>
                <a:rPr lang="en-US" sz="1200" b="1" i="0" dirty="0">
                  <a:solidFill>
                    <a:srgbClr val="000000"/>
                  </a:solidFill>
                  <a:effectLst/>
                  <a:latin typeface="Ink Free" panose="03080402000500000000" pitchFamily="66" charset="0"/>
                </a:rPr>
                <a:t>Acquire the Food Images Classification dataset from Kaggle.</a:t>
              </a:r>
            </a:p>
            <a:p>
              <a:pPr algn="ctr" rtl="0">
                <a:spcAft>
                  <a:spcPts val="847"/>
                </a:spcAft>
              </a:pPr>
              <a:r>
                <a:rPr lang="en-US" sz="1200" b="1" i="0" dirty="0">
                  <a:solidFill>
                    <a:srgbClr val="000000"/>
                  </a:solidFill>
                  <a:effectLst/>
                  <a:latin typeface="Ink Free" panose="03080402000500000000" pitchFamily="66" charset="0"/>
                </a:rPr>
                <a:t>This dataset consists of 10,000 images, with 6,500 designated for training and 3,500 for validation/testing.</a:t>
              </a:r>
            </a:p>
            <a:p>
              <a:pPr algn="ctr" rtl="0"/>
              <a:r>
                <a:rPr lang="en-US" sz="1200" b="1" i="0" dirty="0">
                  <a:solidFill>
                    <a:srgbClr val="000000"/>
                  </a:solidFill>
                  <a:effectLst/>
                  <a:latin typeface="Ink Free" panose="03080402000500000000" pitchFamily="66" charset="0"/>
                </a:rPr>
                <a:t>It covers 34 different food categories.</a:t>
              </a:r>
            </a:p>
          </p:txBody>
        </p:sp>
        <p:sp>
          <p:nvSpPr>
            <p:cNvPr id="50" name="TextBox 49">
              <a:extLst>
                <a:ext uri="{FF2B5EF4-FFF2-40B4-BE49-F238E27FC236}">
                  <a16:creationId xmlns:a16="http://schemas.microsoft.com/office/drawing/2014/main" id="{F70A2CA4-39D1-B0D8-8F5F-56E1B9D806A1}"/>
                </a:ext>
              </a:extLst>
            </p:cNvPr>
            <p:cNvSpPr txBox="1"/>
            <p:nvPr/>
          </p:nvSpPr>
          <p:spPr>
            <a:xfrm>
              <a:off x="7836310" y="3024358"/>
              <a:ext cx="1748709" cy="2213426"/>
            </a:xfrm>
            <a:prstGeom prst="rect">
              <a:avLst/>
            </a:prstGeom>
            <a:noFill/>
          </p:spPr>
          <p:txBody>
            <a:bodyPr wrap="square" rtlCol="0">
              <a:spAutoFit/>
            </a:bodyPr>
            <a:lstStyle/>
            <a:p>
              <a:pPr algn="ctr" rtl="0">
                <a:spcAft>
                  <a:spcPts val="697"/>
                </a:spcAft>
              </a:pPr>
              <a:r>
                <a:rPr lang="en-US" sz="1200" b="1" i="0" dirty="0">
                  <a:solidFill>
                    <a:srgbClr val="000000"/>
                  </a:solidFill>
                  <a:effectLst/>
                  <a:latin typeface="Ink Free" panose="03080402000500000000" pitchFamily="66" charset="0"/>
                </a:rPr>
                <a:t>Apply various augmentations such as shear, zoom, rotation, width shift, height shift, and horizontal flips for the training images.</a:t>
              </a:r>
            </a:p>
            <a:p>
              <a:pPr algn="ctr" rtl="0"/>
              <a:r>
                <a:rPr lang="en-US" sz="1200" b="1" i="0" dirty="0">
                  <a:solidFill>
                    <a:srgbClr val="000000"/>
                  </a:solidFill>
                  <a:effectLst/>
                  <a:latin typeface="Ink Free" panose="03080402000500000000" pitchFamily="66" charset="0"/>
                </a:rPr>
                <a:t>For testing and validation images, only rescaling is applied to maintain consistency.</a:t>
              </a:r>
            </a:p>
          </p:txBody>
        </p:sp>
      </p:grpSp>
      <p:sp>
        <p:nvSpPr>
          <p:cNvPr id="52" name="TextBox 51">
            <a:extLst>
              <a:ext uri="{FF2B5EF4-FFF2-40B4-BE49-F238E27FC236}">
                <a16:creationId xmlns:a16="http://schemas.microsoft.com/office/drawing/2014/main" id="{A929CE72-4DD4-DA15-1BFD-CA6A70A86F73}"/>
              </a:ext>
            </a:extLst>
          </p:cNvPr>
          <p:cNvSpPr txBox="1"/>
          <p:nvPr/>
        </p:nvSpPr>
        <p:spPr>
          <a:xfrm>
            <a:off x="373930" y="294968"/>
            <a:ext cx="8783319" cy="584775"/>
          </a:xfrm>
          <a:prstGeom prst="rect">
            <a:avLst/>
          </a:prstGeom>
          <a:noFill/>
        </p:spPr>
        <p:txBody>
          <a:bodyPr wrap="square" rtlCol="0">
            <a:spAutoFit/>
          </a:bodyPr>
          <a:lstStyle/>
          <a:p>
            <a:r>
              <a:rPr lang="en-US" sz="3200" b="1" dirty="0">
                <a:latin typeface="+mj-lt"/>
              </a:rPr>
              <a:t>Data Preprocessing for Transfer Learning Models</a:t>
            </a:r>
          </a:p>
        </p:txBody>
      </p:sp>
    </p:spTree>
    <p:extLst>
      <p:ext uri="{BB962C8B-B14F-4D97-AF65-F5344CB8AC3E}">
        <p14:creationId xmlns:p14="http://schemas.microsoft.com/office/powerpoint/2010/main" val="237617250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618</TotalTime>
  <Words>1879</Words>
  <Application>Microsoft Office PowerPoint</Application>
  <PresentationFormat>Widescreen</PresentationFormat>
  <Paragraphs>190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Bradley Hand ITC</vt:lpstr>
      <vt:lpstr>Ink Free</vt:lpstr>
      <vt:lpstr>Rockwell</vt:lpstr>
      <vt:lpstr>Rockwell Condensed</vt:lpstr>
      <vt:lpstr>Segoe UI Black</vt:lpstr>
      <vt:lpstr>Wingdings</vt:lpstr>
      <vt:lpstr>Wood Type</vt:lpstr>
      <vt:lpstr>Food Images Classification</vt:lpstr>
      <vt:lpstr>Table of contents</vt:lpstr>
      <vt:lpstr>Project overview</vt:lpstr>
      <vt:lpstr>Dataset details</vt:lpstr>
      <vt:lpstr>PowerPoint Presentation</vt:lpstr>
      <vt:lpstr>Custom CNN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Reddy</dc:creator>
  <cp:lastModifiedBy>Bharath Reddy</cp:lastModifiedBy>
  <cp:revision>20</cp:revision>
  <dcterms:created xsi:type="dcterms:W3CDTF">2025-02-11T06:22:45Z</dcterms:created>
  <dcterms:modified xsi:type="dcterms:W3CDTF">2025-02-11T16:40:55Z</dcterms:modified>
</cp:coreProperties>
</file>