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43BFAD-7BC9-4A03-B539-92BB35280550}">
          <p14:sldIdLst>
            <p14:sldId id="256"/>
            <p14:sldId id="257"/>
            <p14:sldId id="258"/>
            <p14:sldId id="260"/>
            <p14:sldId id="259"/>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BABF-1271-28FE-340D-1908D7076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1738E7-5DB1-FBE3-6345-8FD1510934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C5990F-E6B8-CDD3-58DB-45A4083127ED}"/>
              </a:ext>
            </a:extLst>
          </p:cNvPr>
          <p:cNvSpPr>
            <a:spLocks noGrp="1"/>
          </p:cNvSpPr>
          <p:nvPr>
            <p:ph type="dt" sz="half" idx="10"/>
          </p:nvPr>
        </p:nvSpPr>
        <p:spPr/>
        <p:txBody>
          <a:bodyPr/>
          <a:lstStyle/>
          <a:p>
            <a:fld id="{F540AE49-5292-4658-8915-7A113325AEBC}" type="datetimeFigureOut">
              <a:rPr lang="en-IN" smtClean="0"/>
              <a:t>11-07-2024</a:t>
            </a:fld>
            <a:endParaRPr lang="en-IN"/>
          </a:p>
        </p:txBody>
      </p:sp>
      <p:sp>
        <p:nvSpPr>
          <p:cNvPr id="5" name="Footer Placeholder 4">
            <a:extLst>
              <a:ext uri="{FF2B5EF4-FFF2-40B4-BE49-F238E27FC236}">
                <a16:creationId xmlns:a16="http://schemas.microsoft.com/office/drawing/2014/main" id="{EA6BC171-8D10-3F2E-85A6-AEE09364B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78A1C-D7FF-0619-B4A6-406C9739A18E}"/>
              </a:ext>
            </a:extLst>
          </p:cNvPr>
          <p:cNvSpPr>
            <a:spLocks noGrp="1"/>
          </p:cNvSpPr>
          <p:nvPr>
            <p:ph type="sldNum" sz="quarter" idx="12"/>
          </p:nvPr>
        </p:nvSpPr>
        <p:spPr/>
        <p:txBody>
          <a:bodyPr/>
          <a:lstStyle/>
          <a:p>
            <a:fld id="{BD6AFCB6-8A64-4D21-BD04-660C49EE1615}" type="slidenum">
              <a:rPr lang="en-IN" smtClean="0"/>
              <a:t>‹#›</a:t>
            </a:fld>
            <a:endParaRPr lang="en-IN"/>
          </a:p>
        </p:txBody>
      </p:sp>
    </p:spTree>
    <p:extLst>
      <p:ext uri="{BB962C8B-B14F-4D97-AF65-F5344CB8AC3E}">
        <p14:creationId xmlns:p14="http://schemas.microsoft.com/office/powerpoint/2010/main" val="358800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F5FA-41C2-8F61-8355-FEFE4C1DA2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EA20F9-3846-8463-1F25-6427CC2C6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F6B7D-C00D-1683-E680-CD7D6EAD3B52}"/>
              </a:ext>
            </a:extLst>
          </p:cNvPr>
          <p:cNvSpPr>
            <a:spLocks noGrp="1"/>
          </p:cNvSpPr>
          <p:nvPr>
            <p:ph type="dt" sz="half" idx="10"/>
          </p:nvPr>
        </p:nvSpPr>
        <p:spPr/>
        <p:txBody>
          <a:bodyPr/>
          <a:lstStyle/>
          <a:p>
            <a:fld id="{F540AE49-5292-4658-8915-7A113325AEBC}" type="datetimeFigureOut">
              <a:rPr lang="en-IN" smtClean="0"/>
              <a:t>11-07-2024</a:t>
            </a:fld>
            <a:endParaRPr lang="en-IN"/>
          </a:p>
        </p:txBody>
      </p:sp>
      <p:sp>
        <p:nvSpPr>
          <p:cNvPr id="5" name="Footer Placeholder 4">
            <a:extLst>
              <a:ext uri="{FF2B5EF4-FFF2-40B4-BE49-F238E27FC236}">
                <a16:creationId xmlns:a16="http://schemas.microsoft.com/office/drawing/2014/main" id="{CFFD7F48-2945-DD18-A94C-4CA496E9E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012AA9-7DAA-7CF6-D2D5-E39C09E49644}"/>
              </a:ext>
            </a:extLst>
          </p:cNvPr>
          <p:cNvSpPr>
            <a:spLocks noGrp="1"/>
          </p:cNvSpPr>
          <p:nvPr>
            <p:ph type="sldNum" sz="quarter" idx="12"/>
          </p:nvPr>
        </p:nvSpPr>
        <p:spPr/>
        <p:txBody>
          <a:bodyPr/>
          <a:lstStyle/>
          <a:p>
            <a:fld id="{BD6AFCB6-8A64-4D21-BD04-660C49EE1615}" type="slidenum">
              <a:rPr lang="en-IN" smtClean="0"/>
              <a:t>‹#›</a:t>
            </a:fld>
            <a:endParaRPr lang="en-IN"/>
          </a:p>
        </p:txBody>
      </p:sp>
    </p:spTree>
    <p:extLst>
      <p:ext uri="{BB962C8B-B14F-4D97-AF65-F5344CB8AC3E}">
        <p14:creationId xmlns:p14="http://schemas.microsoft.com/office/powerpoint/2010/main" val="3479078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25F1-3AAD-A3E4-F99C-CF9DE795DA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F60FB9-2DE3-4338-9D8F-9E85D3082E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6284A3-87AA-77AC-E5FB-BA4782BE5E22}"/>
              </a:ext>
            </a:extLst>
          </p:cNvPr>
          <p:cNvSpPr>
            <a:spLocks noGrp="1"/>
          </p:cNvSpPr>
          <p:nvPr>
            <p:ph type="dt" sz="half" idx="10"/>
          </p:nvPr>
        </p:nvSpPr>
        <p:spPr/>
        <p:txBody>
          <a:bodyPr/>
          <a:lstStyle/>
          <a:p>
            <a:fld id="{F540AE49-5292-4658-8915-7A113325AEBC}" type="datetimeFigureOut">
              <a:rPr lang="en-IN" smtClean="0"/>
              <a:t>11-07-2024</a:t>
            </a:fld>
            <a:endParaRPr lang="en-IN"/>
          </a:p>
        </p:txBody>
      </p:sp>
      <p:sp>
        <p:nvSpPr>
          <p:cNvPr id="5" name="Footer Placeholder 4">
            <a:extLst>
              <a:ext uri="{FF2B5EF4-FFF2-40B4-BE49-F238E27FC236}">
                <a16:creationId xmlns:a16="http://schemas.microsoft.com/office/drawing/2014/main" id="{FBDEC966-1ACD-CEC4-5C26-98C80C0BA0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09B81-80B3-6147-787A-BB89A98D1B95}"/>
              </a:ext>
            </a:extLst>
          </p:cNvPr>
          <p:cNvSpPr>
            <a:spLocks noGrp="1"/>
          </p:cNvSpPr>
          <p:nvPr>
            <p:ph type="sldNum" sz="quarter" idx="12"/>
          </p:nvPr>
        </p:nvSpPr>
        <p:spPr/>
        <p:txBody>
          <a:bodyPr/>
          <a:lstStyle/>
          <a:p>
            <a:fld id="{BD6AFCB6-8A64-4D21-BD04-660C49EE1615}" type="slidenum">
              <a:rPr lang="en-IN" smtClean="0"/>
              <a:t>‹#›</a:t>
            </a:fld>
            <a:endParaRPr lang="en-IN"/>
          </a:p>
        </p:txBody>
      </p:sp>
    </p:spTree>
    <p:extLst>
      <p:ext uri="{BB962C8B-B14F-4D97-AF65-F5344CB8AC3E}">
        <p14:creationId xmlns:p14="http://schemas.microsoft.com/office/powerpoint/2010/main" val="428481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6E29-905E-C9A2-F9FC-BF9A2F40FD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A8B759-5BFE-5161-9915-BAE7E1F15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55E99B-84F6-0034-1C0B-BF0A84306909}"/>
              </a:ext>
            </a:extLst>
          </p:cNvPr>
          <p:cNvSpPr>
            <a:spLocks noGrp="1"/>
          </p:cNvSpPr>
          <p:nvPr>
            <p:ph type="dt" sz="half" idx="10"/>
          </p:nvPr>
        </p:nvSpPr>
        <p:spPr/>
        <p:txBody>
          <a:bodyPr/>
          <a:lstStyle/>
          <a:p>
            <a:fld id="{F540AE49-5292-4658-8915-7A113325AEBC}" type="datetimeFigureOut">
              <a:rPr lang="en-IN" smtClean="0"/>
              <a:t>11-07-2024</a:t>
            </a:fld>
            <a:endParaRPr lang="en-IN"/>
          </a:p>
        </p:txBody>
      </p:sp>
      <p:sp>
        <p:nvSpPr>
          <p:cNvPr id="5" name="Footer Placeholder 4">
            <a:extLst>
              <a:ext uri="{FF2B5EF4-FFF2-40B4-BE49-F238E27FC236}">
                <a16:creationId xmlns:a16="http://schemas.microsoft.com/office/drawing/2014/main" id="{547019BD-B1FB-0912-38F2-D64F098521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F5CE09-8478-939A-950E-28462D5D4F23}"/>
              </a:ext>
            </a:extLst>
          </p:cNvPr>
          <p:cNvSpPr>
            <a:spLocks noGrp="1"/>
          </p:cNvSpPr>
          <p:nvPr>
            <p:ph type="sldNum" sz="quarter" idx="12"/>
          </p:nvPr>
        </p:nvSpPr>
        <p:spPr/>
        <p:txBody>
          <a:bodyPr/>
          <a:lstStyle/>
          <a:p>
            <a:fld id="{BD6AFCB6-8A64-4D21-BD04-660C49EE1615}" type="slidenum">
              <a:rPr lang="en-IN" smtClean="0"/>
              <a:t>‹#›</a:t>
            </a:fld>
            <a:endParaRPr lang="en-IN"/>
          </a:p>
        </p:txBody>
      </p:sp>
    </p:spTree>
    <p:extLst>
      <p:ext uri="{BB962C8B-B14F-4D97-AF65-F5344CB8AC3E}">
        <p14:creationId xmlns:p14="http://schemas.microsoft.com/office/powerpoint/2010/main" val="253577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4DB4-4443-8C3D-5AD0-2A7CE670A5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2D29F1-6C16-7CB1-E74A-7ABCC69A4E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56671-89E8-CDEA-E1C9-6A26B2FC7F02}"/>
              </a:ext>
            </a:extLst>
          </p:cNvPr>
          <p:cNvSpPr>
            <a:spLocks noGrp="1"/>
          </p:cNvSpPr>
          <p:nvPr>
            <p:ph type="dt" sz="half" idx="10"/>
          </p:nvPr>
        </p:nvSpPr>
        <p:spPr/>
        <p:txBody>
          <a:bodyPr/>
          <a:lstStyle/>
          <a:p>
            <a:fld id="{F540AE49-5292-4658-8915-7A113325AEBC}" type="datetimeFigureOut">
              <a:rPr lang="en-IN" smtClean="0"/>
              <a:t>11-07-2024</a:t>
            </a:fld>
            <a:endParaRPr lang="en-IN"/>
          </a:p>
        </p:txBody>
      </p:sp>
      <p:sp>
        <p:nvSpPr>
          <p:cNvPr id="5" name="Footer Placeholder 4">
            <a:extLst>
              <a:ext uri="{FF2B5EF4-FFF2-40B4-BE49-F238E27FC236}">
                <a16:creationId xmlns:a16="http://schemas.microsoft.com/office/drawing/2014/main" id="{0D00A8E8-8A75-2EBC-2968-3A5D16CC63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E969D-9174-8C7C-E479-A2422DFAC4EF}"/>
              </a:ext>
            </a:extLst>
          </p:cNvPr>
          <p:cNvSpPr>
            <a:spLocks noGrp="1"/>
          </p:cNvSpPr>
          <p:nvPr>
            <p:ph type="sldNum" sz="quarter" idx="12"/>
          </p:nvPr>
        </p:nvSpPr>
        <p:spPr/>
        <p:txBody>
          <a:bodyPr/>
          <a:lstStyle/>
          <a:p>
            <a:fld id="{BD6AFCB6-8A64-4D21-BD04-660C49EE1615}" type="slidenum">
              <a:rPr lang="en-IN" smtClean="0"/>
              <a:t>‹#›</a:t>
            </a:fld>
            <a:endParaRPr lang="en-IN"/>
          </a:p>
        </p:txBody>
      </p:sp>
    </p:spTree>
    <p:extLst>
      <p:ext uri="{BB962C8B-B14F-4D97-AF65-F5344CB8AC3E}">
        <p14:creationId xmlns:p14="http://schemas.microsoft.com/office/powerpoint/2010/main" val="243472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0757-8F94-0F40-0800-C889265F9F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754AF9-64D7-741F-4927-E8D58BD7D3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555C1F-34B1-43D4-2F67-C16D876CD0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8A6F53-025E-7483-9366-FCD4A420FE7E}"/>
              </a:ext>
            </a:extLst>
          </p:cNvPr>
          <p:cNvSpPr>
            <a:spLocks noGrp="1"/>
          </p:cNvSpPr>
          <p:nvPr>
            <p:ph type="dt" sz="half" idx="10"/>
          </p:nvPr>
        </p:nvSpPr>
        <p:spPr/>
        <p:txBody>
          <a:bodyPr/>
          <a:lstStyle/>
          <a:p>
            <a:fld id="{F540AE49-5292-4658-8915-7A113325AEBC}" type="datetimeFigureOut">
              <a:rPr lang="en-IN" smtClean="0"/>
              <a:t>11-07-2024</a:t>
            </a:fld>
            <a:endParaRPr lang="en-IN"/>
          </a:p>
        </p:txBody>
      </p:sp>
      <p:sp>
        <p:nvSpPr>
          <p:cNvPr id="6" name="Footer Placeholder 5">
            <a:extLst>
              <a:ext uri="{FF2B5EF4-FFF2-40B4-BE49-F238E27FC236}">
                <a16:creationId xmlns:a16="http://schemas.microsoft.com/office/drawing/2014/main" id="{A1A6A634-3705-AF76-F8C8-5127846D1C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B3A9E9-F70D-89E8-FA27-67B7FB1C65EF}"/>
              </a:ext>
            </a:extLst>
          </p:cNvPr>
          <p:cNvSpPr>
            <a:spLocks noGrp="1"/>
          </p:cNvSpPr>
          <p:nvPr>
            <p:ph type="sldNum" sz="quarter" idx="12"/>
          </p:nvPr>
        </p:nvSpPr>
        <p:spPr/>
        <p:txBody>
          <a:bodyPr/>
          <a:lstStyle/>
          <a:p>
            <a:fld id="{BD6AFCB6-8A64-4D21-BD04-660C49EE1615}" type="slidenum">
              <a:rPr lang="en-IN" smtClean="0"/>
              <a:t>‹#›</a:t>
            </a:fld>
            <a:endParaRPr lang="en-IN"/>
          </a:p>
        </p:txBody>
      </p:sp>
    </p:spTree>
    <p:extLst>
      <p:ext uri="{BB962C8B-B14F-4D97-AF65-F5344CB8AC3E}">
        <p14:creationId xmlns:p14="http://schemas.microsoft.com/office/powerpoint/2010/main" val="3498329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0B1D-9810-7FD8-F7DF-011F1CAAD2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3DF45C-E57F-333B-CD21-A439DCF7C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B1D9BD-128B-9788-80F5-148FED94E8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594229-F3CC-C825-1C87-AD68AF7B2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9314EE-7FD0-F95C-FB3E-EAA887F816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7B1C48-8ADD-C000-947F-33BA55BF5493}"/>
              </a:ext>
            </a:extLst>
          </p:cNvPr>
          <p:cNvSpPr>
            <a:spLocks noGrp="1"/>
          </p:cNvSpPr>
          <p:nvPr>
            <p:ph type="dt" sz="half" idx="10"/>
          </p:nvPr>
        </p:nvSpPr>
        <p:spPr/>
        <p:txBody>
          <a:bodyPr/>
          <a:lstStyle/>
          <a:p>
            <a:fld id="{F540AE49-5292-4658-8915-7A113325AEBC}" type="datetimeFigureOut">
              <a:rPr lang="en-IN" smtClean="0"/>
              <a:t>11-07-2024</a:t>
            </a:fld>
            <a:endParaRPr lang="en-IN"/>
          </a:p>
        </p:txBody>
      </p:sp>
      <p:sp>
        <p:nvSpPr>
          <p:cNvPr id="8" name="Footer Placeholder 7">
            <a:extLst>
              <a:ext uri="{FF2B5EF4-FFF2-40B4-BE49-F238E27FC236}">
                <a16:creationId xmlns:a16="http://schemas.microsoft.com/office/drawing/2014/main" id="{5003DFAA-180D-2E71-84C8-DD19A94F94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7184E7-B5A3-2D20-6D35-B98009F2F5AD}"/>
              </a:ext>
            </a:extLst>
          </p:cNvPr>
          <p:cNvSpPr>
            <a:spLocks noGrp="1"/>
          </p:cNvSpPr>
          <p:nvPr>
            <p:ph type="sldNum" sz="quarter" idx="12"/>
          </p:nvPr>
        </p:nvSpPr>
        <p:spPr/>
        <p:txBody>
          <a:bodyPr/>
          <a:lstStyle/>
          <a:p>
            <a:fld id="{BD6AFCB6-8A64-4D21-BD04-660C49EE1615}" type="slidenum">
              <a:rPr lang="en-IN" smtClean="0"/>
              <a:t>‹#›</a:t>
            </a:fld>
            <a:endParaRPr lang="en-IN"/>
          </a:p>
        </p:txBody>
      </p:sp>
    </p:spTree>
    <p:extLst>
      <p:ext uri="{BB962C8B-B14F-4D97-AF65-F5344CB8AC3E}">
        <p14:creationId xmlns:p14="http://schemas.microsoft.com/office/powerpoint/2010/main" val="184784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F98F-4C15-1C66-0B37-F3B5522541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5AE02E-BB7F-EC13-A190-AE37698BEEB5}"/>
              </a:ext>
            </a:extLst>
          </p:cNvPr>
          <p:cNvSpPr>
            <a:spLocks noGrp="1"/>
          </p:cNvSpPr>
          <p:nvPr>
            <p:ph type="dt" sz="half" idx="10"/>
          </p:nvPr>
        </p:nvSpPr>
        <p:spPr/>
        <p:txBody>
          <a:bodyPr/>
          <a:lstStyle/>
          <a:p>
            <a:fld id="{F540AE49-5292-4658-8915-7A113325AEBC}" type="datetimeFigureOut">
              <a:rPr lang="en-IN" smtClean="0"/>
              <a:t>11-07-2024</a:t>
            </a:fld>
            <a:endParaRPr lang="en-IN"/>
          </a:p>
        </p:txBody>
      </p:sp>
      <p:sp>
        <p:nvSpPr>
          <p:cNvPr id="4" name="Footer Placeholder 3">
            <a:extLst>
              <a:ext uri="{FF2B5EF4-FFF2-40B4-BE49-F238E27FC236}">
                <a16:creationId xmlns:a16="http://schemas.microsoft.com/office/drawing/2014/main" id="{5BF35BDE-FAFE-6FE1-18BC-FD1DBEA3CD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A16746-E5E8-F157-1DA4-ADF0E7271F11}"/>
              </a:ext>
            </a:extLst>
          </p:cNvPr>
          <p:cNvSpPr>
            <a:spLocks noGrp="1"/>
          </p:cNvSpPr>
          <p:nvPr>
            <p:ph type="sldNum" sz="quarter" idx="12"/>
          </p:nvPr>
        </p:nvSpPr>
        <p:spPr/>
        <p:txBody>
          <a:bodyPr/>
          <a:lstStyle/>
          <a:p>
            <a:fld id="{BD6AFCB6-8A64-4D21-BD04-660C49EE1615}" type="slidenum">
              <a:rPr lang="en-IN" smtClean="0"/>
              <a:t>‹#›</a:t>
            </a:fld>
            <a:endParaRPr lang="en-IN"/>
          </a:p>
        </p:txBody>
      </p:sp>
    </p:spTree>
    <p:extLst>
      <p:ext uri="{BB962C8B-B14F-4D97-AF65-F5344CB8AC3E}">
        <p14:creationId xmlns:p14="http://schemas.microsoft.com/office/powerpoint/2010/main" val="85986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B3FF4-EF22-995A-169A-76AA83C898CD}"/>
              </a:ext>
            </a:extLst>
          </p:cNvPr>
          <p:cNvSpPr>
            <a:spLocks noGrp="1"/>
          </p:cNvSpPr>
          <p:nvPr>
            <p:ph type="dt" sz="half" idx="10"/>
          </p:nvPr>
        </p:nvSpPr>
        <p:spPr/>
        <p:txBody>
          <a:bodyPr/>
          <a:lstStyle/>
          <a:p>
            <a:fld id="{F540AE49-5292-4658-8915-7A113325AEBC}" type="datetimeFigureOut">
              <a:rPr lang="en-IN" smtClean="0"/>
              <a:t>11-07-2024</a:t>
            </a:fld>
            <a:endParaRPr lang="en-IN"/>
          </a:p>
        </p:txBody>
      </p:sp>
      <p:sp>
        <p:nvSpPr>
          <p:cNvPr id="3" name="Footer Placeholder 2">
            <a:extLst>
              <a:ext uri="{FF2B5EF4-FFF2-40B4-BE49-F238E27FC236}">
                <a16:creationId xmlns:a16="http://schemas.microsoft.com/office/drawing/2014/main" id="{91AA32F3-F279-0E37-6DAF-4C0CA84B67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78D54E-B4AD-FE37-A476-40F2DFC7BD2C}"/>
              </a:ext>
            </a:extLst>
          </p:cNvPr>
          <p:cNvSpPr>
            <a:spLocks noGrp="1"/>
          </p:cNvSpPr>
          <p:nvPr>
            <p:ph type="sldNum" sz="quarter" idx="12"/>
          </p:nvPr>
        </p:nvSpPr>
        <p:spPr/>
        <p:txBody>
          <a:bodyPr/>
          <a:lstStyle/>
          <a:p>
            <a:fld id="{BD6AFCB6-8A64-4D21-BD04-660C49EE1615}" type="slidenum">
              <a:rPr lang="en-IN" smtClean="0"/>
              <a:t>‹#›</a:t>
            </a:fld>
            <a:endParaRPr lang="en-IN"/>
          </a:p>
        </p:txBody>
      </p:sp>
    </p:spTree>
    <p:extLst>
      <p:ext uri="{BB962C8B-B14F-4D97-AF65-F5344CB8AC3E}">
        <p14:creationId xmlns:p14="http://schemas.microsoft.com/office/powerpoint/2010/main" val="66875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8F83-D7A4-B07C-18F7-B9860E626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09A93D-69D1-06E7-1B12-E04A5529AA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E10D0C-C166-816E-CB74-D6115C8E3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A08FD-F3A1-C5CC-D0BA-F521E3F294EB}"/>
              </a:ext>
            </a:extLst>
          </p:cNvPr>
          <p:cNvSpPr>
            <a:spLocks noGrp="1"/>
          </p:cNvSpPr>
          <p:nvPr>
            <p:ph type="dt" sz="half" idx="10"/>
          </p:nvPr>
        </p:nvSpPr>
        <p:spPr/>
        <p:txBody>
          <a:bodyPr/>
          <a:lstStyle/>
          <a:p>
            <a:fld id="{F540AE49-5292-4658-8915-7A113325AEBC}" type="datetimeFigureOut">
              <a:rPr lang="en-IN" smtClean="0"/>
              <a:t>11-07-2024</a:t>
            </a:fld>
            <a:endParaRPr lang="en-IN"/>
          </a:p>
        </p:txBody>
      </p:sp>
      <p:sp>
        <p:nvSpPr>
          <p:cNvPr id="6" name="Footer Placeholder 5">
            <a:extLst>
              <a:ext uri="{FF2B5EF4-FFF2-40B4-BE49-F238E27FC236}">
                <a16:creationId xmlns:a16="http://schemas.microsoft.com/office/drawing/2014/main" id="{497121A4-2365-A977-2633-1562E8DCC8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4727D5-D811-C05F-EAEF-FC14F9ED4779}"/>
              </a:ext>
            </a:extLst>
          </p:cNvPr>
          <p:cNvSpPr>
            <a:spLocks noGrp="1"/>
          </p:cNvSpPr>
          <p:nvPr>
            <p:ph type="sldNum" sz="quarter" idx="12"/>
          </p:nvPr>
        </p:nvSpPr>
        <p:spPr/>
        <p:txBody>
          <a:bodyPr/>
          <a:lstStyle/>
          <a:p>
            <a:fld id="{BD6AFCB6-8A64-4D21-BD04-660C49EE1615}" type="slidenum">
              <a:rPr lang="en-IN" smtClean="0"/>
              <a:t>‹#›</a:t>
            </a:fld>
            <a:endParaRPr lang="en-IN"/>
          </a:p>
        </p:txBody>
      </p:sp>
    </p:spTree>
    <p:extLst>
      <p:ext uri="{BB962C8B-B14F-4D97-AF65-F5344CB8AC3E}">
        <p14:creationId xmlns:p14="http://schemas.microsoft.com/office/powerpoint/2010/main" val="18873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E7DC-296A-F324-3AD8-DB9CF49D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FF5275-1DFE-C97D-EDFB-489360145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FCA753-CA9E-3AA3-07A5-8708382F8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C6CE79-637F-6CCA-A9D6-1A2803F23F6E}"/>
              </a:ext>
            </a:extLst>
          </p:cNvPr>
          <p:cNvSpPr>
            <a:spLocks noGrp="1"/>
          </p:cNvSpPr>
          <p:nvPr>
            <p:ph type="dt" sz="half" idx="10"/>
          </p:nvPr>
        </p:nvSpPr>
        <p:spPr/>
        <p:txBody>
          <a:bodyPr/>
          <a:lstStyle/>
          <a:p>
            <a:fld id="{F540AE49-5292-4658-8915-7A113325AEBC}" type="datetimeFigureOut">
              <a:rPr lang="en-IN" smtClean="0"/>
              <a:t>11-07-2024</a:t>
            </a:fld>
            <a:endParaRPr lang="en-IN"/>
          </a:p>
        </p:txBody>
      </p:sp>
      <p:sp>
        <p:nvSpPr>
          <p:cNvPr id="6" name="Footer Placeholder 5">
            <a:extLst>
              <a:ext uri="{FF2B5EF4-FFF2-40B4-BE49-F238E27FC236}">
                <a16:creationId xmlns:a16="http://schemas.microsoft.com/office/drawing/2014/main" id="{876CA0B3-38E9-59AB-9406-25B8484522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DBDA3B-C9A6-9825-820D-37D60FB64E2C}"/>
              </a:ext>
            </a:extLst>
          </p:cNvPr>
          <p:cNvSpPr>
            <a:spLocks noGrp="1"/>
          </p:cNvSpPr>
          <p:nvPr>
            <p:ph type="sldNum" sz="quarter" idx="12"/>
          </p:nvPr>
        </p:nvSpPr>
        <p:spPr/>
        <p:txBody>
          <a:bodyPr/>
          <a:lstStyle/>
          <a:p>
            <a:fld id="{BD6AFCB6-8A64-4D21-BD04-660C49EE1615}" type="slidenum">
              <a:rPr lang="en-IN" smtClean="0"/>
              <a:t>‹#›</a:t>
            </a:fld>
            <a:endParaRPr lang="en-IN"/>
          </a:p>
        </p:txBody>
      </p:sp>
    </p:spTree>
    <p:extLst>
      <p:ext uri="{BB962C8B-B14F-4D97-AF65-F5344CB8AC3E}">
        <p14:creationId xmlns:p14="http://schemas.microsoft.com/office/powerpoint/2010/main" val="227731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081178-8455-5ACB-E7E3-D21C123A84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55AC54-EC9A-4338-5867-8E5D799A96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D93D7-81A5-95B3-9F65-408D0B09FF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0AE49-5292-4658-8915-7A113325AEBC}" type="datetimeFigureOut">
              <a:rPr lang="en-IN" smtClean="0"/>
              <a:t>11-07-2024</a:t>
            </a:fld>
            <a:endParaRPr lang="en-IN"/>
          </a:p>
        </p:txBody>
      </p:sp>
      <p:sp>
        <p:nvSpPr>
          <p:cNvPr id="5" name="Footer Placeholder 4">
            <a:extLst>
              <a:ext uri="{FF2B5EF4-FFF2-40B4-BE49-F238E27FC236}">
                <a16:creationId xmlns:a16="http://schemas.microsoft.com/office/drawing/2014/main" id="{87C4D578-F29F-A751-C517-3DE9584F3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46E043-A276-A3B9-33EB-A0C26ABD4B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AFCB6-8A64-4D21-BD04-660C49EE1615}" type="slidenum">
              <a:rPr lang="en-IN" smtClean="0"/>
              <a:t>‹#›</a:t>
            </a:fld>
            <a:endParaRPr lang="en-IN"/>
          </a:p>
        </p:txBody>
      </p:sp>
    </p:spTree>
    <p:extLst>
      <p:ext uri="{BB962C8B-B14F-4D97-AF65-F5344CB8AC3E}">
        <p14:creationId xmlns:p14="http://schemas.microsoft.com/office/powerpoint/2010/main" val="2142329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AC3152-8E1D-129E-774B-F6D8950679A7}"/>
              </a:ext>
            </a:extLst>
          </p:cNvPr>
          <p:cNvSpPr>
            <a:spLocks noGrp="1"/>
          </p:cNvSpPr>
          <p:nvPr>
            <p:ph type="ctrTitle"/>
          </p:nvPr>
        </p:nvSpPr>
        <p:spPr/>
        <p:txBody>
          <a:bodyPr/>
          <a:lstStyle/>
          <a:p>
            <a:r>
              <a:rPr lang="en-US" dirty="0"/>
              <a:t>EV Market Size Analysis</a:t>
            </a:r>
            <a:endParaRPr lang="en-IN" dirty="0"/>
          </a:p>
        </p:txBody>
      </p:sp>
      <p:sp>
        <p:nvSpPr>
          <p:cNvPr id="5" name="Subtitle 4">
            <a:extLst>
              <a:ext uri="{FF2B5EF4-FFF2-40B4-BE49-F238E27FC236}">
                <a16:creationId xmlns:a16="http://schemas.microsoft.com/office/drawing/2014/main" id="{69BD1C08-7220-034F-ABB8-BE13CDC0F3A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6098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038EE-8C7F-0684-E945-DC763350F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86117"/>
            <a:ext cx="10058400" cy="4053908"/>
          </a:xfrm>
          <a:prstGeom prst="rect">
            <a:avLst/>
          </a:prstGeom>
        </p:spPr>
      </p:pic>
      <p:sp>
        <p:nvSpPr>
          <p:cNvPr id="4" name="TextBox 3">
            <a:extLst>
              <a:ext uri="{FF2B5EF4-FFF2-40B4-BE49-F238E27FC236}">
                <a16:creationId xmlns:a16="http://schemas.microsoft.com/office/drawing/2014/main" id="{BCA4CF82-9F8A-5B1B-EEA6-406B3DC8DFC1}"/>
              </a:ext>
            </a:extLst>
          </p:cNvPr>
          <p:cNvSpPr txBox="1"/>
          <p:nvPr/>
        </p:nvSpPr>
        <p:spPr>
          <a:xfrm>
            <a:off x="1715679" y="4779389"/>
            <a:ext cx="9558779" cy="1415772"/>
          </a:xfrm>
          <a:prstGeom prst="rect">
            <a:avLst/>
          </a:prstGeom>
          <a:noFill/>
        </p:spPr>
        <p:txBody>
          <a:bodyPr wrap="square" rtlCol="0">
            <a:spAutoFit/>
          </a:bodyPr>
          <a:lstStyle/>
          <a:p>
            <a:r>
              <a:rPr lang="en-US" sz="1400" dirty="0"/>
              <a:t>Note : The lower number of cars recorded in 2024 is due to the availability of only partial data for the year.</a:t>
            </a:r>
          </a:p>
          <a:p>
            <a:endParaRPr lang="en-US" dirty="0"/>
          </a:p>
          <a:p>
            <a:r>
              <a:rPr lang="en-US" dirty="0"/>
              <a:t>The data reveals a significant upward trend in EV adoption, highlighting a remarkable growth rate, especially post the 2020 pandemic. This surge underscores the accelerating shift towards electric vehicles, driven by increasing environmental awareness and advancements in technology.</a:t>
            </a:r>
            <a:endParaRPr lang="en-IN" dirty="0"/>
          </a:p>
        </p:txBody>
      </p:sp>
    </p:spTree>
    <p:extLst>
      <p:ext uri="{BB962C8B-B14F-4D97-AF65-F5344CB8AC3E}">
        <p14:creationId xmlns:p14="http://schemas.microsoft.com/office/powerpoint/2010/main" val="11564474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2EA30E-A037-FF4D-BF04-4212FF458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763" y="472044"/>
            <a:ext cx="7484882" cy="4024541"/>
          </a:xfrm>
          <a:prstGeom prst="rect">
            <a:avLst/>
          </a:prstGeom>
        </p:spPr>
      </p:pic>
      <p:sp>
        <p:nvSpPr>
          <p:cNvPr id="4" name="TextBox 3">
            <a:extLst>
              <a:ext uri="{FF2B5EF4-FFF2-40B4-BE49-F238E27FC236}">
                <a16:creationId xmlns:a16="http://schemas.microsoft.com/office/drawing/2014/main" id="{BE09BDFA-9605-5A4C-E14E-79D4669BA0AC}"/>
              </a:ext>
            </a:extLst>
          </p:cNvPr>
          <p:cNvSpPr txBox="1"/>
          <p:nvPr/>
        </p:nvSpPr>
        <p:spPr>
          <a:xfrm>
            <a:off x="1901072" y="4798243"/>
            <a:ext cx="8389856" cy="1477328"/>
          </a:xfrm>
          <a:prstGeom prst="rect">
            <a:avLst/>
          </a:prstGeom>
          <a:noFill/>
        </p:spPr>
        <p:txBody>
          <a:bodyPr wrap="square" rtlCol="0">
            <a:spAutoFit/>
          </a:bodyPr>
          <a:lstStyle/>
          <a:p>
            <a:r>
              <a:rPr lang="en-US" dirty="0"/>
              <a:t>Despite facing intense competition from the giants like Ford, BMW, Nissan, </a:t>
            </a:r>
            <a:r>
              <a:rPr lang="en-US" b="1" i="1" dirty="0"/>
              <a:t>Tesla</a:t>
            </a:r>
            <a:r>
              <a:rPr lang="en-US" dirty="0"/>
              <a:t> has emerged as the undisputed leader in the electric vehicle market. The company's relentless focus on innovation, from cutting-edge battery technology to autonomous driving capabilities, has won over consumers and secured the highest market share of about </a:t>
            </a:r>
            <a:r>
              <a:rPr lang="en-US" b="1" i="1" dirty="0"/>
              <a:t>45%.</a:t>
            </a:r>
            <a:endParaRPr lang="en-IN" b="1" i="1" dirty="0"/>
          </a:p>
        </p:txBody>
      </p:sp>
    </p:spTree>
    <p:extLst>
      <p:ext uri="{BB962C8B-B14F-4D97-AF65-F5344CB8AC3E}">
        <p14:creationId xmlns:p14="http://schemas.microsoft.com/office/powerpoint/2010/main" val="8629623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627C73-6531-BED2-0F14-639F7B0584B9}"/>
              </a:ext>
            </a:extLst>
          </p:cNvPr>
          <p:cNvSpPr txBox="1"/>
          <p:nvPr/>
        </p:nvSpPr>
        <p:spPr>
          <a:xfrm>
            <a:off x="1998482" y="4449452"/>
            <a:ext cx="8550112" cy="1200329"/>
          </a:xfrm>
          <a:prstGeom prst="rect">
            <a:avLst/>
          </a:prstGeom>
          <a:noFill/>
        </p:spPr>
        <p:txBody>
          <a:bodyPr wrap="square" rtlCol="0">
            <a:spAutoFit/>
          </a:bodyPr>
          <a:lstStyle/>
          <a:p>
            <a:r>
              <a:rPr lang="en-US" dirty="0"/>
              <a:t>It's no surprise that three of the top five electric vehicle models are from Tesla, given the company's leadership in the EV industry. Tesla's innovation, performance, and brand reputation continue to set the standard, solidifying its position at the forefront of the market.</a:t>
            </a:r>
            <a:endParaRPr lang="en-IN" dirty="0"/>
          </a:p>
        </p:txBody>
      </p:sp>
      <p:pic>
        <p:nvPicPr>
          <p:cNvPr id="6" name="Picture 5">
            <a:extLst>
              <a:ext uri="{FF2B5EF4-FFF2-40B4-BE49-F238E27FC236}">
                <a16:creationId xmlns:a16="http://schemas.microsoft.com/office/drawing/2014/main" id="{30C89C9C-E4E7-B3E6-68D4-DF2090C42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482" y="434336"/>
            <a:ext cx="7673418" cy="3741738"/>
          </a:xfrm>
          <a:prstGeom prst="rect">
            <a:avLst/>
          </a:prstGeom>
        </p:spPr>
      </p:pic>
    </p:spTree>
    <p:extLst>
      <p:ext uri="{BB962C8B-B14F-4D97-AF65-F5344CB8AC3E}">
        <p14:creationId xmlns:p14="http://schemas.microsoft.com/office/powerpoint/2010/main" val="13874900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C7699D-A3D0-0AF4-4364-FED8F2CB2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106" y="585165"/>
            <a:ext cx="8003356" cy="3656897"/>
          </a:xfrm>
          <a:prstGeom prst="rect">
            <a:avLst/>
          </a:prstGeom>
        </p:spPr>
      </p:pic>
      <p:sp>
        <p:nvSpPr>
          <p:cNvPr id="4" name="TextBox 3">
            <a:extLst>
              <a:ext uri="{FF2B5EF4-FFF2-40B4-BE49-F238E27FC236}">
                <a16:creationId xmlns:a16="http://schemas.microsoft.com/office/drawing/2014/main" id="{0A1AE0E5-AFB4-296E-07CD-44C1F74DE07F}"/>
              </a:ext>
            </a:extLst>
          </p:cNvPr>
          <p:cNvSpPr txBox="1"/>
          <p:nvPr/>
        </p:nvSpPr>
        <p:spPr>
          <a:xfrm>
            <a:off x="1489435" y="4480802"/>
            <a:ext cx="9275975" cy="1785104"/>
          </a:xfrm>
          <a:prstGeom prst="rect">
            <a:avLst/>
          </a:prstGeom>
          <a:noFill/>
        </p:spPr>
        <p:txBody>
          <a:bodyPr wrap="square" rtlCol="0">
            <a:spAutoFit/>
          </a:bodyPr>
          <a:lstStyle/>
          <a:p>
            <a:r>
              <a:rPr lang="en-US" dirty="0"/>
              <a:t>The race is on, and </a:t>
            </a:r>
            <a:r>
              <a:rPr lang="en-US" b="1" dirty="0"/>
              <a:t>BEVs</a:t>
            </a:r>
            <a:r>
              <a:rPr lang="en-US" dirty="0"/>
              <a:t> (Battery Electric Vehicles) are speeding ahead of </a:t>
            </a:r>
            <a:r>
              <a:rPr lang="en-US" b="1" dirty="0"/>
              <a:t>PHEVs</a:t>
            </a:r>
            <a:r>
              <a:rPr lang="en-US" dirty="0"/>
              <a:t> (Plug-in Hybrid Electric Vehicles). Consumers are clearly favoring the all-electric experience that BEVs offer, embracing their zero emissions, lower maintenance costs, and cutting-edge technology.</a:t>
            </a:r>
          </a:p>
          <a:p>
            <a:endParaRPr lang="en-US" dirty="0"/>
          </a:p>
          <a:p>
            <a:r>
              <a:rPr lang="en-US" dirty="0"/>
              <a:t> This preference marks a significant shift towards a greener future, where “</a:t>
            </a:r>
            <a:r>
              <a:rPr lang="en-US" sz="1900" dirty="0"/>
              <a:t>The roar of combustion engines is replaced by the quiet hum of electric motors</a:t>
            </a:r>
            <a:r>
              <a:rPr lang="en-US" dirty="0"/>
              <a:t>”.</a:t>
            </a:r>
          </a:p>
        </p:txBody>
      </p:sp>
    </p:spTree>
    <p:extLst>
      <p:ext uri="{BB962C8B-B14F-4D97-AF65-F5344CB8AC3E}">
        <p14:creationId xmlns:p14="http://schemas.microsoft.com/office/powerpoint/2010/main" val="1248736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442D61-95DE-A010-87E9-BF8276F25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859" y="538032"/>
            <a:ext cx="8276734" cy="4033968"/>
          </a:xfrm>
          <a:prstGeom prst="rect">
            <a:avLst/>
          </a:prstGeom>
        </p:spPr>
      </p:pic>
      <p:sp>
        <p:nvSpPr>
          <p:cNvPr id="4" name="TextBox 3">
            <a:extLst>
              <a:ext uri="{FF2B5EF4-FFF2-40B4-BE49-F238E27FC236}">
                <a16:creationId xmlns:a16="http://schemas.microsoft.com/office/drawing/2014/main" id="{1D283242-09EE-E304-936E-3425D06263E7}"/>
              </a:ext>
            </a:extLst>
          </p:cNvPr>
          <p:cNvSpPr txBox="1"/>
          <p:nvPr/>
        </p:nvSpPr>
        <p:spPr>
          <a:xfrm>
            <a:off x="1509859" y="4779389"/>
            <a:ext cx="9172281" cy="1200329"/>
          </a:xfrm>
          <a:prstGeom prst="rect">
            <a:avLst/>
          </a:prstGeom>
          <a:noFill/>
        </p:spPr>
        <p:txBody>
          <a:bodyPr wrap="square" rtlCol="0">
            <a:spAutoFit/>
          </a:bodyPr>
          <a:lstStyle/>
          <a:p>
            <a:r>
              <a:rPr lang="en-US" dirty="0"/>
              <a:t>Despite </a:t>
            </a:r>
            <a:r>
              <a:rPr lang="en-US" b="1" i="1" dirty="0"/>
              <a:t>BEVs</a:t>
            </a:r>
            <a:r>
              <a:rPr lang="en-US" dirty="0"/>
              <a:t> (Battery Electric Vehicles) being </a:t>
            </a:r>
            <a:r>
              <a:rPr lang="en-US" b="1" dirty="0"/>
              <a:t>30%</a:t>
            </a:r>
            <a:r>
              <a:rPr lang="en-US" dirty="0"/>
              <a:t> more expensive than </a:t>
            </a:r>
            <a:r>
              <a:rPr lang="en-US" b="1" dirty="0"/>
              <a:t>PHEVs</a:t>
            </a:r>
            <a:r>
              <a:rPr lang="en-US" dirty="0"/>
              <a:t> (Plug-in Hybrid Electric Vehicles), consumers are still choosing BEVs. This preference highlights the value placed on zero emissions, advanced technology, and long-term savings, demonstrating a strong commitment to a sustainable future.</a:t>
            </a:r>
            <a:endParaRPr lang="en-IN" dirty="0"/>
          </a:p>
        </p:txBody>
      </p:sp>
    </p:spTree>
    <p:extLst>
      <p:ext uri="{BB962C8B-B14F-4D97-AF65-F5344CB8AC3E}">
        <p14:creationId xmlns:p14="http://schemas.microsoft.com/office/powerpoint/2010/main" val="652571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7C1A31-706A-E4D1-103E-F3233469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888" y="498577"/>
            <a:ext cx="8738646" cy="4035715"/>
          </a:xfrm>
          <a:prstGeom prst="rect">
            <a:avLst/>
          </a:prstGeom>
        </p:spPr>
      </p:pic>
      <p:sp>
        <p:nvSpPr>
          <p:cNvPr id="6" name="TextBox 5">
            <a:extLst>
              <a:ext uri="{FF2B5EF4-FFF2-40B4-BE49-F238E27FC236}">
                <a16:creationId xmlns:a16="http://schemas.microsoft.com/office/drawing/2014/main" id="{A4C4A5E5-D152-DC07-A2BD-8684269099B0}"/>
              </a:ext>
            </a:extLst>
          </p:cNvPr>
          <p:cNvSpPr txBox="1"/>
          <p:nvPr/>
        </p:nvSpPr>
        <p:spPr>
          <a:xfrm>
            <a:off x="1659117" y="4798242"/>
            <a:ext cx="9115720" cy="1215717"/>
          </a:xfrm>
          <a:prstGeom prst="rect">
            <a:avLst/>
          </a:prstGeom>
          <a:noFill/>
        </p:spPr>
        <p:txBody>
          <a:bodyPr wrap="square" rtlCol="0">
            <a:spAutoFit/>
          </a:bodyPr>
          <a:lstStyle/>
          <a:p>
            <a:r>
              <a:rPr lang="en-US" dirty="0"/>
              <a:t>The EV market is set to electrify the future, with a staggering </a:t>
            </a:r>
            <a:r>
              <a:rPr lang="en-US" b="1" dirty="0"/>
              <a:t>14% CAGR </a:t>
            </a:r>
            <a:r>
              <a:rPr lang="en-US" dirty="0"/>
              <a:t>projected from 2024 to 2028. This impressive growth trajectory underscores a powerful shift towards sustainable transportation, fueled by cutting-edge technology and an unwavering demand for cleaner, greener vehicles. The road ahead is clear: “</a:t>
            </a:r>
            <a:r>
              <a:rPr lang="en-US" sz="1900" dirty="0"/>
              <a:t>The electric revolution is unstoppable</a:t>
            </a:r>
            <a:r>
              <a:rPr lang="en-US" dirty="0"/>
              <a:t>!”</a:t>
            </a:r>
            <a:endParaRPr lang="en-IN" dirty="0"/>
          </a:p>
        </p:txBody>
      </p:sp>
    </p:spTree>
    <p:extLst>
      <p:ext uri="{BB962C8B-B14F-4D97-AF65-F5344CB8AC3E}">
        <p14:creationId xmlns:p14="http://schemas.microsoft.com/office/powerpoint/2010/main" val="2312702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BD7808-6C20-43F0-00E1-498CEF82C804}"/>
              </a:ext>
            </a:extLst>
          </p:cNvPr>
          <p:cNvSpPr txBox="1"/>
          <p:nvPr/>
        </p:nvSpPr>
        <p:spPr>
          <a:xfrm>
            <a:off x="958391" y="1498862"/>
            <a:ext cx="10275217" cy="4801314"/>
          </a:xfrm>
          <a:prstGeom prst="rect">
            <a:avLst/>
          </a:prstGeom>
          <a:noFill/>
        </p:spPr>
        <p:txBody>
          <a:bodyPr wrap="square" rtlCol="0">
            <a:spAutoFit/>
          </a:bodyPr>
          <a:lstStyle/>
          <a:p>
            <a:r>
              <a:rPr lang="en-US" dirty="0"/>
              <a:t>🚀 </a:t>
            </a:r>
            <a:r>
              <a:rPr lang="en-US" b="1" dirty="0"/>
              <a:t>Electric Vehicles: Powering the Future</a:t>
            </a:r>
          </a:p>
          <a:p>
            <a:endParaRPr lang="en-US" dirty="0"/>
          </a:p>
          <a:p>
            <a:pPr>
              <a:buFont typeface="Arial" panose="020B0604020202020204" pitchFamily="34" charset="0"/>
              <a:buChar char="•"/>
            </a:pPr>
            <a:r>
              <a:rPr lang="en-US" b="1" dirty="0"/>
              <a:t>Rapid Growth</a:t>
            </a:r>
            <a:r>
              <a:rPr lang="en-US" dirty="0"/>
              <a:t>: The data reveals a significant upward trend in EV adoption, highlighting a remarkable growth rate, especially post the 2020 pandemic</a:t>
            </a:r>
          </a:p>
          <a:p>
            <a:r>
              <a:rPr lang="en-US" dirty="0"/>
              <a:t>.</a:t>
            </a:r>
          </a:p>
          <a:p>
            <a:pPr>
              <a:buFont typeface="Arial" panose="020B0604020202020204" pitchFamily="34" charset="0"/>
              <a:buChar char="•"/>
            </a:pPr>
            <a:r>
              <a:rPr lang="en-US" b="1" dirty="0"/>
              <a:t>Tesla's Dominance</a:t>
            </a:r>
            <a:r>
              <a:rPr lang="en-US" dirty="0"/>
              <a:t>: Three of the top five EV models are from Tesla, underscoring its leadership in the industry.</a:t>
            </a:r>
          </a:p>
          <a:p>
            <a:pPr>
              <a:buFont typeface="Arial" panose="020B0604020202020204" pitchFamily="34" charset="0"/>
              <a:buChar char="•"/>
            </a:pPr>
            <a:endParaRPr lang="en-US" dirty="0"/>
          </a:p>
          <a:p>
            <a:pPr>
              <a:buFont typeface="Arial" panose="020B0604020202020204" pitchFamily="34" charset="0"/>
              <a:buChar char="•"/>
            </a:pPr>
            <a:r>
              <a:rPr lang="en-US" b="1" dirty="0"/>
              <a:t>Sustainability Drive</a:t>
            </a:r>
            <a:r>
              <a:rPr lang="en-US" dirty="0"/>
              <a:t>: Consumers increasingly prefer BEVs despite being 30% more expensive than PHEVs, highlighting the demand for zero-emission vehicles.</a:t>
            </a:r>
          </a:p>
          <a:p>
            <a:endParaRPr lang="en-US" dirty="0"/>
          </a:p>
          <a:p>
            <a:pPr>
              <a:buFont typeface="Arial" panose="020B0604020202020204" pitchFamily="34" charset="0"/>
              <a:buChar char="•"/>
            </a:pPr>
            <a:r>
              <a:rPr lang="en-US" b="1" dirty="0"/>
              <a:t>Technological Advancements</a:t>
            </a:r>
            <a:r>
              <a:rPr lang="en-US" dirty="0"/>
              <a:t>: Advances in EV technology and rising environmental awareness are driving the shift towards cleaner transportation solutions.</a:t>
            </a:r>
          </a:p>
          <a:p>
            <a:endParaRPr lang="en-US" dirty="0"/>
          </a:p>
          <a:p>
            <a:pPr>
              <a:buFont typeface="Arial" panose="020B0604020202020204" pitchFamily="34" charset="0"/>
              <a:buChar char="•"/>
            </a:pPr>
            <a:r>
              <a:rPr lang="en-US" b="1" dirty="0"/>
              <a:t>Future Outlook</a:t>
            </a:r>
            <a:r>
              <a:rPr lang="en-US" dirty="0"/>
              <a:t>: The EV market is projected to grow at a staggering 14% CAGR from 2024 to 2028.The electric revolution is poised to reshape the automotive landscape, promising a sustainable and dynamic future.</a:t>
            </a:r>
          </a:p>
        </p:txBody>
      </p:sp>
      <p:sp>
        <p:nvSpPr>
          <p:cNvPr id="3" name="TextBox 2">
            <a:extLst>
              <a:ext uri="{FF2B5EF4-FFF2-40B4-BE49-F238E27FC236}">
                <a16:creationId xmlns:a16="http://schemas.microsoft.com/office/drawing/2014/main" id="{6C4ACD23-4F2E-6924-589B-28E3A1A92207}"/>
              </a:ext>
            </a:extLst>
          </p:cNvPr>
          <p:cNvSpPr txBox="1"/>
          <p:nvPr/>
        </p:nvSpPr>
        <p:spPr>
          <a:xfrm>
            <a:off x="958391" y="433633"/>
            <a:ext cx="8814062" cy="923330"/>
          </a:xfrm>
          <a:prstGeom prst="rect">
            <a:avLst/>
          </a:prstGeom>
          <a:noFill/>
        </p:spPr>
        <p:txBody>
          <a:bodyPr wrap="square" rtlCol="0">
            <a:spAutoFit/>
          </a:bodyPr>
          <a:lstStyle/>
          <a:p>
            <a:r>
              <a:rPr lang="en-US" sz="5400" dirty="0"/>
              <a:t>Key takeaways</a:t>
            </a:r>
          </a:p>
        </p:txBody>
      </p:sp>
    </p:spTree>
    <p:extLst>
      <p:ext uri="{BB962C8B-B14F-4D97-AF65-F5344CB8AC3E}">
        <p14:creationId xmlns:p14="http://schemas.microsoft.com/office/powerpoint/2010/main" val="1458517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503</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EV Market Size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 reddy donadula</dc:creator>
  <cp:lastModifiedBy>bharath reddy donadula</cp:lastModifiedBy>
  <cp:revision>2</cp:revision>
  <dcterms:created xsi:type="dcterms:W3CDTF">2024-07-10T20:05:14Z</dcterms:created>
  <dcterms:modified xsi:type="dcterms:W3CDTF">2024-07-11T04:00:51Z</dcterms:modified>
</cp:coreProperties>
</file>