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8ED11-0671-4BF7-B742-FBD842A0DB4D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F52D0-7BA2-4DFF-84D0-CF51D283D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657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F52D0-7BA2-4DFF-84D0-CF51D283DD9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746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F52D0-7BA2-4DFF-84D0-CF51D283DD9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51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1E89-9592-4770-96B5-B4D2F362D9D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7D72-4716-471F-9F1A-BB7494736C7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86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1E89-9592-4770-96B5-B4D2F362D9D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7D72-4716-471F-9F1A-BB7494736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25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1E89-9592-4770-96B5-B4D2F362D9D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7D72-4716-471F-9F1A-BB7494736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87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1E89-9592-4770-96B5-B4D2F362D9D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7D72-4716-471F-9F1A-BB7494736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91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1E89-9592-4770-96B5-B4D2F362D9D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7D72-4716-471F-9F1A-BB7494736C7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23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1E89-9592-4770-96B5-B4D2F362D9D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7D72-4716-471F-9F1A-BB7494736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24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1E89-9592-4770-96B5-B4D2F362D9D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7D72-4716-471F-9F1A-BB7494736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06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1E89-9592-4770-96B5-B4D2F362D9D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7D72-4716-471F-9F1A-BB7494736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06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1E89-9592-4770-96B5-B4D2F362D9D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7D72-4716-471F-9F1A-BB7494736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82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CD1E89-9592-4770-96B5-B4D2F362D9D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477D72-4716-471F-9F1A-BB7494736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33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1E89-9592-4770-96B5-B4D2F362D9D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77D72-4716-471F-9F1A-BB7494736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55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CD1E89-9592-4770-96B5-B4D2F362D9D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477D72-4716-471F-9F1A-BB7494736C7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34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E856-578A-38A8-C291-FCE098659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Airline Customer Satisfaction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28E71-AC0E-7E29-F632-66AD9FC536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Enhancing Customer Experience Using Predictive Analytics</a:t>
            </a:r>
          </a:p>
          <a:p>
            <a:endParaRPr lang="en-US" dirty="0"/>
          </a:p>
          <a:p>
            <a:endParaRPr lang="en-US" dirty="0"/>
          </a:p>
          <a:p>
            <a:r>
              <a:rPr lang="en-IN" b="1" dirty="0"/>
              <a:t>					</a:t>
            </a:r>
            <a:r>
              <a:rPr lang="en-IN" sz="2800" b="1" dirty="0"/>
              <a:t>Presented by</a:t>
            </a:r>
            <a:r>
              <a:rPr lang="en-IN" sz="2800" dirty="0"/>
              <a:t>: </a:t>
            </a:r>
            <a:r>
              <a:rPr lang="en-IN" sz="2800" i="1" dirty="0"/>
              <a:t>Bharath Reddy Donadula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885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C06D-53AD-16FA-F9AC-109CBC76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" y="394977"/>
            <a:ext cx="10781607" cy="1450757"/>
          </a:xfrm>
        </p:spPr>
        <p:txBody>
          <a:bodyPr/>
          <a:lstStyle/>
          <a:p>
            <a:r>
              <a:rPr lang="en-US" dirty="0"/>
              <a:t>Customer Experience – Strategic Action Plan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8D306-ECCB-CED3-011E-80B5C39F2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2617" y="1845734"/>
            <a:ext cx="7281949" cy="4238874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🚀 </a:t>
            </a:r>
            <a:r>
              <a:rPr lang="en-IN" sz="2200" b="1" dirty="0"/>
              <a:t>Upgrade Digital Experience</a:t>
            </a:r>
            <a:br>
              <a:rPr lang="en-IN" sz="2200" dirty="0"/>
            </a:br>
            <a:r>
              <a:rPr lang="en-IN" sz="2200" dirty="0"/>
              <a:t>	→ Redesign online booking interface for speed and ease.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📡 </a:t>
            </a:r>
            <a:r>
              <a:rPr lang="en-IN" sz="2200" b="1" dirty="0"/>
              <a:t>Enhance Onboard Connectivity</a:t>
            </a:r>
            <a:br>
              <a:rPr lang="en-IN" sz="2200" dirty="0"/>
            </a:br>
            <a:r>
              <a:rPr lang="en-IN" sz="2200" dirty="0"/>
              <a:t>	→ Partner with telecom vendors to improve </a:t>
            </a:r>
            <a:r>
              <a:rPr lang="en-IN" sz="2200" dirty="0" err="1"/>
              <a:t>WiFi</a:t>
            </a:r>
            <a:r>
              <a:rPr lang="en-IN" sz="2200" dirty="0"/>
              <a:t>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🛫 </a:t>
            </a:r>
            <a:r>
              <a:rPr lang="en-IN" sz="2200" b="1" dirty="0"/>
              <a:t>Optimize Gate Access</a:t>
            </a:r>
            <a:br>
              <a:rPr lang="en-IN" sz="2200" dirty="0"/>
            </a:br>
            <a:r>
              <a:rPr lang="en-IN" sz="2200" dirty="0"/>
              <a:t>	→ Use signage, mobile notifications, and maps for better gate 	navigation.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📊 </a:t>
            </a:r>
            <a:r>
              <a:rPr lang="en-IN" sz="2200" b="1" dirty="0"/>
              <a:t>Use Predictive Model Insights</a:t>
            </a:r>
            <a:br>
              <a:rPr lang="en-IN" sz="2200" dirty="0"/>
            </a:br>
            <a:r>
              <a:rPr lang="en-IN" sz="2200" dirty="0"/>
              <a:t>	→ Real-time flagging of low satisfaction passengers </a:t>
            </a:r>
          </a:p>
          <a:p>
            <a:pPr marL="0" indent="0">
              <a:buNone/>
            </a:pPr>
            <a:r>
              <a:rPr lang="en-IN" sz="2200" dirty="0"/>
              <a:t>	→ Trigger proactive service (e.g., upgrade offers, surveys).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💺 </a:t>
            </a:r>
            <a:r>
              <a:rPr lang="en-IN" sz="2200" b="1" dirty="0"/>
              <a:t>Targeted Service Improvements</a:t>
            </a:r>
            <a:br>
              <a:rPr lang="en-IN" sz="2200" dirty="0"/>
            </a:br>
            <a:r>
              <a:rPr lang="en-IN" sz="2200" dirty="0"/>
              <a:t>	→ Focus resources on enhancing economy class comfort 	based on usage patterns.</a:t>
            </a:r>
          </a:p>
          <a:p>
            <a:endParaRPr lang="en-IN" dirty="0"/>
          </a:p>
        </p:txBody>
      </p:sp>
      <p:pic>
        <p:nvPicPr>
          <p:cNvPr id="2050" name="Picture 2" descr="TIps for aligning projects with corporate strategy | PM-Partners">
            <a:extLst>
              <a:ext uri="{FF2B5EF4-FFF2-40B4-BE49-F238E27FC236}">
                <a16:creationId xmlns:a16="http://schemas.microsoft.com/office/drawing/2014/main" id="{E0AB94D6-CBC4-F7EE-ED73-F2934D4C9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46"/>
          <a:stretch/>
        </p:blipFill>
        <p:spPr bwMode="auto">
          <a:xfrm>
            <a:off x="504307" y="2188586"/>
            <a:ext cx="3677868" cy="28236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4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91D66B-70DA-BBAE-C9E4-4A98CCCDCF32}"/>
              </a:ext>
            </a:extLst>
          </p:cNvPr>
          <p:cNvSpPr txBox="1"/>
          <p:nvPr/>
        </p:nvSpPr>
        <p:spPr>
          <a:xfrm>
            <a:off x="1019665" y="2592371"/>
            <a:ext cx="10152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83985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669F-8720-0569-82D0-299858C7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265A77A-296D-AFD6-EC3E-4695E64947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76004" y="2198819"/>
            <a:ext cx="497239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Airlines need to proactively identify dissatisfied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churn rate and negative feedback affect brand perception and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 Predict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satisfaction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(Yes/No) based on flight and service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targeted service improvements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better customer engagement.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D3C1BD7-ED9D-3495-4A5B-CB14088E3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5BAFB2B-F56F-E9F1-5C36-211018988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F129261-367C-C837-11D1-9120972DF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FC8C0D15-EB05-E80B-8C53-DA0C3292A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9D5CF5-02EE-DF8D-271B-7BD5CA915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840" y="2046300"/>
            <a:ext cx="3820160" cy="32918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7664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D088-7167-0418-2D2F-75AE8C2A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E62FA-898F-3A06-680D-BF919587C1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8240" y="2560319"/>
            <a:ext cx="4937760" cy="3566469"/>
          </a:xfrm>
        </p:spPr>
        <p:txBody>
          <a:bodyPr/>
          <a:lstStyle/>
          <a:p>
            <a:pPr>
              <a:buNone/>
            </a:pPr>
            <a:r>
              <a:rPr lang="en-US" b="1" dirty="0"/>
              <a:t>Content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120,000+ records, 23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Mix of categorical, ordinal, and numerical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Target variable: </a:t>
            </a:r>
            <a:r>
              <a:rPr lang="en-US" b="1" dirty="0"/>
              <a:t>Satisfaction</a:t>
            </a:r>
            <a:r>
              <a:rPr lang="en-US" dirty="0"/>
              <a:t> (Satisfied / Neutral or Dissatisfied)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659FC-F0E4-FE4F-00DF-AECE97AA2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560319"/>
            <a:ext cx="4937760" cy="3566471"/>
          </a:xfrm>
        </p:spPr>
        <p:txBody>
          <a:bodyPr/>
          <a:lstStyle/>
          <a:p>
            <a:pPr>
              <a:buNone/>
            </a:pPr>
            <a:r>
              <a:rPr lang="en-US" b="1" dirty="0"/>
              <a:t>Key Features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Demographics: Gender, Age, Type of Travel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Services: Inflight Wi-Fi, Onboard Service, Baggage Handling,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Flight metrics: Departure/Arrival Delay, Flight Distance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1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3E70-8236-CE76-7976-4B89B9D08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4A6FA-2460-4679-5F55-74C8B630B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080" y="1937174"/>
            <a:ext cx="6070600" cy="403690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Imputed ~400 missing values in the column – Arrival Delay using </a:t>
            </a:r>
            <a:r>
              <a:rPr lang="en-IN" b="1" dirty="0"/>
              <a:t>median</a:t>
            </a:r>
            <a:r>
              <a:rPr lang="en-IN" dirty="0"/>
              <a:t> due to skewed distributions.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Converted flight distance and delay times to </a:t>
            </a:r>
            <a:r>
              <a:rPr lang="en-IN" b="1" dirty="0"/>
              <a:t>float</a:t>
            </a:r>
            <a:r>
              <a:rPr lang="en-IN" dirty="0"/>
              <a:t> types after cleansing text anomalies.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Detected outliers</a:t>
            </a:r>
            <a:r>
              <a:rPr lang="en-IN" dirty="0"/>
              <a:t> by analysing boxplots; retained variability for model richness.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Need to convert categorical variables using </a:t>
            </a:r>
            <a:r>
              <a:rPr lang="en-IN" b="1" dirty="0"/>
              <a:t>Label Encoding / One-Hot Encoding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Verified data balance: </a:t>
            </a:r>
            <a:r>
              <a:rPr lang="en-IN" b="1" dirty="0"/>
              <a:t>No major class imbalance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48C19-2E13-9DFB-248E-A4CF5547F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3" y="2094149"/>
            <a:ext cx="4362607" cy="295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1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1549-633F-8915-F896-082E9890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AAF2F0-ADDC-0F5A-6AEC-AF81AD84C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29360" y="2151891"/>
            <a:ext cx="611632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passengers aged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25–50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Gender distribution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travelers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dominate user base but still 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Economy 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frequently.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Inflight services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rated higher than ground services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Gate location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Booking convenience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Longer delays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strong correlation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dissatisfaction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Short-distance travelers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often less satisfied, possibly due to limited services.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E5915-6BAB-5576-C521-56BB3031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0" y="2151891"/>
            <a:ext cx="4131043" cy="34918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1279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03BF-7374-0FB7-39DB-EAD0E849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Drives Satisfaction?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70C4D5-3231-A1F5-78AD-FFBEE13A69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134253"/>
            <a:ext cx="95504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 and Gender →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visible 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of travel (Business &gt; Eco Plus &gt; Economy) → strong impact.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Frequent flyers more satisfied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than first-time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Dissatisfaction clusters around poor ratings in: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Wi-Fi Service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Gate Location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Booking Ease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Arrival/Departure Convenience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19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C2A5-43EC-E19C-BAB4-1E797936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Selection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B530C7-29FF-F566-478C-FB8C80BF2F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364698"/>
            <a:ext cx="8147295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Chi-square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 for categorical variables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ANOVA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continuous.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features found statistically significant 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 &lt; 0.05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 predictors: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 of Travel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Flight Class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Delay Times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 Ratings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Flight Distance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70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DE27-5131-6065-9873-42ECF460A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 &amp;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F20E1-67E3-4613-8BA4-B200FD37E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Applied ensemble techniques: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Random Forest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 err="1"/>
              <a:t>XGBoost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Used </a:t>
            </a:r>
            <a:r>
              <a:rPr lang="en-IN" b="1" dirty="0" err="1"/>
              <a:t>RandomizedSearchCV</a:t>
            </a:r>
            <a:r>
              <a:rPr lang="en-IN" dirty="0"/>
              <a:t> for hyperparameter tuning.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XGBoost</a:t>
            </a:r>
            <a:r>
              <a:rPr lang="en-IN" dirty="0"/>
              <a:t> emerged as best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Precision: 97%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Accuracy: ~96%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Robust handling of outliers and large feature space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CED84-F12D-4906-B358-8B5181F44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384" y="2251184"/>
            <a:ext cx="4417619" cy="350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8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EDA8-5912-0035-7FBC-09297EC98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207" y="286603"/>
            <a:ext cx="10058400" cy="1450757"/>
          </a:xfrm>
        </p:spPr>
        <p:txBody>
          <a:bodyPr/>
          <a:lstStyle/>
          <a:p>
            <a:r>
              <a:rPr lang="en-US" dirty="0"/>
              <a:t>Passenger Satisfaction – Key Pain Areas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0380EDE-B35E-A667-0E78-BA1C29507E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3757" y="1077587"/>
            <a:ext cx="7201593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🖥️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Booking Inconvenience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→ Navigation and booking flow not intuitive, especially for 	new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⏱️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 Waiting Times &amp; Delays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→ Direct correlation with negative satisfaction scores.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💼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Economy Class Discomfort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→ Lower comfort ratings from business travelers using 	economy seats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✈️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Inconsistent Inflight Wi-Fi Service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→ Frequent dissatisfaction across all travel classes.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📍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Poor Gate Location &amp; Wayfinding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→ Passengers report confusion and delays in locating 	gates.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ow To Determine Your Customer's Pain Points - Salespanel">
            <a:extLst>
              <a:ext uri="{FF2B5EF4-FFF2-40B4-BE49-F238E27FC236}">
                <a16:creationId xmlns:a16="http://schemas.microsoft.com/office/drawing/2014/main" id="{EE0EC9C8-9D68-D1AF-DB7E-F388D2BF0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749" y="2263141"/>
            <a:ext cx="4214553" cy="28575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3113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</TotalTime>
  <Words>598</Words>
  <Application>Microsoft Office PowerPoint</Application>
  <PresentationFormat>Widescreen</PresentationFormat>
  <Paragraphs>93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Airline Customer Satisfaction Prediction</vt:lpstr>
      <vt:lpstr>Business Problem</vt:lpstr>
      <vt:lpstr>Dataset Overview</vt:lpstr>
      <vt:lpstr>Data Cleaning &amp; Preprocessing</vt:lpstr>
      <vt:lpstr>Exploratory Data Analysis</vt:lpstr>
      <vt:lpstr>What Drives Satisfaction?</vt:lpstr>
      <vt:lpstr>Feature Selection</vt:lpstr>
      <vt:lpstr>Model Building &amp; Performance</vt:lpstr>
      <vt:lpstr>Passenger Satisfaction – Key Pain Areas</vt:lpstr>
      <vt:lpstr>Customer Experience – Strategic Action Plan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bharath reddy donadula</dc:creator>
  <cp:lastModifiedBy>bharath reddy donadula</cp:lastModifiedBy>
  <cp:revision>2</cp:revision>
  <dcterms:created xsi:type="dcterms:W3CDTF">2025-05-07T16:38:03Z</dcterms:created>
  <dcterms:modified xsi:type="dcterms:W3CDTF">2025-05-08T16:23:40Z</dcterms:modified>
</cp:coreProperties>
</file>