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383183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18178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695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702916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4402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834670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2909145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202900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239899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149417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205521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323204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275148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234360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326642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A4619-7F4D-487A-AD1F-40AFDB811050}" type="datetimeFigureOut">
              <a:rPr lang="en-IN" smtClean="0"/>
              <a:pPr/>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88564-1897-4B8C-9689-50F0879BE62A}" type="slidenum">
              <a:rPr lang="en-IN" smtClean="0"/>
              <a:pPr/>
              <a:t>‹#›</a:t>
            </a:fld>
            <a:endParaRPr lang="en-IN"/>
          </a:p>
        </p:txBody>
      </p:sp>
    </p:spTree>
    <p:extLst>
      <p:ext uri="{BB962C8B-B14F-4D97-AF65-F5344CB8AC3E}">
        <p14:creationId xmlns:p14="http://schemas.microsoft.com/office/powerpoint/2010/main" val="405115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4A4619-7F4D-487A-AD1F-40AFDB811050}" type="datetimeFigureOut">
              <a:rPr lang="en-IN" smtClean="0"/>
              <a:pPr/>
              <a:t>12-04-2021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988564-1897-4B8C-9689-50F0879BE62A}" type="slidenum">
              <a:rPr lang="en-IN" smtClean="0"/>
              <a:pPr/>
              <a:t>‹#›</a:t>
            </a:fld>
            <a:endParaRPr lang="en-IN"/>
          </a:p>
        </p:txBody>
      </p:sp>
    </p:spTree>
    <p:extLst>
      <p:ext uri="{BB962C8B-B14F-4D97-AF65-F5344CB8AC3E}">
        <p14:creationId xmlns:p14="http://schemas.microsoft.com/office/powerpoint/2010/main" val="3469149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9103" y="1447060"/>
            <a:ext cx="7684900" cy="2603776"/>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2400" u="sng" dirty="0">
                <a:solidFill>
                  <a:srgbClr val="FF0000"/>
                </a:solidFill>
              </a:rPr>
              <a:t>PANIMALAR INSTITUTE OF TECHNOLOGY-CHENNAI-600123</a:t>
            </a:r>
            <a:br>
              <a:rPr lang="en-IN" dirty="0"/>
            </a:br>
            <a:br>
              <a:rPr lang="en-IN" dirty="0"/>
            </a:br>
            <a:r>
              <a:rPr lang="en-IN" dirty="0"/>
              <a:t>IOT Industry Protection Using Arduino</a:t>
            </a:r>
            <a:br>
              <a:rPr lang="en-IN" b="1" dirty="0"/>
            </a:br>
            <a:endParaRPr lang="en-IN" dirty="0"/>
          </a:p>
        </p:txBody>
      </p:sp>
      <p:sp>
        <p:nvSpPr>
          <p:cNvPr id="3" name="Subtitle 2"/>
          <p:cNvSpPr>
            <a:spLocks noGrp="1"/>
          </p:cNvSpPr>
          <p:nvPr>
            <p:ph type="subTitle" idx="1"/>
          </p:nvPr>
        </p:nvSpPr>
        <p:spPr>
          <a:xfrm>
            <a:off x="1507067" y="4050833"/>
            <a:ext cx="7876630" cy="2669563"/>
          </a:xfrm>
        </p:spPr>
        <p:txBody>
          <a:bodyPr>
            <a:normAutofit/>
          </a:bodyPr>
          <a:lstStyle/>
          <a:p>
            <a:r>
              <a:rPr lang="en-IN" sz="2000" dirty="0">
                <a:latin typeface="Arial Black" panose="020B0A04020102020204" pitchFamily="34" charset="0"/>
              </a:rPr>
              <a:t>INDURU BHARATH KUMAR REDDY-211517106043</a:t>
            </a:r>
          </a:p>
          <a:p>
            <a:r>
              <a:rPr lang="en-IN" sz="2000" dirty="0">
                <a:latin typeface="Arial Black" panose="020B0A04020102020204" pitchFamily="34" charset="0"/>
              </a:rPr>
              <a:t>DORNADULA LOHITH-211517106028</a:t>
            </a:r>
          </a:p>
          <a:p>
            <a:r>
              <a:rPr lang="en-IN" sz="2000" dirty="0">
                <a:latin typeface="Arial Black" panose="020B0A04020102020204" pitchFamily="34" charset="0"/>
              </a:rPr>
              <a:t>KAIPU VINOD KUMAR REDDY-211517106056</a:t>
            </a:r>
          </a:p>
          <a:p>
            <a:endParaRPr lang="en-IN" sz="2000" dirty="0">
              <a:latin typeface="Arial Black" panose="020B0A04020102020204" pitchFamily="34" charset="0"/>
            </a:endParaRPr>
          </a:p>
          <a:p>
            <a:endParaRPr lang="en-IN" sz="2000" dirty="0">
              <a:latin typeface="Arial Black" panose="020B0A04020102020204" pitchFamily="34" charset="0"/>
            </a:endParaRPr>
          </a:p>
          <a:p>
            <a:r>
              <a:rPr lang="en-IN" sz="2000" dirty="0">
                <a:latin typeface="Arial Black" panose="020B0A04020102020204" pitchFamily="34" charset="0"/>
              </a:rPr>
              <a:t>GUIDE-</a:t>
            </a:r>
            <a:r>
              <a:rPr lang="en-IN" sz="2000" dirty="0" err="1">
                <a:latin typeface="Arial Black" panose="020B0A04020102020204" pitchFamily="34" charset="0"/>
              </a:rPr>
              <a:t>Mrs.V.JEYARAMYA</a:t>
            </a:r>
            <a:endParaRPr lang="en-IN" sz="2000" dirty="0">
              <a:latin typeface="Arial Black" panose="020B0A04020102020204" pitchFamily="34" charset="0"/>
            </a:endParaRPr>
          </a:p>
        </p:txBody>
      </p:sp>
    </p:spTree>
    <p:extLst>
      <p:ext uri="{BB962C8B-B14F-4D97-AF65-F5344CB8AC3E}">
        <p14:creationId xmlns:p14="http://schemas.microsoft.com/office/powerpoint/2010/main" val="394546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274638"/>
            <a:ext cx="9956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AURDINO CONTROLLER</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609600" y="1600200"/>
            <a:ext cx="10534685" cy="4873752"/>
          </a:xfrm>
          <a:prstGeom prst="rect">
            <a:avLst/>
          </a:prstGeom>
        </p:spPr>
        <p:txBody>
          <a:bodyPr>
            <a:normAutofit lnSpcReduction="10000"/>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 </a:t>
            </a:r>
            <a:r>
              <a:rPr kumimoji="0" lang="en-US" sz="2600" b="0" i="0" u="none" strike="noStrike" kern="1200" cap="none" spc="0" normalizeH="0" baseline="0" noProof="0" dirty="0" err="1">
                <a:ln>
                  <a:noFill/>
                </a:ln>
                <a:solidFill>
                  <a:schemeClr val="tx1"/>
                </a:solidFill>
                <a:effectLst/>
                <a:uLnTx/>
                <a:uFillTx/>
                <a:latin typeface="+mn-lt"/>
                <a:ea typeface="+mn-ea"/>
                <a:cs typeface="+mn-cs"/>
              </a:rPr>
              <a:t>Arduino</a:t>
            </a:r>
            <a:r>
              <a:rPr kumimoji="0" lang="en-US" sz="2600" b="0" i="0" u="none" strike="noStrike" kern="1200" cap="none" spc="0" normalizeH="0" baseline="0" noProof="0" dirty="0">
                <a:ln>
                  <a:noFill/>
                </a:ln>
                <a:solidFill>
                  <a:schemeClr val="tx1"/>
                </a:solidFill>
                <a:effectLst/>
                <a:uLnTx/>
                <a:uFillTx/>
                <a:latin typeface="+mn-lt"/>
                <a:ea typeface="+mn-ea"/>
                <a:cs typeface="+mn-cs"/>
              </a:rPr>
              <a:t> Uno is a microcontroller board based on the ATmega328. It has 14 digital input/output pins (of which 6 can be used as PWM outputs), 6 analog inputs, a 16 MHz ceramic resonator, a USB connection, a power jack, an ICSP header, and a reset button.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It contains everything needed to support the microcontroller; simply connect it to a computer with a USB cable or power it with a AC-to-DC adapter or battery to get started.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 Uno differs from all preceding boards in that it does not use the FTDI USB-to-serial driver chip. Instead, it features the Atmega16U2 (Atmega8U2 up to version R2) programmed as a USB-to-serial converter</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274638"/>
            <a:ext cx="9956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SPECIFICATIONS</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609600" y="1600200"/>
            <a:ext cx="9956800" cy="4873752"/>
          </a:xfrm>
          <a:prstGeom prst="rect">
            <a:avLst/>
          </a:prstGeom>
        </p:spPr>
        <p:txBody>
          <a:bodyPr>
            <a:normAutofit fontScale="9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Microcontroller : ATmega328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Operating Voltage: 5V</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Input Voltage (recommended): 7-12V</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Input Voltage (limits):    6-20V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Digital I/O Pins :  14 (of which 6 provide PWM output)</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Analog Input Pins :  6</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DC Current per I/O Pin :40 </a:t>
            </a:r>
            <a:r>
              <a:rPr kumimoji="0" lang="en-US" sz="2600" b="0" i="0" u="none" strike="noStrike" kern="1200" cap="none" spc="0" normalizeH="0" baseline="0" noProof="0" dirty="0" err="1">
                <a:ln>
                  <a:noFill/>
                </a:ln>
                <a:solidFill>
                  <a:schemeClr val="tx1"/>
                </a:solidFill>
                <a:effectLst/>
                <a:uLnTx/>
                <a:uFillTx/>
                <a:latin typeface="+mn-lt"/>
                <a:ea typeface="+mn-ea"/>
                <a:cs typeface="+mn-cs"/>
              </a:rPr>
              <a:t>mA</a:t>
            </a: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DC Current for 3.3V Pin :50 </a:t>
            </a:r>
            <a:r>
              <a:rPr kumimoji="0" lang="en-US" sz="2600" b="0" i="0" u="none" strike="noStrike" kern="1200" cap="none" spc="0" normalizeH="0" baseline="0" noProof="0" dirty="0" err="1">
                <a:ln>
                  <a:noFill/>
                </a:ln>
                <a:solidFill>
                  <a:schemeClr val="tx1"/>
                </a:solidFill>
                <a:effectLst/>
                <a:uLnTx/>
                <a:uFillTx/>
                <a:latin typeface="+mn-lt"/>
                <a:ea typeface="+mn-ea"/>
                <a:cs typeface="+mn-cs"/>
              </a:rPr>
              <a:t>mA</a:t>
            </a: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Flash Memory 32 KB (ATmega328) of which 0.5 KB used by </a:t>
            </a:r>
            <a:r>
              <a:rPr kumimoji="0" lang="en-US" sz="2600" b="0" i="0" u="none" strike="noStrike" kern="1200" cap="none" spc="0" normalizeH="0" baseline="0" noProof="0" dirty="0" err="1">
                <a:ln>
                  <a:noFill/>
                </a:ln>
                <a:solidFill>
                  <a:schemeClr val="tx1"/>
                </a:solidFill>
                <a:effectLst/>
                <a:uLnTx/>
                <a:uFillTx/>
                <a:latin typeface="+mn-lt"/>
                <a:ea typeface="+mn-ea"/>
                <a:cs typeface="+mn-cs"/>
              </a:rPr>
              <a:t>bootloader</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SRAM 2 KB (ATmega328)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EEPROM 1 KB (ATmega328)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Clock Speed 16 MHz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56264" y="907304"/>
            <a:ext cx="5386642" cy="473624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80960" y="1071546"/>
            <a:ext cx="11201440" cy="5429288"/>
          </a:xfrm>
          <a:prstGeom prst="rect">
            <a:avLst/>
          </a:prstGeom>
        </p:spPr>
        <p:txBody>
          <a:bodyPr>
            <a:normAutofit lnSpcReduction="10000"/>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A liquid crystal display (LCD) is a thin, flat display device made up of any number of color or monochrome pixels arrayed in front of a light source or reflector.</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 Each pixel consists of a column of liquid crystal molecules suspended between two transparent electrodes, and two polarizing filters, the axes of polarity of which are perpendicular to each other. Without the liquid crystals between them, light passing through one would be blocked by the other.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The liquid crystal twists the polarization of light entering one filter to allow it to pass through the other.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A program must interact with the outside world using input and output devices that communicate directly with a human being. One of the most common devices attached to an controller is an LCD display.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txBox="1">
            <a:spLocks/>
          </p:cNvSpPr>
          <p:nvPr/>
        </p:nvSpPr>
        <p:spPr>
          <a:xfrm>
            <a:off x="609600" y="274638"/>
            <a:ext cx="10972800" cy="72547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LCD</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571461" y="1285860"/>
            <a:ext cx="11010939" cy="5286412"/>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Interface with either 4-bit or 8-bit microprocessor.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(2) Display data RAM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 (3) 80x8 bits (80 characters).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(4) Character generator ROM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 (5). 160 different 5 7 dot-matrix character patterns.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(6). Character generator RAM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(7) 8 different user programmed 5 7 dot-matrix patterns.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2600" b="0" i="0" u="none" strike="noStrike" kern="1200" cap="none" spc="0" normalizeH="0" baseline="0" noProof="0">
                <a:ln>
                  <a:noFill/>
                </a:ln>
                <a:solidFill>
                  <a:schemeClr val="tx1"/>
                </a:solidFill>
                <a:effectLst/>
                <a:uLnTx/>
                <a:uFillTx/>
                <a:latin typeface="+mn-lt"/>
                <a:ea typeface="+mn-ea"/>
                <a:cs typeface="+mn-cs"/>
              </a:rPr>
              <a:t> (8).Display data RAM and character generator RAM may be Accessed by the microprocessor</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txBox="1">
            <a:spLocks/>
          </p:cNvSpPr>
          <p:nvPr/>
        </p:nvSpPr>
        <p:spPr>
          <a:xfrm>
            <a:off x="609600" y="274638"/>
            <a:ext cx="10972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FEATURES:</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609600" y="274638"/>
            <a:ext cx="10972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PIN DESCRIPTION</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Picture 2" descr="Image result for LCD"/>
          <p:cNvPicPr>
            <a:picLocks noChangeAspect="1" noChangeArrowheads="1"/>
          </p:cNvPicPr>
          <p:nvPr/>
        </p:nvPicPr>
        <p:blipFill>
          <a:blip r:embed="rId2"/>
          <a:srcRect/>
          <a:stretch>
            <a:fillRect/>
          </a:stretch>
        </p:blipFill>
        <p:spPr bwMode="auto">
          <a:xfrm>
            <a:off x="1142965" y="1643050"/>
            <a:ext cx="9525067" cy="43640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WIFI MODULE</a:t>
            </a:r>
            <a:endParaRPr lang="en-IN" dirty="0"/>
          </a:p>
        </p:txBody>
      </p:sp>
      <p:sp>
        <p:nvSpPr>
          <p:cNvPr id="5" name="Content Placeholder 4"/>
          <p:cNvSpPr>
            <a:spLocks noGrp="1"/>
          </p:cNvSpPr>
          <p:nvPr>
            <p:ph idx="1"/>
          </p:nvPr>
        </p:nvSpPr>
        <p:spPr/>
        <p:txBody>
          <a:bodyPr/>
          <a:lstStyle/>
          <a:p>
            <a:pPr algn="just"/>
            <a:r>
              <a:rPr lang="en-IN" dirty="0"/>
              <a:t>ESP-12E </a:t>
            </a:r>
            <a:r>
              <a:rPr lang="en-IN" dirty="0" err="1"/>
              <a:t>WiFi</a:t>
            </a:r>
            <a:r>
              <a:rPr lang="en-IN" dirty="0"/>
              <a:t> module is developed by </a:t>
            </a:r>
            <a:r>
              <a:rPr lang="en-IN" dirty="0" err="1"/>
              <a:t>Aithinker</a:t>
            </a:r>
            <a:r>
              <a:rPr lang="en-IN" dirty="0"/>
              <a:t> Team. core processor ESP8266 in smaller sizes of the module encapsulates </a:t>
            </a:r>
            <a:r>
              <a:rPr lang="en-IN" dirty="0" err="1"/>
              <a:t>Tensilica</a:t>
            </a:r>
            <a:r>
              <a:rPr lang="en-IN" dirty="0"/>
              <a:t> L106 integrates industry-leading ultra low power 32-bit MCU micro, with the 16-bit short mode, Clock speed support 80 MHz, 160 MHz, supports the RTOS, integrated Wi-Fi MAC/BB/RF/PA/LNA, on-board antenna. </a:t>
            </a:r>
          </a:p>
          <a:p>
            <a:pPr algn="just"/>
            <a:r>
              <a:rPr lang="en-IN" dirty="0"/>
              <a:t>ESP8266 is high integration wireless SOCs, designed for space and power constrained mobile platform designers.</a:t>
            </a:r>
          </a:p>
        </p:txBody>
      </p:sp>
      <p:pic>
        <p:nvPicPr>
          <p:cNvPr id="1026" name="Picture 2"/>
          <p:cNvPicPr>
            <a:picLocks noChangeAspect="1" noChangeArrowheads="1"/>
          </p:cNvPicPr>
          <p:nvPr/>
        </p:nvPicPr>
        <p:blipFill>
          <a:blip r:embed="rId2"/>
          <a:srcRect/>
          <a:stretch>
            <a:fillRect/>
          </a:stretch>
        </p:blipFill>
        <p:spPr bwMode="auto">
          <a:xfrm>
            <a:off x="8001014" y="142853"/>
            <a:ext cx="2476517" cy="159775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609600" y="1481329"/>
            <a:ext cx="10972800" cy="4525963"/>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 LM35 series are precision integrated-circuit temperature sensors, whose output voltage is linearly proportional to the Celsius (Centigrade)  temperature.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  LM35  thus  has  an advantage over linear temperature sensors  calibrated  in ˚  Kelvin,  as  the  user  is  not  required  to  subtract  a  large constant voltage from its output to obtain convenient </a:t>
            </a:r>
            <a:r>
              <a:rPr kumimoji="0" lang="en-US" sz="2600" b="0" i="0" u="none" strike="noStrike" kern="1200" cap="none" spc="0" normalizeH="0" baseline="0" noProof="0" dirty="0" err="1">
                <a:ln>
                  <a:noFill/>
                </a:ln>
                <a:solidFill>
                  <a:schemeClr val="tx1"/>
                </a:solidFill>
                <a:effectLst/>
                <a:uLnTx/>
                <a:uFillTx/>
                <a:latin typeface="+mn-lt"/>
                <a:ea typeface="+mn-ea"/>
                <a:cs typeface="+mn-cs"/>
              </a:rPr>
              <a:t>Centi</a:t>
            </a:r>
            <a:r>
              <a:rPr kumimoji="0" lang="en-US" sz="2600" b="0" i="0" u="none" strike="noStrike" kern="1200" cap="none" spc="0" normalizeH="0" baseline="0" noProof="0" dirty="0">
                <a:ln>
                  <a:noFill/>
                </a:ln>
                <a:solidFill>
                  <a:schemeClr val="tx1"/>
                </a:solidFill>
                <a:effectLst/>
                <a:uLnTx/>
                <a:uFillTx/>
                <a:latin typeface="+mn-lt"/>
                <a:ea typeface="+mn-ea"/>
                <a:cs typeface="+mn-cs"/>
              </a:rPr>
              <a:t>- grade  scaling.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txBox="1">
            <a:spLocks/>
          </p:cNvSpPr>
          <p:nvPr/>
        </p:nvSpPr>
        <p:spPr>
          <a:xfrm>
            <a:off x="609600" y="274638"/>
            <a:ext cx="10972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TEMPERATURE SENSOR</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06400" y="1481328"/>
            <a:ext cx="11176000" cy="4690872"/>
          </a:xfrm>
          <a:prstGeom prst="rect">
            <a:avLst/>
          </a:prstGeom>
        </p:spPr>
        <p:txBody>
          <a:bodyPr>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Calibrated directly in ˚ Celsius (Centigrade)</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Linear + 10.0 mV/˚C scale factor</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0.5˚C accuracy </a:t>
            </a:r>
            <a:r>
              <a:rPr kumimoji="0" lang="en-US" sz="2600" b="0" i="0" u="none" strike="noStrike" kern="1200" cap="none" spc="0" normalizeH="0" baseline="0" noProof="0" dirty="0" err="1">
                <a:ln>
                  <a:noFill/>
                </a:ln>
                <a:solidFill>
                  <a:schemeClr val="tx1"/>
                </a:solidFill>
                <a:effectLst/>
                <a:uLnTx/>
                <a:uFillTx/>
                <a:latin typeface="+mn-lt"/>
                <a:ea typeface="+mn-ea"/>
                <a:cs typeface="+mn-cs"/>
              </a:rPr>
              <a:t>guaranteeable</a:t>
            </a:r>
            <a:r>
              <a:rPr kumimoji="0" lang="en-US" sz="2600" b="0" i="0" u="none" strike="noStrike" kern="1200" cap="none" spc="0" normalizeH="0" baseline="0" noProof="0" dirty="0">
                <a:ln>
                  <a:noFill/>
                </a:ln>
                <a:solidFill>
                  <a:schemeClr val="tx1"/>
                </a:solidFill>
                <a:effectLst/>
                <a:uLnTx/>
                <a:uFillTx/>
                <a:latin typeface="+mn-lt"/>
                <a:ea typeface="+mn-ea"/>
                <a:cs typeface="+mn-cs"/>
              </a:rPr>
              <a:t> (at +25˚C)</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Rated for full −55˚ to +150˚C range</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Suitable for remote applications</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Low cost due to wafer-level trimming</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Operates from 4 to 30 volts</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Less than 60 µA current drain</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Low self-heating, 0.08˚C in still air</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Nonlinearity only ±1⁄4˚C typical</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Low impedance output, 0.1for 1 </a:t>
            </a:r>
            <a:r>
              <a:rPr kumimoji="0" lang="en-US" sz="2600" b="0" i="0" u="none" strike="noStrike" kern="1200" cap="none" spc="0" normalizeH="0" baseline="0" noProof="0" dirty="0" err="1">
                <a:ln>
                  <a:noFill/>
                </a:ln>
                <a:solidFill>
                  <a:schemeClr val="tx1"/>
                </a:solidFill>
                <a:effectLst/>
                <a:uLnTx/>
                <a:uFillTx/>
                <a:latin typeface="+mn-lt"/>
                <a:ea typeface="+mn-ea"/>
                <a:cs typeface="+mn-cs"/>
              </a:rPr>
              <a:t>mA</a:t>
            </a:r>
            <a:r>
              <a:rPr kumimoji="0" lang="en-US" sz="2600" b="0" i="0" u="none" strike="noStrike" kern="1200" cap="none" spc="0" normalizeH="0" baseline="0" noProof="0" dirty="0">
                <a:ln>
                  <a:noFill/>
                </a:ln>
                <a:solidFill>
                  <a:schemeClr val="tx1"/>
                </a:solidFill>
                <a:effectLst/>
                <a:uLnTx/>
                <a:uFillTx/>
                <a:latin typeface="+mn-lt"/>
                <a:ea typeface="+mn-ea"/>
                <a:cs typeface="+mn-cs"/>
              </a:rPr>
              <a:t> load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txBox="1">
            <a:spLocks/>
          </p:cNvSpPr>
          <p:nvPr/>
        </p:nvSpPr>
        <p:spPr>
          <a:xfrm>
            <a:off x="609600" y="274638"/>
            <a:ext cx="10972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FEATURES</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4" name="Picture 2" descr="Image result for temperature sensor lm35"/>
          <p:cNvPicPr>
            <a:picLocks noChangeAspect="1" noChangeArrowheads="1"/>
          </p:cNvPicPr>
          <p:nvPr/>
        </p:nvPicPr>
        <p:blipFill>
          <a:blip r:embed="rId2"/>
          <a:srcRect/>
          <a:stretch>
            <a:fillRect/>
          </a:stretch>
        </p:blipFill>
        <p:spPr bwMode="auto">
          <a:xfrm>
            <a:off x="7905763" y="2214555"/>
            <a:ext cx="3784600" cy="239077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533401"/>
            <a:ext cx="10363200" cy="1066799"/>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uLnTx/>
                <a:uFillTx/>
                <a:latin typeface="+mj-lt"/>
                <a:ea typeface="+mj-ea"/>
                <a:cs typeface="+mj-cs"/>
              </a:rPr>
              <a:t>RELAY</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857213" y="1857364"/>
            <a:ext cx="10769600" cy="4572000"/>
          </a:xfrm>
          <a:prstGeom prst="rect">
            <a:avLst/>
          </a:prstGeom>
        </p:spPr>
        <p:txBody>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 relay is an electrical switch that opens and closes under the control of another electrical circuit.</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In the original form, the switch is operated by an electromagnet to open or close one or many sets of contacts.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 relay is able to control an output circuit of higher power than the input circuit, it can be considered to be, in a broad sense, a form of an electrical amplifier.</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6" descr="Related image"/>
          <p:cNvPicPr>
            <a:picLocks noChangeAspect="1" noChangeArrowheads="1"/>
          </p:cNvPicPr>
          <p:nvPr/>
        </p:nvPicPr>
        <p:blipFill>
          <a:blip r:embed="rId2" cstate="print"/>
          <a:srcRect/>
          <a:stretch>
            <a:fillRect/>
          </a:stretch>
        </p:blipFill>
        <p:spPr bwMode="auto">
          <a:xfrm>
            <a:off x="8858269" y="-214338"/>
            <a:ext cx="2857520" cy="214314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lgn="just"/>
            <a:r>
              <a:rPr lang="en-US" dirty="0"/>
              <a:t>Today, smart grid, smart homes, smart water networks, intelligent transportation, are infrastructure systems that connect our world more than we ever thought possible. </a:t>
            </a:r>
          </a:p>
          <a:p>
            <a:pPr algn="just"/>
            <a:r>
              <a:rPr lang="en-US" dirty="0"/>
              <a:t>The common vision of such systems is usually associated with one single concept, the Internet of Things (</a:t>
            </a:r>
            <a:r>
              <a:rPr lang="en-US" dirty="0" err="1"/>
              <a:t>IoT</a:t>
            </a:r>
            <a:r>
              <a:rPr lang="en-US" dirty="0"/>
              <a:t>), where through the use of sensors, the entire physical infrastructure is closely coupled with information and communication technologies; where intelligent monitoring and management can be achieved via the usage of networked embedded devices.</a:t>
            </a:r>
          </a:p>
          <a:p>
            <a:pPr algn="just"/>
            <a:r>
              <a:rPr lang="en-US" dirty="0"/>
              <a:t> These devices will connect to internet to share different types of data. </a:t>
            </a:r>
          </a:p>
          <a:p>
            <a:pPr algn="just"/>
            <a:r>
              <a:rPr lang="en-US" dirty="0"/>
              <a:t>We have proposed an Industrial Monitoring System using WIFI module and sensing based applications for internet of things. </a:t>
            </a:r>
            <a:endParaRPr lang="en-IN" dirty="0"/>
          </a:p>
        </p:txBody>
      </p:sp>
    </p:spTree>
    <p:extLst>
      <p:ext uri="{BB962C8B-B14F-4D97-AF65-F5344CB8AC3E}">
        <p14:creationId xmlns:p14="http://schemas.microsoft.com/office/powerpoint/2010/main" val="3653417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704088"/>
            <a:ext cx="10972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a:ln>
                  <a:noFill/>
                </a:ln>
                <a:solidFill>
                  <a:schemeClr val="tx2"/>
                </a:solidFill>
                <a:effectLst/>
                <a:uLnTx/>
                <a:uFillTx/>
                <a:latin typeface="+mj-lt"/>
                <a:ea typeface="+mj-ea"/>
                <a:cs typeface="+mj-cs"/>
              </a:rPr>
              <a:t>POWER SUPPLY</a:t>
            </a:r>
            <a:endParaRPr kumimoji="0" lang="en-IN" sz="5000" b="1"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609600" y="1935480"/>
            <a:ext cx="10972800" cy="438912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a:ln>
                  <a:noFill/>
                </a:ln>
                <a:solidFill>
                  <a:schemeClr val="tx1"/>
                </a:solidFill>
                <a:effectLst>
                  <a:outerShdw blurRad="50800" dist="38100" algn="tr" rotWithShape="0">
                    <a:prstClr val="black">
                      <a:alpha val="40000"/>
                    </a:prstClr>
                  </a:outerShdw>
                </a:effectLst>
                <a:uLnTx/>
                <a:uFillTx/>
                <a:latin typeface="+mn-lt"/>
                <a:ea typeface="+mn-ea"/>
                <a:cs typeface="+mn-cs"/>
              </a:rPr>
              <a:t>All digital circuits require regulated power supply. In this article we are going to learn how to get a regulated positive supply from the mains supply.</a:t>
            </a:r>
            <a:endParaRPr kumimoji="0" lang="en-IN" sz="2600" b="0" i="0" u="none" strike="noStrike" kern="1200" cap="none" spc="0" normalizeH="0" baseline="0" noProof="0">
              <a:ln>
                <a:noFill/>
              </a:ln>
              <a:solidFill>
                <a:schemeClr val="tx1"/>
              </a:solidFill>
              <a:effectLst>
                <a:outerShdw blurRad="50800" dist="38100" algn="tr" rotWithShape="0">
                  <a:prstClr val="black">
                    <a:alpha val="40000"/>
                  </a:prstClr>
                </a:outerShdw>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descr="Image"/>
          <p:cNvPicPr/>
          <p:nvPr/>
        </p:nvPicPr>
        <p:blipFill>
          <a:blip r:embed="rId2"/>
          <a:srcRect/>
          <a:stretch>
            <a:fillRect/>
          </a:stretch>
        </p:blipFill>
        <p:spPr bwMode="auto">
          <a:xfrm>
            <a:off x="1523968" y="3929066"/>
            <a:ext cx="8705856" cy="207170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8E388-1BE1-4A86-B319-2A05C97B15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28800" y="228600"/>
            <a:ext cx="8839200" cy="6629400"/>
          </a:xfrm>
          <a:prstGeom prst="rect">
            <a:avLst/>
          </a:prstGeom>
        </p:spPr>
      </p:pic>
    </p:spTree>
    <p:extLst>
      <p:ext uri="{BB962C8B-B14F-4D97-AF65-F5344CB8AC3E}">
        <p14:creationId xmlns:p14="http://schemas.microsoft.com/office/powerpoint/2010/main" val="74983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2531A1-FDB5-4157-B628-79B3FD13C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867121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40A217-1912-4B4E-B1DE-A8A0E91BD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884" y="441664"/>
            <a:ext cx="8555115" cy="6416336"/>
          </a:xfrm>
          <a:prstGeom prst="rect">
            <a:avLst/>
          </a:prstGeom>
        </p:spPr>
      </p:pic>
    </p:spTree>
    <p:extLst>
      <p:ext uri="{BB962C8B-B14F-4D97-AF65-F5344CB8AC3E}">
        <p14:creationId xmlns:p14="http://schemas.microsoft.com/office/powerpoint/2010/main" val="33795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677334" y="1304365"/>
            <a:ext cx="9945842" cy="4736997"/>
          </a:xfrm>
        </p:spPr>
        <p:txBody>
          <a:bodyPr>
            <a:normAutofit/>
          </a:bodyPr>
          <a:lstStyle/>
          <a:p>
            <a:pPr algn="just"/>
            <a:r>
              <a:rPr lang="en-US" dirty="0"/>
              <a:t>Now- a – days, the industrial monitoring field requires more manual power to monitor and control the industrial parameters such as temperature, humidity, gas etc. this is the most upcoming issues in the industrial sectors. if the parameters are not monitored and control properly, it leads to a harmful situation. </a:t>
            </a:r>
          </a:p>
          <a:p>
            <a:pPr algn="just"/>
            <a:r>
              <a:rPr lang="en-US" dirty="0"/>
              <a:t>Most of the industries are facing those kinds of situation because of some manual mistakes. To overcome manual mistakes we are using industrial automation with internet of things. WIRELESS SENSOR NETWORKS (WSN) has been employed to collect data about physical phenomena in various applications such as habitat monitoring, and ocean monitoring, and surveillance.</a:t>
            </a:r>
          </a:p>
          <a:p>
            <a:pPr algn="just"/>
            <a:r>
              <a:rPr lang="en-US" dirty="0"/>
              <a:t>As an emerging technology brought about rapid advances in modern wireless telecommunication, Internet of Things (</a:t>
            </a:r>
            <a:r>
              <a:rPr lang="en-US" dirty="0" err="1"/>
              <a:t>IoT</a:t>
            </a:r>
            <a:r>
              <a:rPr lang="en-US" dirty="0"/>
              <a:t>) has attracted a lot of attention and is expected to bring benefits to numerous application areas including industrial WSN systems, and healthcare systems manufacturing.</a:t>
            </a:r>
            <a:endParaRPr lang="en-IN" dirty="0"/>
          </a:p>
        </p:txBody>
      </p:sp>
    </p:spTree>
    <p:extLst>
      <p:ext uri="{BB962C8B-B14F-4D97-AF65-F5344CB8AC3E}">
        <p14:creationId xmlns:p14="http://schemas.microsoft.com/office/powerpoint/2010/main" val="337799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5314-CAA0-4886-A36E-0F59F854E671}"/>
              </a:ext>
            </a:extLst>
          </p:cNvPr>
          <p:cNvSpPr>
            <a:spLocks noGrp="1"/>
          </p:cNvSpPr>
          <p:nvPr>
            <p:ph type="title"/>
          </p:nvPr>
        </p:nvSpPr>
        <p:spPr>
          <a:xfrm>
            <a:off x="159799" y="292963"/>
            <a:ext cx="9194103" cy="545977"/>
          </a:xfrm>
        </p:spPr>
        <p:txBody>
          <a:bodyPr>
            <a:normAutofit fontScale="90000"/>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C0A1DFCB-8779-4DE7-BD17-BDE43AB60DB3}"/>
              </a:ext>
            </a:extLst>
          </p:cNvPr>
          <p:cNvGraphicFramePr>
            <a:graphicFrameLocks noGrp="1"/>
          </p:cNvGraphicFramePr>
          <p:nvPr>
            <p:ph idx="1"/>
            <p:extLst>
              <p:ext uri="{D42A27DB-BD31-4B8C-83A1-F6EECF244321}">
                <p14:modId xmlns:p14="http://schemas.microsoft.com/office/powerpoint/2010/main" val="733829012"/>
              </p:ext>
            </p:extLst>
          </p:nvPr>
        </p:nvGraphicFramePr>
        <p:xfrm>
          <a:off x="159799" y="1109708"/>
          <a:ext cx="9114376" cy="4341181"/>
        </p:xfrm>
        <a:graphic>
          <a:graphicData uri="http://schemas.openxmlformats.org/drawingml/2006/table">
            <a:tbl>
              <a:tblPr firstRow="1" bandRow="1">
                <a:tableStyleId>{5C22544A-7EE6-4342-B048-85BDC9FD1C3A}</a:tableStyleId>
              </a:tblPr>
              <a:tblGrid>
                <a:gridCol w="1245300">
                  <a:extLst>
                    <a:ext uri="{9D8B030D-6E8A-4147-A177-3AD203B41FA5}">
                      <a16:colId xmlns:a16="http://schemas.microsoft.com/office/drawing/2014/main" val="2884883323"/>
                    </a:ext>
                  </a:extLst>
                </a:gridCol>
                <a:gridCol w="3302994">
                  <a:extLst>
                    <a:ext uri="{9D8B030D-6E8A-4147-A177-3AD203B41FA5}">
                      <a16:colId xmlns:a16="http://schemas.microsoft.com/office/drawing/2014/main" val="3840160909"/>
                    </a:ext>
                  </a:extLst>
                </a:gridCol>
                <a:gridCol w="1784944">
                  <a:extLst>
                    <a:ext uri="{9D8B030D-6E8A-4147-A177-3AD203B41FA5}">
                      <a16:colId xmlns:a16="http://schemas.microsoft.com/office/drawing/2014/main" val="2109510410"/>
                    </a:ext>
                  </a:extLst>
                </a:gridCol>
                <a:gridCol w="2781138">
                  <a:extLst>
                    <a:ext uri="{9D8B030D-6E8A-4147-A177-3AD203B41FA5}">
                      <a16:colId xmlns:a16="http://schemas.microsoft.com/office/drawing/2014/main" val="4189615274"/>
                    </a:ext>
                  </a:extLst>
                </a:gridCol>
              </a:tblGrid>
              <a:tr h="649732">
                <a:tc>
                  <a:txBody>
                    <a:bodyPr/>
                    <a:lstStyle/>
                    <a:p>
                      <a:r>
                        <a:rPr lang="en-US" dirty="0"/>
                        <a:t>   S.NO</a:t>
                      </a:r>
                      <a:endParaRPr lang="en-IN" dirty="0"/>
                    </a:p>
                  </a:txBody>
                  <a:tcPr/>
                </a:tc>
                <a:tc>
                  <a:txBody>
                    <a:bodyPr/>
                    <a:lstStyle/>
                    <a:p>
                      <a:r>
                        <a:rPr lang="en-US" dirty="0"/>
                        <a:t>  Journal Type With Year</a:t>
                      </a:r>
                      <a:endParaRPr lang="en-IN" dirty="0"/>
                    </a:p>
                  </a:txBody>
                  <a:tcPr/>
                </a:tc>
                <a:tc>
                  <a:txBody>
                    <a:bodyPr/>
                    <a:lstStyle/>
                    <a:p>
                      <a:r>
                        <a:rPr lang="en-US" dirty="0"/>
                        <a:t>     Authors</a:t>
                      </a:r>
                      <a:endParaRPr lang="en-IN" dirty="0"/>
                    </a:p>
                  </a:txBody>
                  <a:tcPr/>
                </a:tc>
                <a:tc>
                  <a:txBody>
                    <a:bodyPr/>
                    <a:lstStyle/>
                    <a:p>
                      <a:r>
                        <a:rPr lang="en-US" dirty="0"/>
                        <a:t>             Title </a:t>
                      </a:r>
                      <a:endParaRPr lang="en-IN" dirty="0"/>
                    </a:p>
                  </a:txBody>
                  <a:tcPr/>
                </a:tc>
                <a:extLst>
                  <a:ext uri="{0D108BD9-81ED-4DB2-BD59-A6C34878D82A}">
                    <a16:rowId xmlns:a16="http://schemas.microsoft.com/office/drawing/2014/main" val="821345802"/>
                  </a:ext>
                </a:extLst>
              </a:tr>
              <a:tr h="1230483">
                <a:tc>
                  <a:txBody>
                    <a:bodyPr/>
                    <a:lstStyle/>
                    <a:p>
                      <a:r>
                        <a:rPr lang="en-US" dirty="0"/>
                        <a:t>      1</a:t>
                      </a:r>
                      <a:endParaRPr lang="en-IN" dirty="0"/>
                    </a:p>
                  </a:txBody>
                  <a:tcPr/>
                </a:tc>
                <a:tc>
                  <a:txBody>
                    <a:bodyPr/>
                    <a:lstStyle/>
                    <a:p>
                      <a:r>
                        <a:rPr lang="en-US" dirty="0"/>
                        <a:t>IEEE Electric Ship Technologies Symposium (ESTS),2013</a:t>
                      </a:r>
                      <a:endParaRPr lang="en-IN" dirty="0"/>
                    </a:p>
                  </a:txBody>
                  <a:tcPr/>
                </a:tc>
                <a:tc>
                  <a:txBody>
                    <a:bodyPr/>
                    <a:lstStyle/>
                    <a:p>
                      <a:r>
                        <a:rPr lang="en-US" dirty="0"/>
                        <a:t>Braham Barkat,</a:t>
                      </a:r>
                    </a:p>
                    <a:p>
                      <a:r>
                        <a:rPr lang="en-US" dirty="0"/>
                        <a:t>Majid </a:t>
                      </a:r>
                      <a:r>
                        <a:rPr lang="en-US" dirty="0" err="1"/>
                        <a:t>Poshtan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Smart electrical protection method for industries operations</a:t>
                      </a:r>
                    </a:p>
                    <a:p>
                      <a:endParaRPr lang="en-IN" dirty="0"/>
                    </a:p>
                  </a:txBody>
                  <a:tcPr/>
                </a:tc>
                <a:extLst>
                  <a:ext uri="{0D108BD9-81ED-4DB2-BD59-A6C34878D82A}">
                    <a16:rowId xmlns:a16="http://schemas.microsoft.com/office/drawing/2014/main" val="3269860544"/>
                  </a:ext>
                </a:extLst>
              </a:tr>
              <a:tr h="1230483">
                <a:tc>
                  <a:txBody>
                    <a:bodyPr/>
                    <a:lstStyle/>
                    <a:p>
                      <a:r>
                        <a:rPr lang="en-US" dirty="0"/>
                        <a:t>      2</a:t>
                      </a:r>
                      <a:endParaRPr lang="en-IN" dirty="0"/>
                    </a:p>
                  </a:txBody>
                  <a:tcPr/>
                </a:tc>
                <a:tc>
                  <a:txBody>
                    <a:bodyPr/>
                    <a:lstStyle/>
                    <a:p>
                      <a:r>
                        <a:rPr lang="en-US" dirty="0"/>
                        <a:t>52</a:t>
                      </a:r>
                      <a:r>
                        <a:rPr lang="en-US" baseline="30000" dirty="0"/>
                        <a:t>nd</a:t>
                      </a:r>
                      <a:r>
                        <a:rPr lang="en-US" dirty="0"/>
                        <a:t> ACM/EDAC/IEEE Design </a:t>
                      </a:r>
                      <a:r>
                        <a:rPr lang="en-US" dirty="0" err="1"/>
                        <a:t>Auomation</a:t>
                      </a:r>
                      <a:r>
                        <a:rPr lang="en-US" dirty="0"/>
                        <a:t> Conference (DAC),2015</a:t>
                      </a:r>
                      <a:endParaRPr lang="en-IN" dirty="0"/>
                    </a:p>
                  </a:txBody>
                  <a:tcPr/>
                </a:tc>
                <a:tc>
                  <a:txBody>
                    <a:bodyPr/>
                    <a:lstStyle/>
                    <a:p>
                      <a:r>
                        <a:rPr lang="en-US" dirty="0"/>
                        <a:t>Christian </a:t>
                      </a:r>
                      <a:r>
                        <a:rPr lang="en-US" dirty="0" err="1"/>
                        <a:t>Wachsmann</a:t>
                      </a:r>
                      <a:r>
                        <a:rPr lang="en-US" dirty="0"/>
                        <a:t>, Michael </a:t>
                      </a:r>
                      <a:r>
                        <a:rPr lang="en-US" dirty="0" err="1"/>
                        <a:t>waidner</a:t>
                      </a:r>
                      <a:endParaRPr lang="en-IN" dirty="0"/>
                    </a:p>
                  </a:txBody>
                  <a:tcPr/>
                </a:tc>
                <a:tc>
                  <a:txBody>
                    <a:bodyPr/>
                    <a:lstStyle/>
                    <a:p>
                      <a:r>
                        <a:rPr lang="en-US" dirty="0"/>
                        <a:t>Security And Privacy Challenges In </a:t>
                      </a:r>
                      <a:r>
                        <a:rPr lang="en-US" dirty="0" err="1"/>
                        <a:t>Industrail</a:t>
                      </a:r>
                      <a:r>
                        <a:rPr lang="en-US" dirty="0"/>
                        <a:t> Internet Of Things</a:t>
                      </a:r>
                      <a:endParaRPr lang="en-IN" dirty="0"/>
                    </a:p>
                  </a:txBody>
                  <a:tcPr/>
                </a:tc>
                <a:extLst>
                  <a:ext uri="{0D108BD9-81ED-4DB2-BD59-A6C34878D82A}">
                    <a16:rowId xmlns:a16="http://schemas.microsoft.com/office/drawing/2014/main" val="1065952371"/>
                  </a:ext>
                </a:extLst>
              </a:tr>
              <a:tr h="1230483">
                <a:tc>
                  <a:txBody>
                    <a:bodyPr/>
                    <a:lstStyle/>
                    <a:p>
                      <a:r>
                        <a:rPr lang="en-US" dirty="0"/>
                        <a:t>      3</a:t>
                      </a:r>
                      <a:endParaRPr lang="en-IN" dirty="0"/>
                    </a:p>
                  </a:txBody>
                  <a:tcPr/>
                </a:tc>
                <a:tc>
                  <a:txBody>
                    <a:bodyPr/>
                    <a:lstStyle/>
                    <a:p>
                      <a:r>
                        <a:rPr lang="en-US" dirty="0"/>
                        <a:t>IEEE/PES </a:t>
                      </a:r>
                      <a:r>
                        <a:rPr lang="en-US" dirty="0" err="1"/>
                        <a:t>Tranmission</a:t>
                      </a:r>
                      <a:r>
                        <a:rPr lang="en-US" dirty="0"/>
                        <a:t> And Distribution Conference And Exhibition</a:t>
                      </a:r>
                      <a:endParaRPr lang="en-IN" dirty="0"/>
                    </a:p>
                  </a:txBody>
                  <a:tcPr/>
                </a:tc>
                <a:tc>
                  <a:txBody>
                    <a:bodyPr/>
                    <a:lstStyle/>
                    <a:p>
                      <a:r>
                        <a:rPr lang="en-IN" dirty="0" err="1"/>
                        <a:t>Prateeksha</a:t>
                      </a:r>
                      <a:r>
                        <a:rPr lang="en-IN" dirty="0"/>
                        <a:t> U </a:t>
                      </a:r>
                      <a:r>
                        <a:rPr lang="en-IN" dirty="0" err="1"/>
                        <a:t>Shanbhag</a:t>
                      </a:r>
                      <a:r>
                        <a:rPr lang="en-IN" dirty="0"/>
                        <a:t>, </a:t>
                      </a:r>
                      <a:r>
                        <a:rPr lang="en-IN" dirty="0" err="1"/>
                        <a:t>Pragathi</a:t>
                      </a:r>
                      <a:r>
                        <a:rPr lang="en-IN" dirty="0"/>
                        <a:t> Hegde</a:t>
                      </a:r>
                    </a:p>
                  </a:txBody>
                  <a:tcPr/>
                </a:tc>
                <a:tc>
                  <a:txBody>
                    <a:bodyPr/>
                    <a:lstStyle/>
                    <a:p>
                      <a:r>
                        <a:rPr lang="en-US" dirty="0"/>
                        <a:t>Survey on IOT Industry Protection System Using Arduino</a:t>
                      </a:r>
                      <a:endParaRPr lang="en-IN" dirty="0"/>
                    </a:p>
                  </a:txBody>
                  <a:tcPr/>
                </a:tc>
                <a:extLst>
                  <a:ext uri="{0D108BD9-81ED-4DB2-BD59-A6C34878D82A}">
                    <a16:rowId xmlns:a16="http://schemas.microsoft.com/office/drawing/2014/main" val="3299208432"/>
                  </a:ext>
                </a:extLst>
              </a:tr>
            </a:tbl>
          </a:graphicData>
        </a:graphic>
      </p:graphicFrame>
    </p:spTree>
    <p:extLst>
      <p:ext uri="{BB962C8B-B14F-4D97-AF65-F5344CB8AC3E}">
        <p14:creationId xmlns:p14="http://schemas.microsoft.com/office/powerpoint/2010/main" val="227270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lstStyle/>
          <a:p>
            <a:r>
              <a:rPr lang="en-US" dirty="0"/>
              <a:t>1. Implementation of </a:t>
            </a:r>
            <a:r>
              <a:rPr lang="en-US" dirty="0" err="1"/>
              <a:t>ZigBee</a:t>
            </a:r>
            <a:r>
              <a:rPr lang="en-US" dirty="0"/>
              <a:t>-GSM based home security monitoring and remote control system</a:t>
            </a:r>
          </a:p>
          <a:p>
            <a:pPr algn="just"/>
            <a:r>
              <a:rPr lang="en-US" dirty="0" err="1"/>
              <a:t>Arbab</a:t>
            </a:r>
            <a:r>
              <a:rPr lang="en-US" dirty="0"/>
              <a:t> </a:t>
            </a:r>
            <a:r>
              <a:rPr lang="en-US" dirty="0" err="1"/>
              <a:t>Waheed</a:t>
            </a:r>
            <a:r>
              <a:rPr lang="en-US" dirty="0"/>
              <a:t> Ahmad , </a:t>
            </a:r>
            <a:r>
              <a:rPr lang="en-US" dirty="0" err="1"/>
              <a:t>Naeem</a:t>
            </a:r>
            <a:r>
              <a:rPr lang="en-US" dirty="0"/>
              <a:t> Jan, Saeed Iqbal and </a:t>
            </a:r>
            <a:r>
              <a:rPr lang="en-US" dirty="0" err="1"/>
              <a:t>Chankil</a:t>
            </a:r>
            <a:r>
              <a:rPr lang="en-US" dirty="0"/>
              <a:t> Lee proposed Implementation of </a:t>
            </a:r>
            <a:r>
              <a:rPr lang="en-US" dirty="0" err="1"/>
              <a:t>ZigBeeGSM</a:t>
            </a:r>
            <a:r>
              <a:rPr lang="en-US" dirty="0"/>
              <a:t> based Home Security Monitoring and Remote Control system. Home security and control is one among the essential needs of mankind from youth. But today it's to be updated with the rapidly changing technology to make sure vast coverage, remote, reliability, and real time operation. Deploying wireless technologies for security and control in home automation systems offers attractive benefits along side user friendly interface</a:t>
            </a:r>
            <a:endParaRPr lang="en-IN" dirty="0"/>
          </a:p>
        </p:txBody>
      </p:sp>
    </p:spTree>
    <p:extLst>
      <p:ext uri="{BB962C8B-B14F-4D97-AF65-F5344CB8AC3E}">
        <p14:creationId xmlns:p14="http://schemas.microsoft.com/office/powerpoint/2010/main" val="343673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21977"/>
            <a:ext cx="8596668" cy="5019386"/>
          </a:xfrm>
        </p:spPr>
        <p:txBody>
          <a:bodyPr/>
          <a:lstStyle/>
          <a:p>
            <a:r>
              <a:rPr lang="en-US" dirty="0"/>
              <a:t>INDUSTRY BASED SECURITY SYSTEM USING GSM AND ARDUINO(</a:t>
            </a:r>
            <a:r>
              <a:rPr lang="en-IN" dirty="0" err="1"/>
              <a:t>Shubham</a:t>
            </a:r>
            <a:r>
              <a:rPr lang="en-IN" dirty="0"/>
              <a:t> </a:t>
            </a:r>
            <a:r>
              <a:rPr lang="en-IN" dirty="0" err="1"/>
              <a:t>Raut</a:t>
            </a:r>
            <a:r>
              <a:rPr lang="en-IN" dirty="0"/>
              <a:t>, </a:t>
            </a:r>
            <a:r>
              <a:rPr lang="en-IN" dirty="0" err="1"/>
              <a:t>Avinash</a:t>
            </a:r>
            <a:r>
              <a:rPr lang="en-IN" dirty="0"/>
              <a:t> </a:t>
            </a:r>
            <a:r>
              <a:rPr lang="en-IN" dirty="0" err="1"/>
              <a:t>Gaikwad</a:t>
            </a:r>
            <a:r>
              <a:rPr lang="en-IN" dirty="0"/>
              <a:t> , </a:t>
            </a:r>
            <a:r>
              <a:rPr lang="en-IN" dirty="0" err="1"/>
              <a:t>Mudaliyar</a:t>
            </a:r>
            <a:r>
              <a:rPr lang="en-IN" dirty="0"/>
              <a:t> </a:t>
            </a:r>
            <a:r>
              <a:rPr lang="en-IN" dirty="0" err="1"/>
              <a:t>Raghurajan</a:t>
            </a:r>
            <a:r>
              <a:rPr lang="en-IN" dirty="0"/>
              <a:t> , </a:t>
            </a:r>
            <a:r>
              <a:rPr lang="en-IN" dirty="0" err="1"/>
              <a:t>Pratiksha</a:t>
            </a:r>
            <a:r>
              <a:rPr lang="en-IN" dirty="0"/>
              <a:t> </a:t>
            </a:r>
            <a:r>
              <a:rPr lang="en-IN" dirty="0" err="1"/>
              <a:t>Patil</a:t>
            </a:r>
            <a:r>
              <a:rPr lang="en-IN" dirty="0"/>
              <a:t>)</a:t>
            </a:r>
            <a:endParaRPr lang="en-US" dirty="0"/>
          </a:p>
          <a:p>
            <a:endParaRPr lang="en-US" dirty="0"/>
          </a:p>
          <a:p>
            <a:pPr algn="just"/>
            <a:r>
              <a:rPr lang="en-US" dirty="0"/>
              <a:t>This paper describes the design of a simple low cost GSM based security monitoring system using GSM technique. The security monitoring system using GSM undergoes analog to digital converter and with GSM Modem the message is send to mobile. ADC is used because Arduino works with digital inputs. GSM modem can be used at the transmitter side, the user sends an SMS to the GSM modem using. </a:t>
            </a:r>
            <a:endParaRPr lang="en-IN" dirty="0"/>
          </a:p>
        </p:txBody>
      </p:sp>
    </p:spTree>
    <p:extLst>
      <p:ext uri="{BB962C8B-B14F-4D97-AF65-F5344CB8AC3E}">
        <p14:creationId xmlns:p14="http://schemas.microsoft.com/office/powerpoint/2010/main" val="117194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a:xfrm>
            <a:off x="1484158" y="1573306"/>
            <a:ext cx="8596668" cy="4333586"/>
          </a:xfrm>
        </p:spPr>
        <p:txBody>
          <a:bodyPr/>
          <a:lstStyle/>
          <a:p>
            <a:pPr algn="just"/>
            <a:r>
              <a:rPr lang="en-US" dirty="0"/>
              <a:t>In this </a:t>
            </a:r>
            <a:r>
              <a:rPr lang="en-US" dirty="0" err="1"/>
              <a:t>system,we</a:t>
            </a:r>
            <a:r>
              <a:rPr lang="en-US" dirty="0"/>
              <a:t> implement IOT based Industrial protection system using Arduino UNO.</a:t>
            </a:r>
            <a:endParaRPr lang="en-IN" dirty="0"/>
          </a:p>
          <a:p>
            <a:pPr algn="just"/>
            <a:r>
              <a:rPr lang="en-IN" dirty="0"/>
              <a:t>The system makes use of </a:t>
            </a:r>
            <a:r>
              <a:rPr lang="en-IN" dirty="0" err="1"/>
              <a:t>arduino</a:t>
            </a:r>
            <a:r>
              <a:rPr lang="en-IN" dirty="0"/>
              <a:t> to achieve this functionality. The system makes use of temperature sensing along with light </a:t>
            </a:r>
            <a:r>
              <a:rPr lang="en-IN" dirty="0" err="1"/>
              <a:t>ans</a:t>
            </a:r>
            <a:r>
              <a:rPr lang="en-IN" dirty="0"/>
              <a:t> gas sensing to detect fire, gas leakage as well as low lighting to avoid any industrial accidents and prevent losses.</a:t>
            </a:r>
            <a:endParaRPr lang="en-IN" b="1" dirty="0"/>
          </a:p>
          <a:p>
            <a:pPr algn="just"/>
            <a:r>
              <a:rPr lang="en-IN" b="1" dirty="0"/>
              <a:t>The system consists of light, gas and temperature sensors interfaced with </a:t>
            </a:r>
            <a:r>
              <a:rPr lang="en-IN" b="1" dirty="0" err="1"/>
              <a:t>arduino</a:t>
            </a:r>
            <a:r>
              <a:rPr lang="en-IN" b="1" dirty="0"/>
              <a:t> and LCD screen. The sensor data is constantly scanned to record values </a:t>
            </a:r>
            <a:r>
              <a:rPr lang="en-IN" b="1" dirty="0" err="1"/>
              <a:t>andcheck</a:t>
            </a:r>
            <a:r>
              <a:rPr lang="en-IN" b="1" dirty="0"/>
              <a:t> for fire, gas leakage or low light and then this data is transmitted online. </a:t>
            </a:r>
          </a:p>
          <a:p>
            <a:pPr algn="just"/>
            <a:r>
              <a:rPr lang="en-IN" b="1" dirty="0"/>
              <a:t>The </a:t>
            </a:r>
            <a:r>
              <a:rPr lang="en-IN" b="1" dirty="0" err="1"/>
              <a:t>wifi</a:t>
            </a:r>
            <a:r>
              <a:rPr lang="en-IN" b="1" dirty="0"/>
              <a:t> module is used to achieve internet functionality. </a:t>
            </a:r>
          </a:p>
          <a:p>
            <a:pPr algn="just"/>
            <a:r>
              <a:rPr lang="en-US" b="1" dirty="0"/>
              <a:t>The sensor data is displayed on the webpage</a:t>
            </a:r>
            <a:endParaRPr lang="en-IN" dirty="0"/>
          </a:p>
        </p:txBody>
      </p:sp>
    </p:spTree>
    <p:extLst>
      <p:ext uri="{BB962C8B-B14F-4D97-AF65-F5344CB8AC3E}">
        <p14:creationId xmlns:p14="http://schemas.microsoft.com/office/powerpoint/2010/main" val="368667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endParaRPr lang="en-IN" dirty="0"/>
          </a:p>
        </p:txBody>
      </p:sp>
      <p:pic>
        <p:nvPicPr>
          <p:cNvPr id="3" name="Picture 2"/>
          <p:cNvPicPr>
            <a:picLocks noChangeAspect="1"/>
          </p:cNvPicPr>
          <p:nvPr/>
        </p:nvPicPr>
        <p:blipFill>
          <a:blip r:embed="rId2"/>
          <a:stretch>
            <a:fillRect/>
          </a:stretch>
        </p:blipFill>
        <p:spPr>
          <a:xfrm>
            <a:off x="2890837" y="1362075"/>
            <a:ext cx="6410325" cy="4133850"/>
          </a:xfrm>
          <a:prstGeom prst="rect">
            <a:avLst/>
          </a:prstGeom>
        </p:spPr>
      </p:pic>
    </p:spTree>
    <p:extLst>
      <p:ext uri="{BB962C8B-B14F-4D97-AF65-F5344CB8AC3E}">
        <p14:creationId xmlns:p14="http://schemas.microsoft.com/office/powerpoint/2010/main" val="21191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endParaRPr lang="en-IN" dirty="0"/>
          </a:p>
        </p:txBody>
      </p:sp>
      <p:sp>
        <p:nvSpPr>
          <p:cNvPr id="3" name="Content Placeholder 2"/>
          <p:cNvSpPr>
            <a:spLocks noGrp="1"/>
          </p:cNvSpPr>
          <p:nvPr>
            <p:ph idx="1"/>
          </p:nvPr>
        </p:nvSpPr>
        <p:spPr/>
        <p:txBody>
          <a:bodyPr/>
          <a:lstStyle/>
          <a:p>
            <a:pPr lvl="0"/>
            <a:r>
              <a:rPr lang="en-US" dirty="0"/>
              <a:t>Arduino Uno</a:t>
            </a:r>
            <a:endParaRPr lang="en-IN" dirty="0"/>
          </a:p>
          <a:p>
            <a:r>
              <a:rPr lang="en-US" dirty="0"/>
              <a:t> LCD Display</a:t>
            </a:r>
            <a:endParaRPr lang="en-IN" dirty="0"/>
          </a:p>
          <a:p>
            <a:pPr lvl="0"/>
            <a:r>
              <a:rPr lang="en-US" dirty="0" err="1"/>
              <a:t>Wifi</a:t>
            </a:r>
            <a:r>
              <a:rPr lang="en-US" dirty="0"/>
              <a:t> Module</a:t>
            </a:r>
            <a:endParaRPr lang="en-IN" dirty="0"/>
          </a:p>
          <a:p>
            <a:r>
              <a:rPr lang="en-US" dirty="0"/>
              <a:t> LDR Sensor</a:t>
            </a:r>
            <a:endParaRPr lang="en-IN" dirty="0"/>
          </a:p>
          <a:p>
            <a:r>
              <a:rPr lang="en-US" dirty="0"/>
              <a:t>Gas Sensor</a:t>
            </a:r>
            <a:endParaRPr lang="en-IN" dirty="0"/>
          </a:p>
          <a:p>
            <a:pPr lvl="0"/>
            <a:r>
              <a:rPr lang="en-US" dirty="0"/>
              <a:t>Temperature Sensor</a:t>
            </a:r>
          </a:p>
          <a:p>
            <a:pPr lvl="0"/>
            <a:r>
              <a:rPr lang="en-US" dirty="0"/>
              <a:t>RELAY</a:t>
            </a:r>
          </a:p>
          <a:p>
            <a:pPr lvl="0"/>
            <a:r>
              <a:rPr lang="en-US" dirty="0"/>
              <a:t>POWER SUPPLY</a:t>
            </a:r>
            <a:endParaRPr lang="en-IN" dirty="0"/>
          </a:p>
          <a:p>
            <a:endParaRPr lang="en-IN" dirty="0"/>
          </a:p>
        </p:txBody>
      </p:sp>
    </p:spTree>
    <p:extLst>
      <p:ext uri="{BB962C8B-B14F-4D97-AF65-F5344CB8AC3E}">
        <p14:creationId xmlns:p14="http://schemas.microsoft.com/office/powerpoint/2010/main" val="17422817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244</TotalTime>
  <Words>1553</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Trebuchet MS</vt:lpstr>
      <vt:lpstr>Wingdings 2</vt:lpstr>
      <vt:lpstr>Wingdings 3</vt:lpstr>
      <vt:lpstr>Facet</vt:lpstr>
      <vt:lpstr>         PANIMALAR INSTITUTE OF TECHNOLOGY-CHENNAI-600123  IOT Industry Protection Using Arduino </vt:lpstr>
      <vt:lpstr>ABSTRACT</vt:lpstr>
      <vt:lpstr>INTRODUCTION</vt:lpstr>
      <vt:lpstr>LITERATURE SURVEY</vt:lpstr>
      <vt:lpstr>EXISTING SYSTEM</vt:lpstr>
      <vt:lpstr>PowerPoint Presentation</vt:lpstr>
      <vt:lpstr>PROPOSED SYSTEM</vt:lpstr>
      <vt:lpstr>BLOCK DIAGRAM</vt:lpstr>
      <vt:lpstr>HARDWARE REQUIREMENTS</vt:lpstr>
      <vt:lpstr>PowerPoint Presentation</vt:lpstr>
      <vt:lpstr>PowerPoint Presentation</vt:lpstr>
      <vt:lpstr>PowerPoint Presentation</vt:lpstr>
      <vt:lpstr>PowerPoint Presentation</vt:lpstr>
      <vt:lpstr>PowerPoint Presentation</vt:lpstr>
      <vt:lpstr>PowerPoint Presentation</vt:lpstr>
      <vt:lpstr>WIFI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Industry Protection System Arduino</dc:title>
  <dc:creator>Cyntexia</dc:creator>
  <cp:lastModifiedBy>Lohith D</cp:lastModifiedBy>
  <cp:revision>33</cp:revision>
  <dcterms:created xsi:type="dcterms:W3CDTF">2021-02-25T06:05:49Z</dcterms:created>
  <dcterms:modified xsi:type="dcterms:W3CDTF">2021-04-12T05:45:49Z</dcterms:modified>
</cp:coreProperties>
</file>