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8" r:id="rId9"/>
    <p:sldId id="269" r:id="rId10"/>
    <p:sldId id="260" r:id="rId11"/>
    <p:sldId id="264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2E0FE-B9F1-4A16-BFCD-A9D50F5C17C7}" v="1143" dt="2023-03-08T09:39:20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9"/>
  </p:normalViewPr>
  <p:slideViewPr>
    <p:cSldViewPr snapToGrid="0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2F28E-B816-4152-83DF-8F9DB01A092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7A0B9-66D6-4208-9428-B68B8C4C9B60}">
      <dgm:prSet/>
      <dgm:spPr/>
      <dgm:t>
        <a:bodyPr/>
        <a:lstStyle/>
        <a:p>
          <a:pPr>
            <a:defRPr cap="all"/>
          </a:pPr>
          <a:r>
            <a:rPr lang="en-US" dirty="0"/>
            <a:t>Data analysis</a:t>
          </a:r>
          <a:r>
            <a:rPr lang="en-US" dirty="0">
              <a:latin typeface="Garamond" panose="02020404030301010803"/>
            </a:rPr>
            <a:t> </a:t>
          </a:r>
          <a:endParaRPr lang="en-US" dirty="0"/>
        </a:p>
      </dgm:t>
    </dgm:pt>
    <dgm:pt modelId="{AAF2CC5F-CEAA-41B6-A901-4885A8837F3D}" type="parTrans" cxnId="{B99473CD-84E9-48D6-99C6-37413E466314}">
      <dgm:prSet/>
      <dgm:spPr/>
      <dgm:t>
        <a:bodyPr/>
        <a:lstStyle/>
        <a:p>
          <a:endParaRPr lang="en-US"/>
        </a:p>
      </dgm:t>
    </dgm:pt>
    <dgm:pt modelId="{853740D1-9924-4317-A943-47F9A58DDD3B}" type="sibTrans" cxnId="{B99473CD-84E9-48D6-99C6-37413E466314}">
      <dgm:prSet/>
      <dgm:spPr/>
      <dgm:t>
        <a:bodyPr/>
        <a:lstStyle/>
        <a:p>
          <a:endParaRPr lang="en-US"/>
        </a:p>
      </dgm:t>
    </dgm:pt>
    <dgm:pt modelId="{37CA61B8-0B88-4992-A1CD-F82F72E1584C}">
      <dgm:prSet/>
      <dgm:spPr/>
      <dgm:t>
        <a:bodyPr/>
        <a:lstStyle/>
        <a:p>
          <a:pPr>
            <a:defRPr cap="all"/>
          </a:pPr>
          <a:r>
            <a:rPr lang="en-US" dirty="0"/>
            <a:t>Data cleaning</a:t>
          </a:r>
          <a:r>
            <a:rPr lang="en-US" dirty="0">
              <a:latin typeface="Garamond" panose="02020404030301010803"/>
            </a:rPr>
            <a:t> </a:t>
          </a:r>
          <a:endParaRPr lang="en-US" dirty="0"/>
        </a:p>
      </dgm:t>
    </dgm:pt>
    <dgm:pt modelId="{CD0168F5-7040-407C-9CEE-C3C83977BCC2}" type="parTrans" cxnId="{1E437C64-1341-4253-A660-FF28647C8A8C}">
      <dgm:prSet/>
      <dgm:spPr/>
      <dgm:t>
        <a:bodyPr/>
        <a:lstStyle/>
        <a:p>
          <a:endParaRPr lang="en-US"/>
        </a:p>
      </dgm:t>
    </dgm:pt>
    <dgm:pt modelId="{0CCA7A9A-A332-446F-BB5C-133D0C7FF612}" type="sibTrans" cxnId="{1E437C64-1341-4253-A660-FF28647C8A8C}">
      <dgm:prSet/>
      <dgm:spPr/>
      <dgm:t>
        <a:bodyPr/>
        <a:lstStyle/>
        <a:p>
          <a:endParaRPr lang="en-US"/>
        </a:p>
      </dgm:t>
    </dgm:pt>
    <dgm:pt modelId="{9DA2AC4E-7F93-461F-AAE5-5036166348FB}">
      <dgm:prSet/>
      <dgm:spPr/>
      <dgm:t>
        <a:bodyPr/>
        <a:lstStyle/>
        <a:p>
          <a:pPr>
            <a:defRPr cap="all"/>
          </a:pPr>
          <a:r>
            <a:rPr lang="en-US" dirty="0"/>
            <a:t>Univariate analysis</a:t>
          </a:r>
        </a:p>
      </dgm:t>
    </dgm:pt>
    <dgm:pt modelId="{508AF99A-2600-4F24-A65E-3B0D98DAB684}" type="parTrans" cxnId="{0263DD42-D982-428D-8120-7FAC3F782745}">
      <dgm:prSet/>
      <dgm:spPr/>
      <dgm:t>
        <a:bodyPr/>
        <a:lstStyle/>
        <a:p>
          <a:endParaRPr lang="en-US"/>
        </a:p>
      </dgm:t>
    </dgm:pt>
    <dgm:pt modelId="{7EC57955-105E-4389-AE78-2CD181CBA4C7}" type="sibTrans" cxnId="{0263DD42-D982-428D-8120-7FAC3F782745}">
      <dgm:prSet/>
      <dgm:spPr/>
      <dgm:t>
        <a:bodyPr/>
        <a:lstStyle/>
        <a:p>
          <a:endParaRPr lang="en-US"/>
        </a:p>
      </dgm:t>
    </dgm:pt>
    <dgm:pt modelId="{89F7D15A-08BD-464F-B207-BF20178055F9}">
      <dgm:prSet/>
      <dgm:spPr/>
      <dgm:t>
        <a:bodyPr/>
        <a:lstStyle/>
        <a:p>
          <a:pPr>
            <a:defRPr cap="all"/>
          </a:pPr>
          <a:r>
            <a:rPr lang="en-US" dirty="0"/>
            <a:t>Bi Variate analysis</a:t>
          </a:r>
        </a:p>
      </dgm:t>
    </dgm:pt>
    <dgm:pt modelId="{03D04D56-A64C-4996-B66E-AF8DDC688310}" type="parTrans" cxnId="{4AA82897-6328-4D06-946D-B683B6B11A23}">
      <dgm:prSet/>
      <dgm:spPr/>
      <dgm:t>
        <a:bodyPr/>
        <a:lstStyle/>
        <a:p>
          <a:endParaRPr lang="en-US"/>
        </a:p>
      </dgm:t>
    </dgm:pt>
    <dgm:pt modelId="{20DFAAD1-FD5D-4EFA-8458-4AC61FA7B258}" type="sibTrans" cxnId="{4AA82897-6328-4D06-946D-B683B6B11A23}">
      <dgm:prSet/>
      <dgm:spPr/>
      <dgm:t>
        <a:bodyPr/>
        <a:lstStyle/>
        <a:p>
          <a:endParaRPr lang="en-US"/>
        </a:p>
      </dgm:t>
    </dgm:pt>
    <dgm:pt modelId="{D76B3178-6900-46DE-BC0E-DE1AD0AEEB6F}">
      <dgm:prSet/>
      <dgm:spPr/>
      <dgm:t>
        <a:bodyPr/>
        <a:lstStyle/>
        <a:p>
          <a:pPr>
            <a:defRPr cap="all"/>
          </a:pPr>
          <a:r>
            <a:rPr lang="en-US" dirty="0"/>
            <a:t>Multivariate analysis</a:t>
          </a:r>
        </a:p>
      </dgm:t>
    </dgm:pt>
    <dgm:pt modelId="{D1D4F649-31F8-4723-96C4-709AAF4FC233}" type="parTrans" cxnId="{D04F7986-88DF-4677-9CD2-96609F67DE21}">
      <dgm:prSet/>
      <dgm:spPr/>
      <dgm:t>
        <a:bodyPr/>
        <a:lstStyle/>
        <a:p>
          <a:endParaRPr lang="en-US"/>
        </a:p>
      </dgm:t>
    </dgm:pt>
    <dgm:pt modelId="{65D49031-C7B7-41B0-A707-7FB472304751}" type="sibTrans" cxnId="{D04F7986-88DF-4677-9CD2-96609F67DE21}">
      <dgm:prSet/>
      <dgm:spPr/>
      <dgm:t>
        <a:bodyPr/>
        <a:lstStyle/>
        <a:p>
          <a:endParaRPr lang="en-US"/>
        </a:p>
      </dgm:t>
    </dgm:pt>
    <dgm:pt modelId="{964AFEEF-5BC2-42C4-B138-A550577935F3}">
      <dgm:prSet/>
      <dgm:spPr/>
      <dgm:t>
        <a:bodyPr/>
        <a:lstStyle/>
        <a:p>
          <a:pPr>
            <a:defRPr cap="all"/>
          </a:pPr>
          <a:r>
            <a:rPr lang="en-US" dirty="0"/>
            <a:t>Recommendations</a:t>
          </a:r>
          <a:r>
            <a:rPr lang="en-US" dirty="0">
              <a:latin typeface="Garamond" panose="02020404030301010803"/>
            </a:rPr>
            <a:t> </a:t>
          </a:r>
          <a:endParaRPr lang="en-US" dirty="0"/>
        </a:p>
      </dgm:t>
    </dgm:pt>
    <dgm:pt modelId="{454BA279-403E-4AFB-B8E3-EDEB11AF43E2}" type="parTrans" cxnId="{3C6DF699-7E84-4531-A3A9-31960518D8BB}">
      <dgm:prSet/>
      <dgm:spPr/>
      <dgm:t>
        <a:bodyPr/>
        <a:lstStyle/>
        <a:p>
          <a:endParaRPr lang="en-US"/>
        </a:p>
      </dgm:t>
    </dgm:pt>
    <dgm:pt modelId="{B7E939AD-F7B9-4BF2-8894-AAFF37E7BF35}" type="sibTrans" cxnId="{3C6DF699-7E84-4531-A3A9-31960518D8BB}">
      <dgm:prSet/>
      <dgm:spPr/>
      <dgm:t>
        <a:bodyPr/>
        <a:lstStyle/>
        <a:p>
          <a:endParaRPr lang="en-US"/>
        </a:p>
      </dgm:t>
    </dgm:pt>
    <dgm:pt modelId="{C93A1294-8831-49AA-9FF5-95A96964CD14}" type="pres">
      <dgm:prSet presAssocID="{9492F28E-B816-4152-83DF-8F9DB01A0921}" presName="linear" presStyleCnt="0">
        <dgm:presLayoutVars>
          <dgm:animLvl val="lvl"/>
          <dgm:resizeHandles val="exact"/>
        </dgm:presLayoutVars>
      </dgm:prSet>
      <dgm:spPr/>
    </dgm:pt>
    <dgm:pt modelId="{E821A36A-EA0F-4A3E-8650-A65F73C7D7A4}" type="pres">
      <dgm:prSet presAssocID="{1357A0B9-66D6-4208-9428-B68B8C4C9B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F6414C1-8ED2-4408-AE4B-EC48682A6521}" type="pres">
      <dgm:prSet presAssocID="{853740D1-9924-4317-A943-47F9A58DDD3B}" presName="spacer" presStyleCnt="0"/>
      <dgm:spPr/>
    </dgm:pt>
    <dgm:pt modelId="{7BEE51B4-7B79-4C39-B741-1D7FC04CC962}" type="pres">
      <dgm:prSet presAssocID="{37CA61B8-0B88-4992-A1CD-F82F72E1584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F798B09-F654-486B-B50E-959BF5C1A276}" type="pres">
      <dgm:prSet presAssocID="{0CCA7A9A-A332-446F-BB5C-133D0C7FF612}" presName="spacer" presStyleCnt="0"/>
      <dgm:spPr/>
    </dgm:pt>
    <dgm:pt modelId="{95919446-7682-43C6-B0FD-81130E8C4227}" type="pres">
      <dgm:prSet presAssocID="{9DA2AC4E-7F93-461F-AAE5-5036166348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F2B79A-4FD2-47E0-95EE-5133F47F92D1}" type="pres">
      <dgm:prSet presAssocID="{7EC57955-105E-4389-AE78-2CD181CBA4C7}" presName="spacer" presStyleCnt="0"/>
      <dgm:spPr/>
    </dgm:pt>
    <dgm:pt modelId="{971BDE29-42E7-421B-B3BF-B7D95626044B}" type="pres">
      <dgm:prSet presAssocID="{89F7D15A-08BD-464F-B207-BF20178055F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B18C44-BF05-414D-86E6-8C5F37979876}" type="pres">
      <dgm:prSet presAssocID="{20DFAAD1-FD5D-4EFA-8458-4AC61FA7B258}" presName="spacer" presStyleCnt="0"/>
      <dgm:spPr/>
    </dgm:pt>
    <dgm:pt modelId="{93BC3CDA-A892-4DBB-AF53-427BD48E898A}" type="pres">
      <dgm:prSet presAssocID="{D76B3178-6900-46DE-BC0E-DE1AD0AEEB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C2BCFA-E6B2-4DC6-B29F-1F55EE9DBE25}" type="pres">
      <dgm:prSet presAssocID="{65D49031-C7B7-41B0-A707-7FB472304751}" presName="spacer" presStyleCnt="0"/>
      <dgm:spPr/>
    </dgm:pt>
    <dgm:pt modelId="{DA3235F1-0BC4-45C9-9AB9-46922F6028B9}" type="pres">
      <dgm:prSet presAssocID="{964AFEEF-5BC2-42C4-B138-A550577935F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AAF1415-CD82-4334-A8FF-623AE2CCE39C}" type="presOf" srcId="{9492F28E-B816-4152-83DF-8F9DB01A0921}" destId="{C93A1294-8831-49AA-9FF5-95A96964CD14}" srcOrd="0" destOrd="0" presId="urn:microsoft.com/office/officeart/2005/8/layout/vList2"/>
    <dgm:cxn modelId="{0263DD42-D982-428D-8120-7FAC3F782745}" srcId="{9492F28E-B816-4152-83DF-8F9DB01A0921}" destId="{9DA2AC4E-7F93-461F-AAE5-5036166348FB}" srcOrd="2" destOrd="0" parTransId="{508AF99A-2600-4F24-A65E-3B0D98DAB684}" sibTransId="{7EC57955-105E-4389-AE78-2CD181CBA4C7}"/>
    <dgm:cxn modelId="{1E437C64-1341-4253-A660-FF28647C8A8C}" srcId="{9492F28E-B816-4152-83DF-8F9DB01A0921}" destId="{37CA61B8-0B88-4992-A1CD-F82F72E1584C}" srcOrd="1" destOrd="0" parTransId="{CD0168F5-7040-407C-9CEE-C3C83977BCC2}" sibTransId="{0CCA7A9A-A332-446F-BB5C-133D0C7FF612}"/>
    <dgm:cxn modelId="{115D1072-FB03-4EE6-AB05-59F6BBDCEDBE}" type="presOf" srcId="{1357A0B9-66D6-4208-9428-B68B8C4C9B60}" destId="{E821A36A-EA0F-4A3E-8650-A65F73C7D7A4}" srcOrd="0" destOrd="0" presId="urn:microsoft.com/office/officeart/2005/8/layout/vList2"/>
    <dgm:cxn modelId="{D04F7986-88DF-4677-9CD2-96609F67DE21}" srcId="{9492F28E-B816-4152-83DF-8F9DB01A0921}" destId="{D76B3178-6900-46DE-BC0E-DE1AD0AEEB6F}" srcOrd="4" destOrd="0" parTransId="{D1D4F649-31F8-4723-96C4-709AAF4FC233}" sibTransId="{65D49031-C7B7-41B0-A707-7FB472304751}"/>
    <dgm:cxn modelId="{F175768E-9764-4685-B847-D8CBD0B084CC}" type="presOf" srcId="{37CA61B8-0B88-4992-A1CD-F82F72E1584C}" destId="{7BEE51B4-7B79-4C39-B741-1D7FC04CC962}" srcOrd="0" destOrd="0" presId="urn:microsoft.com/office/officeart/2005/8/layout/vList2"/>
    <dgm:cxn modelId="{4AA82897-6328-4D06-946D-B683B6B11A23}" srcId="{9492F28E-B816-4152-83DF-8F9DB01A0921}" destId="{89F7D15A-08BD-464F-B207-BF20178055F9}" srcOrd="3" destOrd="0" parTransId="{03D04D56-A64C-4996-B66E-AF8DDC688310}" sibTransId="{20DFAAD1-FD5D-4EFA-8458-4AC61FA7B258}"/>
    <dgm:cxn modelId="{3C6DF699-7E84-4531-A3A9-31960518D8BB}" srcId="{9492F28E-B816-4152-83DF-8F9DB01A0921}" destId="{964AFEEF-5BC2-42C4-B138-A550577935F3}" srcOrd="5" destOrd="0" parTransId="{454BA279-403E-4AFB-B8E3-EDEB11AF43E2}" sibTransId="{B7E939AD-F7B9-4BF2-8894-AAFF37E7BF35}"/>
    <dgm:cxn modelId="{E75DC5B9-1455-48ED-B701-35A96F552049}" type="presOf" srcId="{964AFEEF-5BC2-42C4-B138-A550577935F3}" destId="{DA3235F1-0BC4-45C9-9AB9-46922F6028B9}" srcOrd="0" destOrd="0" presId="urn:microsoft.com/office/officeart/2005/8/layout/vList2"/>
    <dgm:cxn modelId="{71FA16C2-589B-4111-B51C-ED4D9C1BD2C1}" type="presOf" srcId="{9DA2AC4E-7F93-461F-AAE5-5036166348FB}" destId="{95919446-7682-43C6-B0FD-81130E8C4227}" srcOrd="0" destOrd="0" presId="urn:microsoft.com/office/officeart/2005/8/layout/vList2"/>
    <dgm:cxn modelId="{B99473CD-84E9-48D6-99C6-37413E466314}" srcId="{9492F28E-B816-4152-83DF-8F9DB01A0921}" destId="{1357A0B9-66D6-4208-9428-B68B8C4C9B60}" srcOrd="0" destOrd="0" parTransId="{AAF2CC5F-CEAA-41B6-A901-4885A8837F3D}" sibTransId="{853740D1-9924-4317-A943-47F9A58DDD3B}"/>
    <dgm:cxn modelId="{BF655EF0-C7CA-413F-A789-B679E19347F5}" type="presOf" srcId="{D76B3178-6900-46DE-BC0E-DE1AD0AEEB6F}" destId="{93BC3CDA-A892-4DBB-AF53-427BD48E898A}" srcOrd="0" destOrd="0" presId="urn:microsoft.com/office/officeart/2005/8/layout/vList2"/>
    <dgm:cxn modelId="{1FCAFDF7-265D-4901-AF93-0247C0A6D5FA}" type="presOf" srcId="{89F7D15A-08BD-464F-B207-BF20178055F9}" destId="{971BDE29-42E7-421B-B3BF-B7D95626044B}" srcOrd="0" destOrd="0" presId="urn:microsoft.com/office/officeart/2005/8/layout/vList2"/>
    <dgm:cxn modelId="{2F6AEB2F-B94C-4304-923B-CA4E84D13A27}" type="presParOf" srcId="{C93A1294-8831-49AA-9FF5-95A96964CD14}" destId="{E821A36A-EA0F-4A3E-8650-A65F73C7D7A4}" srcOrd="0" destOrd="0" presId="urn:microsoft.com/office/officeart/2005/8/layout/vList2"/>
    <dgm:cxn modelId="{B8125963-E667-4414-8C6B-E7FA6F575A01}" type="presParOf" srcId="{C93A1294-8831-49AA-9FF5-95A96964CD14}" destId="{FF6414C1-8ED2-4408-AE4B-EC48682A6521}" srcOrd="1" destOrd="0" presId="urn:microsoft.com/office/officeart/2005/8/layout/vList2"/>
    <dgm:cxn modelId="{A84889B1-F89C-47EE-89BA-96ACC07A24A0}" type="presParOf" srcId="{C93A1294-8831-49AA-9FF5-95A96964CD14}" destId="{7BEE51B4-7B79-4C39-B741-1D7FC04CC962}" srcOrd="2" destOrd="0" presId="urn:microsoft.com/office/officeart/2005/8/layout/vList2"/>
    <dgm:cxn modelId="{2D940776-6EEE-4A6C-A579-B722173D4DC7}" type="presParOf" srcId="{C93A1294-8831-49AA-9FF5-95A96964CD14}" destId="{9F798B09-F654-486B-B50E-959BF5C1A276}" srcOrd="3" destOrd="0" presId="urn:microsoft.com/office/officeart/2005/8/layout/vList2"/>
    <dgm:cxn modelId="{7B3CA60E-0830-41D8-B521-6C441427E14E}" type="presParOf" srcId="{C93A1294-8831-49AA-9FF5-95A96964CD14}" destId="{95919446-7682-43C6-B0FD-81130E8C4227}" srcOrd="4" destOrd="0" presId="urn:microsoft.com/office/officeart/2005/8/layout/vList2"/>
    <dgm:cxn modelId="{A5CDEFBA-2DF4-49CE-BE9F-546CE341B140}" type="presParOf" srcId="{C93A1294-8831-49AA-9FF5-95A96964CD14}" destId="{95F2B79A-4FD2-47E0-95EE-5133F47F92D1}" srcOrd="5" destOrd="0" presId="urn:microsoft.com/office/officeart/2005/8/layout/vList2"/>
    <dgm:cxn modelId="{623EFE7F-1A8F-4F81-9ABA-0AD972A97180}" type="presParOf" srcId="{C93A1294-8831-49AA-9FF5-95A96964CD14}" destId="{971BDE29-42E7-421B-B3BF-B7D95626044B}" srcOrd="6" destOrd="0" presId="urn:microsoft.com/office/officeart/2005/8/layout/vList2"/>
    <dgm:cxn modelId="{B76FD458-8921-4D73-99A9-5942A41DCDAD}" type="presParOf" srcId="{C93A1294-8831-49AA-9FF5-95A96964CD14}" destId="{4FB18C44-BF05-414D-86E6-8C5F37979876}" srcOrd="7" destOrd="0" presId="urn:microsoft.com/office/officeart/2005/8/layout/vList2"/>
    <dgm:cxn modelId="{B9A0FB10-4D0C-4BA9-AC47-67D4BDB8FFC3}" type="presParOf" srcId="{C93A1294-8831-49AA-9FF5-95A96964CD14}" destId="{93BC3CDA-A892-4DBB-AF53-427BD48E898A}" srcOrd="8" destOrd="0" presId="urn:microsoft.com/office/officeart/2005/8/layout/vList2"/>
    <dgm:cxn modelId="{32960D28-0E97-4035-95A2-0F0F879A9C47}" type="presParOf" srcId="{C93A1294-8831-49AA-9FF5-95A96964CD14}" destId="{41C2BCFA-E6B2-4DC6-B29F-1F55EE9DBE25}" srcOrd="9" destOrd="0" presId="urn:microsoft.com/office/officeart/2005/8/layout/vList2"/>
    <dgm:cxn modelId="{67DBF492-2349-4BB5-9097-A76A904BB634}" type="presParOf" srcId="{C93A1294-8831-49AA-9FF5-95A96964CD14}" destId="{DA3235F1-0BC4-45C9-9AB9-46922F6028B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F3978-55DD-4BCC-A997-027AABB3EC91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1A7EBC-6454-46B0-BFE9-3D4E0C6B0A4B}">
      <dgm:prSet/>
      <dgm:spPr/>
      <dgm:t>
        <a:bodyPr/>
        <a:lstStyle/>
        <a:p>
          <a:r>
            <a:rPr lang="en-US" dirty="0"/>
            <a:t>Import</a:t>
          </a:r>
        </a:p>
      </dgm:t>
    </dgm:pt>
    <dgm:pt modelId="{A9A3466B-FEBA-4E61-8CBB-581D5C09052A}" type="parTrans" cxnId="{4D171234-3145-43E4-98FB-899AE5D552DF}">
      <dgm:prSet/>
      <dgm:spPr/>
      <dgm:t>
        <a:bodyPr/>
        <a:lstStyle/>
        <a:p>
          <a:endParaRPr lang="en-US"/>
        </a:p>
      </dgm:t>
    </dgm:pt>
    <dgm:pt modelId="{E23BF0AB-3A3C-4D16-9985-1164A74D68C8}" type="sibTrans" cxnId="{4D171234-3145-43E4-98FB-899AE5D552DF}">
      <dgm:prSet/>
      <dgm:spPr/>
      <dgm:t>
        <a:bodyPr/>
        <a:lstStyle/>
        <a:p>
          <a:endParaRPr lang="en-US"/>
        </a:p>
      </dgm:t>
    </dgm:pt>
    <dgm:pt modelId="{6D32AC86-22EB-44BA-B466-446DA43CEE45}">
      <dgm:prSet/>
      <dgm:spPr/>
      <dgm:t>
        <a:bodyPr/>
        <a:lstStyle/>
        <a:p>
          <a:pPr rtl="0"/>
          <a:r>
            <a:rPr lang="en-US" dirty="0"/>
            <a:t>Import the data and identify the target column</a:t>
          </a:r>
          <a:r>
            <a:rPr lang="en-US" dirty="0">
              <a:latin typeface="Garamond" panose="02020404030301010803"/>
            </a:rPr>
            <a:t> (loan_status)</a:t>
          </a:r>
          <a:endParaRPr lang="en-US" dirty="0"/>
        </a:p>
      </dgm:t>
    </dgm:pt>
    <dgm:pt modelId="{E01272A6-B705-4633-9F19-BE4E4B7FEA4D}" type="parTrans" cxnId="{A57EA72B-957F-437F-AE97-C4FFFA670D69}">
      <dgm:prSet/>
      <dgm:spPr/>
      <dgm:t>
        <a:bodyPr/>
        <a:lstStyle/>
        <a:p>
          <a:endParaRPr lang="en-US"/>
        </a:p>
      </dgm:t>
    </dgm:pt>
    <dgm:pt modelId="{C36A5ABF-B7D1-432A-960B-E41942D1FABC}" type="sibTrans" cxnId="{A57EA72B-957F-437F-AE97-C4FFFA670D69}">
      <dgm:prSet/>
      <dgm:spPr/>
      <dgm:t>
        <a:bodyPr/>
        <a:lstStyle/>
        <a:p>
          <a:endParaRPr lang="en-US"/>
        </a:p>
      </dgm:t>
    </dgm:pt>
    <dgm:pt modelId="{9D1DA0CB-7DDD-4EE1-B999-9A37291CB879}">
      <dgm:prSet/>
      <dgm:spPr/>
      <dgm:t>
        <a:bodyPr/>
        <a:lstStyle/>
        <a:p>
          <a:r>
            <a:rPr lang="en-US" dirty="0"/>
            <a:t>Understand</a:t>
          </a:r>
        </a:p>
      </dgm:t>
    </dgm:pt>
    <dgm:pt modelId="{E7455DFE-069B-4230-9F72-1FF30433D61D}" type="parTrans" cxnId="{308396C3-CBB5-4C78-8589-357D6B52DEED}">
      <dgm:prSet/>
      <dgm:spPr/>
      <dgm:t>
        <a:bodyPr/>
        <a:lstStyle/>
        <a:p>
          <a:endParaRPr lang="en-US"/>
        </a:p>
      </dgm:t>
    </dgm:pt>
    <dgm:pt modelId="{8AAEEE04-0E52-411B-8EC2-B8D0E89292C2}" type="sibTrans" cxnId="{308396C3-CBB5-4C78-8589-357D6B52DEED}">
      <dgm:prSet/>
      <dgm:spPr/>
      <dgm:t>
        <a:bodyPr/>
        <a:lstStyle/>
        <a:p>
          <a:endParaRPr lang="en-US"/>
        </a:p>
      </dgm:t>
    </dgm:pt>
    <dgm:pt modelId="{DD773C54-52A7-44B0-8970-D1F8E0C33357}">
      <dgm:prSet/>
      <dgm:spPr/>
      <dgm:t>
        <a:bodyPr/>
        <a:lstStyle/>
        <a:p>
          <a:r>
            <a:rPr lang="en-US" dirty="0"/>
            <a:t>Understand the pre loan approval attribute columns</a:t>
          </a:r>
        </a:p>
      </dgm:t>
    </dgm:pt>
    <dgm:pt modelId="{01F50312-F099-493F-B68F-607B4DEAC734}" type="parTrans" cxnId="{919D480B-9BE7-4F08-A7EC-7127A9E41B56}">
      <dgm:prSet/>
      <dgm:spPr/>
      <dgm:t>
        <a:bodyPr/>
        <a:lstStyle/>
        <a:p>
          <a:endParaRPr lang="en-US"/>
        </a:p>
      </dgm:t>
    </dgm:pt>
    <dgm:pt modelId="{293BCC62-028B-4A5A-8970-7EA64089D34A}" type="sibTrans" cxnId="{919D480B-9BE7-4F08-A7EC-7127A9E41B56}">
      <dgm:prSet/>
      <dgm:spPr/>
      <dgm:t>
        <a:bodyPr/>
        <a:lstStyle/>
        <a:p>
          <a:endParaRPr lang="en-US"/>
        </a:p>
      </dgm:t>
    </dgm:pt>
    <dgm:pt modelId="{D82087F3-B51A-4EA7-B786-26920CF67A30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0BE36CE-2FA4-4F88-8F95-2A54D0F76EB6}" type="parTrans" cxnId="{CC5B0805-7C6D-409B-8F7C-AA98F2E78099}">
      <dgm:prSet/>
      <dgm:spPr/>
      <dgm:t>
        <a:bodyPr/>
        <a:lstStyle/>
        <a:p>
          <a:endParaRPr lang="en-US"/>
        </a:p>
      </dgm:t>
    </dgm:pt>
    <dgm:pt modelId="{F9DF24A1-6796-427B-88C0-4513E370C774}" type="sibTrans" cxnId="{CC5B0805-7C6D-409B-8F7C-AA98F2E78099}">
      <dgm:prSet/>
      <dgm:spPr/>
      <dgm:t>
        <a:bodyPr/>
        <a:lstStyle/>
        <a:p>
          <a:endParaRPr lang="en-US"/>
        </a:p>
      </dgm:t>
    </dgm:pt>
    <dgm:pt modelId="{B9CDBA08-12AC-456F-8FC1-E2CC75689C69}">
      <dgm:prSet/>
      <dgm:spPr/>
      <dgm:t>
        <a:bodyPr/>
        <a:lstStyle/>
        <a:p>
          <a:r>
            <a:rPr lang="en-US"/>
            <a:t>Analyze the columns that are meant only for post approval</a:t>
          </a:r>
        </a:p>
      </dgm:t>
    </dgm:pt>
    <dgm:pt modelId="{6237126E-5A89-4B48-91B8-053764AC26BA}" type="parTrans" cxnId="{3ADD7DBB-A976-4C5A-A507-7530FBFF1F91}">
      <dgm:prSet/>
      <dgm:spPr/>
      <dgm:t>
        <a:bodyPr/>
        <a:lstStyle/>
        <a:p>
          <a:endParaRPr lang="en-US"/>
        </a:p>
      </dgm:t>
    </dgm:pt>
    <dgm:pt modelId="{B83A8673-BC79-4681-9F5B-8890557D5AE1}" type="sibTrans" cxnId="{3ADD7DBB-A976-4C5A-A507-7530FBFF1F91}">
      <dgm:prSet/>
      <dgm:spPr/>
      <dgm:t>
        <a:bodyPr/>
        <a:lstStyle/>
        <a:p>
          <a:endParaRPr lang="en-US"/>
        </a:p>
      </dgm:t>
    </dgm:pt>
    <dgm:pt modelId="{16678EA3-0FAA-4533-8015-2F7DB3F17F01}">
      <dgm:prSet/>
      <dgm:spPr/>
      <dgm:t>
        <a:bodyPr/>
        <a:lstStyle/>
        <a:p>
          <a:r>
            <a:rPr lang="en-US"/>
            <a:t>Identify</a:t>
          </a:r>
        </a:p>
      </dgm:t>
    </dgm:pt>
    <dgm:pt modelId="{62D81860-7503-462A-82B9-F3DBC695CAE2}" type="parTrans" cxnId="{DF5FE124-F44A-4049-8BDB-A1B5EC76836C}">
      <dgm:prSet/>
      <dgm:spPr/>
      <dgm:t>
        <a:bodyPr/>
        <a:lstStyle/>
        <a:p>
          <a:endParaRPr lang="en-US"/>
        </a:p>
      </dgm:t>
    </dgm:pt>
    <dgm:pt modelId="{3E9A04E2-EFA5-4C32-BC65-94C0D8BC63D7}" type="sibTrans" cxnId="{DF5FE124-F44A-4049-8BDB-A1B5EC76836C}">
      <dgm:prSet/>
      <dgm:spPr/>
      <dgm:t>
        <a:bodyPr/>
        <a:lstStyle/>
        <a:p>
          <a:endParaRPr lang="en-US"/>
        </a:p>
      </dgm:t>
    </dgm:pt>
    <dgm:pt modelId="{2F398DB9-2F9E-4E21-B3C6-515E87237AF6}">
      <dgm:prSet/>
      <dgm:spPr/>
      <dgm:t>
        <a:bodyPr/>
        <a:lstStyle/>
        <a:p>
          <a:r>
            <a:rPr lang="en-US" dirty="0"/>
            <a:t>Identify the columns which is not relevant for loan approval process</a:t>
          </a:r>
        </a:p>
      </dgm:t>
    </dgm:pt>
    <dgm:pt modelId="{0DA0AD11-E556-4D9C-AE3A-76D9AD289C45}" type="parTrans" cxnId="{E0677697-B818-4294-BFEA-45F6B17B1769}">
      <dgm:prSet/>
      <dgm:spPr/>
      <dgm:t>
        <a:bodyPr/>
        <a:lstStyle/>
        <a:p>
          <a:endParaRPr lang="en-US"/>
        </a:p>
      </dgm:t>
    </dgm:pt>
    <dgm:pt modelId="{25DD3CC5-3261-468A-856D-323CDB13E277}" type="sibTrans" cxnId="{E0677697-B818-4294-BFEA-45F6B17B1769}">
      <dgm:prSet/>
      <dgm:spPr/>
      <dgm:t>
        <a:bodyPr/>
        <a:lstStyle/>
        <a:p>
          <a:endParaRPr lang="en-US"/>
        </a:p>
      </dgm:t>
    </dgm:pt>
    <dgm:pt modelId="{EC434A72-DA67-432D-8790-0C1266BE519D}">
      <dgm:prSet/>
      <dgm:spPr/>
      <dgm:t>
        <a:bodyPr/>
        <a:lstStyle/>
        <a:p>
          <a:r>
            <a:rPr lang="en-US"/>
            <a:t>List down</a:t>
          </a:r>
        </a:p>
      </dgm:t>
    </dgm:pt>
    <dgm:pt modelId="{36BE3CCE-19F7-465C-A3C5-512A08AE2E45}" type="parTrans" cxnId="{6738B1FE-463E-494B-A760-6FECB75E2D00}">
      <dgm:prSet/>
      <dgm:spPr/>
      <dgm:t>
        <a:bodyPr/>
        <a:lstStyle/>
        <a:p>
          <a:endParaRPr lang="en-US"/>
        </a:p>
      </dgm:t>
    </dgm:pt>
    <dgm:pt modelId="{4E7A6412-111A-4A66-98A0-3641DE4C011E}" type="sibTrans" cxnId="{6738B1FE-463E-494B-A760-6FECB75E2D00}">
      <dgm:prSet/>
      <dgm:spPr/>
      <dgm:t>
        <a:bodyPr/>
        <a:lstStyle/>
        <a:p>
          <a:endParaRPr lang="en-US"/>
        </a:p>
      </dgm:t>
    </dgm:pt>
    <dgm:pt modelId="{1D0AC147-77E6-4EDE-AA20-D6E6149D7463}">
      <dgm:prSet/>
      <dgm:spPr/>
      <dgm:t>
        <a:bodyPr/>
        <a:lstStyle/>
        <a:p>
          <a:r>
            <a:rPr lang="en-US"/>
            <a:t>List down customer behavioral columns which could help derive insights </a:t>
          </a:r>
        </a:p>
      </dgm:t>
    </dgm:pt>
    <dgm:pt modelId="{704A1E92-9959-481F-B8BD-183166F07ABE}" type="parTrans" cxnId="{E9D495FD-5EC4-45D4-8F7B-E2D3D32C2325}">
      <dgm:prSet/>
      <dgm:spPr/>
      <dgm:t>
        <a:bodyPr/>
        <a:lstStyle/>
        <a:p>
          <a:endParaRPr lang="en-US"/>
        </a:p>
      </dgm:t>
    </dgm:pt>
    <dgm:pt modelId="{C2CF2B87-59D3-48B5-8D60-E4F0B0C7873D}" type="sibTrans" cxnId="{E9D495FD-5EC4-45D4-8F7B-E2D3D32C2325}">
      <dgm:prSet/>
      <dgm:spPr/>
      <dgm:t>
        <a:bodyPr/>
        <a:lstStyle/>
        <a:p>
          <a:endParaRPr lang="en-US"/>
        </a:p>
      </dgm:t>
    </dgm:pt>
    <dgm:pt modelId="{18672EB8-4071-4C24-ADE2-2F5D6BAC1781}" type="pres">
      <dgm:prSet presAssocID="{532F3978-55DD-4BCC-A997-027AABB3EC91}" presName="Name0" presStyleCnt="0">
        <dgm:presLayoutVars>
          <dgm:dir/>
          <dgm:animLvl val="lvl"/>
          <dgm:resizeHandles val="exact"/>
        </dgm:presLayoutVars>
      </dgm:prSet>
      <dgm:spPr/>
    </dgm:pt>
    <dgm:pt modelId="{B4AEEAD2-0611-47D8-897C-5F8E80C30AE2}" type="pres">
      <dgm:prSet presAssocID="{221A7EBC-6454-46B0-BFE9-3D4E0C6B0A4B}" presName="composite" presStyleCnt="0"/>
      <dgm:spPr/>
    </dgm:pt>
    <dgm:pt modelId="{DB45674D-CD33-4AD0-8FF5-91AE63716E37}" type="pres">
      <dgm:prSet presAssocID="{221A7EBC-6454-46B0-BFE9-3D4E0C6B0A4B}" presName="parTx" presStyleLbl="alignNode1" presStyleIdx="0" presStyleCnt="5">
        <dgm:presLayoutVars>
          <dgm:chMax val="0"/>
          <dgm:chPref val="0"/>
        </dgm:presLayoutVars>
      </dgm:prSet>
      <dgm:spPr/>
    </dgm:pt>
    <dgm:pt modelId="{7569DDA3-2CC9-4B13-A7F5-CE4426AA4F06}" type="pres">
      <dgm:prSet presAssocID="{221A7EBC-6454-46B0-BFE9-3D4E0C6B0A4B}" presName="desTx" presStyleLbl="alignAccFollowNode1" presStyleIdx="0" presStyleCnt="5">
        <dgm:presLayoutVars/>
      </dgm:prSet>
      <dgm:spPr/>
    </dgm:pt>
    <dgm:pt modelId="{F72FD4E8-641A-4CEB-8DA3-DC4B6CB27C1C}" type="pres">
      <dgm:prSet presAssocID="{E23BF0AB-3A3C-4D16-9985-1164A74D68C8}" presName="space" presStyleCnt="0"/>
      <dgm:spPr/>
    </dgm:pt>
    <dgm:pt modelId="{4EE203FB-C2C4-4620-A713-4275D54F5455}" type="pres">
      <dgm:prSet presAssocID="{9D1DA0CB-7DDD-4EE1-B999-9A37291CB879}" presName="composite" presStyleCnt="0"/>
      <dgm:spPr/>
    </dgm:pt>
    <dgm:pt modelId="{D7A3CF83-971D-4F7C-8DB5-DA53C2ACE779}" type="pres">
      <dgm:prSet presAssocID="{9D1DA0CB-7DDD-4EE1-B999-9A37291CB879}" presName="parTx" presStyleLbl="alignNode1" presStyleIdx="1" presStyleCnt="5">
        <dgm:presLayoutVars>
          <dgm:chMax val="0"/>
          <dgm:chPref val="0"/>
        </dgm:presLayoutVars>
      </dgm:prSet>
      <dgm:spPr/>
    </dgm:pt>
    <dgm:pt modelId="{3B164146-6FAA-461E-B3A9-F8C1F1EE4AD9}" type="pres">
      <dgm:prSet presAssocID="{9D1DA0CB-7DDD-4EE1-B999-9A37291CB879}" presName="desTx" presStyleLbl="alignAccFollowNode1" presStyleIdx="1" presStyleCnt="5">
        <dgm:presLayoutVars/>
      </dgm:prSet>
      <dgm:spPr/>
    </dgm:pt>
    <dgm:pt modelId="{55273FEB-EA5E-428A-8A47-6355C74251ED}" type="pres">
      <dgm:prSet presAssocID="{8AAEEE04-0E52-411B-8EC2-B8D0E89292C2}" presName="space" presStyleCnt="0"/>
      <dgm:spPr/>
    </dgm:pt>
    <dgm:pt modelId="{6E2B1828-EEC3-40D4-BD73-AD55E434A78B}" type="pres">
      <dgm:prSet presAssocID="{D82087F3-B51A-4EA7-B786-26920CF67A30}" presName="composite" presStyleCnt="0"/>
      <dgm:spPr/>
    </dgm:pt>
    <dgm:pt modelId="{EC92CF31-C5ED-4ED1-82F0-D0BB89B00D92}" type="pres">
      <dgm:prSet presAssocID="{D82087F3-B51A-4EA7-B786-26920CF67A30}" presName="parTx" presStyleLbl="alignNode1" presStyleIdx="2" presStyleCnt="5">
        <dgm:presLayoutVars>
          <dgm:chMax val="0"/>
          <dgm:chPref val="0"/>
        </dgm:presLayoutVars>
      </dgm:prSet>
      <dgm:spPr/>
    </dgm:pt>
    <dgm:pt modelId="{5A652D8A-828A-4982-B4B6-84642E1BA04F}" type="pres">
      <dgm:prSet presAssocID="{D82087F3-B51A-4EA7-B786-26920CF67A30}" presName="desTx" presStyleLbl="alignAccFollowNode1" presStyleIdx="2" presStyleCnt="5">
        <dgm:presLayoutVars/>
      </dgm:prSet>
      <dgm:spPr/>
    </dgm:pt>
    <dgm:pt modelId="{B0FC771D-169E-449D-A386-6D7E57D8EA91}" type="pres">
      <dgm:prSet presAssocID="{F9DF24A1-6796-427B-88C0-4513E370C774}" presName="space" presStyleCnt="0"/>
      <dgm:spPr/>
    </dgm:pt>
    <dgm:pt modelId="{C4D0DF83-996A-4E53-9CA5-11BD7784191E}" type="pres">
      <dgm:prSet presAssocID="{16678EA3-0FAA-4533-8015-2F7DB3F17F01}" presName="composite" presStyleCnt="0"/>
      <dgm:spPr/>
    </dgm:pt>
    <dgm:pt modelId="{E6DCCC83-7B16-4BCD-B113-5E208A420635}" type="pres">
      <dgm:prSet presAssocID="{16678EA3-0FAA-4533-8015-2F7DB3F17F01}" presName="parTx" presStyleLbl="alignNode1" presStyleIdx="3" presStyleCnt="5">
        <dgm:presLayoutVars>
          <dgm:chMax val="0"/>
          <dgm:chPref val="0"/>
        </dgm:presLayoutVars>
      </dgm:prSet>
      <dgm:spPr/>
    </dgm:pt>
    <dgm:pt modelId="{9AD65592-FEB5-4ADA-9A93-563594D86935}" type="pres">
      <dgm:prSet presAssocID="{16678EA3-0FAA-4533-8015-2F7DB3F17F01}" presName="desTx" presStyleLbl="alignAccFollowNode1" presStyleIdx="3" presStyleCnt="5">
        <dgm:presLayoutVars/>
      </dgm:prSet>
      <dgm:spPr/>
    </dgm:pt>
    <dgm:pt modelId="{A439AB19-89C7-4713-9E6E-855119AB91C0}" type="pres">
      <dgm:prSet presAssocID="{3E9A04E2-EFA5-4C32-BC65-94C0D8BC63D7}" presName="space" presStyleCnt="0"/>
      <dgm:spPr/>
    </dgm:pt>
    <dgm:pt modelId="{B724BDB4-8E2E-49AD-9B31-0DCF0ECFDDB8}" type="pres">
      <dgm:prSet presAssocID="{EC434A72-DA67-432D-8790-0C1266BE519D}" presName="composite" presStyleCnt="0"/>
      <dgm:spPr/>
    </dgm:pt>
    <dgm:pt modelId="{8D6809B9-3D00-40F4-9B09-396835C163F7}" type="pres">
      <dgm:prSet presAssocID="{EC434A72-DA67-432D-8790-0C1266BE519D}" presName="parTx" presStyleLbl="alignNode1" presStyleIdx="4" presStyleCnt="5">
        <dgm:presLayoutVars>
          <dgm:chMax val="0"/>
          <dgm:chPref val="0"/>
        </dgm:presLayoutVars>
      </dgm:prSet>
      <dgm:spPr/>
    </dgm:pt>
    <dgm:pt modelId="{CAA32A65-CE32-455F-86B5-15B0C19A0190}" type="pres">
      <dgm:prSet presAssocID="{EC434A72-DA67-432D-8790-0C1266BE519D}" presName="desTx" presStyleLbl="alignAccFollowNode1" presStyleIdx="4" presStyleCnt="5">
        <dgm:presLayoutVars/>
      </dgm:prSet>
      <dgm:spPr/>
    </dgm:pt>
  </dgm:ptLst>
  <dgm:cxnLst>
    <dgm:cxn modelId="{CC5B0805-7C6D-409B-8F7C-AA98F2E78099}" srcId="{532F3978-55DD-4BCC-A997-027AABB3EC91}" destId="{D82087F3-B51A-4EA7-B786-26920CF67A30}" srcOrd="2" destOrd="0" parTransId="{A0BE36CE-2FA4-4F88-8F95-2A54D0F76EB6}" sibTransId="{F9DF24A1-6796-427B-88C0-4513E370C774}"/>
    <dgm:cxn modelId="{919D480B-9BE7-4F08-A7EC-7127A9E41B56}" srcId="{9D1DA0CB-7DDD-4EE1-B999-9A37291CB879}" destId="{DD773C54-52A7-44B0-8970-D1F8E0C33357}" srcOrd="0" destOrd="0" parTransId="{01F50312-F099-493F-B68F-607B4DEAC734}" sibTransId="{293BCC62-028B-4A5A-8970-7EA64089D34A}"/>
    <dgm:cxn modelId="{451D0D17-F7E1-4DA3-9690-C48B582BF32F}" type="presOf" srcId="{1D0AC147-77E6-4EDE-AA20-D6E6149D7463}" destId="{CAA32A65-CE32-455F-86B5-15B0C19A0190}" srcOrd="0" destOrd="0" presId="urn:microsoft.com/office/officeart/2016/7/layout/ChevronBlockProcess"/>
    <dgm:cxn modelId="{DF5FE124-F44A-4049-8BDB-A1B5EC76836C}" srcId="{532F3978-55DD-4BCC-A997-027AABB3EC91}" destId="{16678EA3-0FAA-4533-8015-2F7DB3F17F01}" srcOrd="3" destOrd="0" parTransId="{62D81860-7503-462A-82B9-F3DBC695CAE2}" sibTransId="{3E9A04E2-EFA5-4C32-BC65-94C0D8BC63D7}"/>
    <dgm:cxn modelId="{A57EA72B-957F-437F-AE97-C4FFFA670D69}" srcId="{221A7EBC-6454-46B0-BFE9-3D4E0C6B0A4B}" destId="{6D32AC86-22EB-44BA-B466-446DA43CEE45}" srcOrd="0" destOrd="0" parTransId="{E01272A6-B705-4633-9F19-BE4E4B7FEA4D}" sibTransId="{C36A5ABF-B7D1-432A-960B-E41942D1FABC}"/>
    <dgm:cxn modelId="{4D171234-3145-43E4-98FB-899AE5D552DF}" srcId="{532F3978-55DD-4BCC-A997-027AABB3EC91}" destId="{221A7EBC-6454-46B0-BFE9-3D4E0C6B0A4B}" srcOrd="0" destOrd="0" parTransId="{A9A3466B-FEBA-4E61-8CBB-581D5C09052A}" sibTransId="{E23BF0AB-3A3C-4D16-9985-1164A74D68C8}"/>
    <dgm:cxn modelId="{F6485E6C-385F-418F-9D25-5EEE38D3C7B7}" type="presOf" srcId="{DD773C54-52A7-44B0-8970-D1F8E0C33357}" destId="{3B164146-6FAA-461E-B3A9-F8C1F1EE4AD9}" srcOrd="0" destOrd="0" presId="urn:microsoft.com/office/officeart/2016/7/layout/ChevronBlockProcess"/>
    <dgm:cxn modelId="{01DEB76E-24DD-42E9-AB2A-2C48E2E935D3}" type="presOf" srcId="{EC434A72-DA67-432D-8790-0C1266BE519D}" destId="{8D6809B9-3D00-40F4-9B09-396835C163F7}" srcOrd="0" destOrd="0" presId="urn:microsoft.com/office/officeart/2016/7/layout/ChevronBlockProcess"/>
    <dgm:cxn modelId="{4F84E053-EFF5-40A7-9ECC-88F0B2CAFC57}" type="presOf" srcId="{221A7EBC-6454-46B0-BFE9-3D4E0C6B0A4B}" destId="{DB45674D-CD33-4AD0-8FF5-91AE63716E37}" srcOrd="0" destOrd="0" presId="urn:microsoft.com/office/officeart/2016/7/layout/ChevronBlockProcess"/>
    <dgm:cxn modelId="{7299CC7E-5117-432D-A29B-B0E2F44657AD}" type="presOf" srcId="{D82087F3-B51A-4EA7-B786-26920CF67A30}" destId="{EC92CF31-C5ED-4ED1-82F0-D0BB89B00D92}" srcOrd="0" destOrd="0" presId="urn:microsoft.com/office/officeart/2016/7/layout/ChevronBlockProcess"/>
    <dgm:cxn modelId="{E5415781-BE0F-49D4-9832-B47863E92A34}" type="presOf" srcId="{6D32AC86-22EB-44BA-B466-446DA43CEE45}" destId="{7569DDA3-2CC9-4B13-A7F5-CE4426AA4F06}" srcOrd="0" destOrd="0" presId="urn:microsoft.com/office/officeart/2016/7/layout/ChevronBlockProcess"/>
    <dgm:cxn modelId="{E0677697-B818-4294-BFEA-45F6B17B1769}" srcId="{16678EA3-0FAA-4533-8015-2F7DB3F17F01}" destId="{2F398DB9-2F9E-4E21-B3C6-515E87237AF6}" srcOrd="0" destOrd="0" parTransId="{0DA0AD11-E556-4D9C-AE3A-76D9AD289C45}" sibTransId="{25DD3CC5-3261-468A-856D-323CDB13E277}"/>
    <dgm:cxn modelId="{A106A0B1-0E75-4B46-B1B5-DD9B9AD295B1}" type="presOf" srcId="{2F398DB9-2F9E-4E21-B3C6-515E87237AF6}" destId="{9AD65592-FEB5-4ADA-9A93-563594D86935}" srcOrd="0" destOrd="0" presId="urn:microsoft.com/office/officeart/2016/7/layout/ChevronBlockProcess"/>
    <dgm:cxn modelId="{F9AE8BB9-2AB7-41F5-9B5F-43A4D91F4B00}" type="presOf" srcId="{532F3978-55DD-4BCC-A997-027AABB3EC91}" destId="{18672EB8-4071-4C24-ADE2-2F5D6BAC1781}" srcOrd="0" destOrd="0" presId="urn:microsoft.com/office/officeart/2016/7/layout/ChevronBlockProcess"/>
    <dgm:cxn modelId="{7966BABA-C396-4BAA-ADE5-D671A805A04B}" type="presOf" srcId="{B9CDBA08-12AC-456F-8FC1-E2CC75689C69}" destId="{5A652D8A-828A-4982-B4B6-84642E1BA04F}" srcOrd="0" destOrd="0" presId="urn:microsoft.com/office/officeart/2016/7/layout/ChevronBlockProcess"/>
    <dgm:cxn modelId="{3ADD7DBB-A976-4C5A-A507-7530FBFF1F91}" srcId="{D82087F3-B51A-4EA7-B786-26920CF67A30}" destId="{B9CDBA08-12AC-456F-8FC1-E2CC75689C69}" srcOrd="0" destOrd="0" parTransId="{6237126E-5A89-4B48-91B8-053764AC26BA}" sibTransId="{B83A8673-BC79-4681-9F5B-8890557D5AE1}"/>
    <dgm:cxn modelId="{308396C3-CBB5-4C78-8589-357D6B52DEED}" srcId="{532F3978-55DD-4BCC-A997-027AABB3EC91}" destId="{9D1DA0CB-7DDD-4EE1-B999-9A37291CB879}" srcOrd="1" destOrd="0" parTransId="{E7455DFE-069B-4230-9F72-1FF30433D61D}" sibTransId="{8AAEEE04-0E52-411B-8EC2-B8D0E89292C2}"/>
    <dgm:cxn modelId="{C9764ED0-5BB8-426F-856B-43E594EEA3A5}" type="presOf" srcId="{9D1DA0CB-7DDD-4EE1-B999-9A37291CB879}" destId="{D7A3CF83-971D-4F7C-8DB5-DA53C2ACE779}" srcOrd="0" destOrd="0" presId="urn:microsoft.com/office/officeart/2016/7/layout/ChevronBlockProcess"/>
    <dgm:cxn modelId="{85A31EE7-8EF2-408F-B932-26CA8F708B34}" type="presOf" srcId="{16678EA3-0FAA-4533-8015-2F7DB3F17F01}" destId="{E6DCCC83-7B16-4BCD-B113-5E208A420635}" srcOrd="0" destOrd="0" presId="urn:microsoft.com/office/officeart/2016/7/layout/ChevronBlockProcess"/>
    <dgm:cxn modelId="{E9D495FD-5EC4-45D4-8F7B-E2D3D32C2325}" srcId="{EC434A72-DA67-432D-8790-0C1266BE519D}" destId="{1D0AC147-77E6-4EDE-AA20-D6E6149D7463}" srcOrd="0" destOrd="0" parTransId="{704A1E92-9959-481F-B8BD-183166F07ABE}" sibTransId="{C2CF2B87-59D3-48B5-8D60-E4F0B0C7873D}"/>
    <dgm:cxn modelId="{6738B1FE-463E-494B-A760-6FECB75E2D00}" srcId="{532F3978-55DD-4BCC-A997-027AABB3EC91}" destId="{EC434A72-DA67-432D-8790-0C1266BE519D}" srcOrd="4" destOrd="0" parTransId="{36BE3CCE-19F7-465C-A3C5-512A08AE2E45}" sibTransId="{4E7A6412-111A-4A66-98A0-3641DE4C011E}"/>
    <dgm:cxn modelId="{D2581389-71AF-4CD0-AFAF-0436F6978BA9}" type="presParOf" srcId="{18672EB8-4071-4C24-ADE2-2F5D6BAC1781}" destId="{B4AEEAD2-0611-47D8-897C-5F8E80C30AE2}" srcOrd="0" destOrd="0" presId="urn:microsoft.com/office/officeart/2016/7/layout/ChevronBlockProcess"/>
    <dgm:cxn modelId="{BEBEC5EB-A19C-48A3-A236-6B3C1BDBA0EA}" type="presParOf" srcId="{B4AEEAD2-0611-47D8-897C-5F8E80C30AE2}" destId="{DB45674D-CD33-4AD0-8FF5-91AE63716E37}" srcOrd="0" destOrd="0" presId="urn:microsoft.com/office/officeart/2016/7/layout/ChevronBlockProcess"/>
    <dgm:cxn modelId="{81CC9FBB-ACAC-4EE2-80B4-9A42A4ACF1B9}" type="presParOf" srcId="{B4AEEAD2-0611-47D8-897C-5F8E80C30AE2}" destId="{7569DDA3-2CC9-4B13-A7F5-CE4426AA4F06}" srcOrd="1" destOrd="0" presId="urn:microsoft.com/office/officeart/2016/7/layout/ChevronBlockProcess"/>
    <dgm:cxn modelId="{6E309CCC-8221-41FC-B363-70CFADBA579C}" type="presParOf" srcId="{18672EB8-4071-4C24-ADE2-2F5D6BAC1781}" destId="{F72FD4E8-641A-4CEB-8DA3-DC4B6CB27C1C}" srcOrd="1" destOrd="0" presId="urn:microsoft.com/office/officeart/2016/7/layout/ChevronBlockProcess"/>
    <dgm:cxn modelId="{ADF958F4-1103-42E5-B9F8-3D9860CC0433}" type="presParOf" srcId="{18672EB8-4071-4C24-ADE2-2F5D6BAC1781}" destId="{4EE203FB-C2C4-4620-A713-4275D54F5455}" srcOrd="2" destOrd="0" presId="urn:microsoft.com/office/officeart/2016/7/layout/ChevronBlockProcess"/>
    <dgm:cxn modelId="{6A2AAF5E-18D8-470F-B013-04FFE532C278}" type="presParOf" srcId="{4EE203FB-C2C4-4620-A713-4275D54F5455}" destId="{D7A3CF83-971D-4F7C-8DB5-DA53C2ACE779}" srcOrd="0" destOrd="0" presId="urn:microsoft.com/office/officeart/2016/7/layout/ChevronBlockProcess"/>
    <dgm:cxn modelId="{06CBC91E-6B56-4270-A411-C40192F86AAD}" type="presParOf" srcId="{4EE203FB-C2C4-4620-A713-4275D54F5455}" destId="{3B164146-6FAA-461E-B3A9-F8C1F1EE4AD9}" srcOrd="1" destOrd="0" presId="urn:microsoft.com/office/officeart/2016/7/layout/ChevronBlockProcess"/>
    <dgm:cxn modelId="{D291F166-004E-4BB3-BF4A-FD70387DEF99}" type="presParOf" srcId="{18672EB8-4071-4C24-ADE2-2F5D6BAC1781}" destId="{55273FEB-EA5E-428A-8A47-6355C74251ED}" srcOrd="3" destOrd="0" presId="urn:microsoft.com/office/officeart/2016/7/layout/ChevronBlockProcess"/>
    <dgm:cxn modelId="{409381DD-7A04-42B8-B413-7E83B1F09B9E}" type="presParOf" srcId="{18672EB8-4071-4C24-ADE2-2F5D6BAC1781}" destId="{6E2B1828-EEC3-40D4-BD73-AD55E434A78B}" srcOrd="4" destOrd="0" presId="urn:microsoft.com/office/officeart/2016/7/layout/ChevronBlockProcess"/>
    <dgm:cxn modelId="{FC8BF821-498B-4793-B545-B388687F9993}" type="presParOf" srcId="{6E2B1828-EEC3-40D4-BD73-AD55E434A78B}" destId="{EC92CF31-C5ED-4ED1-82F0-D0BB89B00D92}" srcOrd="0" destOrd="0" presId="urn:microsoft.com/office/officeart/2016/7/layout/ChevronBlockProcess"/>
    <dgm:cxn modelId="{2CC15F3B-006C-4B9A-B862-9BB77B56917E}" type="presParOf" srcId="{6E2B1828-EEC3-40D4-BD73-AD55E434A78B}" destId="{5A652D8A-828A-4982-B4B6-84642E1BA04F}" srcOrd="1" destOrd="0" presId="urn:microsoft.com/office/officeart/2016/7/layout/ChevronBlockProcess"/>
    <dgm:cxn modelId="{F55E9D2C-720B-4DFA-91F6-3EB8FEB487FD}" type="presParOf" srcId="{18672EB8-4071-4C24-ADE2-2F5D6BAC1781}" destId="{B0FC771D-169E-449D-A386-6D7E57D8EA91}" srcOrd="5" destOrd="0" presId="urn:microsoft.com/office/officeart/2016/7/layout/ChevronBlockProcess"/>
    <dgm:cxn modelId="{9B140297-7343-43CF-92EE-859CDD902483}" type="presParOf" srcId="{18672EB8-4071-4C24-ADE2-2F5D6BAC1781}" destId="{C4D0DF83-996A-4E53-9CA5-11BD7784191E}" srcOrd="6" destOrd="0" presId="urn:microsoft.com/office/officeart/2016/7/layout/ChevronBlockProcess"/>
    <dgm:cxn modelId="{DF7DCD39-C229-4750-92C1-C796F25A5E24}" type="presParOf" srcId="{C4D0DF83-996A-4E53-9CA5-11BD7784191E}" destId="{E6DCCC83-7B16-4BCD-B113-5E208A420635}" srcOrd="0" destOrd="0" presId="urn:microsoft.com/office/officeart/2016/7/layout/ChevronBlockProcess"/>
    <dgm:cxn modelId="{B90F8302-E51C-41A4-9AFF-83D88BCB043C}" type="presParOf" srcId="{C4D0DF83-996A-4E53-9CA5-11BD7784191E}" destId="{9AD65592-FEB5-4ADA-9A93-563594D86935}" srcOrd="1" destOrd="0" presId="urn:microsoft.com/office/officeart/2016/7/layout/ChevronBlockProcess"/>
    <dgm:cxn modelId="{49A717E0-BE09-4279-9DC4-2BD15D56EF6E}" type="presParOf" srcId="{18672EB8-4071-4C24-ADE2-2F5D6BAC1781}" destId="{A439AB19-89C7-4713-9E6E-855119AB91C0}" srcOrd="7" destOrd="0" presId="urn:microsoft.com/office/officeart/2016/7/layout/ChevronBlockProcess"/>
    <dgm:cxn modelId="{CD60A913-7F01-4102-A631-51F7D8131731}" type="presParOf" srcId="{18672EB8-4071-4C24-ADE2-2F5D6BAC1781}" destId="{B724BDB4-8E2E-49AD-9B31-0DCF0ECFDDB8}" srcOrd="8" destOrd="0" presId="urn:microsoft.com/office/officeart/2016/7/layout/ChevronBlockProcess"/>
    <dgm:cxn modelId="{2CB7E989-64F7-41A4-A19C-3223E9A6579E}" type="presParOf" srcId="{B724BDB4-8E2E-49AD-9B31-0DCF0ECFDDB8}" destId="{8D6809B9-3D00-40F4-9B09-396835C163F7}" srcOrd="0" destOrd="0" presId="urn:microsoft.com/office/officeart/2016/7/layout/ChevronBlockProcess"/>
    <dgm:cxn modelId="{9DFB39AB-54F4-488E-8C08-E5BD7AA9C18A}" type="presParOf" srcId="{B724BDB4-8E2E-49AD-9B31-0DCF0ECFDDB8}" destId="{CAA32A65-CE32-455F-86B5-15B0C19A019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1A36A-EA0F-4A3E-8650-A65F73C7D7A4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Data analysis</a:t>
          </a:r>
          <a:r>
            <a:rPr lang="en-US" sz="3300" kern="1200" dirty="0">
              <a:latin typeface="Garamond" panose="02020404030301010803"/>
            </a:rPr>
            <a:t> </a:t>
          </a:r>
          <a:endParaRPr lang="en-US" sz="3300" kern="1200" dirty="0"/>
        </a:p>
      </dsp:txBody>
      <dsp:txXfrm>
        <a:off x="37696" y="107824"/>
        <a:ext cx="5838817" cy="696808"/>
      </dsp:txXfrm>
    </dsp:sp>
    <dsp:sp modelId="{7BEE51B4-7B79-4C39-B741-1D7FC04CC962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Data cleaning</a:t>
          </a:r>
          <a:r>
            <a:rPr lang="en-US" sz="3300" kern="1200" dirty="0">
              <a:latin typeface="Garamond" panose="02020404030301010803"/>
            </a:rPr>
            <a:t> </a:t>
          </a:r>
          <a:endParaRPr lang="en-US" sz="3300" kern="1200" dirty="0"/>
        </a:p>
      </dsp:txBody>
      <dsp:txXfrm>
        <a:off x="37696" y="975064"/>
        <a:ext cx="5838817" cy="696808"/>
      </dsp:txXfrm>
    </dsp:sp>
    <dsp:sp modelId="{95919446-7682-43C6-B0FD-81130E8C4227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Univariate analysis</a:t>
          </a:r>
        </a:p>
      </dsp:txBody>
      <dsp:txXfrm>
        <a:off x="37696" y="1842304"/>
        <a:ext cx="5838817" cy="696808"/>
      </dsp:txXfrm>
    </dsp:sp>
    <dsp:sp modelId="{971BDE29-42E7-421B-B3BF-B7D95626044B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Bi Variate analysis</a:t>
          </a:r>
        </a:p>
      </dsp:txBody>
      <dsp:txXfrm>
        <a:off x="37696" y="2709544"/>
        <a:ext cx="5838817" cy="696808"/>
      </dsp:txXfrm>
    </dsp:sp>
    <dsp:sp modelId="{93BC3CDA-A892-4DBB-AF53-427BD48E898A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Multivariate analysis</a:t>
          </a:r>
        </a:p>
      </dsp:txBody>
      <dsp:txXfrm>
        <a:off x="37696" y="3576784"/>
        <a:ext cx="5838817" cy="696808"/>
      </dsp:txXfrm>
    </dsp:sp>
    <dsp:sp modelId="{DA3235F1-0BC4-45C9-9AB9-46922F6028B9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Recommendations</a:t>
          </a:r>
          <a:r>
            <a:rPr lang="en-US" sz="3300" kern="1200" dirty="0">
              <a:latin typeface="Garamond" panose="02020404030301010803"/>
            </a:rPr>
            <a:t> </a:t>
          </a:r>
          <a:endParaRPr lang="en-US" sz="3300" kern="1200" dirty="0"/>
        </a:p>
      </dsp:txBody>
      <dsp:txXfrm>
        <a:off x="37696" y="4444024"/>
        <a:ext cx="5838817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5674D-CD33-4AD0-8FF5-91AE63716E37}">
      <dsp:nvSpPr>
        <dsp:cNvPr id="0" name=""/>
        <dsp:cNvSpPr/>
      </dsp:nvSpPr>
      <dsp:spPr>
        <a:xfrm>
          <a:off x="8107" y="194370"/>
          <a:ext cx="1955363" cy="58660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Import</a:t>
          </a:r>
        </a:p>
      </dsp:txBody>
      <dsp:txXfrm>
        <a:off x="184090" y="194370"/>
        <a:ext cx="1603397" cy="586609"/>
      </dsp:txXfrm>
    </dsp:sp>
    <dsp:sp modelId="{7569DDA3-2CC9-4B13-A7F5-CE4426AA4F06}">
      <dsp:nvSpPr>
        <dsp:cNvPr id="0" name=""/>
        <dsp:cNvSpPr/>
      </dsp:nvSpPr>
      <dsp:spPr>
        <a:xfrm>
          <a:off x="8107" y="780980"/>
          <a:ext cx="1779381" cy="18995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Import the data and identify the target column</a:t>
          </a:r>
          <a:r>
            <a:rPr lang="en-US" sz="1900" kern="1200" dirty="0">
              <a:latin typeface="Garamond" panose="02020404030301010803"/>
            </a:rPr>
            <a:t> (loan_status)</a:t>
          </a:r>
          <a:endParaRPr lang="en-US" sz="1900" kern="1200" dirty="0"/>
        </a:p>
      </dsp:txBody>
      <dsp:txXfrm>
        <a:off x="8107" y="780980"/>
        <a:ext cx="1779381" cy="1899532"/>
      </dsp:txXfrm>
    </dsp:sp>
    <dsp:sp modelId="{D7A3CF83-971D-4F7C-8DB5-DA53C2ACE779}">
      <dsp:nvSpPr>
        <dsp:cNvPr id="0" name=""/>
        <dsp:cNvSpPr/>
      </dsp:nvSpPr>
      <dsp:spPr>
        <a:xfrm>
          <a:off x="1915511" y="194370"/>
          <a:ext cx="1955363" cy="586609"/>
        </a:xfrm>
        <a:prstGeom prst="chevron">
          <a:avLst>
            <a:gd name="adj" fmla="val 30000"/>
          </a:avLst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</a:t>
          </a:r>
        </a:p>
      </dsp:txBody>
      <dsp:txXfrm>
        <a:off x="2091494" y="194370"/>
        <a:ext cx="1603397" cy="586609"/>
      </dsp:txXfrm>
    </dsp:sp>
    <dsp:sp modelId="{3B164146-6FAA-461E-B3A9-F8C1F1EE4AD9}">
      <dsp:nvSpPr>
        <dsp:cNvPr id="0" name=""/>
        <dsp:cNvSpPr/>
      </dsp:nvSpPr>
      <dsp:spPr>
        <a:xfrm>
          <a:off x="1915511" y="780980"/>
          <a:ext cx="1779381" cy="1899532"/>
        </a:xfrm>
        <a:prstGeom prst="rect">
          <a:avLst/>
        </a:prstGeom>
        <a:solidFill>
          <a:schemeClr val="accent2">
            <a:tint val="40000"/>
            <a:alpha val="90000"/>
            <a:hueOff val="1045868"/>
            <a:satOff val="357"/>
            <a:lumOff val="11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45868"/>
              <a:satOff val="357"/>
              <a:lumOff val="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the pre loan approval attribute columns</a:t>
          </a:r>
        </a:p>
      </dsp:txBody>
      <dsp:txXfrm>
        <a:off x="1915511" y="780980"/>
        <a:ext cx="1779381" cy="1899532"/>
      </dsp:txXfrm>
    </dsp:sp>
    <dsp:sp modelId="{EC92CF31-C5ED-4ED1-82F0-D0BB89B00D92}">
      <dsp:nvSpPr>
        <dsp:cNvPr id="0" name=""/>
        <dsp:cNvSpPr/>
      </dsp:nvSpPr>
      <dsp:spPr>
        <a:xfrm>
          <a:off x="3822916" y="194370"/>
          <a:ext cx="1955363" cy="586609"/>
        </a:xfrm>
        <a:prstGeom prst="chevron">
          <a:avLst>
            <a:gd name="adj" fmla="val 3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</a:t>
          </a:r>
        </a:p>
      </dsp:txBody>
      <dsp:txXfrm>
        <a:off x="3998899" y="194370"/>
        <a:ext cx="1603397" cy="586609"/>
      </dsp:txXfrm>
    </dsp:sp>
    <dsp:sp modelId="{5A652D8A-828A-4982-B4B6-84642E1BA04F}">
      <dsp:nvSpPr>
        <dsp:cNvPr id="0" name=""/>
        <dsp:cNvSpPr/>
      </dsp:nvSpPr>
      <dsp:spPr>
        <a:xfrm>
          <a:off x="3822916" y="780980"/>
          <a:ext cx="1779381" cy="1899532"/>
        </a:xfrm>
        <a:prstGeom prst="rect">
          <a:avLst/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columns that are meant only for post approval</a:t>
          </a:r>
        </a:p>
      </dsp:txBody>
      <dsp:txXfrm>
        <a:off x="3822916" y="780980"/>
        <a:ext cx="1779381" cy="1899532"/>
      </dsp:txXfrm>
    </dsp:sp>
    <dsp:sp modelId="{E6DCCC83-7B16-4BCD-B113-5E208A420635}">
      <dsp:nvSpPr>
        <dsp:cNvPr id="0" name=""/>
        <dsp:cNvSpPr/>
      </dsp:nvSpPr>
      <dsp:spPr>
        <a:xfrm>
          <a:off x="5730321" y="194370"/>
          <a:ext cx="1955363" cy="586609"/>
        </a:xfrm>
        <a:prstGeom prst="chevron">
          <a:avLst>
            <a:gd name="adj" fmla="val 30000"/>
          </a:avLst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</a:t>
          </a:r>
        </a:p>
      </dsp:txBody>
      <dsp:txXfrm>
        <a:off x="5906304" y="194370"/>
        <a:ext cx="1603397" cy="586609"/>
      </dsp:txXfrm>
    </dsp:sp>
    <dsp:sp modelId="{9AD65592-FEB5-4ADA-9A93-563594D86935}">
      <dsp:nvSpPr>
        <dsp:cNvPr id="0" name=""/>
        <dsp:cNvSpPr/>
      </dsp:nvSpPr>
      <dsp:spPr>
        <a:xfrm>
          <a:off x="5730321" y="780980"/>
          <a:ext cx="1779381" cy="1899532"/>
        </a:xfrm>
        <a:prstGeom prst="rect">
          <a:avLst/>
        </a:prstGeom>
        <a:solidFill>
          <a:schemeClr val="accent2">
            <a:tint val="40000"/>
            <a:alpha val="90000"/>
            <a:hueOff val="3137603"/>
            <a:satOff val="1071"/>
            <a:lumOff val="32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137603"/>
              <a:satOff val="1071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the columns which is not relevant for loan approval process</a:t>
          </a:r>
        </a:p>
      </dsp:txBody>
      <dsp:txXfrm>
        <a:off x="5730321" y="780980"/>
        <a:ext cx="1779381" cy="1899532"/>
      </dsp:txXfrm>
    </dsp:sp>
    <dsp:sp modelId="{8D6809B9-3D00-40F4-9B09-396835C163F7}">
      <dsp:nvSpPr>
        <dsp:cNvPr id="0" name=""/>
        <dsp:cNvSpPr/>
      </dsp:nvSpPr>
      <dsp:spPr>
        <a:xfrm>
          <a:off x="7637726" y="194370"/>
          <a:ext cx="1955363" cy="586609"/>
        </a:xfrm>
        <a:prstGeom prst="chevron">
          <a:avLst>
            <a:gd name="adj" fmla="val 3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30" tIns="72430" rIns="72430" bIns="724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 down</a:t>
          </a:r>
        </a:p>
      </dsp:txBody>
      <dsp:txXfrm>
        <a:off x="7813709" y="194370"/>
        <a:ext cx="1603397" cy="586609"/>
      </dsp:txXfrm>
    </dsp:sp>
    <dsp:sp modelId="{CAA32A65-CE32-455F-86B5-15B0C19A0190}">
      <dsp:nvSpPr>
        <dsp:cNvPr id="0" name=""/>
        <dsp:cNvSpPr/>
      </dsp:nvSpPr>
      <dsp:spPr>
        <a:xfrm>
          <a:off x="7637726" y="780980"/>
          <a:ext cx="1779381" cy="1899532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1" tIns="140611" rIns="140611" bIns="28122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down customer behavioral columns which could help derive insights </a:t>
          </a:r>
        </a:p>
      </dsp:txBody>
      <dsp:txXfrm>
        <a:off x="7637726" y="780980"/>
        <a:ext cx="1779381" cy="189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9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3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7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5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1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9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2585AF-D24B-51DA-A412-869D52FE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</a:rPr>
              <a:t>Lending club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64C2-08DB-391A-EB59-F0269828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>
              <a:lnSpc>
                <a:spcPct val="90000"/>
              </a:lnSpc>
              <a:spcBef>
                <a:spcPts val="1400"/>
              </a:spcBef>
            </a:pPr>
            <a:r>
              <a:rPr lang="en-US" sz="2100" b="1" dirty="0">
                <a:solidFill>
                  <a:schemeClr val="bg1"/>
                </a:solidFill>
              </a:rPr>
              <a:t>TEAM MEMBERS</a:t>
            </a:r>
            <a:r>
              <a:rPr lang="en-US" sz="2100" dirty="0">
                <a:solidFill>
                  <a:schemeClr val="bg1"/>
                </a:solidFill>
              </a:rPr>
              <a:t>            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  <a:spcBef>
                <a:spcPts val="1400"/>
              </a:spcBef>
            </a:pPr>
            <a:r>
              <a:rPr lang="en-US" sz="2100" dirty="0">
                <a:solidFill>
                  <a:schemeClr val="bg1"/>
                </a:solidFill>
              </a:rPr>
              <a:t>SIVASKANDAN P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  <a:spcBef>
                <a:spcPts val="1400"/>
              </a:spcBef>
            </a:pPr>
            <a:r>
              <a:rPr lang="en-US" sz="2100" dirty="0" err="1">
                <a:solidFill>
                  <a:schemeClr val="bg1"/>
                </a:solidFill>
              </a:rPr>
              <a:t>Bharathveer</a:t>
            </a:r>
            <a:r>
              <a:rPr lang="en-US" sz="2100" dirty="0">
                <a:ea typeface="+mn-lt"/>
                <a:cs typeface="+mn-lt"/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KS      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  <a:spcBef>
                <a:spcPts val="1400"/>
              </a:spcBef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C6DEE6B-6B79-6039-42C4-A2B82FC8A7FB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000" kern="1200" dirty="0">
              <a:latin typeface="+mj-lt"/>
              <a:cs typeface="Calibri Light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DAF43C5-F744-017D-C25A-1EEB55C0FAD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9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BD6E-D60F-3CF2-28FB-A51D8DE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Summary on Univariate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6E07-E925-5AA3-1269-40F9917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262626"/>
                </a:solidFill>
                <a:latin typeface="Calibri"/>
                <a:cs typeface="Calibri"/>
              </a:rPr>
              <a:t>Year-end</a:t>
            </a: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 has more applicants for loan than year start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Rent and Mortgage house holders are seeking for loan more than own house people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People above 10+years seeks loan more than lower experienced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Removed outliers in Annual income field to get proper distribution of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Annual income of 50K is the median of people who needs loan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In </a:t>
            </a:r>
            <a:r>
              <a:rPr lang="en-IN" sz="1100" dirty="0" err="1">
                <a:solidFill>
                  <a:srgbClr val="262626"/>
                </a:solidFill>
                <a:latin typeface="Calibri"/>
                <a:cs typeface="Calibri"/>
              </a:rPr>
              <a:t>int_rate</a:t>
            </a: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 charging off is less in case of interest rate 21-24% but the total people taken 21-24% is less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If we see the total proportion in interest rate 9-13% interest rate has increased chance of being fully paid.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The interest rate 13-17% high percentage of getting charged off.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In </a:t>
            </a:r>
            <a:r>
              <a:rPr lang="en-IN" sz="1100" b="0" i="0" dirty="0" err="1">
                <a:solidFill>
                  <a:srgbClr val="262626"/>
                </a:solidFill>
                <a:effectLst/>
                <a:latin typeface="Calibri"/>
                <a:cs typeface="Calibri"/>
              </a:rPr>
              <a:t>annual_inc</a:t>
            </a: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 groups people with 112k - 140k has less percentage of getting charged off.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The </a:t>
            </a:r>
            <a:r>
              <a:rPr lang="en-IN" sz="1100" b="0" i="0" dirty="0" err="1">
                <a:solidFill>
                  <a:srgbClr val="262626"/>
                </a:solidFill>
                <a:effectLst/>
                <a:latin typeface="Calibri"/>
                <a:cs typeface="Calibri"/>
              </a:rPr>
              <a:t>annual_inc</a:t>
            </a:r>
            <a:r>
              <a:rPr lang="en-IN" sz="1100" b="0" i="0" dirty="0">
                <a:solidFill>
                  <a:srgbClr val="262626"/>
                </a:solidFill>
                <a:effectLst/>
                <a:latin typeface="Calibri"/>
                <a:cs typeface="Calibri"/>
              </a:rPr>
              <a:t> group with 31k-58k has higher percentage of getting charged off.</a:t>
            </a:r>
          </a:p>
          <a:p>
            <a:pPr lvl="1">
              <a:lnSpc>
                <a:spcPct val="90000"/>
              </a:lnSpc>
            </a:pPr>
            <a:endParaRPr lang="en-US" sz="9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 sz="900">
              <a:solidFill>
                <a:srgbClr val="262626"/>
              </a:solidFill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676789-188D-76A3-1286-336B6CBD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297" y="2715779"/>
            <a:ext cx="3475511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F24-DBA0-1393-2995-3C2860E5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Bi 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C7AC-A509-D7DD-96C3-78B0F84E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262626"/>
                </a:solidFill>
              </a:rPr>
              <a:t>Plotting ideas used to understand the defaulters are mentioned below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262626"/>
                </a:solidFill>
              </a:rPr>
              <a:t>Heatmap to find correlation matrix 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262626"/>
                </a:solidFill>
              </a:rPr>
              <a:t>Scatter plot to understand correlation between loan_amnt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262626"/>
                </a:solidFill>
              </a:rPr>
              <a:t>Cross tabs to correlate categorical vs categorical 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262626"/>
                </a:solidFill>
              </a:rPr>
              <a:t>Count plots to visualize the grades again target variable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262626"/>
              </a:solidFill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BC086BE-0422-8B5C-07E4-12D4DBD6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699" y="2558052"/>
            <a:ext cx="3861459" cy="30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3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D035-F9D7-E552-C67E-61AD071E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solidFill>
                  <a:srgbClr val="262626"/>
                </a:solidFill>
              </a:rPr>
              <a:t>Frequency plot of int_rate_groups over loan_status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6127-5216-A497-D5D0-CFE734B084A2}"/>
              </a:ext>
            </a:extLst>
          </p:cNvPr>
          <p:cNvSpPr txBox="1"/>
          <p:nvPr/>
        </p:nvSpPr>
        <p:spPr>
          <a:xfrm>
            <a:off x="1295402" y="2556932"/>
            <a:ext cx="6256866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E7F2160-F4CD-70D2-F39A-6738DFB7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1978" y="2701180"/>
            <a:ext cx="2645823" cy="285264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86310-1069-3B5C-7FA9-6F4DF8FE6085}"/>
              </a:ext>
            </a:extLst>
          </p:cNvPr>
          <p:cNvSpPr txBox="1"/>
          <p:nvPr/>
        </p:nvSpPr>
        <p:spPr>
          <a:xfrm>
            <a:off x="1425038" y="2659577"/>
            <a:ext cx="6469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dirty="0">
                <a:latin typeface="Consolas"/>
              </a:rPr>
              <a:t>The interest rate 13-17 % has slight increase in charged off percentage.</a:t>
            </a:r>
            <a:endParaRPr lang="en-US" dirty="0">
              <a:latin typeface="Garamond" panose="02020404030301010803"/>
            </a:endParaRPr>
          </a:p>
          <a:p>
            <a:pPr marL="285750" indent="-285750">
              <a:buFont typeface="Wingdings"/>
              <a:buChar char="§"/>
            </a:pPr>
            <a:r>
              <a:rPr lang="en-GB" dirty="0">
                <a:latin typeface="Consolas"/>
              </a:rPr>
              <a:t>The interest rate 9-13% has a higher chance of getting paid.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3F61-4021-60A6-D8D7-6AEF4387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/>
              <a:t>Frequency plot of annual_inc_groups over loan_status</a:t>
            </a:r>
            <a:endParaRPr lang="en-US" sz="4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A334D-41B7-F7A5-0B4D-000A67868AAB}"/>
              </a:ext>
            </a:extLst>
          </p:cNvPr>
          <p:cNvSpPr txBox="1"/>
          <p:nvPr/>
        </p:nvSpPr>
        <p:spPr>
          <a:xfrm>
            <a:off x="1295402" y="2556932"/>
            <a:ext cx="6256866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income group 31k - 58k has high percentage in both fully paid and charged off loan status.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income group 112k - 140k has less charged off count. Could be due to their high income.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8EAFAE0-5918-F0EC-E3DD-0D9BC517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427" r="4" b="4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231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8DAF-6FD9-F840-34AF-E8FABAA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Summary of 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DCEB-C37F-29F0-53FC-D034FA4F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800" b="1" i="0" dirty="0">
                <a:solidFill>
                  <a:srgbClr val="262626"/>
                </a:solidFill>
                <a:effectLst/>
                <a:latin typeface="Helvetica Neue"/>
              </a:rPr>
              <a:t>Below are the probable defaulters' reasons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Higher the interest rate as higher (13-17%) interest range has high defaulters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Debt consolidation stands out in the defaulter's loan where it could be borrowers took a loan to close existing loan but failed again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We can clearly see during the year 2011 end there are more defaulters which is directly correlating to recession in U.S hence market situation-based loan approvals would solve most of these.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Employees with 10+ years has more probability of being a defaulter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Employees with annual income range 31k-58k has more probability of being a defaulter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people who are marked as grade G has higher chance of getting charged off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Sub Grade F5 has the highest percentage of Charged off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800" b="1" i="0" dirty="0">
                <a:solidFill>
                  <a:srgbClr val="262626"/>
                </a:solidFill>
                <a:effectLst/>
                <a:latin typeface="Helvetica Neue"/>
              </a:rPr>
              <a:t>Good candidates for providing loan which is inversely proportional to defaulters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Obviously, lesser interest rate helps borrowers repay the loan without fail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People who owns a house have good records of closing the committed loan amount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grade B has higher chance of getting fully paid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interest rate 9-13% has a higher chance of getting paid.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Sub Grade A1 has the highest percentage of fully paid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rgbClr val="262626"/>
                </a:solidFill>
                <a:effectLst/>
                <a:latin typeface="Helvetica Neue"/>
              </a:rPr>
              <a:t>The income group 112k - 140k has less charged off count. Could be due to their high income.</a:t>
            </a:r>
          </a:p>
          <a:p>
            <a:pPr>
              <a:lnSpc>
                <a:spcPct val="90000"/>
              </a:lnSpc>
            </a:pPr>
            <a:endParaRPr lang="en-US" sz="600">
              <a:solidFill>
                <a:srgbClr val="262626"/>
              </a:solidFill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397EB90-55E2-E9AD-8359-71288AE9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2949417"/>
            <a:ext cx="2739728" cy="235616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671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8EA3-189E-38EC-47FA-870141A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Multi 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9312-88BE-1D09-2772-D753D5EA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/>
              <a:buChar char="Ø"/>
            </a:pPr>
            <a:r>
              <a:rPr lang="en-US" sz="1700" dirty="0"/>
              <a:t>We did multi variate analysis on top of our bi variate attributes to understand the impact of a third variable on the target</a:t>
            </a:r>
            <a:endParaRPr lang="en-US" dirty="0"/>
          </a:p>
          <a:p>
            <a:pPr lvl="1">
              <a:lnSpc>
                <a:spcPct val="90000"/>
              </a:lnSpc>
              <a:buFont typeface="Wingdings"/>
              <a:buChar char="Ø"/>
            </a:pPr>
            <a:r>
              <a:rPr lang="en-US" sz="1700" dirty="0"/>
              <a:t>For example, when we validated purpose column debt consolidation appears to be on higher level on defaulters, however when purpose is imposed as third column we could see the percentage </a:t>
            </a:r>
            <a:r>
              <a:rPr lang="en-US" sz="1700" dirty="0" err="1"/>
              <a:t>small_business</a:t>
            </a:r>
            <a:r>
              <a:rPr lang="en-US" sz="1700" dirty="0"/>
              <a:t> has higher defaulters in real</a:t>
            </a:r>
          </a:p>
          <a:p>
            <a:pPr lvl="1">
              <a:lnSpc>
                <a:spcPct val="90000"/>
              </a:lnSpc>
              <a:buFont typeface="Wingdings"/>
              <a:buChar char="Ø"/>
            </a:pPr>
            <a:r>
              <a:rPr lang="en-US" sz="1700" dirty="0"/>
              <a:t>By doing above step we were able to derive some depth insights on the influence of one variable over other 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89A4C3-03A5-54FC-831B-C4CBC95A0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1" r="8725" b="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044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8700-351C-B782-4D00-98B9479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BBEE-80D6-E9D7-F667-751DB54D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000" b="1" i="0" dirty="0">
                <a:effectLst/>
                <a:latin typeface="Helvetica Neue"/>
              </a:rPr>
              <a:t>Probability of defaulters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Loan </a:t>
            </a:r>
            <a:r>
              <a:rPr lang="en-IN" sz="1000" b="0" i="0" dirty="0" err="1">
                <a:effectLst/>
                <a:latin typeface="Helvetica Neue"/>
              </a:rPr>
              <a:t>amnt</a:t>
            </a:r>
            <a:r>
              <a:rPr lang="en-IN" sz="1000" b="0" i="0" dirty="0">
                <a:effectLst/>
                <a:latin typeface="Helvetica Neue"/>
              </a:rPr>
              <a:t> higher than 12000 dollars for small </a:t>
            </a:r>
            <a:r>
              <a:rPr lang="en-IN" sz="1000" b="0" i="0" dirty="0" err="1">
                <a:effectLst/>
                <a:latin typeface="Helvetica Neue"/>
              </a:rPr>
              <a:t>buisiness</a:t>
            </a:r>
            <a:r>
              <a:rPr lang="en-IN" sz="1000" b="0" i="0" dirty="0">
                <a:effectLst/>
                <a:latin typeface="Helvetica Neue"/>
              </a:rPr>
              <a:t> has slightly high chance of </a:t>
            </a:r>
            <a:r>
              <a:rPr lang="en-IN" sz="1000" b="0" i="0" dirty="0" err="1">
                <a:effectLst/>
                <a:latin typeface="Helvetica Neue"/>
              </a:rPr>
              <a:t>geting</a:t>
            </a:r>
            <a:r>
              <a:rPr lang="en-IN" sz="1000" b="0" i="0" dirty="0">
                <a:effectLst/>
                <a:latin typeface="Helvetica Neue"/>
              </a:rPr>
              <a:t> Charged off.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The employees with 10+ years of experience and </a:t>
            </a:r>
            <a:r>
              <a:rPr lang="en-IN" sz="1000" b="0" i="0" dirty="0" err="1">
                <a:effectLst/>
                <a:latin typeface="Helvetica Neue"/>
              </a:rPr>
              <a:t>a</a:t>
            </a:r>
            <a:r>
              <a:rPr lang="en-IN" sz="1000" b="0" i="0" dirty="0">
                <a:effectLst/>
                <a:latin typeface="Helvetica Neue"/>
              </a:rPr>
              <a:t> annual income of 31k - 58k are more likely to get charged off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People who are buying loan for their house between interest rate 12.5 - 17.5 are more likely to get charged off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Car loan with interest rates above 15 are more likely to get charged off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 err="1">
                <a:effectLst/>
                <a:latin typeface="Helvetica Neue"/>
              </a:rPr>
              <a:t>Small_buisness</a:t>
            </a:r>
            <a:r>
              <a:rPr lang="en-IN" sz="1000" b="0" i="0" dirty="0">
                <a:effectLst/>
                <a:latin typeface="Helvetica Neue"/>
              </a:rPr>
              <a:t> loans with higher interest (above 11%) are more likely to be charged off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The People in 31k - 58 k income group with house in mortgage or living in a rented house has higher chance of defaulting the loan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The people who are buying loan for debt consolidation with home ownership has rent or mortgage has higher chance of getting charged off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000" b="1" i="0" dirty="0">
                <a:effectLst/>
                <a:latin typeface="Helvetica Neue"/>
              </a:rPr>
              <a:t>Probability of eligible candidates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The employees with 10+ years of experience and </a:t>
            </a:r>
            <a:r>
              <a:rPr lang="en-IN" sz="1000" b="0" i="0" dirty="0" err="1">
                <a:effectLst/>
                <a:latin typeface="Helvetica Neue"/>
              </a:rPr>
              <a:t>a</a:t>
            </a:r>
            <a:r>
              <a:rPr lang="en-IN" sz="1000" b="0" i="0" dirty="0">
                <a:effectLst/>
                <a:latin typeface="Helvetica Neue"/>
              </a:rPr>
              <a:t> annual income of 51k - 85k are more likely to fully pay the loan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People who are buying loan for their house less than 13% interest are more likely to fully pay the loan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Car loan within interest rates 7.5 to 10 are more likely to get Fully Paid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 err="1">
                <a:effectLst/>
                <a:latin typeface="Helvetica Neue"/>
              </a:rPr>
              <a:t>Small_buisness</a:t>
            </a:r>
            <a:r>
              <a:rPr lang="en-IN" sz="1000" b="0" i="0" dirty="0">
                <a:effectLst/>
                <a:latin typeface="Helvetica Neue"/>
              </a:rPr>
              <a:t> loans with less interest (11%) are more likely to be fully paid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Loan amount lesser than 12000 dollars for small </a:t>
            </a:r>
            <a:r>
              <a:rPr lang="en-IN" sz="1000" b="0" i="0" dirty="0" err="1">
                <a:effectLst/>
                <a:latin typeface="Helvetica Neue"/>
              </a:rPr>
              <a:t>buisiness</a:t>
            </a:r>
            <a:r>
              <a:rPr lang="en-IN" sz="1000" b="0" i="0" dirty="0">
                <a:effectLst/>
                <a:latin typeface="Helvetica Neue"/>
              </a:rPr>
              <a:t> has high chance of </a:t>
            </a:r>
            <a:r>
              <a:rPr lang="en-IN" sz="1000" b="0" i="0" dirty="0" err="1">
                <a:effectLst/>
                <a:latin typeface="Helvetica Neue"/>
              </a:rPr>
              <a:t>geting</a:t>
            </a:r>
            <a:r>
              <a:rPr lang="en-IN" sz="1000" b="0" i="0" dirty="0">
                <a:effectLst/>
                <a:latin typeface="Helvetica Neue"/>
              </a:rPr>
              <a:t> fully paid.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/>
              </a:rPr>
              <a:t>The People in 31k - 58 k income group with </a:t>
            </a:r>
            <a:r>
              <a:rPr lang="en-IN" sz="1000" b="0" i="0" dirty="0" err="1">
                <a:effectLst/>
                <a:latin typeface="Helvetica Neue"/>
              </a:rPr>
              <a:t>a</a:t>
            </a:r>
            <a:r>
              <a:rPr lang="en-IN" sz="1000" b="0" i="0" dirty="0">
                <a:effectLst/>
                <a:latin typeface="Helvetica Neue"/>
              </a:rPr>
              <a:t> </a:t>
            </a:r>
            <a:r>
              <a:rPr lang="en-IN" sz="1000" b="0" i="0" dirty="0" err="1">
                <a:effectLst/>
                <a:latin typeface="Helvetica Neue"/>
              </a:rPr>
              <a:t>own</a:t>
            </a:r>
            <a:r>
              <a:rPr lang="en-IN" sz="1000" b="0" i="0" dirty="0">
                <a:effectLst/>
                <a:latin typeface="Helvetica Neue"/>
              </a:rPr>
              <a:t> house has higher chance of paying the loan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000" b="0" i="0" dirty="0" err="1">
                <a:effectLst/>
                <a:latin typeface="Helvetica Neue"/>
              </a:rPr>
              <a:t>Intrest</a:t>
            </a:r>
            <a:r>
              <a:rPr lang="en-IN" sz="1000" b="0" i="0" dirty="0">
                <a:effectLst/>
                <a:latin typeface="Helvetica Neue"/>
              </a:rPr>
              <a:t> rate group in 21 - 24% having annual income 70k+ has the good </a:t>
            </a:r>
            <a:r>
              <a:rPr lang="en-IN" sz="1000" b="0" i="0" dirty="0" err="1">
                <a:effectLst/>
                <a:latin typeface="Helvetica Neue"/>
              </a:rPr>
              <a:t>candidated</a:t>
            </a:r>
            <a:r>
              <a:rPr lang="en-IN" sz="1000" b="0" i="0" dirty="0">
                <a:effectLst/>
                <a:latin typeface="Helvetica Neue"/>
              </a:rPr>
              <a:t> for offering the loan</a:t>
            </a:r>
          </a:p>
          <a:p>
            <a:pPr>
              <a:lnSpc>
                <a:spcPct val="90000"/>
              </a:lnSpc>
            </a:pP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41653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FC5-FAB9-3809-FDE9-CB8DC045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9E42-72E5-928B-7B1D-BAE3AF0F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110660" cy="2438404"/>
          </a:xfrm>
        </p:spPr>
        <p:txBody>
          <a:bodyPr/>
          <a:lstStyle/>
          <a:p>
            <a:pPr marL="285750" indent="-285750" algn="l">
              <a:spcBef>
                <a:spcPts val="1400"/>
              </a:spcBef>
              <a:buFont typeface="Wingdings"/>
              <a:buChar char="ü"/>
            </a:pPr>
            <a:r>
              <a:rPr lang="en-GB" dirty="0"/>
              <a:t>Analysing the given loan dataset to identify the patterns to determine if</a:t>
            </a:r>
            <a:endParaRPr lang="en-US" dirty="0"/>
          </a:p>
          <a:p>
            <a:pPr marL="742950" lvl="1" indent="-285750">
              <a:spcBef>
                <a:spcPts val="1400"/>
              </a:spcBef>
              <a:buSzPct val="114999"/>
              <a:buFont typeface="Wingdings"/>
              <a:buChar char="ü"/>
            </a:pPr>
            <a:r>
              <a:rPr lang="en-GB" dirty="0"/>
              <a:t>The loan applicant will most likely to pay the loan</a:t>
            </a:r>
          </a:p>
          <a:p>
            <a:pPr marL="742950" lvl="1" indent="-285750">
              <a:spcBef>
                <a:spcPts val="1400"/>
              </a:spcBef>
              <a:buSzPct val="114999"/>
              <a:buFont typeface="Wingdings"/>
              <a:buChar char="ü"/>
            </a:pPr>
            <a:r>
              <a:rPr lang="en-GB" dirty="0"/>
              <a:t>The loan applicant most likely to default the loan</a:t>
            </a:r>
          </a:p>
        </p:txBody>
      </p:sp>
      <p:pic>
        <p:nvPicPr>
          <p:cNvPr id="8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508F00A7-299A-56C9-9DAD-0382F750B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63" y="1159484"/>
            <a:ext cx="5480671" cy="4617469"/>
          </a:xfrm>
        </p:spPr>
      </p:pic>
    </p:spTree>
    <p:extLst>
      <p:ext uri="{BB962C8B-B14F-4D97-AF65-F5344CB8AC3E}">
        <p14:creationId xmlns:p14="http://schemas.microsoft.com/office/powerpoint/2010/main" val="13852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E13-00F7-C046-AC31-54F1555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Structured approach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32D5-7414-F97E-FAC0-860C7F17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2383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7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EA0A-5330-53F9-F567-35CF046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555EAA-7DC3-6DBF-B92E-67B0EAC11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67056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5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0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23942-6FA8-2B7C-E03E-E6CA2E84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clean up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98631C2-A460-3CF5-9C53-FBB02295B0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013" b="-2"/>
          <a:stretch/>
        </p:blipFill>
        <p:spPr>
          <a:xfrm>
            <a:off x="2116838" y="1410208"/>
            <a:ext cx="3870466" cy="38587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323067-D087-703B-7D24-F18A136D6312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We removed all columns that has only null values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Analyze columns with redundant values and eliminate 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We standardized number columns by removing unwanted characters and convert them to numeric </a:t>
            </a:r>
          </a:p>
          <a:p>
            <a:pPr marL="285750"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Derive new columns from existing columns to plot various graphs</a:t>
            </a:r>
          </a:p>
        </p:txBody>
      </p:sp>
    </p:spTree>
    <p:extLst>
      <p:ext uri="{BB962C8B-B14F-4D97-AF65-F5344CB8AC3E}">
        <p14:creationId xmlns:p14="http://schemas.microsoft.com/office/powerpoint/2010/main" val="1345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40E-E20C-0C4F-21F1-4904171C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data cleanup/correction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A81-EA88-FFF1-C698-E011397F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all columns with all values as NA.</a:t>
            </a:r>
          </a:p>
          <a:p>
            <a:pPr>
              <a:buSzPct val="114999"/>
            </a:pPr>
            <a:r>
              <a:rPr lang="en-US" dirty="0"/>
              <a:t>Dropped columns with lot of NA values and having same value across all rows.</a:t>
            </a:r>
          </a:p>
          <a:p>
            <a:pPr>
              <a:buSzPct val="114999"/>
            </a:pPr>
            <a:r>
              <a:rPr lang="en-US" dirty="0"/>
              <a:t>Dropped columns which doesn’t have any significance for our business problem (like –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>
              <a:buSzPct val="114999"/>
            </a:pPr>
            <a:r>
              <a:rPr lang="en-US" dirty="0"/>
              <a:t>Dropped columns with loan status as current since this records can't be used for our analysis.  </a:t>
            </a:r>
          </a:p>
        </p:txBody>
      </p:sp>
    </p:spTree>
    <p:extLst>
      <p:ext uri="{BB962C8B-B14F-4D97-AF65-F5344CB8AC3E}">
        <p14:creationId xmlns:p14="http://schemas.microsoft.com/office/powerpoint/2010/main" val="286989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9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C08C3-9E90-505E-D1BE-EB2AA38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Univariate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0F900-00E4-59C6-E67D-9B80B11FB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069946"/>
            <a:ext cx="3876801" cy="253930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6B452F0-6990-B99D-86D3-67B3CFB8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262626"/>
                </a:solidFill>
              </a:rPr>
              <a:t>Broadly done on three types of columns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Segmented categorical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Ordered categorical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Quantitative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262626"/>
                </a:solidFill>
              </a:rPr>
              <a:t>What strategies used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Single frequency tables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Derive new columns wherever possible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Curate columns that could correlate target variable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8A71F5-A112-E41F-23CE-C57A0E33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 b="1" i="1" dirty="0">
                <a:solidFill>
                  <a:srgbClr val="262626"/>
                </a:solidFill>
                <a:ea typeface="+mj-lt"/>
                <a:cs typeface="+mj-lt"/>
              </a:rPr>
              <a:t>Frequency Plot of </a:t>
            </a:r>
            <a:r>
              <a:rPr lang="en-GB" sz="4100" b="1" i="1" dirty="0" err="1">
                <a:solidFill>
                  <a:srgbClr val="262626"/>
                </a:solidFill>
                <a:ea typeface="+mj-lt"/>
                <a:cs typeface="+mj-lt"/>
              </a:rPr>
              <a:t>home_ownership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2556C7EF-B989-90B7-0EF1-5AA7ED0E5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733847"/>
            <a:ext cx="3876801" cy="12115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C0CA5A-514A-B31C-344D-087E940A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5328071" cy="3318936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buSzPct val="114999"/>
              <a:buFont typeface="Wingdings"/>
              <a:buChar char="§"/>
            </a:pPr>
            <a:r>
              <a:rPr lang="en-US" b="1" dirty="0">
                <a:solidFill>
                  <a:srgbClr val="262626"/>
                </a:solidFill>
                <a:latin typeface="Consolas"/>
              </a:rPr>
              <a:t>Observation</a:t>
            </a:r>
          </a:p>
          <a:p>
            <a:pPr lvl="1">
              <a:spcBef>
                <a:spcPts val="1400"/>
              </a:spcBef>
              <a:buSzPct val="114999"/>
              <a:buFont typeface="Wingdings"/>
              <a:buChar char="Ø"/>
            </a:pPr>
            <a:r>
              <a:rPr lang="en-US" dirty="0">
                <a:solidFill>
                  <a:srgbClr val="262626"/>
                </a:solidFill>
                <a:latin typeface="Consolas"/>
              </a:rPr>
              <a:t>The people who are in rent or mortgaged houses have more tendency to apply for loan.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1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E718C-468C-F454-DFA0-7031381A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085" y="982132"/>
            <a:ext cx="402381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Frequency plot of Emp_length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6AD7318-06C0-7289-AA89-014D306F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41" y="2962672"/>
            <a:ext cx="3914952" cy="2913196"/>
          </a:xfrm>
        </p:spPr>
        <p:txBody>
          <a:bodyPr>
            <a:normAutofit/>
          </a:bodyPr>
          <a:lstStyle/>
          <a:p>
            <a:r>
              <a:rPr lang="en-US" dirty="0"/>
              <a:t>Observation:</a:t>
            </a:r>
          </a:p>
          <a:p>
            <a:pPr lvl="1">
              <a:buSzPct val="114999"/>
            </a:pPr>
            <a:r>
              <a:rPr lang="en-US" dirty="0">
                <a:latin typeface="Consolas"/>
              </a:rPr>
              <a:t>The people with experience 10+ years are taking more loan.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52C40C8-B369-F704-23D9-368F3B11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77" y="1586759"/>
            <a:ext cx="5705341" cy="35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953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Lending club case study</vt:lpstr>
      <vt:lpstr>Business problem</vt:lpstr>
      <vt:lpstr>Structured approach</vt:lpstr>
      <vt:lpstr>Data analysis</vt:lpstr>
      <vt:lpstr>Data clean up </vt:lpstr>
      <vt:lpstr>Insights on data cleanup/correction</vt:lpstr>
      <vt:lpstr>Univariate analysis</vt:lpstr>
      <vt:lpstr>Frequency Plot of home_ownership</vt:lpstr>
      <vt:lpstr>Frequency plot of Emp_length</vt:lpstr>
      <vt:lpstr>Summary on Univariate analysis </vt:lpstr>
      <vt:lpstr>Bi variate analysis</vt:lpstr>
      <vt:lpstr>Frequency plot of int_rate_groups over loan_status</vt:lpstr>
      <vt:lpstr>Frequency plot of annual_inc_groups over loan_status</vt:lpstr>
      <vt:lpstr>Summary of Bivariate analysis</vt:lpstr>
      <vt:lpstr>Multi variate analysis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Bharath Veer K S</dc:creator>
  <cp:lastModifiedBy>Bharath Veer K S</cp:lastModifiedBy>
  <cp:revision>389</cp:revision>
  <dcterms:created xsi:type="dcterms:W3CDTF">2023-03-07T11:36:41Z</dcterms:created>
  <dcterms:modified xsi:type="dcterms:W3CDTF">2023-03-08T09:40:30Z</dcterms:modified>
</cp:coreProperties>
</file>