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Montserrat SemiBold"/>
      <p:regular r:id="rId21"/>
      <p:bold r:id="rId22"/>
      <p:italic r:id="rId23"/>
      <p:boldItalic r:id="rId24"/>
    </p:embeddedFont>
    <p:embeddedFont>
      <p:font typeface="Montserrat Black"/>
      <p:bold r:id="rId25"/>
      <p:boldItalic r:id="rId26"/>
    </p:embeddedFont>
    <p:embeddedFont>
      <p:font typeface="Montserrat"/>
      <p:regular r:id="rId27"/>
      <p:bold r:id="rId28"/>
      <p:italic r:id="rId29"/>
      <p:boldItalic r:id="rId30"/>
    </p:embeddedFont>
    <p:embeddedFont>
      <p:font typeface="Montserrat ExtraBold"/>
      <p:bold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MontserratSemiBold-bold.fntdata"/><Relationship Id="rId21" Type="http://schemas.openxmlformats.org/officeDocument/2006/relationships/font" Target="fonts/MontserratSemiBold-regular.fntdata"/><Relationship Id="rId24" Type="http://schemas.openxmlformats.org/officeDocument/2006/relationships/font" Target="fonts/MontserratSemiBold-boldItalic.fntdata"/><Relationship Id="rId23" Type="http://schemas.openxmlformats.org/officeDocument/2006/relationships/font" Target="fonts/MontserratSemiBold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Black-boldItalic.fntdata"/><Relationship Id="rId25" Type="http://schemas.openxmlformats.org/officeDocument/2006/relationships/font" Target="fonts/MontserratBlack-bold.fntdata"/><Relationship Id="rId28" Type="http://schemas.openxmlformats.org/officeDocument/2006/relationships/font" Target="fonts/Montserrat-bold.fntdata"/><Relationship Id="rId27" Type="http://schemas.openxmlformats.org/officeDocument/2006/relationships/font" Target="fonts/Montserrat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ontserratExtraBold-bold.fntdata"/><Relationship Id="rId30" Type="http://schemas.openxmlformats.org/officeDocument/2006/relationships/font" Target="fonts/Montserrat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MontserratExtraBold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d05f032f6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d05f032f6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dad25378c9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dad25378c9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dad25378c9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dad25378c9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d05f032f61_0_4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d05f032f61_0_4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d05f032f61_0_4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d05f032f61_0_4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dad25378c9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dad25378c9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d05f032f61_0_4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d05f032f61_0_4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d05f032f61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d05f032f61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d05f032f61_0_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d05f032f61_0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d05f032f61_0_2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d05f032f61_0_2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d05f032f61_0_4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d05f032f61_0_4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dad25378c9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dad25378c9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dad25378c9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dad25378c9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dad25378c9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dad25378c9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dad25378c9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dad25378c9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jpg"/><Relationship Id="rId3" Type="http://schemas.openxmlformats.org/officeDocument/2006/relationships/image" Target="../media/image6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Relationship Id="rId3" Type="http://schemas.openxmlformats.org/officeDocument/2006/relationships/image" Target="../media/image2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9.jpg"/><Relationship Id="rId3" Type="http://schemas.openxmlformats.org/officeDocument/2006/relationships/image" Target="../media/image6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01">
  <p:cSld name="TITLE_1">
    <p:bg>
      <p:bgPr>
        <a:solidFill>
          <a:srgbClr val="57068C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9144000" cy="5143497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13"/>
          <p:cNvSpPr txBox="1"/>
          <p:nvPr>
            <p:ph type="title"/>
          </p:nvPr>
        </p:nvSpPr>
        <p:spPr>
          <a:xfrm>
            <a:off x="316949" y="1243943"/>
            <a:ext cx="8265600" cy="190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76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pic>
        <p:nvPicPr>
          <p:cNvPr descr="New York University logo" id="53" name="Google Shape;53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7175" y="427947"/>
            <a:ext cx="1049175" cy="356100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13"/>
          <p:cNvSpPr txBox="1"/>
          <p:nvPr>
            <p:ph idx="1" type="subTitle"/>
          </p:nvPr>
        </p:nvSpPr>
        <p:spPr>
          <a:xfrm>
            <a:off x="307600" y="3119750"/>
            <a:ext cx="4761000" cy="7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FFFFF"/>
                </a:solidFill>
              </a:defRPr>
            </a:lvl1pPr>
            <a:lvl2pPr lvl="1" rtl="0">
              <a:spcBef>
                <a:spcPts val="12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2" type="body"/>
          </p:nvPr>
        </p:nvSpPr>
        <p:spPr>
          <a:xfrm>
            <a:off x="307600" y="4145050"/>
            <a:ext cx="2436000" cy="6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8450" lvl="0" marL="4572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Montserrat ExtraBold"/>
              <a:buChar char="●"/>
              <a:defRPr sz="11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indent="-317500" lvl="1" marL="9144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2pPr>
            <a:lvl3pPr indent="-317500" lvl="2" marL="13716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3pPr>
            <a:lvl4pPr indent="-317500" lvl="3" marL="18288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4pPr>
            <a:lvl5pPr indent="-317500" lvl="4" marL="22860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5pPr>
            <a:lvl6pPr indent="-317500" lvl="5" marL="27432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6pPr>
            <a:lvl7pPr indent="-317500" lvl="6" marL="32004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7pPr>
            <a:lvl8pPr indent="-317500" lvl="7" marL="36576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8pPr>
            <a:lvl9pPr indent="-317500" lvl="8" marL="41148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alf-page image">
  <p:cSld name="CUSTOM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 " id="57" name="Google Shape;57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07175" y="4539121"/>
            <a:ext cx="776077" cy="26340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4"/>
          <p:cNvSpPr txBox="1"/>
          <p:nvPr>
            <p:ph type="title"/>
          </p:nvPr>
        </p:nvSpPr>
        <p:spPr>
          <a:xfrm>
            <a:off x="311700" y="445025"/>
            <a:ext cx="3803100" cy="114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57068C"/>
              </a:buClr>
              <a:buSzPts val="2800"/>
              <a:buFont typeface="Montserrat Black"/>
              <a:buNone/>
              <a:defRPr>
                <a:solidFill>
                  <a:srgbClr val="57068C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1" type="body"/>
          </p:nvPr>
        </p:nvSpPr>
        <p:spPr>
          <a:xfrm>
            <a:off x="311700" y="2750150"/>
            <a:ext cx="3466500" cy="152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98450" lvl="0" marL="4572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  <p:sp>
        <p:nvSpPr>
          <p:cNvPr id="60" name="Google Shape;60;p14"/>
          <p:cNvSpPr txBox="1"/>
          <p:nvPr/>
        </p:nvSpPr>
        <p:spPr>
          <a:xfrm>
            <a:off x="4619925" y="4517225"/>
            <a:ext cx="41928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700">
                <a:solidFill>
                  <a:srgbClr val="57068C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1" sz="700">
              <a:solidFill>
                <a:srgbClr val="57068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18029" cy="30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1">
    <p:bg>
      <p:bgPr>
        <a:solidFill>
          <a:schemeClr val="dk1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9144000" cy="5143497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7175" y="4539121"/>
            <a:ext cx="776077" cy="2634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5"/>
          <p:cNvSpPr txBox="1"/>
          <p:nvPr>
            <p:ph type="title"/>
          </p:nvPr>
        </p:nvSpPr>
        <p:spPr>
          <a:xfrm>
            <a:off x="1101125" y="936450"/>
            <a:ext cx="6947400" cy="300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66" name="Google Shape;66;p15"/>
          <p:cNvSpPr txBox="1"/>
          <p:nvPr/>
        </p:nvSpPr>
        <p:spPr>
          <a:xfrm>
            <a:off x="4313700" y="391050"/>
            <a:ext cx="522300" cy="7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solidFill>
                  <a:schemeClr val="accent3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“</a:t>
            </a:r>
            <a:endParaRPr sz="4200">
              <a:solidFill>
                <a:schemeClr val="accent3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cxnSp>
        <p:nvCxnSpPr>
          <p:cNvPr id="67" name="Google Shape;67;p15"/>
          <p:cNvCxnSpPr/>
          <p:nvPr/>
        </p:nvCxnSpPr>
        <p:spPr>
          <a:xfrm>
            <a:off x="4314143" y="4230331"/>
            <a:ext cx="521400" cy="0"/>
          </a:xfrm>
          <a:prstGeom prst="straightConnector1">
            <a:avLst/>
          </a:prstGeom>
          <a:noFill/>
          <a:ln cap="flat" cmpd="sng" w="76200">
            <a:solidFill>
              <a:srgbClr val="8900E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8" name="Google Shape;68;p15"/>
          <p:cNvSpPr txBox="1"/>
          <p:nvPr/>
        </p:nvSpPr>
        <p:spPr>
          <a:xfrm>
            <a:off x="4619925" y="4517225"/>
            <a:ext cx="41928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7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1" sz="7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github.com/bharathsomasundaram/big_data_project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8.png"/><Relationship Id="rId4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6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26875" y="774600"/>
            <a:ext cx="8265600" cy="15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n" sz="1600">
                <a:latin typeface="Arial"/>
                <a:ea typeface="Arial"/>
                <a:cs typeface="Arial"/>
                <a:sym typeface="Arial"/>
              </a:rPr>
              <a:t>Can LLM Already Serve as A Database Interface? A Big Bench for Large-Scale Database Grounded Text-to-SQLs</a:t>
            </a:r>
            <a:endParaRPr b="1"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4" name="Google Shape;74;p16"/>
          <p:cNvSpPr txBox="1"/>
          <p:nvPr>
            <p:ph idx="1" type="subTitle"/>
          </p:nvPr>
        </p:nvSpPr>
        <p:spPr>
          <a:xfrm>
            <a:off x="326875" y="2535900"/>
            <a:ext cx="8265600" cy="7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400"/>
              <a:t>Team Name</a:t>
            </a:r>
            <a:r>
              <a:rPr lang="en" sz="1400"/>
              <a:t>: Query Crafters</a:t>
            </a:r>
            <a:endParaRPr sz="1400">
              <a:solidFill>
                <a:schemeClr val="lt1"/>
              </a:solidFill>
            </a:endParaRPr>
          </a:p>
        </p:txBody>
      </p:sp>
      <p:sp>
        <p:nvSpPr>
          <p:cNvPr id="75" name="Google Shape;75;p16"/>
          <p:cNvSpPr txBox="1"/>
          <p:nvPr/>
        </p:nvSpPr>
        <p:spPr>
          <a:xfrm>
            <a:off x="285175" y="4325775"/>
            <a:ext cx="83490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Github Repo: </a:t>
            </a:r>
            <a:r>
              <a:rPr lang="en" sz="12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https://github.com/bharathsomasundaram/big_data_project</a:t>
            </a:r>
            <a:br>
              <a:rPr lang="en"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1" lang="en"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Github Repo: </a:t>
            </a:r>
            <a:r>
              <a:rPr lang="en"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https://github.com/bharathsomasundaram/big_data_project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6" name="Google Shape;76;p16"/>
          <p:cNvSpPr txBox="1"/>
          <p:nvPr/>
        </p:nvSpPr>
        <p:spPr>
          <a:xfrm>
            <a:off x="285175" y="3220875"/>
            <a:ext cx="1666500" cy="9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Anukriti Singh</a:t>
            </a:r>
            <a:endParaRPr b="1" sz="12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as18292@nyu.edu</a:t>
            </a:r>
            <a:endParaRPr sz="1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MS Computer Science</a:t>
            </a:r>
            <a:endParaRPr sz="1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New York University</a:t>
            </a:r>
            <a:endParaRPr sz="1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7" name="Google Shape;77;p16"/>
          <p:cNvSpPr txBox="1"/>
          <p:nvPr/>
        </p:nvSpPr>
        <p:spPr>
          <a:xfrm>
            <a:off x="6847375" y="3114675"/>
            <a:ext cx="1666500" cy="11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Shreya Sudhakaran</a:t>
            </a:r>
            <a:endParaRPr b="1" sz="12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ss18292</a:t>
            </a:r>
            <a:r>
              <a:rPr lang="en" sz="1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@nyu.edu</a:t>
            </a:r>
            <a:endParaRPr sz="1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MS Computer Science</a:t>
            </a:r>
            <a:endParaRPr sz="1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New York University</a:t>
            </a:r>
            <a:endParaRPr sz="1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8" name="Google Shape;78;p16"/>
          <p:cNvSpPr txBox="1"/>
          <p:nvPr/>
        </p:nvSpPr>
        <p:spPr>
          <a:xfrm>
            <a:off x="4643325" y="3114675"/>
            <a:ext cx="1666500" cy="11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Praneeth Kumar Thummalapalli </a:t>
            </a:r>
            <a:endParaRPr b="1" sz="12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pt2427</a:t>
            </a:r>
            <a:r>
              <a:rPr lang="en" sz="1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@nyu.edu</a:t>
            </a:r>
            <a:endParaRPr sz="1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MS Computer Science</a:t>
            </a:r>
            <a:endParaRPr sz="1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New York University</a:t>
            </a:r>
            <a:endParaRPr sz="1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9" name="Google Shape;79;p16"/>
          <p:cNvCxnSpPr/>
          <p:nvPr/>
        </p:nvCxnSpPr>
        <p:spPr>
          <a:xfrm flipH="1" rot="10800000">
            <a:off x="396307" y="2453211"/>
            <a:ext cx="2911500" cy="15000"/>
          </a:xfrm>
          <a:prstGeom prst="straightConnector1">
            <a:avLst/>
          </a:prstGeom>
          <a:noFill/>
          <a:ln cap="flat" cmpd="sng" w="76200">
            <a:solidFill>
              <a:srgbClr val="57068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0" name="Google Shape;80;p16"/>
          <p:cNvSpPr txBox="1"/>
          <p:nvPr/>
        </p:nvSpPr>
        <p:spPr>
          <a:xfrm>
            <a:off x="2571275" y="3114675"/>
            <a:ext cx="1666500" cy="11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Bharath Somasundaram,</a:t>
            </a:r>
            <a:endParaRPr b="1" sz="12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bs4852</a:t>
            </a:r>
            <a:r>
              <a:rPr lang="en" sz="1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@nyu.edu</a:t>
            </a:r>
            <a:endParaRPr sz="1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MS Computer Science</a:t>
            </a:r>
            <a:endParaRPr sz="1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New York University</a:t>
            </a:r>
            <a:endParaRPr sz="1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6" name="Google Shape;146;p25"/>
          <p:cNvCxnSpPr/>
          <p:nvPr/>
        </p:nvCxnSpPr>
        <p:spPr>
          <a:xfrm>
            <a:off x="407179" y="1016225"/>
            <a:ext cx="621600" cy="0"/>
          </a:xfrm>
          <a:prstGeom prst="straightConnector1">
            <a:avLst/>
          </a:prstGeom>
          <a:noFill/>
          <a:ln cap="flat" cmpd="sng" w="76200">
            <a:solidFill>
              <a:srgbClr val="8900E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47" name="Google Shape;14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66850"/>
            <a:ext cx="4280326" cy="367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96350" y="1466850"/>
            <a:ext cx="4647650" cy="367665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5"/>
          <p:cNvSpPr txBox="1"/>
          <p:nvPr>
            <p:ph type="title"/>
          </p:nvPr>
        </p:nvSpPr>
        <p:spPr>
          <a:xfrm>
            <a:off x="311700" y="373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57068C"/>
                </a:solidFill>
                <a:latin typeface="Montserrat"/>
                <a:ea typeface="Montserrat"/>
                <a:cs typeface="Montserrat"/>
                <a:sym typeface="Montserrat"/>
              </a:rPr>
              <a:t>Results - Scenario - 5: Generated by using shots and schema without any hints</a:t>
            </a:r>
            <a:endParaRPr b="1" sz="1800">
              <a:solidFill>
                <a:srgbClr val="57068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4" name="Google Shape;154;p26"/>
          <p:cNvCxnSpPr/>
          <p:nvPr/>
        </p:nvCxnSpPr>
        <p:spPr>
          <a:xfrm>
            <a:off x="407179" y="1016225"/>
            <a:ext cx="621600" cy="0"/>
          </a:xfrm>
          <a:prstGeom prst="straightConnector1">
            <a:avLst/>
          </a:prstGeom>
          <a:noFill/>
          <a:ln cap="flat" cmpd="sng" w="76200">
            <a:solidFill>
              <a:srgbClr val="8900E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55" name="Google Shape;15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617025"/>
            <a:ext cx="4074575" cy="3526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67200" y="923925"/>
            <a:ext cx="4807276" cy="4219575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57068C"/>
                </a:solidFill>
                <a:latin typeface="Montserrat"/>
                <a:ea typeface="Montserrat"/>
                <a:cs typeface="Montserrat"/>
                <a:sym typeface="Montserrat"/>
              </a:rPr>
              <a:t>Results - Scenario - 6: </a:t>
            </a:r>
            <a:r>
              <a:rPr b="1" lang="en" sz="1800">
                <a:solidFill>
                  <a:srgbClr val="57068C"/>
                </a:solidFill>
                <a:latin typeface="Montserrat"/>
                <a:ea typeface="Montserrat"/>
                <a:cs typeface="Montserrat"/>
                <a:sym typeface="Montserrat"/>
              </a:rPr>
              <a:t>Generated using GPT-4 pipeline</a:t>
            </a:r>
            <a:endParaRPr b="1" sz="1800">
              <a:solidFill>
                <a:srgbClr val="57068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57068C"/>
                </a:solidFill>
              </a:rPr>
              <a:t>Challenges</a:t>
            </a:r>
            <a:endParaRPr b="1" sz="2700">
              <a:solidFill>
                <a:srgbClr val="57068C"/>
              </a:solidFill>
            </a:endParaRPr>
          </a:p>
        </p:txBody>
      </p:sp>
      <p:cxnSp>
        <p:nvCxnSpPr>
          <p:cNvPr id="163" name="Google Shape;163;p27"/>
          <p:cNvCxnSpPr/>
          <p:nvPr/>
        </p:nvCxnSpPr>
        <p:spPr>
          <a:xfrm>
            <a:off x="407179" y="1016225"/>
            <a:ext cx="621600" cy="0"/>
          </a:xfrm>
          <a:prstGeom prst="straightConnector1">
            <a:avLst/>
          </a:prstGeom>
          <a:noFill/>
          <a:ln cap="flat" cmpd="sng" w="76200">
            <a:solidFill>
              <a:srgbClr val="8900E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4" name="Google Shape;164;p27"/>
          <p:cNvSpPr txBox="1"/>
          <p:nvPr/>
        </p:nvSpPr>
        <p:spPr>
          <a:xfrm>
            <a:off x="407175" y="1170125"/>
            <a:ext cx="8329500" cy="33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Rate limits of GPT models</a:t>
            </a:r>
            <a:endParaRPr sz="18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Expenses</a:t>
            </a:r>
            <a:endParaRPr sz="18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Hindrance of generalization</a:t>
            </a:r>
            <a:endParaRPr sz="18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Quality of shots</a:t>
            </a:r>
            <a:endParaRPr sz="18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just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t/>
            </a:r>
            <a:endParaRPr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57068C"/>
                </a:solidFill>
              </a:rPr>
              <a:t>Conclusion</a:t>
            </a:r>
            <a:endParaRPr b="1" sz="2400">
              <a:solidFill>
                <a:srgbClr val="57068C"/>
              </a:solidFill>
            </a:endParaRPr>
          </a:p>
        </p:txBody>
      </p:sp>
      <p:cxnSp>
        <p:nvCxnSpPr>
          <p:cNvPr id="170" name="Google Shape;170;p28"/>
          <p:cNvCxnSpPr/>
          <p:nvPr/>
        </p:nvCxnSpPr>
        <p:spPr>
          <a:xfrm>
            <a:off x="407179" y="1016225"/>
            <a:ext cx="621600" cy="0"/>
          </a:xfrm>
          <a:prstGeom prst="straightConnector1">
            <a:avLst/>
          </a:prstGeom>
          <a:noFill/>
          <a:ln cap="flat" cmpd="sng" w="76200">
            <a:solidFill>
              <a:srgbClr val="8900E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1" name="Google Shape;171;p28"/>
          <p:cNvSpPr txBox="1"/>
          <p:nvPr/>
        </p:nvSpPr>
        <p:spPr>
          <a:xfrm>
            <a:off x="407250" y="1160875"/>
            <a:ext cx="8329500" cy="38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Evaluation methodology:</a:t>
            </a:r>
            <a:endParaRPr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just">
              <a:lnSpc>
                <a:spcPct val="125000"/>
              </a:lnSpc>
              <a:spcBef>
                <a:spcPts val="60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Char char="●"/>
            </a:pPr>
            <a:r>
              <a:rPr lang="en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Comparison against standard results from the Spider dataset</a:t>
            </a:r>
            <a:endParaRPr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Char char="●"/>
            </a:pPr>
            <a:r>
              <a:rPr lang="en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Comparison against outcomes derived from GPT-4.0 standalone usage</a:t>
            </a:r>
            <a:endParaRPr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lnSpc>
                <a:spcPct val="12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Performance metrics:</a:t>
            </a:r>
            <a:endParaRPr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just">
              <a:lnSpc>
                <a:spcPct val="125000"/>
              </a:lnSpc>
              <a:spcBef>
                <a:spcPts val="60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Char char="●"/>
            </a:pPr>
            <a:r>
              <a:rPr lang="en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Execution accuracy of integrated pipeline: 60.4%</a:t>
            </a:r>
            <a:endParaRPr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Char char="●"/>
            </a:pPr>
            <a:r>
              <a:rPr lang="en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Execution accuracy of GPT-4.0 standalone: 70.8%</a:t>
            </a:r>
            <a:endParaRPr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lnSpc>
                <a:spcPct val="12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Implications of findings:</a:t>
            </a:r>
            <a:endParaRPr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just">
              <a:lnSpc>
                <a:spcPct val="125000"/>
              </a:lnSpc>
              <a:spcBef>
                <a:spcPts val="60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Char char="●"/>
            </a:pPr>
            <a:r>
              <a:rPr lang="en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Integrated approach introduces complexity and potential robustness</a:t>
            </a:r>
            <a:endParaRPr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Char char="●"/>
            </a:pPr>
            <a:r>
              <a:rPr lang="en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GPT-4.0 standalone demonstrates superior accuracy in text-to-SQL query generation under test conditions</a:t>
            </a:r>
            <a:endParaRPr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57068C"/>
                </a:solidFill>
              </a:rPr>
              <a:t>Future Work</a:t>
            </a:r>
            <a:endParaRPr b="1" sz="2700">
              <a:solidFill>
                <a:srgbClr val="57068C"/>
              </a:solidFill>
            </a:endParaRPr>
          </a:p>
        </p:txBody>
      </p:sp>
      <p:cxnSp>
        <p:nvCxnSpPr>
          <p:cNvPr id="177" name="Google Shape;177;p29"/>
          <p:cNvCxnSpPr/>
          <p:nvPr/>
        </p:nvCxnSpPr>
        <p:spPr>
          <a:xfrm>
            <a:off x="407179" y="1016225"/>
            <a:ext cx="621600" cy="0"/>
          </a:xfrm>
          <a:prstGeom prst="straightConnector1">
            <a:avLst/>
          </a:prstGeom>
          <a:noFill/>
          <a:ln cap="flat" cmpd="sng" w="76200">
            <a:solidFill>
              <a:srgbClr val="8900E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8" name="Google Shape;178;p29"/>
          <p:cNvSpPr txBox="1"/>
          <p:nvPr/>
        </p:nvSpPr>
        <p:spPr>
          <a:xfrm>
            <a:off x="407250" y="1160875"/>
            <a:ext cx="8329500" cy="38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Char char="●"/>
            </a:pPr>
            <a:r>
              <a:rPr lang="en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Diverse candidate queries:</a:t>
            </a:r>
            <a:endParaRPr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2" marL="137160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Char char="■"/>
            </a:pPr>
            <a:r>
              <a:rPr lang="en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Queries tailored to capture nuances of instructions and database schema</a:t>
            </a:r>
            <a:endParaRPr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2" marL="137160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Char char="■"/>
            </a:pPr>
            <a:r>
              <a:rPr lang="en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Varied query structures and conditions to test adaptability</a:t>
            </a:r>
            <a:endParaRPr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2" marL="137160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Char char="■"/>
            </a:pPr>
            <a:r>
              <a:rPr lang="en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Incorporation of complex joins and subqueries to assess advanced comprehension</a:t>
            </a:r>
            <a:endParaRPr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Char char="●"/>
            </a:pPr>
            <a:r>
              <a:rPr lang="en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Optimization of test case generation and evaluation:</a:t>
            </a:r>
            <a:endParaRPr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2" marL="137160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Char char="■"/>
            </a:pPr>
            <a:r>
              <a:rPr lang="en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Comprehensive coverage of potential scenarios</a:t>
            </a:r>
            <a:endParaRPr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2" marL="137160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Char char="■"/>
            </a:pPr>
            <a:r>
              <a:rPr lang="en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Ensuring effectiveness in assessing query performance</a:t>
            </a:r>
            <a:endParaRPr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2" marL="137160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Char char="■"/>
            </a:pPr>
            <a:r>
              <a:rPr lang="en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Integration of edge cases and boundary scenarios for robust evaluation</a:t>
            </a:r>
            <a:endParaRPr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Char char="●"/>
            </a:pPr>
            <a:r>
              <a:rPr lang="en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Implementation of feedback loop mechanism:</a:t>
            </a:r>
            <a:endParaRPr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2" marL="137160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Char char="■"/>
            </a:pPr>
            <a:r>
              <a:rPr lang="en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Continuous improvement through user feedback incorporation</a:t>
            </a:r>
            <a:endParaRPr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2" marL="137160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Char char="■"/>
            </a:pPr>
            <a:r>
              <a:rPr lang="en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Error correction mechanism for enhancing translation accuracy</a:t>
            </a:r>
            <a:endParaRPr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2" marL="137160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Char char="■"/>
            </a:pPr>
            <a:r>
              <a:rPr lang="en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Monitoring and adjustment based on system performance metrics</a:t>
            </a:r>
            <a:endParaRPr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t/>
            </a:r>
            <a:endParaRPr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0"/>
          <p:cNvSpPr txBox="1"/>
          <p:nvPr>
            <p:ph type="title"/>
          </p:nvPr>
        </p:nvSpPr>
        <p:spPr>
          <a:xfrm>
            <a:off x="1098300" y="1852000"/>
            <a:ext cx="6947400" cy="300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436550"/>
            <a:ext cx="3803100" cy="114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Agenda</a:t>
            </a:r>
            <a:endParaRPr sz="2400"/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1184250"/>
            <a:ext cx="3803100" cy="222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lang="en" sz="1400">
                <a:latin typeface="Montserrat"/>
                <a:ea typeface="Montserrat"/>
                <a:cs typeface="Montserrat"/>
                <a:sym typeface="Montserrat"/>
              </a:rPr>
              <a:t>Introduction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lang="en" sz="1400">
                <a:latin typeface="Montserrat"/>
                <a:ea typeface="Montserrat"/>
                <a:cs typeface="Montserrat"/>
                <a:sym typeface="Montserrat"/>
              </a:rPr>
              <a:t>Model Architecture Overview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lang="en" sz="1400">
                <a:latin typeface="Montserrat"/>
                <a:ea typeface="Montserrat"/>
                <a:cs typeface="Montserrat"/>
                <a:sym typeface="Montserrat"/>
              </a:rPr>
              <a:t>Demo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lang="en" sz="1400">
                <a:latin typeface="Montserrat"/>
                <a:ea typeface="Montserrat"/>
                <a:cs typeface="Montserrat"/>
                <a:sym typeface="Montserrat"/>
              </a:rPr>
              <a:t>Results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lang="en" sz="1400">
                <a:latin typeface="Montserrat"/>
                <a:ea typeface="Montserrat"/>
                <a:cs typeface="Montserrat"/>
                <a:sym typeface="Montserrat"/>
              </a:rPr>
              <a:t>Challenges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lang="en" sz="1400">
                <a:latin typeface="Montserrat"/>
                <a:ea typeface="Montserrat"/>
                <a:cs typeface="Montserrat"/>
                <a:sym typeface="Montserrat"/>
              </a:rPr>
              <a:t>Conclusion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lang="en" sz="1400">
                <a:latin typeface="Montserrat"/>
                <a:ea typeface="Montserrat"/>
                <a:cs typeface="Montserrat"/>
                <a:sym typeface="Montserrat"/>
              </a:rPr>
              <a:t>Future Work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87" name="Google Shape;87;p17"/>
          <p:cNvCxnSpPr/>
          <p:nvPr/>
        </p:nvCxnSpPr>
        <p:spPr>
          <a:xfrm>
            <a:off x="311704" y="1054475"/>
            <a:ext cx="621600" cy="0"/>
          </a:xfrm>
          <a:prstGeom prst="straightConnector1">
            <a:avLst/>
          </a:prstGeom>
          <a:noFill/>
          <a:ln cap="flat" cmpd="sng" w="76200">
            <a:solidFill>
              <a:srgbClr val="8900E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" name="Google Shape;88;p17"/>
          <p:cNvCxnSpPr/>
          <p:nvPr/>
        </p:nvCxnSpPr>
        <p:spPr>
          <a:xfrm>
            <a:off x="4572004" y="0"/>
            <a:ext cx="0" cy="5188200"/>
          </a:xfrm>
          <a:prstGeom prst="straightConnector1">
            <a:avLst/>
          </a:prstGeom>
          <a:noFill/>
          <a:ln cap="flat" cmpd="sng" w="76200">
            <a:solidFill>
              <a:srgbClr val="8900E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89" name="Google Shape;89;p17"/>
          <p:cNvPicPr preferRelativeResize="0"/>
          <p:nvPr/>
        </p:nvPicPr>
        <p:blipFill rotWithShape="1">
          <a:blip r:embed="rId3">
            <a:alphaModFix/>
          </a:blip>
          <a:srcRect b="0" l="3194" r="0" t="0"/>
          <a:stretch/>
        </p:blipFill>
        <p:spPr>
          <a:xfrm>
            <a:off x="4619800" y="0"/>
            <a:ext cx="45242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50175" y="294950"/>
            <a:ext cx="3345900" cy="64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57068C"/>
                </a:solidFill>
              </a:rPr>
              <a:t>Introduction</a:t>
            </a:r>
            <a:endParaRPr b="1" sz="3000">
              <a:solidFill>
                <a:srgbClr val="57068C"/>
              </a:solidFill>
            </a:endParaRPr>
          </a:p>
        </p:txBody>
      </p:sp>
      <p:cxnSp>
        <p:nvCxnSpPr>
          <p:cNvPr id="95" name="Google Shape;95;p18"/>
          <p:cNvCxnSpPr/>
          <p:nvPr/>
        </p:nvCxnSpPr>
        <p:spPr>
          <a:xfrm>
            <a:off x="403882" y="906761"/>
            <a:ext cx="621600" cy="0"/>
          </a:xfrm>
          <a:prstGeom prst="straightConnector1">
            <a:avLst/>
          </a:prstGeom>
          <a:noFill/>
          <a:ln cap="flat" cmpd="sng" w="76200">
            <a:solidFill>
              <a:srgbClr val="8900E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6" name="Google Shape;96;p18"/>
          <p:cNvSpPr txBox="1"/>
          <p:nvPr/>
        </p:nvSpPr>
        <p:spPr>
          <a:xfrm>
            <a:off x="267875" y="1133050"/>
            <a:ext cx="7387200" cy="3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Performance testing of integrated system: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Six different approaches to feed the Large Language Model (LLM)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Comparison of results using components crucial for accuracy and relevance: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Hints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Schema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Shots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Objective: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Develop methodologies to enhance translational accuracy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Ensure scalability and generalizability across diverse database environments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Push the boundaries of semantic parsing and database querying with LLMs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57068C"/>
                </a:solidFill>
              </a:rPr>
              <a:t>Model</a:t>
            </a:r>
            <a:r>
              <a:rPr b="1" lang="en" sz="2400">
                <a:solidFill>
                  <a:srgbClr val="57068C"/>
                </a:solidFill>
              </a:rPr>
              <a:t> Architecture: Overview</a:t>
            </a:r>
            <a:endParaRPr b="1" sz="2400">
              <a:solidFill>
                <a:srgbClr val="57068C"/>
              </a:solidFill>
            </a:endParaRPr>
          </a:p>
        </p:txBody>
      </p:sp>
      <p:cxnSp>
        <p:nvCxnSpPr>
          <p:cNvPr id="102" name="Google Shape;102;p19"/>
          <p:cNvCxnSpPr/>
          <p:nvPr/>
        </p:nvCxnSpPr>
        <p:spPr>
          <a:xfrm>
            <a:off x="407179" y="1016225"/>
            <a:ext cx="621600" cy="0"/>
          </a:xfrm>
          <a:prstGeom prst="straightConnector1">
            <a:avLst/>
          </a:prstGeom>
          <a:noFill/>
          <a:ln cap="flat" cmpd="sng" w="76200">
            <a:solidFill>
              <a:srgbClr val="8900E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03" name="Google Shape;10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700" y="1164400"/>
            <a:ext cx="8674775" cy="367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3490325" y="19990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57068C"/>
                </a:solidFill>
                <a:latin typeface="Montserrat"/>
                <a:ea typeface="Montserrat"/>
                <a:cs typeface="Montserrat"/>
                <a:sym typeface="Montserrat"/>
              </a:rPr>
              <a:t>DEMO</a:t>
            </a:r>
            <a:endParaRPr b="1" sz="2400">
              <a:solidFill>
                <a:srgbClr val="57068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57068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9" name="Google Shape;109;p20"/>
          <p:cNvCxnSpPr/>
          <p:nvPr/>
        </p:nvCxnSpPr>
        <p:spPr>
          <a:xfrm>
            <a:off x="2747575" y="2481150"/>
            <a:ext cx="2746800" cy="0"/>
          </a:xfrm>
          <a:prstGeom prst="straightConnector1">
            <a:avLst/>
          </a:prstGeom>
          <a:noFill/>
          <a:ln cap="flat" cmpd="sng" w="76200">
            <a:solidFill>
              <a:srgbClr val="8900E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57068C"/>
                </a:solidFill>
                <a:latin typeface="Montserrat"/>
                <a:ea typeface="Montserrat"/>
                <a:cs typeface="Montserrat"/>
                <a:sym typeface="Montserrat"/>
              </a:rPr>
              <a:t>Results - </a:t>
            </a:r>
            <a:r>
              <a:rPr b="1" lang="en" sz="1800">
                <a:solidFill>
                  <a:srgbClr val="57068C"/>
                </a:solidFill>
                <a:latin typeface="Montserrat"/>
                <a:ea typeface="Montserrat"/>
                <a:cs typeface="Montserrat"/>
                <a:sym typeface="Montserrat"/>
              </a:rPr>
              <a:t>Scenario - I: Generated by using shots, hint and schema</a:t>
            </a:r>
            <a:endParaRPr b="1" sz="1800">
              <a:solidFill>
                <a:srgbClr val="57068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5" name="Google Shape;115;p21"/>
          <p:cNvCxnSpPr/>
          <p:nvPr/>
        </p:nvCxnSpPr>
        <p:spPr>
          <a:xfrm>
            <a:off x="407179" y="1016225"/>
            <a:ext cx="621600" cy="0"/>
          </a:xfrm>
          <a:prstGeom prst="straightConnector1">
            <a:avLst/>
          </a:prstGeom>
          <a:noFill/>
          <a:ln cap="flat" cmpd="sng" w="76200">
            <a:solidFill>
              <a:srgbClr val="8900E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16" name="Google Shape;11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825" y="1808600"/>
            <a:ext cx="3160949" cy="3409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36125" y="1282075"/>
            <a:ext cx="5276850" cy="374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2" name="Google Shape;122;p22"/>
          <p:cNvCxnSpPr/>
          <p:nvPr/>
        </p:nvCxnSpPr>
        <p:spPr>
          <a:xfrm>
            <a:off x="407179" y="1016225"/>
            <a:ext cx="621600" cy="0"/>
          </a:xfrm>
          <a:prstGeom prst="straightConnector1">
            <a:avLst/>
          </a:prstGeom>
          <a:noFill/>
          <a:ln cap="flat" cmpd="sng" w="76200">
            <a:solidFill>
              <a:srgbClr val="8900E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23" name="Google Shape;12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790700"/>
            <a:ext cx="4352326" cy="335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39175" y="1411975"/>
            <a:ext cx="4904825" cy="3667125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2"/>
          <p:cNvSpPr txBox="1"/>
          <p:nvPr>
            <p:ph type="title"/>
          </p:nvPr>
        </p:nvSpPr>
        <p:spPr>
          <a:xfrm>
            <a:off x="311700" y="331875"/>
            <a:ext cx="8520600" cy="75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57068C"/>
                </a:solidFill>
                <a:latin typeface="Montserrat"/>
                <a:ea typeface="Montserrat"/>
                <a:cs typeface="Montserrat"/>
                <a:sym typeface="Montserrat"/>
              </a:rPr>
              <a:t>Results - Scenario - 2: Generated by using hints and schema without any shots</a:t>
            </a:r>
            <a:endParaRPr b="1" sz="1800">
              <a:solidFill>
                <a:srgbClr val="57068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0" name="Google Shape;130;p23"/>
          <p:cNvCxnSpPr/>
          <p:nvPr/>
        </p:nvCxnSpPr>
        <p:spPr>
          <a:xfrm>
            <a:off x="407179" y="1016225"/>
            <a:ext cx="621600" cy="0"/>
          </a:xfrm>
          <a:prstGeom prst="straightConnector1">
            <a:avLst/>
          </a:prstGeom>
          <a:noFill/>
          <a:ln cap="flat" cmpd="sng" w="76200">
            <a:solidFill>
              <a:srgbClr val="8900E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31" name="Google Shape;13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925" y="1467225"/>
            <a:ext cx="5295900" cy="342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21000" y="1171950"/>
            <a:ext cx="4048325" cy="3724275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3"/>
          <p:cNvSpPr txBox="1"/>
          <p:nvPr>
            <p:ph type="title"/>
          </p:nvPr>
        </p:nvSpPr>
        <p:spPr>
          <a:xfrm>
            <a:off x="311700" y="331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57068C"/>
                </a:solidFill>
                <a:latin typeface="Montserrat"/>
                <a:ea typeface="Montserrat"/>
                <a:cs typeface="Montserrat"/>
                <a:sym typeface="Montserrat"/>
              </a:rPr>
              <a:t>Results - Scenario - 3: </a:t>
            </a:r>
            <a:r>
              <a:rPr b="1" lang="en" sz="1800">
                <a:solidFill>
                  <a:srgbClr val="57068C"/>
                </a:solidFill>
                <a:latin typeface="Montserrat"/>
                <a:ea typeface="Montserrat"/>
                <a:cs typeface="Montserrat"/>
                <a:sym typeface="Montserrat"/>
              </a:rPr>
              <a:t>Generated by using shots, hints and short schema</a:t>
            </a:r>
            <a:endParaRPr b="1" sz="1800">
              <a:solidFill>
                <a:srgbClr val="57068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8" name="Google Shape;138;p24"/>
          <p:cNvCxnSpPr/>
          <p:nvPr/>
        </p:nvCxnSpPr>
        <p:spPr>
          <a:xfrm>
            <a:off x="407179" y="1016225"/>
            <a:ext cx="621600" cy="0"/>
          </a:xfrm>
          <a:prstGeom prst="straightConnector1">
            <a:avLst/>
          </a:prstGeom>
          <a:noFill/>
          <a:ln cap="flat" cmpd="sng" w="76200">
            <a:solidFill>
              <a:srgbClr val="8900E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39" name="Google Shape;13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41150"/>
            <a:ext cx="4887249" cy="3486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60925" y="1295400"/>
            <a:ext cx="4483076" cy="384810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4"/>
          <p:cNvSpPr txBox="1"/>
          <p:nvPr>
            <p:ph type="title"/>
          </p:nvPr>
        </p:nvSpPr>
        <p:spPr>
          <a:xfrm>
            <a:off x="311700" y="3627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57068C"/>
                </a:solidFill>
                <a:latin typeface="Montserrat"/>
                <a:ea typeface="Montserrat"/>
                <a:cs typeface="Montserrat"/>
                <a:sym typeface="Montserrat"/>
              </a:rPr>
              <a:t>Results - Scenario - 4: </a:t>
            </a:r>
            <a:r>
              <a:rPr b="1" lang="en" sz="1800">
                <a:solidFill>
                  <a:srgbClr val="57068C"/>
                </a:solidFill>
                <a:latin typeface="Montserrat"/>
                <a:ea typeface="Montserrat"/>
                <a:cs typeface="Montserrat"/>
                <a:sym typeface="Montserrat"/>
              </a:rPr>
              <a:t>Generated by using hints and short schema without any shots</a:t>
            </a:r>
            <a:endParaRPr b="1" sz="1800">
              <a:solidFill>
                <a:srgbClr val="57068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