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tags/tag20.xml" ContentType="application/vnd.openxmlformats-officedocument.presentationml.tags+xml"/>
  <Override PartName="/ppt/notesSlides/notesSlide26.xml" ContentType="application/vnd.openxmlformats-officedocument.presentationml.notesSlide+xml"/>
  <Override PartName="/ppt/tags/tag21.xml" ContentType="application/vnd.openxmlformats-officedocument.presentationml.tags+xml"/>
  <Override PartName="/ppt/notesSlides/notesSlide27.xml" ContentType="application/vnd.openxmlformats-officedocument.presentationml.notesSlide+xml"/>
  <Override PartName="/ppt/tags/tag22.xml" ContentType="application/vnd.openxmlformats-officedocument.presentationml.tags+xml"/>
  <Override PartName="/ppt/notesSlides/notesSlide28.xml" ContentType="application/vnd.openxmlformats-officedocument.presentationml.notesSlide+xml"/>
  <Override PartName="/ppt/tags/tag23.xml" ContentType="application/vnd.openxmlformats-officedocument.presentationml.tags+xml"/>
  <Override PartName="/ppt/notesSlides/notesSlide29.xml" ContentType="application/vnd.openxmlformats-officedocument.presentationml.notesSlide+xml"/>
  <Override PartName="/ppt/tags/tag24.xml" ContentType="application/vnd.openxmlformats-officedocument.presentationml.tags+xml"/>
  <Override PartName="/ppt/notesSlides/notesSlide30.xml" ContentType="application/vnd.openxmlformats-officedocument.presentationml.notesSlide+xml"/>
  <Override PartName="/ppt/tags/tag25.xml" ContentType="application/vnd.openxmlformats-officedocument.presentationml.tags+xml"/>
  <Override PartName="/ppt/notesSlides/notesSlide31.xml" ContentType="application/vnd.openxmlformats-officedocument.presentationml.notesSlide+xml"/>
  <Override PartName="/ppt/tags/tag26.xml" ContentType="application/vnd.openxmlformats-officedocument.presentationml.tags+xml"/>
  <Override PartName="/ppt/notesSlides/notesSlide32.xml" ContentType="application/vnd.openxmlformats-officedocument.presentationml.notesSlide+xml"/>
  <Override PartName="/ppt/tags/tag27.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581" r:id="rId3"/>
    <p:sldId id="582" r:id="rId4"/>
    <p:sldId id="519" r:id="rId5"/>
    <p:sldId id="520" r:id="rId6"/>
    <p:sldId id="578" r:id="rId7"/>
    <p:sldId id="522" r:id="rId8"/>
    <p:sldId id="579" r:id="rId9"/>
    <p:sldId id="580" r:id="rId10"/>
    <p:sldId id="532" r:id="rId11"/>
    <p:sldId id="565" r:id="rId12"/>
    <p:sldId id="349" r:id="rId13"/>
    <p:sldId id="481" r:id="rId14"/>
    <p:sldId id="482" r:id="rId15"/>
    <p:sldId id="566" r:id="rId16"/>
    <p:sldId id="567" r:id="rId17"/>
    <p:sldId id="568" r:id="rId18"/>
    <p:sldId id="569" r:id="rId19"/>
    <p:sldId id="570" r:id="rId20"/>
    <p:sldId id="571" r:id="rId21"/>
    <p:sldId id="484" r:id="rId22"/>
    <p:sldId id="515" r:id="rId23"/>
    <p:sldId id="485" r:id="rId24"/>
    <p:sldId id="525" r:id="rId25"/>
    <p:sldId id="572" r:id="rId26"/>
    <p:sldId id="512" r:id="rId27"/>
    <p:sldId id="526" r:id="rId28"/>
    <p:sldId id="527" r:id="rId29"/>
    <p:sldId id="573" r:id="rId30"/>
    <p:sldId id="574" r:id="rId31"/>
    <p:sldId id="351" r:id="rId32"/>
    <p:sldId id="575" r:id="rId33"/>
    <p:sldId id="528" r:id="rId34"/>
    <p:sldId id="517" r:id="rId35"/>
    <p:sldId id="576" r:id="rId36"/>
    <p:sldId id="577" r:id="rId37"/>
    <p:sldId id="359" r:id="rId38"/>
    <p:sldId id="294" r:id="rId39"/>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784">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HARSAN, BHARATH" initials="SB" lastIdx="1" clrIdx="0">
    <p:extLst>
      <p:ext uri="{19B8F6BF-5375-455C-9EA6-DF929625EA0E}">
        <p15:presenceInfo xmlns:p15="http://schemas.microsoft.com/office/powerpoint/2012/main" userId="S::B.SUDHARSAN1@nuigalway.ie::0ca17131-7300-4c8c-8116-1dba9a78b1b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7F0E"/>
    <a:srgbClr val="0800A8"/>
    <a:srgbClr val="F7F7F7"/>
    <a:srgbClr val="FBAE40"/>
    <a:srgbClr val="007DC5"/>
    <a:srgbClr val="007DC6"/>
    <a:srgbClr val="DDE9F7"/>
    <a:srgbClr val="E1E9F5"/>
    <a:srgbClr val="39A7E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84" autoAdjust="0"/>
    <p:restoredTop sz="94249" autoAdjust="0"/>
  </p:normalViewPr>
  <p:slideViewPr>
    <p:cSldViewPr>
      <p:cViewPr varScale="1">
        <p:scale>
          <a:sx n="150" d="100"/>
          <a:sy n="150" d="100"/>
        </p:scale>
        <p:origin x="792" y="108"/>
      </p:cViewPr>
      <p:guideLst>
        <p:guide orient="horz" pos="1620"/>
        <p:guide pos="27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6" d="100"/>
          <a:sy n="86" d="100"/>
        </p:scale>
        <p:origin x="-2568" y="-10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102BAC3-9DEB-431B-A8EA-22BA4BAFDD95}" type="datetimeFigureOut">
              <a:rPr lang="en-IE" smtClean="0"/>
              <a:t>02/08/2021</a:t>
            </a:fld>
            <a:endParaRPr lang="en-IE"/>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A9FAF889-98C3-440F-92A5-40C3A3209D26}" type="slidenum">
              <a:rPr lang="en-IE" smtClean="0"/>
              <a:t>‹#›</a:t>
            </a:fld>
            <a:endParaRPr lang="en-IE"/>
          </a:p>
        </p:txBody>
      </p:sp>
    </p:spTree>
    <p:extLst>
      <p:ext uri="{BB962C8B-B14F-4D97-AF65-F5344CB8AC3E}">
        <p14:creationId xmlns:p14="http://schemas.microsoft.com/office/powerpoint/2010/main" val="1212624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9FAF889-98C3-440F-92A5-40C3A3209D26}" type="slidenum">
              <a:rPr lang="en-IE" smtClean="0"/>
              <a:t>1</a:t>
            </a:fld>
            <a:endParaRPr lang="en-IE"/>
          </a:p>
        </p:txBody>
      </p:sp>
    </p:spTree>
    <p:extLst>
      <p:ext uri="{BB962C8B-B14F-4D97-AF65-F5344CB8AC3E}">
        <p14:creationId xmlns:p14="http://schemas.microsoft.com/office/powerpoint/2010/main" val="642652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14</a:t>
            </a:fld>
            <a:endParaRPr lang="en-IE"/>
          </a:p>
        </p:txBody>
      </p:sp>
    </p:spTree>
    <p:extLst>
      <p:ext uri="{BB962C8B-B14F-4D97-AF65-F5344CB8AC3E}">
        <p14:creationId xmlns:p14="http://schemas.microsoft.com/office/powerpoint/2010/main" val="2666221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15</a:t>
            </a:fld>
            <a:endParaRPr lang="en-IE"/>
          </a:p>
        </p:txBody>
      </p:sp>
    </p:spTree>
    <p:extLst>
      <p:ext uri="{BB962C8B-B14F-4D97-AF65-F5344CB8AC3E}">
        <p14:creationId xmlns:p14="http://schemas.microsoft.com/office/powerpoint/2010/main" val="1635935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16</a:t>
            </a:fld>
            <a:endParaRPr lang="en-IE"/>
          </a:p>
        </p:txBody>
      </p:sp>
    </p:spTree>
    <p:extLst>
      <p:ext uri="{BB962C8B-B14F-4D97-AF65-F5344CB8AC3E}">
        <p14:creationId xmlns:p14="http://schemas.microsoft.com/office/powerpoint/2010/main" val="2821021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17</a:t>
            </a:fld>
            <a:endParaRPr lang="en-IE"/>
          </a:p>
        </p:txBody>
      </p:sp>
    </p:spTree>
    <p:extLst>
      <p:ext uri="{BB962C8B-B14F-4D97-AF65-F5344CB8AC3E}">
        <p14:creationId xmlns:p14="http://schemas.microsoft.com/office/powerpoint/2010/main" val="438335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18</a:t>
            </a:fld>
            <a:endParaRPr lang="en-IE"/>
          </a:p>
        </p:txBody>
      </p:sp>
    </p:spTree>
    <p:extLst>
      <p:ext uri="{BB962C8B-B14F-4D97-AF65-F5344CB8AC3E}">
        <p14:creationId xmlns:p14="http://schemas.microsoft.com/office/powerpoint/2010/main" val="2814611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19</a:t>
            </a:fld>
            <a:endParaRPr lang="en-IE"/>
          </a:p>
        </p:txBody>
      </p:sp>
    </p:spTree>
    <p:extLst>
      <p:ext uri="{BB962C8B-B14F-4D97-AF65-F5344CB8AC3E}">
        <p14:creationId xmlns:p14="http://schemas.microsoft.com/office/powerpoint/2010/main" val="169144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20</a:t>
            </a:fld>
            <a:endParaRPr lang="en-IE"/>
          </a:p>
        </p:txBody>
      </p:sp>
    </p:spTree>
    <p:extLst>
      <p:ext uri="{BB962C8B-B14F-4D97-AF65-F5344CB8AC3E}">
        <p14:creationId xmlns:p14="http://schemas.microsoft.com/office/powerpoint/2010/main" val="516682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21</a:t>
            </a:fld>
            <a:endParaRPr lang="en-IE"/>
          </a:p>
        </p:txBody>
      </p:sp>
    </p:spTree>
    <p:extLst>
      <p:ext uri="{BB962C8B-B14F-4D97-AF65-F5344CB8AC3E}">
        <p14:creationId xmlns:p14="http://schemas.microsoft.com/office/powerpoint/2010/main" val="1391325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22</a:t>
            </a:fld>
            <a:endParaRPr lang="en-IE"/>
          </a:p>
        </p:txBody>
      </p:sp>
    </p:spTree>
    <p:extLst>
      <p:ext uri="{BB962C8B-B14F-4D97-AF65-F5344CB8AC3E}">
        <p14:creationId xmlns:p14="http://schemas.microsoft.com/office/powerpoint/2010/main" val="4175701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23</a:t>
            </a:fld>
            <a:endParaRPr lang="en-IE"/>
          </a:p>
        </p:txBody>
      </p:sp>
    </p:spTree>
    <p:extLst>
      <p:ext uri="{BB962C8B-B14F-4D97-AF65-F5344CB8AC3E}">
        <p14:creationId xmlns:p14="http://schemas.microsoft.com/office/powerpoint/2010/main" val="229557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https://cms.tinyml.org/wp-content/uploads/summit2021/tinyMLSummit2021d3_Partner3_Carlson.pdf</a:t>
            </a:r>
          </a:p>
        </p:txBody>
      </p:sp>
      <p:sp>
        <p:nvSpPr>
          <p:cNvPr id="4" name="Slide Number Placeholder 3"/>
          <p:cNvSpPr>
            <a:spLocks noGrp="1"/>
          </p:cNvSpPr>
          <p:nvPr>
            <p:ph type="sldNum" sz="quarter" idx="5"/>
          </p:nvPr>
        </p:nvSpPr>
        <p:spPr/>
        <p:txBody>
          <a:bodyPr/>
          <a:lstStyle/>
          <a:p>
            <a:fld id="{A9FAF889-98C3-440F-92A5-40C3A3209D26}" type="slidenum">
              <a:rPr lang="en-IE" smtClean="0"/>
              <a:t>2</a:t>
            </a:fld>
            <a:endParaRPr lang="en-IE"/>
          </a:p>
        </p:txBody>
      </p:sp>
    </p:spTree>
    <p:extLst>
      <p:ext uri="{BB962C8B-B14F-4D97-AF65-F5344CB8AC3E}">
        <p14:creationId xmlns:p14="http://schemas.microsoft.com/office/powerpoint/2010/main" val="1197686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24</a:t>
            </a:fld>
            <a:endParaRPr lang="en-IE"/>
          </a:p>
        </p:txBody>
      </p:sp>
    </p:spTree>
    <p:extLst>
      <p:ext uri="{BB962C8B-B14F-4D97-AF65-F5344CB8AC3E}">
        <p14:creationId xmlns:p14="http://schemas.microsoft.com/office/powerpoint/2010/main" val="804093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25</a:t>
            </a:fld>
            <a:endParaRPr lang="en-IE"/>
          </a:p>
        </p:txBody>
      </p:sp>
    </p:spTree>
    <p:extLst>
      <p:ext uri="{BB962C8B-B14F-4D97-AF65-F5344CB8AC3E}">
        <p14:creationId xmlns:p14="http://schemas.microsoft.com/office/powerpoint/2010/main" val="2642652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26</a:t>
            </a:fld>
            <a:endParaRPr lang="en-IE"/>
          </a:p>
        </p:txBody>
      </p:sp>
    </p:spTree>
    <p:extLst>
      <p:ext uri="{BB962C8B-B14F-4D97-AF65-F5344CB8AC3E}">
        <p14:creationId xmlns:p14="http://schemas.microsoft.com/office/powerpoint/2010/main" val="1962153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27</a:t>
            </a:fld>
            <a:endParaRPr lang="en-IE"/>
          </a:p>
        </p:txBody>
      </p:sp>
    </p:spTree>
    <p:extLst>
      <p:ext uri="{BB962C8B-B14F-4D97-AF65-F5344CB8AC3E}">
        <p14:creationId xmlns:p14="http://schemas.microsoft.com/office/powerpoint/2010/main" val="2666221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28</a:t>
            </a:fld>
            <a:endParaRPr lang="en-IE"/>
          </a:p>
        </p:txBody>
      </p:sp>
    </p:spTree>
    <p:extLst>
      <p:ext uri="{BB962C8B-B14F-4D97-AF65-F5344CB8AC3E}">
        <p14:creationId xmlns:p14="http://schemas.microsoft.com/office/powerpoint/2010/main" val="2821021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29</a:t>
            </a:fld>
            <a:endParaRPr lang="en-IE"/>
          </a:p>
        </p:txBody>
      </p:sp>
    </p:spTree>
    <p:extLst>
      <p:ext uri="{BB962C8B-B14F-4D97-AF65-F5344CB8AC3E}">
        <p14:creationId xmlns:p14="http://schemas.microsoft.com/office/powerpoint/2010/main" val="3634790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30</a:t>
            </a:fld>
            <a:endParaRPr lang="en-IE"/>
          </a:p>
        </p:txBody>
      </p:sp>
    </p:spTree>
    <p:extLst>
      <p:ext uri="{BB962C8B-B14F-4D97-AF65-F5344CB8AC3E}">
        <p14:creationId xmlns:p14="http://schemas.microsoft.com/office/powerpoint/2010/main" val="1431468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31</a:t>
            </a:fld>
            <a:endParaRPr lang="en-IE"/>
          </a:p>
        </p:txBody>
      </p:sp>
    </p:spTree>
    <p:extLst>
      <p:ext uri="{BB962C8B-B14F-4D97-AF65-F5344CB8AC3E}">
        <p14:creationId xmlns:p14="http://schemas.microsoft.com/office/powerpoint/2010/main" val="2495689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32</a:t>
            </a:fld>
            <a:endParaRPr lang="en-IE"/>
          </a:p>
        </p:txBody>
      </p:sp>
    </p:spTree>
    <p:extLst>
      <p:ext uri="{BB962C8B-B14F-4D97-AF65-F5344CB8AC3E}">
        <p14:creationId xmlns:p14="http://schemas.microsoft.com/office/powerpoint/2010/main" val="3710380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33</a:t>
            </a:fld>
            <a:endParaRPr lang="en-IE"/>
          </a:p>
        </p:txBody>
      </p:sp>
    </p:spTree>
    <p:extLst>
      <p:ext uri="{BB962C8B-B14F-4D97-AF65-F5344CB8AC3E}">
        <p14:creationId xmlns:p14="http://schemas.microsoft.com/office/powerpoint/2010/main" val="1388682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https://scholar.harvard.edu/files/vijay-janapa-reddi/files/tinymlsummit2020-4-4-janapareddi_01.pdf</a:t>
            </a:r>
          </a:p>
        </p:txBody>
      </p:sp>
      <p:sp>
        <p:nvSpPr>
          <p:cNvPr id="4" name="Slide Number Placeholder 3"/>
          <p:cNvSpPr>
            <a:spLocks noGrp="1"/>
          </p:cNvSpPr>
          <p:nvPr>
            <p:ph type="sldNum" sz="quarter" idx="5"/>
          </p:nvPr>
        </p:nvSpPr>
        <p:spPr/>
        <p:txBody>
          <a:bodyPr/>
          <a:lstStyle/>
          <a:p>
            <a:fld id="{A9FAF889-98C3-440F-92A5-40C3A3209D26}" type="slidenum">
              <a:rPr lang="en-IE" smtClean="0"/>
              <a:t>3</a:t>
            </a:fld>
            <a:endParaRPr lang="en-IE"/>
          </a:p>
        </p:txBody>
      </p:sp>
    </p:spTree>
    <p:extLst>
      <p:ext uri="{BB962C8B-B14F-4D97-AF65-F5344CB8AC3E}">
        <p14:creationId xmlns:p14="http://schemas.microsoft.com/office/powerpoint/2010/main" val="18997847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34</a:t>
            </a:fld>
            <a:endParaRPr lang="en-IE"/>
          </a:p>
        </p:txBody>
      </p:sp>
    </p:spTree>
    <p:extLst>
      <p:ext uri="{BB962C8B-B14F-4D97-AF65-F5344CB8AC3E}">
        <p14:creationId xmlns:p14="http://schemas.microsoft.com/office/powerpoint/2010/main" val="420618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35</a:t>
            </a:fld>
            <a:endParaRPr lang="en-IE"/>
          </a:p>
        </p:txBody>
      </p:sp>
    </p:spTree>
    <p:extLst>
      <p:ext uri="{BB962C8B-B14F-4D97-AF65-F5344CB8AC3E}">
        <p14:creationId xmlns:p14="http://schemas.microsoft.com/office/powerpoint/2010/main" val="28566672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sz="1200" dirty="0">
              <a:latin typeface="Titillium Web" panose="020B0604020202020204" charset="0"/>
            </a:endParaRPr>
          </a:p>
        </p:txBody>
      </p:sp>
      <p:sp>
        <p:nvSpPr>
          <p:cNvPr id="4" name="Slide Number Placeholder 3"/>
          <p:cNvSpPr>
            <a:spLocks noGrp="1"/>
          </p:cNvSpPr>
          <p:nvPr>
            <p:ph type="sldNum" sz="quarter" idx="10"/>
          </p:nvPr>
        </p:nvSpPr>
        <p:spPr/>
        <p:txBody>
          <a:bodyPr/>
          <a:lstStyle/>
          <a:p>
            <a:fld id="{A9FAF889-98C3-440F-92A5-40C3A3209D26}" type="slidenum">
              <a:rPr lang="en-IE" smtClean="0"/>
              <a:t>36</a:t>
            </a:fld>
            <a:endParaRPr lang="en-IE"/>
          </a:p>
        </p:txBody>
      </p:sp>
    </p:spTree>
    <p:extLst>
      <p:ext uri="{BB962C8B-B14F-4D97-AF65-F5344CB8AC3E}">
        <p14:creationId xmlns:p14="http://schemas.microsoft.com/office/powerpoint/2010/main" val="2114558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sz="1200" dirty="0">
              <a:latin typeface="Titillium Web" panose="020B0604020202020204" charset="0"/>
            </a:endParaRPr>
          </a:p>
        </p:txBody>
      </p:sp>
      <p:sp>
        <p:nvSpPr>
          <p:cNvPr id="4" name="Slide Number Placeholder 3"/>
          <p:cNvSpPr>
            <a:spLocks noGrp="1"/>
          </p:cNvSpPr>
          <p:nvPr>
            <p:ph type="sldNum" sz="quarter" idx="10"/>
          </p:nvPr>
        </p:nvSpPr>
        <p:spPr/>
        <p:txBody>
          <a:bodyPr/>
          <a:lstStyle/>
          <a:p>
            <a:fld id="{A9FAF889-98C3-440F-92A5-40C3A3209D26}" type="slidenum">
              <a:rPr lang="en-IE" smtClean="0"/>
              <a:t>37</a:t>
            </a:fld>
            <a:endParaRPr lang="en-IE"/>
          </a:p>
        </p:txBody>
      </p:sp>
    </p:spTree>
    <p:extLst>
      <p:ext uri="{BB962C8B-B14F-4D97-AF65-F5344CB8AC3E}">
        <p14:creationId xmlns:p14="http://schemas.microsoft.com/office/powerpoint/2010/main" val="2114558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any further queries you can contact us</a:t>
            </a:r>
            <a:r>
              <a:rPr lang="en-US" baseline="0" dirty="0"/>
              <a:t> anytime.</a:t>
            </a:r>
          </a:p>
          <a:p>
            <a:r>
              <a:rPr lang="en-US" baseline="0" dirty="0"/>
              <a:t>Thank you, stay safe.</a:t>
            </a:r>
            <a:endParaRPr lang="en-US" dirty="0"/>
          </a:p>
        </p:txBody>
      </p:sp>
      <p:sp>
        <p:nvSpPr>
          <p:cNvPr id="4" name="Slide Number Placeholder 3"/>
          <p:cNvSpPr>
            <a:spLocks noGrp="1"/>
          </p:cNvSpPr>
          <p:nvPr>
            <p:ph type="sldNum" sz="quarter" idx="10"/>
          </p:nvPr>
        </p:nvSpPr>
        <p:spPr/>
        <p:txBody>
          <a:bodyPr/>
          <a:lstStyle/>
          <a:p>
            <a:fld id="{A9FAF889-98C3-440F-92A5-40C3A3209D26}" type="slidenum">
              <a:rPr lang="en-IE" smtClean="0"/>
              <a:t>38</a:t>
            </a:fld>
            <a:endParaRPr lang="en-IE"/>
          </a:p>
        </p:txBody>
      </p:sp>
    </p:spTree>
    <p:extLst>
      <p:ext uri="{BB962C8B-B14F-4D97-AF65-F5344CB8AC3E}">
        <p14:creationId xmlns:p14="http://schemas.microsoft.com/office/powerpoint/2010/main" val="1551833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https://arxiv.org/pdf/1510.00149)</a:t>
            </a:r>
          </a:p>
          <a:p>
            <a:endParaRPr lang="en-US" dirty="0"/>
          </a:p>
        </p:txBody>
      </p:sp>
      <p:sp>
        <p:nvSpPr>
          <p:cNvPr id="4" name="Slide Number Placeholder 3"/>
          <p:cNvSpPr>
            <a:spLocks noGrp="1"/>
          </p:cNvSpPr>
          <p:nvPr>
            <p:ph type="sldNum" sz="quarter" idx="5"/>
          </p:nvPr>
        </p:nvSpPr>
        <p:spPr/>
        <p:txBody>
          <a:bodyPr/>
          <a:lstStyle/>
          <a:p>
            <a:fld id="{A9FAF889-98C3-440F-92A5-40C3A3209D26}" type="slidenum">
              <a:rPr lang="en-IE" smtClean="0"/>
              <a:t>7</a:t>
            </a:fld>
            <a:endParaRPr lang="en-IE"/>
          </a:p>
        </p:txBody>
      </p:sp>
    </p:spTree>
    <p:extLst>
      <p:ext uri="{BB962C8B-B14F-4D97-AF65-F5344CB8AC3E}">
        <p14:creationId xmlns:p14="http://schemas.microsoft.com/office/powerpoint/2010/main" val="2408489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https://arxiv.org/pdf/1908.09791.pdf</a:t>
            </a:r>
          </a:p>
        </p:txBody>
      </p:sp>
      <p:sp>
        <p:nvSpPr>
          <p:cNvPr id="4" name="Slide Number Placeholder 3"/>
          <p:cNvSpPr>
            <a:spLocks noGrp="1"/>
          </p:cNvSpPr>
          <p:nvPr>
            <p:ph type="sldNum" sz="quarter" idx="5"/>
          </p:nvPr>
        </p:nvSpPr>
        <p:spPr/>
        <p:txBody>
          <a:bodyPr/>
          <a:lstStyle/>
          <a:p>
            <a:fld id="{A9FAF889-98C3-440F-92A5-40C3A3209D26}" type="slidenum">
              <a:rPr lang="en-IE" smtClean="0"/>
              <a:t>8</a:t>
            </a:fld>
            <a:endParaRPr lang="en-IE"/>
          </a:p>
        </p:txBody>
      </p:sp>
    </p:spTree>
    <p:extLst>
      <p:ext uri="{BB962C8B-B14F-4D97-AF65-F5344CB8AC3E}">
        <p14:creationId xmlns:p14="http://schemas.microsoft.com/office/powerpoint/2010/main" val="3240401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https://arxiv.org/pdf/2007.10319.pdf</a:t>
            </a:r>
          </a:p>
        </p:txBody>
      </p:sp>
      <p:sp>
        <p:nvSpPr>
          <p:cNvPr id="4" name="Slide Number Placeholder 3"/>
          <p:cNvSpPr>
            <a:spLocks noGrp="1"/>
          </p:cNvSpPr>
          <p:nvPr>
            <p:ph type="sldNum" sz="quarter" idx="5"/>
          </p:nvPr>
        </p:nvSpPr>
        <p:spPr/>
        <p:txBody>
          <a:bodyPr/>
          <a:lstStyle/>
          <a:p>
            <a:fld id="{A9FAF889-98C3-440F-92A5-40C3A3209D26}" type="slidenum">
              <a:rPr lang="en-IE" smtClean="0"/>
              <a:t>9</a:t>
            </a:fld>
            <a:endParaRPr lang="en-IE"/>
          </a:p>
        </p:txBody>
      </p:sp>
    </p:spTree>
    <p:extLst>
      <p:ext uri="{BB962C8B-B14F-4D97-AF65-F5344CB8AC3E}">
        <p14:creationId xmlns:p14="http://schemas.microsoft.com/office/powerpoint/2010/main" val="3239487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11</a:t>
            </a:fld>
            <a:endParaRPr lang="en-IE"/>
          </a:p>
        </p:txBody>
      </p:sp>
    </p:spTree>
    <p:extLst>
      <p:ext uri="{BB962C8B-B14F-4D97-AF65-F5344CB8AC3E}">
        <p14:creationId xmlns:p14="http://schemas.microsoft.com/office/powerpoint/2010/main" val="1613175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12</a:t>
            </a:fld>
            <a:endParaRPr lang="en-IE"/>
          </a:p>
        </p:txBody>
      </p:sp>
    </p:spTree>
    <p:extLst>
      <p:ext uri="{BB962C8B-B14F-4D97-AF65-F5344CB8AC3E}">
        <p14:creationId xmlns:p14="http://schemas.microsoft.com/office/powerpoint/2010/main" val="2715807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13</a:t>
            </a:fld>
            <a:endParaRPr lang="en-IE"/>
          </a:p>
        </p:txBody>
      </p:sp>
    </p:spTree>
    <p:extLst>
      <p:ext uri="{BB962C8B-B14F-4D97-AF65-F5344CB8AC3E}">
        <p14:creationId xmlns:p14="http://schemas.microsoft.com/office/powerpoint/2010/main" val="1788191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ga-IE"/>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a:t>Click to edit Master subtitle style</a:t>
            </a:r>
            <a:endParaRPr lang="en-US"/>
          </a:p>
        </p:txBody>
      </p:sp>
      <p:sp>
        <p:nvSpPr>
          <p:cNvPr id="4" name="Date Placeholder 3"/>
          <p:cNvSpPr>
            <a:spLocks noGrp="1"/>
          </p:cNvSpPr>
          <p:nvPr>
            <p:ph type="dt" sz="half" idx="10"/>
          </p:nvPr>
        </p:nvSpPr>
        <p:spPr/>
        <p:txBody>
          <a:bodyPr/>
          <a:lstStyle/>
          <a:p>
            <a:fld id="{413E4FFD-B7CB-2F44-BF35-BB13606EA30E}"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C58AB-7A53-804B-A2A7-DA3375C9EF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48C43F-AFC2-427E-BD29-F65C53C5F270}"/>
              </a:ext>
            </a:extLst>
          </p:cNvPr>
          <p:cNvSpPr/>
          <p:nvPr userDrawn="1"/>
        </p:nvSpPr>
        <p:spPr>
          <a:xfrm>
            <a:off x="0" y="699542"/>
            <a:ext cx="9144000" cy="444395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dirty="0"/>
          </a:p>
        </p:txBody>
      </p:sp>
      <p:sp>
        <p:nvSpPr>
          <p:cNvPr id="9" name="Rectangle 8">
            <a:extLst>
              <a:ext uri="{FF2B5EF4-FFF2-40B4-BE49-F238E27FC236}">
                <a16:creationId xmlns:a16="http://schemas.microsoft.com/office/drawing/2014/main" id="{024F296E-9E4D-4545-9622-8CF19B8E0471}"/>
              </a:ext>
            </a:extLst>
          </p:cNvPr>
          <p:cNvSpPr/>
          <p:nvPr userDrawn="1"/>
        </p:nvSpPr>
        <p:spPr>
          <a:xfrm>
            <a:off x="0" y="5020022"/>
            <a:ext cx="9144000" cy="123478"/>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E4FFD-B7CB-2F44-BF35-BB13606EA30E}" type="datetimeFigureOut">
              <a:rPr lang="en-US" smtClean="0"/>
              <a:pPr/>
              <a:t>8/2/2021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9C58AB-7A53-804B-A2A7-DA3375C9EF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BE364F-ADE5-224F-BD64-1658FACAC23D}"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8C16E-5EE5-D543-8EB4-6EAE9875086A}" type="slidenum">
              <a:rPr lang="en-US" smtClean="0"/>
              <a:t>‹#›</a:t>
            </a:fld>
            <a:endParaRPr lang="en-US"/>
          </a:p>
        </p:txBody>
      </p:sp>
    </p:spTree>
    <p:extLst>
      <p:ext uri="{BB962C8B-B14F-4D97-AF65-F5344CB8AC3E}">
        <p14:creationId xmlns:p14="http://schemas.microsoft.com/office/powerpoint/2010/main" val="87433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2"/>
          <p:cNvSpPr>
            <a:spLocks noGrp="1"/>
          </p:cNvSpPr>
          <p:nvPr>
            <p:ph idx="1"/>
          </p:nvPr>
        </p:nvSpPr>
        <p:spPr>
          <a:xfrm>
            <a:off x="355600" y="1524000"/>
            <a:ext cx="8500533" cy="3070623"/>
          </a:xfrm>
        </p:spPr>
        <p:txBody>
          <a:bodyPr numCol="1" spcCol="360000">
            <a:normAutofit/>
          </a:bodyPr>
          <a:lstStyle>
            <a:lvl1pPr marL="0" indent="0">
              <a:buNone/>
              <a:defRPr sz="1800">
                <a:solidFill>
                  <a:schemeClr val="tx1">
                    <a:lumMod val="65000"/>
                    <a:lumOff val="35000"/>
                  </a:schemeClr>
                </a:solidFill>
                <a:latin typeface="Ubuntu Light"/>
                <a:cs typeface="Ubuntu Light"/>
              </a:defRPr>
            </a:lvl1pPr>
          </a:lstStyle>
          <a:p>
            <a:pPr lvl="0"/>
            <a:r>
              <a:rPr lang="en-US"/>
              <a:t>Click to edit Master text styles</a:t>
            </a:r>
          </a:p>
        </p:txBody>
      </p:sp>
      <p:sp>
        <p:nvSpPr>
          <p:cNvPr id="5" name="Date Placeholder 4"/>
          <p:cNvSpPr>
            <a:spLocks noGrp="1"/>
          </p:cNvSpPr>
          <p:nvPr>
            <p:ph type="dt" sz="half" idx="10"/>
          </p:nvPr>
        </p:nvSpPr>
        <p:spPr/>
        <p:txBody>
          <a:bodyPr/>
          <a:lstStyle/>
          <a:p>
            <a:fld id="{720F24D7-7EE6-BD47-B8B4-30FDB3368B6F}" type="datetime1">
              <a:rPr lang="en-US" smtClean="0"/>
              <a:t>8/2/2021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B0C8133-AF5C-49AA-B844-F6668C19F3DF}" type="slidenum">
              <a:rPr lang="en-GB" smtClean="0"/>
              <a:pPr/>
              <a:t>‹#›</a:t>
            </a:fld>
            <a:endParaRPr lang="en-GB" dirty="0"/>
          </a:p>
        </p:txBody>
      </p:sp>
    </p:spTree>
    <p:extLst>
      <p:ext uri="{BB962C8B-B14F-4D97-AF65-F5344CB8AC3E}">
        <p14:creationId xmlns:p14="http://schemas.microsoft.com/office/powerpoint/2010/main" val="2843488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_Fraunhofer USA">
    <p:spTree>
      <p:nvGrpSpPr>
        <p:cNvPr id="1" name=""/>
        <p:cNvGrpSpPr/>
        <p:nvPr/>
      </p:nvGrpSpPr>
      <p:grpSpPr>
        <a:xfrm>
          <a:off x="0" y="0"/>
          <a:ext cx="0" cy="0"/>
          <a:chOff x="0" y="0"/>
          <a:chExt cx="0" cy="0"/>
        </a:xfrm>
      </p:grpSpPr>
      <p:sp>
        <p:nvSpPr>
          <p:cNvPr id="3" name="Inhaltsplatzhalter 2"/>
          <p:cNvSpPr>
            <a:spLocks noGrp="1"/>
          </p:cNvSpPr>
          <p:nvPr>
            <p:ph idx="1"/>
          </p:nvPr>
        </p:nvSpPr>
        <p:spPr>
          <a:xfrm>
            <a:off x="466725" y="1329928"/>
            <a:ext cx="8208000" cy="3186113"/>
          </a:xfrm>
        </p:spPr>
        <p:txBody>
          <a:bodyPr/>
          <a:lstStyle>
            <a:lvl1pPr>
              <a:buClr>
                <a:schemeClr val="tx2"/>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Rectangle 3"/>
          <p:cNvSpPr>
            <a:spLocks noGrp="1" noChangeArrowheads="1"/>
          </p:cNvSpPr>
          <p:nvPr>
            <p:ph type="subTitle" idx="10"/>
          </p:nvPr>
        </p:nvSpPr>
        <p:spPr>
          <a:xfrm>
            <a:off x="466725" y="251100"/>
            <a:ext cx="8208000" cy="485717"/>
          </a:xfrm>
        </p:spPr>
        <p:txBody>
          <a:bodyPr/>
          <a:lstStyle>
            <a:lvl1pPr marL="0" indent="0">
              <a:buNone/>
              <a:defRPr sz="2400" b="1">
                <a:solidFill>
                  <a:schemeClr val="tx1"/>
                </a:solidFill>
                <a:latin typeface="+mj-lt"/>
              </a:defRPr>
            </a:lvl1pPr>
          </a:lstStyle>
          <a:p>
            <a:pPr lvl="0"/>
            <a:r>
              <a:rPr lang="en-US" noProof="0"/>
              <a:t>Click to edit Master subtitle style</a:t>
            </a:r>
            <a:endParaRPr lang="de-DE" noProof="0" dirty="0"/>
          </a:p>
        </p:txBody>
      </p:sp>
      <p:sp>
        <p:nvSpPr>
          <p:cNvPr id="5" name="Textfeld 4"/>
          <p:cNvSpPr txBox="1"/>
          <p:nvPr userDrawn="1"/>
        </p:nvSpPr>
        <p:spPr>
          <a:xfrm>
            <a:off x="1327267" y="4792745"/>
            <a:ext cx="587896" cy="215444"/>
          </a:xfrm>
          <a:prstGeom prst="rect">
            <a:avLst/>
          </a:prstGeom>
          <a:noFill/>
        </p:spPr>
        <p:txBody>
          <a:bodyPr wrap="square" rtlCol="0">
            <a:spAutoFit/>
          </a:bodyPr>
          <a:lstStyle/>
          <a:p>
            <a:fld id="{95317A62-C98F-4567-8C95-0EB3F48966CC}" type="slidenum">
              <a:rPr lang="de-DE" sz="800" smtClean="0">
                <a:solidFill>
                  <a:schemeClr val="accent6">
                    <a:lumMod val="75000"/>
                  </a:schemeClr>
                </a:solidFill>
              </a:rPr>
              <a:t>‹#›</a:t>
            </a:fld>
            <a:endParaRPr lang="de-DE" sz="800" dirty="0">
              <a:solidFill>
                <a:schemeClr val="accent6">
                  <a:lumMod val="75000"/>
                </a:schemeClr>
              </a:solidFill>
            </a:endParaRPr>
          </a:p>
        </p:txBody>
      </p:sp>
    </p:spTree>
    <p:extLst>
      <p:ext uri="{BB962C8B-B14F-4D97-AF65-F5344CB8AC3E}">
        <p14:creationId xmlns:p14="http://schemas.microsoft.com/office/powerpoint/2010/main" val="2241615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ga-IE"/>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13E4FFD-B7CB-2F44-BF35-BB13606EA30E}" type="datetimeFigureOut">
              <a:rPr lang="en-US" smtClean="0"/>
              <a:pPr/>
              <a:t>8/2/2021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09C58AB-7A53-804B-A2A7-DA3375C9EF49}" type="slidenum">
              <a:rPr lang="en-US" smtClean="0"/>
              <a:pPr/>
              <a:t>‹#›</a:t>
            </a:fld>
            <a:endParaRPr lang="en-US"/>
          </a:p>
        </p:txBody>
      </p:sp>
      <p:pic>
        <p:nvPicPr>
          <p:cNvPr id="7" name="Picture 6">
            <a:extLst>
              <a:ext uri="{FF2B5EF4-FFF2-40B4-BE49-F238E27FC236}">
                <a16:creationId xmlns:a16="http://schemas.microsoft.com/office/drawing/2014/main" id="{803E5CCD-817C-4A96-8B1A-2136DF0225E9}"/>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948264" y="123478"/>
            <a:ext cx="1440159" cy="52133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7" r:id="rId5"/>
    <p:sldLayoutId id="2147483658"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676" y="278870"/>
            <a:ext cx="2952328" cy="1068744"/>
          </a:xfrm>
          <a:prstGeom prst="rect">
            <a:avLst/>
          </a:prstGeom>
        </p:spPr>
      </p:pic>
      <p:sp>
        <p:nvSpPr>
          <p:cNvPr id="6" name="Title 1"/>
          <p:cNvSpPr txBox="1">
            <a:spLocks/>
          </p:cNvSpPr>
          <p:nvPr/>
        </p:nvSpPr>
        <p:spPr>
          <a:xfrm>
            <a:off x="231676" y="1555377"/>
            <a:ext cx="8748464" cy="10687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b="1" dirty="0">
                <a:solidFill>
                  <a:schemeClr val="bg1"/>
                </a:solidFill>
                <a:latin typeface="Helvetica" panose="020B0604020202020204" pitchFamily="34" charset="0"/>
                <a:cs typeface="Helvetica" panose="020B0604020202020204" pitchFamily="34" charset="0"/>
              </a:rPr>
              <a:t>Deep Optimizations of CNNs and Efficient Deployment on IoT Devices</a:t>
            </a:r>
          </a:p>
        </p:txBody>
      </p:sp>
      <p:sp>
        <p:nvSpPr>
          <p:cNvPr id="2" name="Rectangle 1"/>
          <p:cNvSpPr/>
          <p:nvPr/>
        </p:nvSpPr>
        <p:spPr>
          <a:xfrm>
            <a:off x="231676" y="2787774"/>
            <a:ext cx="4544834" cy="369332"/>
          </a:xfrm>
          <a:prstGeom prst="rect">
            <a:avLst/>
          </a:prstGeom>
        </p:spPr>
        <p:txBody>
          <a:bodyPr wrap="none">
            <a:spAutoFit/>
          </a:bodyPr>
          <a:lstStyle/>
          <a:p>
            <a:r>
              <a:rPr lang="en-IE" b="1" dirty="0">
                <a:solidFill>
                  <a:schemeClr val="bg1"/>
                </a:solidFill>
                <a:latin typeface="Helvetica" panose="020B0604020202020204" pitchFamily="34" charset="0"/>
                <a:cs typeface="Helvetica" panose="020B0604020202020204" pitchFamily="34" charset="0"/>
              </a:rPr>
              <a:t>Bharath Sudharsan and Pankesh Patel</a:t>
            </a:r>
          </a:p>
        </p:txBody>
      </p:sp>
    </p:spTree>
  </p:cSld>
  <p:clrMapOvr>
    <a:masterClrMapping/>
  </p:clrMapOvr>
  <mc:AlternateContent xmlns:mc="http://schemas.openxmlformats.org/markup-compatibility/2006" xmlns:p14="http://schemas.microsoft.com/office/powerpoint/2010/main">
    <mc:Choice Requires="p14">
      <p:transition spd="slow" p14:dur="2000" advTm="30778"/>
    </mc:Choice>
    <mc:Fallback xmlns="">
      <p:transition xmlns:p14="http://schemas.microsoft.com/office/powerpoint/2010/main" spd="slow" advTm="3077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A84455-B654-4ABD-A2B5-187DB53D9BE3}"/>
              </a:ext>
            </a:extLst>
          </p:cNvPr>
          <p:cNvSpPr txBox="1">
            <a:spLocks/>
          </p:cNvSpPr>
          <p:nvPr/>
        </p:nvSpPr>
        <p:spPr>
          <a:xfrm>
            <a:off x="179512" y="109268"/>
            <a:ext cx="7128792" cy="42188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Research Question</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2" name="Rectangle 1">
            <a:extLst>
              <a:ext uri="{FF2B5EF4-FFF2-40B4-BE49-F238E27FC236}">
                <a16:creationId xmlns:a16="http://schemas.microsoft.com/office/drawing/2014/main" id="{AE2AF864-2CA4-4BF7-8C14-BD9E8D922DBC}"/>
              </a:ext>
            </a:extLst>
          </p:cNvPr>
          <p:cNvSpPr/>
          <p:nvPr/>
        </p:nvSpPr>
        <p:spPr>
          <a:xfrm>
            <a:off x="269584" y="2156251"/>
            <a:ext cx="8604832" cy="830997"/>
          </a:xfrm>
          <a:prstGeom prst="rect">
            <a:avLst/>
          </a:prstGeom>
        </p:spPr>
        <p:txBody>
          <a:bodyPr wrap="square">
            <a:spAutoFit/>
          </a:bodyPr>
          <a:lstStyle/>
          <a:p>
            <a:pPr marL="285750" indent="-285750">
              <a:buFont typeface="Wingdings" panose="05000000000000000000" pitchFamily="2" charset="2"/>
              <a:buChar char="§"/>
            </a:pPr>
            <a:r>
              <a:rPr lang="en-US" sz="1600" dirty="0"/>
              <a:t>Is it possible to combine more than one state-of-the-art optimization technique to achieve deeper compression levels of ML models? If possible, what is the maximum achievable size-reduction, inference speedup, and which combination shows the highest accuracy preservation?</a:t>
            </a:r>
          </a:p>
        </p:txBody>
      </p:sp>
    </p:spTree>
    <p:extLst>
      <p:ext uri="{BB962C8B-B14F-4D97-AF65-F5344CB8AC3E}">
        <p14:creationId xmlns:p14="http://schemas.microsoft.com/office/powerpoint/2010/main" val="343042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7704856"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FBAE40"/>
                </a:solidFill>
                <a:latin typeface="Helvetica" panose="020B0604020202020204" pitchFamily="34" charset="0"/>
                <a:ea typeface="+mj-lt"/>
                <a:cs typeface="Helvetica" panose="020B0604020202020204" pitchFamily="34" charset="0"/>
              </a:rPr>
              <a:t>Multi-component NN Optimizer: Architecture</a:t>
            </a:r>
            <a:endParaRPr lang="en-US" sz="2400" b="1" dirty="0">
              <a:solidFill>
                <a:srgbClr val="FBAE40"/>
              </a:solidFill>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04788FDF-174D-4AD1-85F9-1652859D7C6D}"/>
              </a:ext>
            </a:extLst>
          </p:cNvPr>
          <p:cNvSpPr txBox="1"/>
          <p:nvPr/>
        </p:nvSpPr>
        <p:spPr>
          <a:xfrm flipH="1">
            <a:off x="2521566" y="3371392"/>
            <a:ext cx="4243418" cy="276999"/>
          </a:xfrm>
          <a:prstGeom prst="rect">
            <a:avLst/>
          </a:prstGeom>
          <a:noFill/>
        </p:spPr>
        <p:txBody>
          <a:bodyPr wrap="square" rtlCol="0">
            <a:spAutoFit/>
          </a:bodyPr>
          <a:lstStyle/>
          <a:p>
            <a:pPr algn="ctr"/>
            <a:r>
              <a:rPr lang="en-US" sz="1200" dirty="0">
                <a:latin typeface="Titillium Web" panose="020B0604020202020204"/>
              </a:rPr>
              <a:t>The architecture of our multi-component model optimizer</a:t>
            </a:r>
          </a:p>
        </p:txBody>
      </p:sp>
      <p:sp>
        <p:nvSpPr>
          <p:cNvPr id="8" name="Rectangle 7">
            <a:extLst>
              <a:ext uri="{FF2B5EF4-FFF2-40B4-BE49-F238E27FC236}">
                <a16:creationId xmlns:a16="http://schemas.microsoft.com/office/drawing/2014/main" id="{1B373F4D-2393-42A6-B144-7ABEB2EA1D8F}"/>
              </a:ext>
            </a:extLst>
          </p:cNvPr>
          <p:cNvSpPr/>
          <p:nvPr/>
        </p:nvSpPr>
        <p:spPr>
          <a:xfrm>
            <a:off x="214783" y="3788928"/>
            <a:ext cx="8856984" cy="954107"/>
          </a:xfrm>
          <a:prstGeom prst="rect">
            <a:avLst/>
          </a:prstGeom>
        </p:spPr>
        <p:txBody>
          <a:bodyPr wrap="square">
            <a:spAutoFit/>
          </a:bodyPr>
          <a:lstStyle/>
          <a:p>
            <a:pPr marL="285750" indent="-285750">
              <a:buFont typeface="Wingdings" panose="05000000000000000000" pitchFamily="2" charset="2"/>
              <a:buChar char="§"/>
            </a:pPr>
            <a:r>
              <a:rPr lang="en-US" sz="1400" dirty="0">
                <a:latin typeface="Titillium Web" panose="00000500000000000000" pitchFamily="2" charset="0"/>
                <a:ea typeface="Open Sans" panose="020B0606030504020204" pitchFamily="34" charset="0"/>
                <a:cs typeface="Open Sans" panose="020B0606030504020204" pitchFamily="34" charset="0"/>
              </a:rPr>
              <a:t>Sequence to follow for optimizing Neural Networks to enable its execution on resource-constrained </a:t>
            </a:r>
            <a:r>
              <a:rPr lang="en-US" sz="1400" dirty="0" err="1">
                <a:latin typeface="Titillium Web" panose="00000500000000000000" pitchFamily="2" charset="0"/>
                <a:ea typeface="Open Sans" panose="020B0606030504020204" pitchFamily="34" charset="0"/>
                <a:cs typeface="Open Sans" panose="020B0606030504020204" pitchFamily="34" charset="0"/>
              </a:rPr>
              <a:t>AIoT</a:t>
            </a:r>
            <a:r>
              <a:rPr lang="en-US" sz="1400" dirty="0">
                <a:latin typeface="Titillium Web" panose="00000500000000000000" pitchFamily="2" charset="0"/>
                <a:ea typeface="Open Sans" panose="020B0606030504020204" pitchFamily="34" charset="0"/>
                <a:cs typeface="Open Sans" panose="020B0606030504020204" pitchFamily="34" charset="0"/>
              </a:rPr>
              <a:t> boards, small CPUs, MCUs based IoT devices</a:t>
            </a:r>
          </a:p>
          <a:p>
            <a:pPr marL="285750" indent="-285750">
              <a:buFont typeface="Wingdings" panose="05000000000000000000" pitchFamily="2" charset="2"/>
              <a:buChar char="§"/>
            </a:pPr>
            <a:endParaRPr lang="en-US" sz="1400" dirty="0">
              <a:latin typeface="Titillium Web" panose="00000500000000000000" pitchFamily="2"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
            </a:pPr>
            <a:r>
              <a:rPr lang="en-US" sz="1400" dirty="0">
                <a:latin typeface="Titillium Web" panose="00000500000000000000" pitchFamily="2" charset="0"/>
                <a:ea typeface="Open Sans" panose="020B0606030504020204" pitchFamily="34" charset="0"/>
                <a:cs typeface="Open Sans" panose="020B0606030504020204" pitchFamily="34" charset="0"/>
              </a:rPr>
              <a:t>In the upcoming slides each optimizer component shall be presented</a:t>
            </a:r>
          </a:p>
        </p:txBody>
      </p:sp>
      <p:pic>
        <p:nvPicPr>
          <p:cNvPr id="5" name="Picture 4">
            <a:extLst>
              <a:ext uri="{FF2B5EF4-FFF2-40B4-BE49-F238E27FC236}">
                <a16:creationId xmlns:a16="http://schemas.microsoft.com/office/drawing/2014/main" id="{88B1FDB5-E322-4D32-9508-8CC8B59E6E7C}"/>
              </a:ext>
            </a:extLst>
          </p:cNvPr>
          <p:cNvPicPr>
            <a:picLocks noChangeAspect="1"/>
          </p:cNvPicPr>
          <p:nvPr/>
        </p:nvPicPr>
        <p:blipFill>
          <a:blip r:embed="rId4"/>
          <a:stretch>
            <a:fillRect/>
          </a:stretch>
        </p:blipFill>
        <p:spPr>
          <a:xfrm>
            <a:off x="2158" y="768071"/>
            <a:ext cx="9144000" cy="2462784"/>
          </a:xfrm>
          <a:prstGeom prst="rect">
            <a:avLst/>
          </a:prstGeom>
        </p:spPr>
      </p:pic>
    </p:spTree>
    <p:custDataLst>
      <p:tags r:id="rId1"/>
    </p:custDataLst>
    <p:extLst>
      <p:ext uri="{BB962C8B-B14F-4D97-AF65-F5344CB8AC3E}">
        <p14:creationId xmlns:p14="http://schemas.microsoft.com/office/powerpoint/2010/main" val="2118905469"/>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5400600"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Use-case based NNs: Input</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1907704" y="1786918"/>
            <a:ext cx="7128792" cy="1600438"/>
          </a:xfrm>
          <a:prstGeom prst="rect">
            <a:avLst/>
          </a:prstGeom>
        </p:spPr>
        <p:txBody>
          <a:bodyPr wrap="square">
            <a:spAutoFit/>
          </a:bodyPr>
          <a:lstStyle/>
          <a:p>
            <a:pPr marL="285750" indent="-285750">
              <a:buFont typeface="Wingdings" panose="05000000000000000000" pitchFamily="2" charset="2"/>
              <a:buChar char="§"/>
            </a:pPr>
            <a:r>
              <a:rPr lang="en-US" sz="1400" dirty="0">
                <a:latin typeface="Titillium Web" panose="020B0604020202020204"/>
                <a:ea typeface="Open Sans" panose="020B0606030504020204" pitchFamily="34" charset="0"/>
                <a:cs typeface="Helvetica" panose="020B0604020202020204" pitchFamily="34" charset="0"/>
              </a:rPr>
              <a:t>The optimizer takes a NN as an input and produces a highly optimized version of the input NN that can run on low resource, cost and power MCU-based IoT hardware. The input network can be </a:t>
            </a:r>
          </a:p>
          <a:p>
            <a:pPr marL="742950" lvl="1" indent="-285750">
              <a:buFont typeface="Wingdings" panose="05000000000000000000" pitchFamily="2" charset="2"/>
              <a:buChar char="ü"/>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Pre-trained models such as Inception, </a:t>
            </a:r>
            <a:r>
              <a:rPr lang="en-US" sz="1400" dirty="0" err="1">
                <a:latin typeface="Titillium Web" panose="020B0604020202020204"/>
                <a:ea typeface="Open Sans" panose="020B0606030504020204" pitchFamily="34" charset="0"/>
                <a:cs typeface="Helvetica" panose="020B0604020202020204" pitchFamily="34" charset="0"/>
              </a:rPr>
              <a:t>Xception</a:t>
            </a:r>
            <a:r>
              <a:rPr lang="en-US" sz="1400" dirty="0">
                <a:latin typeface="Titillium Web" panose="020B0604020202020204"/>
                <a:ea typeface="Open Sans" panose="020B0606030504020204" pitchFamily="34" charset="0"/>
                <a:cs typeface="Helvetica" panose="020B0604020202020204" pitchFamily="34" charset="0"/>
              </a:rPr>
              <a:t>, </a:t>
            </a:r>
            <a:r>
              <a:rPr lang="en-US" sz="1400" dirty="0" err="1">
                <a:latin typeface="Titillium Web" panose="020B0604020202020204"/>
                <a:ea typeface="Open Sans" panose="020B0606030504020204" pitchFamily="34" charset="0"/>
                <a:cs typeface="Helvetica" panose="020B0604020202020204" pitchFamily="34" charset="0"/>
              </a:rPr>
              <a:t>Mobilenet</a:t>
            </a:r>
            <a:r>
              <a:rPr lang="en-US" sz="1400" dirty="0">
                <a:latin typeface="Titillium Web" panose="020B0604020202020204"/>
                <a:ea typeface="Open Sans" panose="020B0606030504020204" pitchFamily="34" charset="0"/>
                <a:cs typeface="Helvetica" panose="020B0604020202020204" pitchFamily="34" charset="0"/>
              </a:rPr>
              <a:t>, Tiny-YOLO, Resnet, </a:t>
            </a:r>
            <a:r>
              <a:rPr lang="en-US" sz="1400" dirty="0" err="1">
                <a:latin typeface="Titillium Web" panose="020B0604020202020204"/>
                <a:ea typeface="Open Sans" panose="020B0606030504020204" pitchFamily="34" charset="0"/>
                <a:cs typeface="Helvetica" panose="020B0604020202020204" pitchFamily="34" charset="0"/>
              </a:rPr>
              <a:t>etc</a:t>
            </a:r>
            <a:endParaRPr lang="en-US" sz="1400" dirty="0">
              <a:latin typeface="Titillium Web" panose="020B0604020202020204"/>
              <a:ea typeface="Open Sans" panose="020B0606030504020204" pitchFamily="34" charset="0"/>
              <a:cs typeface="Helvetica" panose="020B0604020202020204" pitchFamily="34" charset="0"/>
            </a:endParaRPr>
          </a:p>
          <a:p>
            <a:pPr lvl="1"/>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Or the custom-designed, yet to be trained networks</a:t>
            </a:r>
          </a:p>
        </p:txBody>
      </p:sp>
      <p:pic>
        <p:nvPicPr>
          <p:cNvPr id="9" name="Picture 8">
            <a:extLst>
              <a:ext uri="{FF2B5EF4-FFF2-40B4-BE49-F238E27FC236}">
                <a16:creationId xmlns:a16="http://schemas.microsoft.com/office/drawing/2014/main" id="{63FD391E-7198-45C1-A143-B744957AB9C6}"/>
              </a:ext>
            </a:extLst>
          </p:cNvPr>
          <p:cNvPicPr>
            <a:picLocks noChangeAspect="1"/>
          </p:cNvPicPr>
          <p:nvPr/>
        </p:nvPicPr>
        <p:blipFill rotWithShape="1">
          <a:blip r:embed="rId4"/>
          <a:srcRect r="83147"/>
          <a:stretch/>
        </p:blipFill>
        <p:spPr>
          <a:xfrm>
            <a:off x="251520" y="1491630"/>
            <a:ext cx="1541043" cy="2462784"/>
          </a:xfrm>
          <a:prstGeom prst="rect">
            <a:avLst/>
          </a:prstGeom>
        </p:spPr>
      </p:pic>
    </p:spTree>
    <p:custDataLst>
      <p:tags r:id="rId1"/>
    </p:custDataLst>
    <p:extLst>
      <p:ext uri="{BB962C8B-B14F-4D97-AF65-F5344CB8AC3E}">
        <p14:creationId xmlns:p14="http://schemas.microsoft.com/office/powerpoint/2010/main" val="1595746687"/>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6480720"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Pre-training Optimization</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1979712" y="1119971"/>
            <a:ext cx="6984776" cy="3323987"/>
          </a:xfrm>
          <a:prstGeom prst="rect">
            <a:avLst/>
          </a:prstGeom>
        </p:spPr>
        <p:txBody>
          <a:bodyPr wrap="square">
            <a:spAutoFit/>
          </a:bodyPr>
          <a:lstStyle/>
          <a:p>
            <a:pPr marL="285750" indent="-285750">
              <a:buFont typeface="Wingdings" panose="05000000000000000000" pitchFamily="2" charset="2"/>
              <a:buChar char="§"/>
            </a:pPr>
            <a:r>
              <a:rPr lang="en-US" sz="1400" dirty="0">
                <a:latin typeface="Titillium Web" panose="020B0604020202020204"/>
                <a:ea typeface="Open Sans" panose="020B0606030504020204" pitchFamily="34" charset="0"/>
                <a:cs typeface="Helvetica" panose="020B0604020202020204" pitchFamily="34" charset="0"/>
              </a:rPr>
              <a:t>The custom-designed, yet to be trained networks should pass through the pre-training optimization component</a:t>
            </a:r>
          </a:p>
          <a:p>
            <a:pPr marL="285750" indent="-285750">
              <a:buFont typeface="Wingdings" panose="05000000000000000000" pitchFamily="2" charset="2"/>
              <a:buChar char="§"/>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b="1" dirty="0">
                <a:latin typeface="Titillium Web" panose="020B0604020202020204"/>
                <a:ea typeface="Open Sans" panose="020B0606030504020204" pitchFamily="34" charset="0"/>
                <a:cs typeface="Helvetica" panose="020B0604020202020204" pitchFamily="34" charset="0"/>
              </a:rPr>
              <a:t>Pruning: </a:t>
            </a:r>
            <a:r>
              <a:rPr lang="en-US" sz="1400" dirty="0">
                <a:latin typeface="Titillium Web" panose="020B0604020202020204"/>
                <a:ea typeface="Open Sans" panose="020B0606030504020204" pitchFamily="34" charset="0"/>
                <a:cs typeface="Helvetica" panose="020B0604020202020204" pitchFamily="34" charset="0"/>
              </a:rPr>
              <a:t>We implemented the magnitude-based weight pruning, where the model's weights are gradually zeroed out during the training to achieve model sparsity. Thus obtained sparse models are easier to compress, and the zeroes can be skipped during inference, resulting in latency improvements</a:t>
            </a:r>
          </a:p>
          <a:p>
            <a:pPr lvl="1"/>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b="1" dirty="0">
                <a:latin typeface="Titillium Web" panose="020B0604020202020204"/>
                <a:ea typeface="Open Sans" panose="020B0606030504020204" pitchFamily="34" charset="0"/>
                <a:cs typeface="Helvetica" panose="020B0604020202020204" pitchFamily="34" charset="0"/>
              </a:rPr>
              <a:t>Quantization-aware Training: </a:t>
            </a:r>
            <a:r>
              <a:rPr lang="en-US" sz="1400" dirty="0">
                <a:latin typeface="Titillium Web" panose="020B0604020202020204"/>
                <a:ea typeface="Open Sans" panose="020B0606030504020204" pitchFamily="34" charset="0"/>
                <a:cs typeface="Helvetica" panose="020B0604020202020204" pitchFamily="34" charset="0"/>
              </a:rPr>
              <a:t>When quantizing a CNN, the parameters and computations go from a higher to lower precision, resulting in improved execution efficiency at a cost of information loss. This loss is because the model weights can only take a small set of values, thus losing the minute differences between them. To reduce the loss and maintain the model accuracy, we introduce quantization error as noise during the model training, as part of the overall loss, which the optimization algorithm in use tries to minimize</a:t>
            </a:r>
            <a:endParaRPr lang="en-US" sz="1400" b="1" dirty="0">
              <a:latin typeface="Titillium Web" panose="020B0604020202020204"/>
              <a:ea typeface="Open Sans" panose="020B0606030504020204" pitchFamily="34" charset="0"/>
              <a:cs typeface="Helvetica" panose="020B0604020202020204" pitchFamily="34" charset="0"/>
            </a:endParaRPr>
          </a:p>
        </p:txBody>
      </p:sp>
      <p:pic>
        <p:nvPicPr>
          <p:cNvPr id="10" name="Picture 9">
            <a:extLst>
              <a:ext uri="{FF2B5EF4-FFF2-40B4-BE49-F238E27FC236}">
                <a16:creationId xmlns:a16="http://schemas.microsoft.com/office/drawing/2014/main" id="{DB788252-BF17-43D1-832C-768BF2C42CF0}"/>
              </a:ext>
            </a:extLst>
          </p:cNvPr>
          <p:cNvPicPr>
            <a:picLocks noChangeAspect="1"/>
          </p:cNvPicPr>
          <p:nvPr/>
        </p:nvPicPr>
        <p:blipFill rotWithShape="1">
          <a:blip r:embed="rId4"/>
          <a:srcRect l="23046" t="12273" r="64354" b="2935"/>
          <a:stretch/>
        </p:blipFill>
        <p:spPr>
          <a:xfrm>
            <a:off x="467544" y="1737847"/>
            <a:ext cx="1152129" cy="2088233"/>
          </a:xfrm>
          <a:prstGeom prst="rect">
            <a:avLst/>
          </a:prstGeom>
        </p:spPr>
      </p:pic>
    </p:spTree>
    <p:custDataLst>
      <p:tags r:id="rId1"/>
    </p:custDataLst>
    <p:extLst>
      <p:ext uri="{BB962C8B-B14F-4D97-AF65-F5344CB8AC3E}">
        <p14:creationId xmlns:p14="http://schemas.microsoft.com/office/powerpoint/2010/main" val="2650915402"/>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7632848"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Post-training Optimization</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2123728" y="1186755"/>
            <a:ext cx="6732748" cy="3108543"/>
          </a:xfrm>
          <a:prstGeom prst="rect">
            <a:avLst/>
          </a:prstGeom>
        </p:spPr>
        <p:txBody>
          <a:bodyPr wrap="square">
            <a:spAutoFit/>
          </a:bodyPr>
          <a:lstStyle/>
          <a:p>
            <a:pPr marL="285750" indent="-285750">
              <a:buFont typeface="Wingdings" panose="05000000000000000000" pitchFamily="2" charset="2"/>
              <a:buChar char="§"/>
            </a:pPr>
            <a:r>
              <a:rPr lang="en-US" sz="1400" dirty="0">
                <a:latin typeface="Titillium Web" panose="020B0604020202020204"/>
                <a:ea typeface="Open Sans" panose="020B0606030504020204" pitchFamily="34" charset="0"/>
                <a:cs typeface="Helvetica" panose="020B0604020202020204" pitchFamily="34" charset="0"/>
              </a:rPr>
              <a:t>Quantizes the models by reducing the precision of their weights and activations to save memory and simplify calculations often without much impact on accuracy. Following are the popular techniques we implemented</a:t>
            </a:r>
          </a:p>
          <a:p>
            <a:pPr marL="285750" indent="-285750">
              <a:buFont typeface="Wingdings" panose="05000000000000000000" pitchFamily="2" charset="2"/>
              <a:buChar char="§"/>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b="1" dirty="0">
                <a:latin typeface="Titillium Web" panose="020B0604020202020204"/>
                <a:ea typeface="Open Sans" panose="020B0606030504020204" pitchFamily="34" charset="0"/>
                <a:cs typeface="Helvetica" panose="020B0604020202020204" pitchFamily="34" charset="0"/>
              </a:rPr>
              <a:t>Int with float fallback quantization: </a:t>
            </a:r>
            <a:r>
              <a:rPr lang="en-US" sz="1400" dirty="0">
                <a:latin typeface="Titillium Web" panose="020B0604020202020204"/>
                <a:ea typeface="Open Sans" panose="020B0606030504020204" pitchFamily="34" charset="0"/>
                <a:cs typeface="Helvetica" panose="020B0604020202020204" pitchFamily="34" charset="0"/>
              </a:rPr>
              <a:t>Fully integer quantize a model, but use float operators when they don't have an integer implementation (to ensure conversion occurs smoothly)</a:t>
            </a:r>
          </a:p>
          <a:p>
            <a:pPr marL="742950" lvl="1" indent="-285750">
              <a:buFont typeface="Wingdings" panose="05000000000000000000" pitchFamily="2" charset="2"/>
              <a:buChar char="ü"/>
            </a:pPr>
            <a:endParaRPr lang="en-US" sz="1400" b="1"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b="1" dirty="0">
                <a:latin typeface="Titillium Web" panose="020B0604020202020204"/>
                <a:ea typeface="Open Sans" panose="020B0606030504020204" pitchFamily="34" charset="0"/>
                <a:cs typeface="Helvetica" panose="020B0604020202020204" pitchFamily="34" charset="0"/>
              </a:rPr>
              <a:t>Float 16 quantization: </a:t>
            </a:r>
            <a:r>
              <a:rPr lang="en-US" sz="1400" dirty="0">
                <a:latin typeface="Titillium Web" panose="020B0604020202020204"/>
                <a:ea typeface="Open Sans" panose="020B0606030504020204" pitchFamily="34" charset="0"/>
                <a:cs typeface="Helvetica" panose="020B0604020202020204" pitchFamily="34" charset="0"/>
              </a:rPr>
              <a:t>Reduce the size of floating point models by quantizing the weights to IEEE standard for 16-bit floating point numbers. Float16 models run on small CPUs without modification</a:t>
            </a:r>
          </a:p>
          <a:p>
            <a:pPr marL="742950" lvl="1" indent="-285750">
              <a:buFont typeface="Wingdings" panose="05000000000000000000" pitchFamily="2" charset="2"/>
              <a:buChar char="ü"/>
            </a:pPr>
            <a:endParaRPr lang="en-US" sz="1400" b="1"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b="1" dirty="0">
                <a:latin typeface="Titillium Web" panose="020B0604020202020204"/>
                <a:ea typeface="Open Sans" panose="020B0606030504020204" pitchFamily="34" charset="0"/>
                <a:cs typeface="Helvetica" panose="020B0604020202020204" pitchFamily="34" charset="0"/>
              </a:rPr>
              <a:t>Integer-only quantization: </a:t>
            </a:r>
            <a:r>
              <a:rPr lang="en-US" sz="1400" dirty="0">
                <a:latin typeface="Titillium Web" panose="020B0604020202020204"/>
                <a:ea typeface="Open Sans" panose="020B0606030504020204" pitchFamily="34" charset="0"/>
                <a:cs typeface="Helvetica" panose="020B0604020202020204" pitchFamily="34" charset="0"/>
              </a:rPr>
              <a:t>To improve the NN compatibility with integer only hardware devices or accelerators by making sure all model math is in integer</a:t>
            </a:r>
            <a:endParaRPr lang="en-US" sz="1400" b="1" dirty="0">
              <a:latin typeface="Titillium Web" panose="020B0604020202020204"/>
              <a:ea typeface="Open Sans" panose="020B0606030504020204" pitchFamily="34" charset="0"/>
              <a:cs typeface="Helvetica" panose="020B0604020202020204" pitchFamily="34" charset="0"/>
            </a:endParaRPr>
          </a:p>
        </p:txBody>
      </p:sp>
      <p:pic>
        <p:nvPicPr>
          <p:cNvPr id="13" name="Picture 12">
            <a:extLst>
              <a:ext uri="{FF2B5EF4-FFF2-40B4-BE49-F238E27FC236}">
                <a16:creationId xmlns:a16="http://schemas.microsoft.com/office/drawing/2014/main" id="{C03FA045-0E48-4E1D-BC72-D1E3096B18C9}"/>
              </a:ext>
            </a:extLst>
          </p:cNvPr>
          <p:cNvPicPr>
            <a:picLocks noChangeAspect="1"/>
          </p:cNvPicPr>
          <p:nvPr/>
        </p:nvPicPr>
        <p:blipFill rotWithShape="1">
          <a:blip r:embed="rId4"/>
          <a:srcRect l="38115" t="11695" r="50073" b="3513"/>
          <a:stretch/>
        </p:blipFill>
        <p:spPr>
          <a:xfrm>
            <a:off x="539552" y="1754538"/>
            <a:ext cx="1080120" cy="2088232"/>
          </a:xfrm>
          <a:prstGeom prst="rect">
            <a:avLst/>
          </a:prstGeom>
        </p:spPr>
      </p:pic>
    </p:spTree>
    <p:custDataLst>
      <p:tags r:id="rId1"/>
    </p:custDataLst>
    <p:extLst>
      <p:ext uri="{BB962C8B-B14F-4D97-AF65-F5344CB8AC3E}">
        <p14:creationId xmlns:p14="http://schemas.microsoft.com/office/powerpoint/2010/main" val="791534256"/>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70642"/>
            <a:ext cx="7632848"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FBAE40"/>
                </a:solidFill>
                <a:latin typeface="Helvetica" panose="020B0604020202020204" pitchFamily="34" charset="0"/>
                <a:ea typeface="+mj-lt"/>
                <a:cs typeface="Helvetica" panose="020B0604020202020204" pitchFamily="34" charset="0"/>
              </a:rPr>
              <a:t>Joint Pre and Post-training Optimization</a:t>
            </a:r>
            <a:endParaRPr lang="en-US" sz="24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3171948" y="1669615"/>
            <a:ext cx="5796644" cy="2308324"/>
          </a:xfrm>
          <a:prstGeom prst="rect">
            <a:avLst/>
          </a:prstGeom>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First, any of the pre-training optimization methods has to be applied to the model, followed by its Int-8 post-training quantization</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When more than 11x size reduction is required</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Example, when we aim to execute Inception v3 (23.9 MB after quantization) on a </a:t>
            </a:r>
            <a:r>
              <a:rPr lang="en-US" sz="1600" dirty="0" err="1">
                <a:latin typeface="Titillium Web" panose="020B0604020202020204"/>
                <a:ea typeface="Open Sans" panose="020B0606030504020204" pitchFamily="34" charset="0"/>
                <a:cs typeface="Helvetica" panose="020B0604020202020204" pitchFamily="34" charset="0"/>
              </a:rPr>
              <a:t>AIoT</a:t>
            </a:r>
            <a:r>
              <a:rPr lang="en-US" sz="1600" dirty="0">
                <a:latin typeface="Titillium Web" panose="020B0604020202020204"/>
                <a:ea typeface="Open Sans" panose="020B0606030504020204" pitchFamily="34" charset="0"/>
                <a:cs typeface="Helvetica" panose="020B0604020202020204" pitchFamily="34" charset="0"/>
              </a:rPr>
              <a:t> boards, which only has only 16 MB Flash memory</a:t>
            </a:r>
          </a:p>
        </p:txBody>
      </p:sp>
      <p:pic>
        <p:nvPicPr>
          <p:cNvPr id="13" name="Picture 12">
            <a:extLst>
              <a:ext uri="{FF2B5EF4-FFF2-40B4-BE49-F238E27FC236}">
                <a16:creationId xmlns:a16="http://schemas.microsoft.com/office/drawing/2014/main" id="{C03FA045-0E48-4E1D-BC72-D1E3096B18C9}"/>
              </a:ext>
            </a:extLst>
          </p:cNvPr>
          <p:cNvPicPr>
            <a:picLocks noChangeAspect="1"/>
          </p:cNvPicPr>
          <p:nvPr/>
        </p:nvPicPr>
        <p:blipFill rotWithShape="1">
          <a:blip r:embed="rId4"/>
          <a:srcRect l="38115" t="11695" r="50073" b="3513"/>
          <a:stretch/>
        </p:blipFill>
        <p:spPr>
          <a:xfrm>
            <a:off x="1659781" y="1779661"/>
            <a:ext cx="1080120" cy="2088232"/>
          </a:xfrm>
          <a:prstGeom prst="rect">
            <a:avLst/>
          </a:prstGeom>
        </p:spPr>
      </p:pic>
      <p:pic>
        <p:nvPicPr>
          <p:cNvPr id="7" name="Picture 6">
            <a:extLst>
              <a:ext uri="{FF2B5EF4-FFF2-40B4-BE49-F238E27FC236}">
                <a16:creationId xmlns:a16="http://schemas.microsoft.com/office/drawing/2014/main" id="{1757ED32-E323-4419-9325-3C5CE0F34D5A}"/>
              </a:ext>
            </a:extLst>
          </p:cNvPr>
          <p:cNvPicPr>
            <a:picLocks noChangeAspect="1"/>
          </p:cNvPicPr>
          <p:nvPr/>
        </p:nvPicPr>
        <p:blipFill rotWithShape="1">
          <a:blip r:embed="rId4"/>
          <a:srcRect l="23046" t="12273" r="64354" b="2935"/>
          <a:stretch/>
        </p:blipFill>
        <p:spPr>
          <a:xfrm>
            <a:off x="75605" y="1779661"/>
            <a:ext cx="1152129" cy="2088233"/>
          </a:xfrm>
          <a:prstGeom prst="rect">
            <a:avLst/>
          </a:prstGeom>
        </p:spPr>
      </p:pic>
      <p:sp>
        <p:nvSpPr>
          <p:cNvPr id="8" name="Rectangle 7">
            <a:extLst>
              <a:ext uri="{FF2B5EF4-FFF2-40B4-BE49-F238E27FC236}">
                <a16:creationId xmlns:a16="http://schemas.microsoft.com/office/drawing/2014/main" id="{6E14AB6E-6B2D-4298-8636-CB712E59AD04}"/>
              </a:ext>
            </a:extLst>
          </p:cNvPr>
          <p:cNvSpPr/>
          <p:nvPr/>
        </p:nvSpPr>
        <p:spPr>
          <a:xfrm>
            <a:off x="1205285" y="2571750"/>
            <a:ext cx="454496" cy="461665"/>
          </a:xfrm>
          <a:prstGeom prst="rect">
            <a:avLst/>
          </a:prstGeom>
        </p:spPr>
        <p:txBody>
          <a:bodyPr wrap="square">
            <a:spAutoFit/>
          </a:bodyPr>
          <a:lstStyle/>
          <a:p>
            <a:pPr algn="ctr"/>
            <a:r>
              <a:rPr lang="en-US" sz="2400" dirty="0">
                <a:latin typeface="Titillium Web" panose="020B0604020202020204"/>
                <a:ea typeface="Open Sans" panose="020B0606030504020204" pitchFamily="34" charset="0"/>
                <a:cs typeface="Helvetica" panose="020B0604020202020204" pitchFamily="34" charset="0"/>
              </a:rPr>
              <a:t>+</a:t>
            </a:r>
          </a:p>
        </p:txBody>
      </p:sp>
    </p:spTree>
    <p:custDataLst>
      <p:tags r:id="rId1"/>
    </p:custDataLst>
    <p:extLst>
      <p:ext uri="{BB962C8B-B14F-4D97-AF65-F5344CB8AC3E}">
        <p14:creationId xmlns:p14="http://schemas.microsoft.com/office/powerpoint/2010/main" val="3778441419"/>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C7614D6-4981-4A8A-9B00-9F31E7231E50}"/>
              </a:ext>
            </a:extLst>
          </p:cNvPr>
          <p:cNvSpPr/>
          <p:nvPr/>
        </p:nvSpPr>
        <p:spPr>
          <a:xfrm>
            <a:off x="1907704" y="1120531"/>
            <a:ext cx="6948772" cy="3293209"/>
          </a:xfrm>
          <a:prstGeom prst="rect">
            <a:avLst/>
          </a:prstGeom>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The interior of trained models is a  graph with defined data flow patterns</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Graph contains an arrangement of nodes and edges </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Nodes represent the operations of a model</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Graph edges represent the flow of data between the nodes</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We present techniques to optimize graphs of NN to improve the computational performance of NN while reducing peak SRAM usage on MCUs </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We perform graph optimization in sequential steps</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Arithmetic Simplification </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Graph Structure Optimization</a:t>
            </a:r>
          </a:p>
        </p:txBody>
      </p:sp>
      <p:pic>
        <p:nvPicPr>
          <p:cNvPr id="10" name="Picture 9">
            <a:extLst>
              <a:ext uri="{FF2B5EF4-FFF2-40B4-BE49-F238E27FC236}">
                <a16:creationId xmlns:a16="http://schemas.microsoft.com/office/drawing/2014/main" id="{D535AE7F-FB42-42F9-8D3E-3A1CEC117829}"/>
              </a:ext>
            </a:extLst>
          </p:cNvPr>
          <p:cNvPicPr>
            <a:picLocks noChangeAspect="1"/>
          </p:cNvPicPr>
          <p:nvPr/>
        </p:nvPicPr>
        <p:blipFill rotWithShape="1">
          <a:blip r:embed="rId4"/>
          <a:srcRect l="52290" t="14619" r="35723" b="3513"/>
          <a:stretch/>
        </p:blipFill>
        <p:spPr>
          <a:xfrm>
            <a:off x="287524" y="1759024"/>
            <a:ext cx="1096046" cy="2016224"/>
          </a:xfrm>
          <a:prstGeom prst="rect">
            <a:avLst/>
          </a:prstGeom>
        </p:spPr>
      </p:pic>
      <p:sp>
        <p:nvSpPr>
          <p:cNvPr id="11" name="Title 1">
            <a:extLst>
              <a:ext uri="{FF2B5EF4-FFF2-40B4-BE49-F238E27FC236}">
                <a16:creationId xmlns:a16="http://schemas.microsoft.com/office/drawing/2014/main" id="{B53C8796-9957-46AB-A34F-64D63D3EB30F}"/>
              </a:ext>
            </a:extLst>
          </p:cNvPr>
          <p:cNvSpPr txBox="1">
            <a:spLocks/>
          </p:cNvSpPr>
          <p:nvPr/>
        </p:nvSpPr>
        <p:spPr>
          <a:xfrm>
            <a:off x="179512" y="109267"/>
            <a:ext cx="7632848"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Graph Optimization</a:t>
            </a:r>
            <a:endParaRPr lang="en-US" sz="2800" b="1" dirty="0">
              <a:solidFill>
                <a:srgbClr val="FBAE40"/>
              </a:solidFill>
              <a:latin typeface="Helvetica" panose="020B0604020202020204" pitchFamily="34" charset="0"/>
              <a:cs typeface="Helvetica" panose="020B0604020202020204" pitchFamily="34" charset="0"/>
            </a:endParaRPr>
          </a:p>
        </p:txBody>
      </p:sp>
    </p:spTree>
    <p:custDataLst>
      <p:tags r:id="rId1"/>
    </p:custDataLst>
    <p:extLst>
      <p:ext uri="{BB962C8B-B14F-4D97-AF65-F5344CB8AC3E}">
        <p14:creationId xmlns:p14="http://schemas.microsoft.com/office/powerpoint/2010/main" val="2144685680"/>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53C8796-9957-46AB-A34F-64D63D3EB30F}"/>
              </a:ext>
            </a:extLst>
          </p:cNvPr>
          <p:cNvSpPr txBox="1">
            <a:spLocks/>
          </p:cNvSpPr>
          <p:nvPr/>
        </p:nvSpPr>
        <p:spPr>
          <a:xfrm>
            <a:off x="33073" y="155377"/>
            <a:ext cx="7632848"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FBAE40"/>
                </a:solidFill>
                <a:latin typeface="Helvetica" panose="020B0604020202020204" pitchFamily="34" charset="0"/>
                <a:ea typeface="+mj-lt"/>
                <a:cs typeface="Helvetica" panose="020B0604020202020204" pitchFamily="34" charset="0"/>
              </a:rPr>
              <a:t>Graph Optimization: Arithmetic simplification </a:t>
            </a:r>
            <a:endParaRPr lang="en-US" sz="2400" b="1" dirty="0">
              <a:solidFill>
                <a:srgbClr val="FBAE40"/>
              </a:solidFill>
              <a:latin typeface="Helvetica" panose="020B0604020202020204" pitchFamily="34" charset="0"/>
              <a:cs typeface="Helvetica" panose="020B0604020202020204" pitchFamily="34" charset="0"/>
            </a:endParaRPr>
          </a:p>
        </p:txBody>
      </p:sp>
      <p:pic>
        <p:nvPicPr>
          <p:cNvPr id="5" name="Picture 4">
            <a:extLst>
              <a:ext uri="{FF2B5EF4-FFF2-40B4-BE49-F238E27FC236}">
                <a16:creationId xmlns:a16="http://schemas.microsoft.com/office/drawing/2014/main" id="{F6B62B79-CD4C-444F-A3EF-266B3E4DCC85}"/>
              </a:ext>
            </a:extLst>
          </p:cNvPr>
          <p:cNvPicPr>
            <a:picLocks noChangeAspect="1"/>
          </p:cNvPicPr>
          <p:nvPr/>
        </p:nvPicPr>
        <p:blipFill>
          <a:blip r:embed="rId4"/>
          <a:stretch>
            <a:fillRect/>
          </a:stretch>
        </p:blipFill>
        <p:spPr>
          <a:xfrm>
            <a:off x="1007604" y="2065821"/>
            <a:ext cx="7128792" cy="2916324"/>
          </a:xfrm>
          <a:prstGeom prst="rect">
            <a:avLst/>
          </a:prstGeom>
        </p:spPr>
      </p:pic>
      <p:sp>
        <p:nvSpPr>
          <p:cNvPr id="7" name="Rectangle 6">
            <a:extLst>
              <a:ext uri="{FF2B5EF4-FFF2-40B4-BE49-F238E27FC236}">
                <a16:creationId xmlns:a16="http://schemas.microsoft.com/office/drawing/2014/main" id="{1B84DAA5-BFB9-4B7A-9A49-A3C3752D65BF}"/>
              </a:ext>
            </a:extLst>
          </p:cNvPr>
          <p:cNvSpPr/>
          <p:nvPr/>
        </p:nvSpPr>
        <p:spPr>
          <a:xfrm>
            <a:off x="485546" y="951208"/>
            <a:ext cx="8172908" cy="830997"/>
          </a:xfrm>
          <a:prstGeom prst="rect">
            <a:avLst/>
          </a:prstGeom>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Arithmetic re-writes rely on known inputs. As shown, the known constant vector is grouped with an unknown vector that might be constant or non-constant.  After performing such re-writes, if the unknown vector turns out to be a constant, then graph performance improves</a:t>
            </a:r>
          </a:p>
        </p:txBody>
      </p:sp>
    </p:spTree>
    <p:custDataLst>
      <p:tags r:id="rId1"/>
    </p:custDataLst>
    <p:extLst>
      <p:ext uri="{BB962C8B-B14F-4D97-AF65-F5344CB8AC3E}">
        <p14:creationId xmlns:p14="http://schemas.microsoft.com/office/powerpoint/2010/main" val="2979352648"/>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53C8796-9957-46AB-A34F-64D63D3EB30F}"/>
              </a:ext>
            </a:extLst>
          </p:cNvPr>
          <p:cNvSpPr txBox="1">
            <a:spLocks/>
          </p:cNvSpPr>
          <p:nvPr/>
        </p:nvSpPr>
        <p:spPr>
          <a:xfrm>
            <a:off x="33073" y="155377"/>
            <a:ext cx="7632848"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FBAE40"/>
                </a:solidFill>
                <a:latin typeface="Helvetica" panose="020B0604020202020204" pitchFamily="34" charset="0"/>
                <a:ea typeface="+mj-lt"/>
                <a:cs typeface="Helvetica" panose="020B0604020202020204" pitchFamily="34" charset="0"/>
              </a:rPr>
              <a:t>Graph Optimization: Graph Structure</a:t>
            </a:r>
            <a:endParaRPr lang="en-US" sz="2400" b="1" dirty="0">
              <a:solidFill>
                <a:srgbClr val="FBAE40"/>
              </a:solidFill>
              <a:latin typeface="Helvetica" panose="020B0604020202020204" pitchFamily="34" charset="0"/>
              <a:cs typeface="Helvetica" panose="020B0604020202020204" pitchFamily="34" charset="0"/>
            </a:endParaRPr>
          </a:p>
        </p:txBody>
      </p:sp>
      <p:sp>
        <p:nvSpPr>
          <p:cNvPr id="3" name="Rectangle 2">
            <a:extLst>
              <a:ext uri="{FF2B5EF4-FFF2-40B4-BE49-F238E27FC236}">
                <a16:creationId xmlns:a16="http://schemas.microsoft.com/office/drawing/2014/main" id="{33732E45-1BA5-4796-9C3A-5E3C06261DD8}"/>
              </a:ext>
            </a:extLst>
          </p:cNvPr>
          <p:cNvSpPr/>
          <p:nvPr/>
        </p:nvSpPr>
        <p:spPr>
          <a:xfrm>
            <a:off x="485546" y="987574"/>
            <a:ext cx="8172908" cy="3293209"/>
          </a:xfrm>
          <a:prstGeom prst="rect">
            <a:avLst/>
          </a:prstGeom>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We propose tasks that when realized will optimize the graph for efficiency</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Task1: Remove loop-invariant sub-graphs. i.e., remove the loops that are true both before and after iterations.           </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Task2: Remove dead branches/ends from the graphs. So, during execution on MCUs, </a:t>
            </a:r>
            <a:r>
              <a:rPr lang="en-US" sz="1600" dirty="0" err="1">
                <a:latin typeface="Titillium Web" panose="020B0604020202020204"/>
                <a:ea typeface="Open Sans" panose="020B0606030504020204" pitchFamily="34" charset="0"/>
                <a:cs typeface="Helvetica" panose="020B0604020202020204" pitchFamily="34" charset="0"/>
              </a:rPr>
              <a:t>backtracing</a:t>
            </a:r>
            <a:r>
              <a:rPr lang="en-US" sz="1600" dirty="0">
                <a:latin typeface="Titillium Web" panose="020B0604020202020204"/>
                <a:ea typeface="Open Sans" panose="020B0606030504020204" pitchFamily="34" charset="0"/>
                <a:cs typeface="Helvetica" panose="020B0604020202020204" pitchFamily="34" charset="0"/>
              </a:rPr>
              <a:t> from the dead-end is not required to progress in the graph.        </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Task3: Use a transitive reduction algorithm on entire graph to remove redundant control edges. Shorten the critical path of a model step by rearranging control dependencies</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Task4: Replace recurrent subgraphs with optimized kernels/executable modules</a:t>
            </a:r>
          </a:p>
        </p:txBody>
      </p:sp>
    </p:spTree>
    <p:custDataLst>
      <p:tags r:id="rId1"/>
    </p:custDataLst>
    <p:extLst>
      <p:ext uri="{BB962C8B-B14F-4D97-AF65-F5344CB8AC3E}">
        <p14:creationId xmlns:p14="http://schemas.microsoft.com/office/powerpoint/2010/main" val="2698474798"/>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53C8796-9957-46AB-A34F-64D63D3EB30F}"/>
              </a:ext>
            </a:extLst>
          </p:cNvPr>
          <p:cNvSpPr txBox="1">
            <a:spLocks/>
          </p:cNvSpPr>
          <p:nvPr/>
        </p:nvSpPr>
        <p:spPr>
          <a:xfrm>
            <a:off x="33073" y="155377"/>
            <a:ext cx="7632848"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FBAE40"/>
                </a:solidFill>
                <a:latin typeface="Helvetica" panose="020B0604020202020204" pitchFamily="34" charset="0"/>
                <a:ea typeface="+mj-lt"/>
                <a:cs typeface="Helvetica" panose="020B0604020202020204" pitchFamily="34" charset="0"/>
              </a:rPr>
              <a:t>Graph Optimization: Graph Structure</a:t>
            </a:r>
            <a:endParaRPr lang="en-US" sz="2400" b="1" dirty="0">
              <a:solidFill>
                <a:srgbClr val="FBAE40"/>
              </a:solidFill>
              <a:latin typeface="Helvetica" panose="020B0604020202020204" pitchFamily="34" charset="0"/>
              <a:cs typeface="Helvetica" panose="020B0604020202020204" pitchFamily="34" charset="0"/>
            </a:endParaRPr>
          </a:p>
        </p:txBody>
      </p:sp>
      <p:sp>
        <p:nvSpPr>
          <p:cNvPr id="3" name="Rectangle 2">
            <a:extLst>
              <a:ext uri="{FF2B5EF4-FFF2-40B4-BE49-F238E27FC236}">
                <a16:creationId xmlns:a16="http://schemas.microsoft.com/office/drawing/2014/main" id="{33732E45-1BA5-4796-9C3A-5E3C06261DD8}"/>
              </a:ext>
            </a:extLst>
          </p:cNvPr>
          <p:cNvSpPr/>
          <p:nvPr/>
        </p:nvSpPr>
        <p:spPr>
          <a:xfrm>
            <a:off x="485545" y="919166"/>
            <a:ext cx="8172908" cy="830997"/>
          </a:xfrm>
          <a:prstGeom prst="rect">
            <a:avLst/>
          </a:prstGeom>
        </p:spPr>
        <p:txBody>
          <a:bodyPr wrap="square">
            <a:spAutoFit/>
          </a:bodyPr>
          <a:lstStyle/>
          <a:p>
            <a:pPr marL="285750"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Task5: This task when realized, reduces the graph's size resulting in processing speedups. Here, we identify and remove nodes that are effectively </a:t>
            </a:r>
            <a:r>
              <a:rPr lang="en-US" sz="1600" dirty="0" err="1">
                <a:latin typeface="Titillium Web" panose="020B0604020202020204"/>
                <a:ea typeface="Open Sans" panose="020B0606030504020204" pitchFamily="34" charset="0"/>
                <a:cs typeface="Helvetica" panose="020B0604020202020204" pitchFamily="34" charset="0"/>
              </a:rPr>
              <a:t>NoOps</a:t>
            </a:r>
            <a:r>
              <a:rPr lang="en-US" sz="1600" dirty="0">
                <a:latin typeface="Titillium Web" panose="020B0604020202020204"/>
                <a:ea typeface="Open Sans" panose="020B0606030504020204" pitchFamily="34" charset="0"/>
                <a:cs typeface="Helvetica" panose="020B0604020202020204" pitchFamily="34" charset="0"/>
              </a:rPr>
              <a:t> (a placeholder of control edges) and Identity nodes (outputs data with the same content and shape of input)</a:t>
            </a:r>
          </a:p>
        </p:txBody>
      </p:sp>
      <p:pic>
        <p:nvPicPr>
          <p:cNvPr id="4" name="Picture 3" descr="Chart, bubble chart&#10;&#10;Description automatically generated">
            <a:extLst>
              <a:ext uri="{FF2B5EF4-FFF2-40B4-BE49-F238E27FC236}">
                <a16:creationId xmlns:a16="http://schemas.microsoft.com/office/drawing/2014/main" id="{650F0B07-854F-4A82-B6A9-B2AB90E6E524}"/>
              </a:ext>
            </a:extLst>
          </p:cNvPr>
          <p:cNvPicPr>
            <a:picLocks noChangeAspect="1"/>
          </p:cNvPicPr>
          <p:nvPr/>
        </p:nvPicPr>
        <p:blipFill>
          <a:blip r:embed="rId4"/>
          <a:stretch>
            <a:fillRect/>
          </a:stretch>
        </p:blipFill>
        <p:spPr>
          <a:xfrm>
            <a:off x="843427" y="2011039"/>
            <a:ext cx="7457143" cy="2800000"/>
          </a:xfrm>
          <a:prstGeom prst="rect">
            <a:avLst/>
          </a:prstGeom>
        </p:spPr>
      </p:pic>
    </p:spTree>
    <p:custDataLst>
      <p:tags r:id="rId1"/>
    </p:custDataLst>
    <p:extLst>
      <p:ext uri="{BB962C8B-B14F-4D97-AF65-F5344CB8AC3E}">
        <p14:creationId xmlns:p14="http://schemas.microsoft.com/office/powerpoint/2010/main" val="3069747214"/>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A84455-B654-4ABD-A2B5-187DB53D9BE3}"/>
              </a:ext>
            </a:extLst>
          </p:cNvPr>
          <p:cNvSpPr txBox="1">
            <a:spLocks/>
          </p:cNvSpPr>
          <p:nvPr/>
        </p:nvSpPr>
        <p:spPr>
          <a:xfrm>
            <a:off x="179512" y="124746"/>
            <a:ext cx="7704856" cy="42188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Neural Networks on IoT Devices</a:t>
            </a:r>
            <a:endParaRPr lang="en-US" sz="2800" b="1" dirty="0">
              <a:solidFill>
                <a:srgbClr val="FBAE40"/>
              </a:solidFill>
              <a:latin typeface="Helvetica" panose="020B0604020202020204" pitchFamily="34" charset="0"/>
              <a:cs typeface="Helvetica" panose="020B0604020202020204" pitchFamily="34" charset="0"/>
            </a:endParaRPr>
          </a:p>
        </p:txBody>
      </p:sp>
      <p:pic>
        <p:nvPicPr>
          <p:cNvPr id="11" name="Picture 10">
            <a:extLst>
              <a:ext uri="{FF2B5EF4-FFF2-40B4-BE49-F238E27FC236}">
                <a16:creationId xmlns:a16="http://schemas.microsoft.com/office/drawing/2014/main" id="{2C76A417-C255-41E5-8DE6-2FE3CC7BD4DC}"/>
              </a:ext>
            </a:extLst>
          </p:cNvPr>
          <p:cNvPicPr>
            <a:picLocks noChangeAspect="1"/>
          </p:cNvPicPr>
          <p:nvPr/>
        </p:nvPicPr>
        <p:blipFill>
          <a:blip r:embed="rId3"/>
          <a:stretch>
            <a:fillRect/>
          </a:stretch>
        </p:blipFill>
        <p:spPr>
          <a:xfrm>
            <a:off x="1691680" y="820991"/>
            <a:ext cx="3076368" cy="4133622"/>
          </a:xfrm>
          <a:prstGeom prst="rect">
            <a:avLst/>
          </a:prstGeom>
        </p:spPr>
      </p:pic>
      <p:pic>
        <p:nvPicPr>
          <p:cNvPr id="18" name="Picture 17">
            <a:extLst>
              <a:ext uri="{FF2B5EF4-FFF2-40B4-BE49-F238E27FC236}">
                <a16:creationId xmlns:a16="http://schemas.microsoft.com/office/drawing/2014/main" id="{C62E125B-D36D-41EB-9226-96BFA930C5CC}"/>
              </a:ext>
            </a:extLst>
          </p:cNvPr>
          <p:cNvPicPr>
            <a:picLocks noChangeAspect="1"/>
          </p:cNvPicPr>
          <p:nvPr/>
        </p:nvPicPr>
        <p:blipFill rotWithShape="1">
          <a:blip r:embed="rId4"/>
          <a:srcRect l="12837" r="42853"/>
          <a:stretch/>
        </p:blipFill>
        <p:spPr>
          <a:xfrm>
            <a:off x="174020" y="820991"/>
            <a:ext cx="864096" cy="4133622"/>
          </a:xfrm>
          <a:prstGeom prst="rect">
            <a:avLst/>
          </a:prstGeom>
        </p:spPr>
      </p:pic>
      <p:pic>
        <p:nvPicPr>
          <p:cNvPr id="17" name="Picture 16">
            <a:extLst>
              <a:ext uri="{FF2B5EF4-FFF2-40B4-BE49-F238E27FC236}">
                <a16:creationId xmlns:a16="http://schemas.microsoft.com/office/drawing/2014/main" id="{1AAAAA93-B110-487B-8059-F8278401710A}"/>
              </a:ext>
            </a:extLst>
          </p:cNvPr>
          <p:cNvPicPr>
            <a:picLocks noChangeAspect="1"/>
          </p:cNvPicPr>
          <p:nvPr/>
        </p:nvPicPr>
        <p:blipFill rotWithShape="1">
          <a:blip r:embed="rId4"/>
          <a:srcRect l="62260" r="10650"/>
          <a:stretch/>
        </p:blipFill>
        <p:spPr>
          <a:xfrm>
            <a:off x="1038116" y="820991"/>
            <a:ext cx="528296" cy="4133622"/>
          </a:xfrm>
          <a:prstGeom prst="rect">
            <a:avLst/>
          </a:prstGeom>
        </p:spPr>
      </p:pic>
      <p:sp>
        <p:nvSpPr>
          <p:cNvPr id="6" name="Rectangle 5">
            <a:extLst>
              <a:ext uri="{FF2B5EF4-FFF2-40B4-BE49-F238E27FC236}">
                <a16:creationId xmlns:a16="http://schemas.microsoft.com/office/drawing/2014/main" id="{E6D5B8F7-F9D0-47AD-8752-B897620EF39B}"/>
              </a:ext>
            </a:extLst>
          </p:cNvPr>
          <p:cNvSpPr/>
          <p:nvPr/>
        </p:nvSpPr>
        <p:spPr>
          <a:xfrm>
            <a:off x="4452796" y="902643"/>
            <a:ext cx="4536504" cy="3970318"/>
          </a:xfrm>
          <a:prstGeom prst="rect">
            <a:avLst/>
          </a:prstGeom>
        </p:spPr>
        <p:txBody>
          <a:bodyPr wrap="square">
            <a:spAutoFit/>
          </a:bodyPr>
          <a:lstStyle/>
          <a:p>
            <a:pPr marL="285750" indent="-285750">
              <a:buFont typeface="Wingdings" panose="05000000000000000000" pitchFamily="2" charset="2"/>
              <a:buChar char="§"/>
            </a:pPr>
            <a:r>
              <a:rPr lang="en-US" sz="1400" dirty="0">
                <a:latin typeface="Titillium Web" panose="020B0604020202020204"/>
                <a:ea typeface="Open Sans" panose="020B0606030504020204" pitchFamily="34" charset="0"/>
                <a:cs typeface="Helvetica" panose="020B0604020202020204" pitchFamily="34" charset="0"/>
              </a:rPr>
              <a:t>TinyML is ultra-low-power machine learning. Basically running NNs on MCUs. We categorize TinyML app landscape into</a:t>
            </a:r>
          </a:p>
          <a:p>
            <a:pPr marL="285750" indent="-285750">
              <a:buFont typeface="Wingdings" panose="05000000000000000000" pitchFamily="2" charset="2"/>
              <a:buChar char="§"/>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Audio-based always-on ML inference for context recognition, spot keywords/wake-words/control-words </a:t>
            </a:r>
          </a:p>
          <a:p>
            <a:pPr marL="742950" lvl="1" indent="-285750">
              <a:buFont typeface="Wingdings" panose="05000000000000000000" pitchFamily="2" charset="2"/>
              <a:buChar char="ü"/>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Industry telemetry data-based use cases where models deployed on MCUs monitor IMUs, motor bearing vibrations, or other sensors to detect anomalies and predict equipment faults</a:t>
            </a:r>
          </a:p>
          <a:p>
            <a:pPr marL="742950" lvl="1" indent="-285750">
              <a:buFont typeface="Wingdings" panose="05000000000000000000" pitchFamily="2" charset="2"/>
              <a:buChar char="ü"/>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Image data-based use cases such as object counting, text recognition, visual wake words</a:t>
            </a:r>
          </a:p>
          <a:p>
            <a:pPr marL="742950" lvl="1" indent="-285750">
              <a:buFont typeface="Wingdings" panose="05000000000000000000" pitchFamily="2" charset="2"/>
              <a:buChar char="ü"/>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Physiological/behavior data-based use cases such as activity recognition using IMU or EMG data</a:t>
            </a:r>
          </a:p>
        </p:txBody>
      </p:sp>
    </p:spTree>
    <p:extLst>
      <p:ext uri="{BB962C8B-B14F-4D97-AF65-F5344CB8AC3E}">
        <p14:creationId xmlns:p14="http://schemas.microsoft.com/office/powerpoint/2010/main" val="340684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70642"/>
            <a:ext cx="7632848"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FBAE40"/>
                </a:solidFill>
                <a:latin typeface="Helvetica" panose="020B0604020202020204" pitchFamily="34" charset="0"/>
                <a:ea typeface="+mj-lt"/>
                <a:cs typeface="Helvetica" panose="020B0604020202020204" pitchFamily="34" charset="0"/>
              </a:rPr>
              <a:t>Joint Graph and Post-Training Optimization</a:t>
            </a:r>
            <a:endParaRPr lang="en-US" sz="24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3311860" y="2038947"/>
            <a:ext cx="5796644" cy="1569660"/>
          </a:xfrm>
          <a:prstGeom prst="rect">
            <a:avLst/>
          </a:prstGeom>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First, the two Arithmetic simplification and Graph Structure Optimization steps needs to be applied to the original un-optimized model</a:t>
            </a:r>
          </a:p>
          <a:p>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Then any of the post-training model optimizers need to be applied</a:t>
            </a:r>
          </a:p>
        </p:txBody>
      </p:sp>
      <p:pic>
        <p:nvPicPr>
          <p:cNvPr id="13" name="Picture 12">
            <a:extLst>
              <a:ext uri="{FF2B5EF4-FFF2-40B4-BE49-F238E27FC236}">
                <a16:creationId xmlns:a16="http://schemas.microsoft.com/office/drawing/2014/main" id="{C03FA045-0E48-4E1D-BC72-D1E3096B18C9}"/>
              </a:ext>
            </a:extLst>
          </p:cNvPr>
          <p:cNvPicPr>
            <a:picLocks noChangeAspect="1"/>
          </p:cNvPicPr>
          <p:nvPr/>
        </p:nvPicPr>
        <p:blipFill rotWithShape="1">
          <a:blip r:embed="rId4"/>
          <a:srcRect l="38115" t="11695" r="50073" b="3513"/>
          <a:stretch/>
        </p:blipFill>
        <p:spPr>
          <a:xfrm>
            <a:off x="1769696" y="1779661"/>
            <a:ext cx="1080120" cy="2088232"/>
          </a:xfrm>
          <a:prstGeom prst="rect">
            <a:avLst/>
          </a:prstGeom>
        </p:spPr>
      </p:pic>
      <p:sp>
        <p:nvSpPr>
          <p:cNvPr id="8" name="Rectangle 7">
            <a:extLst>
              <a:ext uri="{FF2B5EF4-FFF2-40B4-BE49-F238E27FC236}">
                <a16:creationId xmlns:a16="http://schemas.microsoft.com/office/drawing/2014/main" id="{6E14AB6E-6B2D-4298-8636-CB712E59AD04}"/>
              </a:ext>
            </a:extLst>
          </p:cNvPr>
          <p:cNvSpPr/>
          <p:nvPr/>
        </p:nvSpPr>
        <p:spPr>
          <a:xfrm>
            <a:off x="1315200" y="2571750"/>
            <a:ext cx="454496" cy="461665"/>
          </a:xfrm>
          <a:prstGeom prst="rect">
            <a:avLst/>
          </a:prstGeom>
        </p:spPr>
        <p:txBody>
          <a:bodyPr wrap="square">
            <a:spAutoFit/>
          </a:bodyPr>
          <a:lstStyle/>
          <a:p>
            <a:pPr algn="ctr"/>
            <a:r>
              <a:rPr lang="en-US" sz="2400" dirty="0">
                <a:latin typeface="Titillium Web" panose="020B0604020202020204"/>
                <a:ea typeface="Open Sans" panose="020B0606030504020204" pitchFamily="34" charset="0"/>
                <a:cs typeface="Helvetica" panose="020B0604020202020204" pitchFamily="34" charset="0"/>
              </a:rPr>
              <a:t>+</a:t>
            </a:r>
          </a:p>
        </p:txBody>
      </p:sp>
      <p:pic>
        <p:nvPicPr>
          <p:cNvPr id="9" name="Picture 8">
            <a:extLst>
              <a:ext uri="{FF2B5EF4-FFF2-40B4-BE49-F238E27FC236}">
                <a16:creationId xmlns:a16="http://schemas.microsoft.com/office/drawing/2014/main" id="{08B3C93D-ADBA-419C-969B-D0B72AD6432B}"/>
              </a:ext>
            </a:extLst>
          </p:cNvPr>
          <p:cNvPicPr>
            <a:picLocks noChangeAspect="1"/>
          </p:cNvPicPr>
          <p:nvPr/>
        </p:nvPicPr>
        <p:blipFill rotWithShape="1">
          <a:blip r:embed="rId4"/>
          <a:srcRect l="52290" t="14619" r="35723" b="3513"/>
          <a:stretch/>
        </p:blipFill>
        <p:spPr>
          <a:xfrm>
            <a:off x="219154" y="1851669"/>
            <a:ext cx="1096046" cy="2016224"/>
          </a:xfrm>
          <a:prstGeom prst="rect">
            <a:avLst/>
          </a:prstGeom>
        </p:spPr>
      </p:pic>
    </p:spTree>
    <p:custDataLst>
      <p:tags r:id="rId1"/>
    </p:custDataLst>
    <p:extLst>
      <p:ext uri="{BB962C8B-B14F-4D97-AF65-F5344CB8AC3E}">
        <p14:creationId xmlns:p14="http://schemas.microsoft.com/office/powerpoint/2010/main" val="3708351326"/>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5400600"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Operations Optimization</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20" name="Rectangle 19">
            <a:extLst>
              <a:ext uri="{FF2B5EF4-FFF2-40B4-BE49-F238E27FC236}">
                <a16:creationId xmlns:a16="http://schemas.microsoft.com/office/drawing/2014/main" id="{0E3CB7F1-6303-44EB-B10F-397011CA6CA7}"/>
              </a:ext>
            </a:extLst>
          </p:cNvPr>
          <p:cNvSpPr/>
          <p:nvPr/>
        </p:nvSpPr>
        <p:spPr>
          <a:xfrm>
            <a:off x="323526" y="898115"/>
            <a:ext cx="8496948" cy="954107"/>
          </a:xfrm>
          <a:prstGeom prst="rect">
            <a:avLst/>
          </a:prstGeom>
        </p:spPr>
        <p:txBody>
          <a:bodyPr wrap="square">
            <a:spAutoFit/>
          </a:bodyPr>
          <a:lstStyle/>
          <a:p>
            <a:pPr marL="285750" indent="-285750">
              <a:buFont typeface="Wingdings" panose="05000000000000000000" pitchFamily="2" charset="2"/>
              <a:buChar char="§"/>
            </a:pPr>
            <a:r>
              <a:rPr lang="en-US" sz="1400" dirty="0">
                <a:latin typeface="Titillium Web" panose="020B0604020202020204"/>
                <a:ea typeface="Open Sans" panose="020B0606030504020204" pitchFamily="34" charset="0"/>
                <a:cs typeface="Helvetica" panose="020B0604020202020204" pitchFamily="34" charset="0"/>
              </a:rPr>
              <a:t>When designing ML models for tiny IoT hardware, only limited operations can be used to keep the cost low</a:t>
            </a:r>
          </a:p>
          <a:p>
            <a:pPr marL="285750" indent="-285750">
              <a:buFont typeface="Wingdings" panose="05000000000000000000" pitchFamily="2" charset="2"/>
              <a:buChar char="§"/>
            </a:pPr>
            <a:endParaRPr lang="en-US" sz="14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400" dirty="0">
                <a:latin typeface="Titillium Web" panose="020B0604020202020204"/>
                <a:ea typeface="Open Sans" panose="020B0606030504020204" pitchFamily="34" charset="0"/>
                <a:cs typeface="Helvetica" panose="020B0604020202020204" pitchFamily="34" charset="0"/>
              </a:rPr>
              <a:t>Over 90% arithmetic operations are used by convolutional (CONV) layers. So, we already convert floating-point operations into int-8 (fixed point) during post-training quantization </a:t>
            </a:r>
          </a:p>
        </p:txBody>
      </p:sp>
      <p:sp>
        <p:nvSpPr>
          <p:cNvPr id="5" name="Rectangle 4">
            <a:extLst>
              <a:ext uri="{FF2B5EF4-FFF2-40B4-BE49-F238E27FC236}">
                <a16:creationId xmlns:a16="http://schemas.microsoft.com/office/drawing/2014/main" id="{6246938E-A68C-4E8B-AB6D-B7571CF8B69A}"/>
              </a:ext>
            </a:extLst>
          </p:cNvPr>
          <p:cNvSpPr/>
          <p:nvPr/>
        </p:nvSpPr>
        <p:spPr>
          <a:xfrm>
            <a:off x="4823830" y="2563161"/>
            <a:ext cx="3996644" cy="1815882"/>
          </a:xfrm>
          <a:prstGeom prst="rect">
            <a:avLst/>
          </a:prstGeom>
        </p:spPr>
        <p:txBody>
          <a:bodyPr wrap="square">
            <a:spAutoFit/>
          </a:bodyPr>
          <a:lstStyle/>
          <a:p>
            <a:pPr marL="285750"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Depth-separation of 3D filters</a:t>
            </a:r>
          </a:p>
          <a:p>
            <a:pPr marL="285750" indent="-285750">
              <a:buFont typeface="Wingdings" panose="05000000000000000000" pitchFamily="2" charset="2"/>
              <a:buChar char="ü"/>
            </a:pPr>
            <a:endParaRPr lang="en-US" sz="14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Also Decompose 2-D CONVs and 1-D CONVs to reduce parameters and operations count</a:t>
            </a:r>
          </a:p>
          <a:p>
            <a:pPr marL="285750" indent="-285750">
              <a:buFont typeface="Wingdings" panose="05000000000000000000" pitchFamily="2" charset="2"/>
              <a:buChar char="ü"/>
            </a:pPr>
            <a:endParaRPr lang="en-US" sz="14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3D convolution uses C * A * B multiplications, whereas a depth-separable 3D convolution only requires C + A + B multiplications</a:t>
            </a:r>
          </a:p>
        </p:txBody>
      </p:sp>
      <p:pic>
        <p:nvPicPr>
          <p:cNvPr id="11" name="Picture 2">
            <a:extLst>
              <a:ext uri="{FF2B5EF4-FFF2-40B4-BE49-F238E27FC236}">
                <a16:creationId xmlns:a16="http://schemas.microsoft.com/office/drawing/2014/main" id="{CA2EF604-F8DD-4F79-8E3A-04F52AFA7B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067694"/>
            <a:ext cx="3996644" cy="280831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51729937"/>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7632848"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FBAE40"/>
                </a:solidFill>
                <a:latin typeface="Helvetica" panose="020B0604020202020204" pitchFamily="34" charset="0"/>
                <a:ea typeface="+mj-lt"/>
                <a:cs typeface="Helvetica" panose="020B0604020202020204" pitchFamily="34" charset="0"/>
              </a:rPr>
              <a:t>Joint Operations &amp; Post-training Optimization</a:t>
            </a:r>
            <a:endParaRPr lang="en-US" sz="24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2987824" y="1987264"/>
            <a:ext cx="5796644" cy="1384995"/>
          </a:xfrm>
          <a:prstGeom prst="rect">
            <a:avLst/>
          </a:prstGeom>
        </p:spPr>
        <p:txBody>
          <a:bodyPr wrap="square">
            <a:spAutoFit/>
          </a:bodyPr>
          <a:lstStyle/>
          <a:p>
            <a:pPr marL="285750" indent="-285750">
              <a:buFont typeface="Wingdings" panose="05000000000000000000" pitchFamily="2" charset="2"/>
              <a:buChar char="§"/>
            </a:pPr>
            <a:r>
              <a:rPr lang="en-US" sz="1400" dirty="0">
                <a:latin typeface="Titillium Web" panose="020B0604020202020204"/>
                <a:ea typeface="Open Sans" panose="020B0606030504020204" pitchFamily="34" charset="0"/>
                <a:cs typeface="Helvetica" panose="020B0604020202020204" pitchFamily="34" charset="0"/>
              </a:rPr>
              <a:t>Even if the models such as </a:t>
            </a:r>
            <a:r>
              <a:rPr lang="en-US" sz="1400" dirty="0" err="1">
                <a:latin typeface="Titillium Web" panose="020B0604020202020204"/>
                <a:ea typeface="Open Sans" panose="020B0606030504020204" pitchFamily="34" charset="0"/>
                <a:cs typeface="Helvetica" panose="020B0604020202020204" pitchFamily="34" charset="0"/>
              </a:rPr>
              <a:t>MobileNet</a:t>
            </a:r>
            <a:r>
              <a:rPr lang="en-US" sz="1400" dirty="0">
                <a:latin typeface="Titillium Web" panose="020B0604020202020204"/>
                <a:ea typeface="Open Sans" panose="020B0606030504020204" pitchFamily="34" charset="0"/>
                <a:cs typeface="Helvetica" panose="020B0604020202020204" pitchFamily="34" charset="0"/>
              </a:rPr>
              <a:t> and </a:t>
            </a:r>
            <a:r>
              <a:rPr lang="en-US" sz="1400" dirty="0" err="1">
                <a:latin typeface="Titillium Web" panose="020B0604020202020204"/>
                <a:ea typeface="Open Sans" panose="020B0606030504020204" pitchFamily="34" charset="0"/>
                <a:cs typeface="Helvetica" panose="020B0604020202020204" pitchFamily="34" charset="0"/>
              </a:rPr>
              <a:t>SqueezeNet</a:t>
            </a:r>
            <a:r>
              <a:rPr lang="en-US" sz="1400" dirty="0">
                <a:latin typeface="Titillium Web" panose="020B0604020202020204"/>
                <a:ea typeface="Open Sans" panose="020B0606030504020204" pitchFamily="34" charset="0"/>
                <a:cs typeface="Helvetica" panose="020B0604020202020204" pitchFamily="34" charset="0"/>
              </a:rPr>
              <a:t> are manually designed to execute within a tight memory budget, it would exceed the </a:t>
            </a:r>
            <a:r>
              <a:rPr lang="en-US" sz="1400" dirty="0" err="1">
                <a:latin typeface="Titillium Web" panose="020B0604020202020204"/>
                <a:ea typeface="Open Sans" panose="020B0606030504020204" pitchFamily="34" charset="0"/>
                <a:cs typeface="Helvetica" panose="020B0604020202020204" pitchFamily="34" charset="0"/>
              </a:rPr>
              <a:t>AIoT</a:t>
            </a:r>
            <a:r>
              <a:rPr lang="en-US" sz="1400" dirty="0">
                <a:latin typeface="Titillium Web" panose="020B0604020202020204"/>
                <a:ea typeface="Open Sans" panose="020B0606030504020204" pitchFamily="34" charset="0"/>
                <a:cs typeface="Helvetica" panose="020B0604020202020204" pitchFamily="34" charset="0"/>
              </a:rPr>
              <a:t> board's capacity by over 5 x times</a:t>
            </a:r>
          </a:p>
          <a:p>
            <a:pPr marL="285750" indent="-285750">
              <a:buFont typeface="Wingdings" panose="05000000000000000000" pitchFamily="2" charset="2"/>
              <a:buChar char="§"/>
            </a:pPr>
            <a:endParaRPr lang="en-US" sz="14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400" dirty="0">
                <a:latin typeface="Titillium Web" panose="020B0604020202020204"/>
                <a:ea typeface="Open Sans" panose="020B0606030504020204" pitchFamily="34" charset="0"/>
                <a:cs typeface="Helvetica" panose="020B0604020202020204" pitchFamily="34" charset="0"/>
              </a:rPr>
              <a:t>Hence, we propose to first optimize the operations of any model, then perform post-training model optimization</a:t>
            </a:r>
          </a:p>
        </p:txBody>
      </p:sp>
      <p:pic>
        <p:nvPicPr>
          <p:cNvPr id="13" name="Picture 12">
            <a:extLst>
              <a:ext uri="{FF2B5EF4-FFF2-40B4-BE49-F238E27FC236}">
                <a16:creationId xmlns:a16="http://schemas.microsoft.com/office/drawing/2014/main" id="{C03FA045-0E48-4E1D-BC72-D1E3096B18C9}"/>
              </a:ext>
            </a:extLst>
          </p:cNvPr>
          <p:cNvPicPr>
            <a:picLocks noChangeAspect="1"/>
          </p:cNvPicPr>
          <p:nvPr/>
        </p:nvPicPr>
        <p:blipFill rotWithShape="1">
          <a:blip r:embed="rId4"/>
          <a:srcRect l="38115" t="11695" r="50073" b="3513"/>
          <a:stretch/>
        </p:blipFill>
        <p:spPr>
          <a:xfrm>
            <a:off x="1450826" y="1635646"/>
            <a:ext cx="1080120" cy="2088232"/>
          </a:xfrm>
          <a:prstGeom prst="rect">
            <a:avLst/>
          </a:prstGeom>
        </p:spPr>
      </p:pic>
      <p:sp>
        <p:nvSpPr>
          <p:cNvPr id="7" name="Rectangle 6">
            <a:extLst>
              <a:ext uri="{FF2B5EF4-FFF2-40B4-BE49-F238E27FC236}">
                <a16:creationId xmlns:a16="http://schemas.microsoft.com/office/drawing/2014/main" id="{E2E5AB23-9F4F-4E60-B9D7-1E942B4B4969}"/>
              </a:ext>
            </a:extLst>
          </p:cNvPr>
          <p:cNvSpPr/>
          <p:nvPr/>
        </p:nvSpPr>
        <p:spPr>
          <a:xfrm>
            <a:off x="959471" y="2448859"/>
            <a:ext cx="454496" cy="461665"/>
          </a:xfrm>
          <a:prstGeom prst="rect">
            <a:avLst/>
          </a:prstGeom>
        </p:spPr>
        <p:txBody>
          <a:bodyPr wrap="square">
            <a:spAutoFit/>
          </a:bodyPr>
          <a:lstStyle/>
          <a:p>
            <a:pPr algn="ctr"/>
            <a:r>
              <a:rPr lang="en-US" sz="2400" dirty="0">
                <a:latin typeface="Titillium Web" panose="020B0604020202020204"/>
                <a:ea typeface="Open Sans" panose="020B0606030504020204" pitchFamily="34" charset="0"/>
                <a:cs typeface="Helvetica" panose="020B0604020202020204" pitchFamily="34" charset="0"/>
              </a:rPr>
              <a:t>+</a:t>
            </a:r>
          </a:p>
        </p:txBody>
      </p:sp>
      <p:pic>
        <p:nvPicPr>
          <p:cNvPr id="17" name="Picture 16">
            <a:extLst>
              <a:ext uri="{FF2B5EF4-FFF2-40B4-BE49-F238E27FC236}">
                <a16:creationId xmlns:a16="http://schemas.microsoft.com/office/drawing/2014/main" id="{53D7AC6A-724D-45E3-8A1F-1F9F808FCD7B}"/>
              </a:ext>
            </a:extLst>
          </p:cNvPr>
          <p:cNvPicPr>
            <a:picLocks noChangeAspect="1"/>
          </p:cNvPicPr>
          <p:nvPr/>
        </p:nvPicPr>
        <p:blipFill rotWithShape="1">
          <a:blip r:embed="rId4"/>
          <a:srcRect l="67640" t="17633" r="23620" b="67747"/>
          <a:stretch/>
        </p:blipFill>
        <p:spPr>
          <a:xfrm>
            <a:off x="179512" y="2499744"/>
            <a:ext cx="799231" cy="360039"/>
          </a:xfrm>
          <a:prstGeom prst="rect">
            <a:avLst/>
          </a:prstGeom>
        </p:spPr>
      </p:pic>
    </p:spTree>
    <p:custDataLst>
      <p:tags r:id="rId1"/>
    </p:custDataLst>
    <p:extLst>
      <p:ext uri="{BB962C8B-B14F-4D97-AF65-F5344CB8AC3E}">
        <p14:creationId xmlns:p14="http://schemas.microsoft.com/office/powerpoint/2010/main" val="3894626159"/>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5400600"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Workload Optimization</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638563" y="1131590"/>
            <a:ext cx="7866874" cy="2554545"/>
          </a:xfrm>
          <a:prstGeom prst="rect">
            <a:avLst/>
          </a:prstGeom>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The complexity and size of the model have an impact on the workload</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Larger and denser models lead to increased processor workload</a:t>
            </a:r>
          </a:p>
          <a:p>
            <a:pPr lvl="1"/>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Hardware spends more time working and less time idle resulting in elevated power consumption and heat output</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We present techniques that can be used to reduce workloads. The methods we recommend apply globally, i.e., not biased towards local performance optimizations for a single operation, as in many previous works</a:t>
            </a:r>
          </a:p>
        </p:txBody>
      </p:sp>
    </p:spTree>
    <p:custDataLst>
      <p:tags r:id="rId1"/>
    </p:custDataLst>
    <p:extLst>
      <p:ext uri="{BB962C8B-B14F-4D97-AF65-F5344CB8AC3E}">
        <p14:creationId xmlns:p14="http://schemas.microsoft.com/office/powerpoint/2010/main" val="3314020260"/>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5400600"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Workload Optimization</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395536" y="843558"/>
            <a:ext cx="8532948" cy="4031873"/>
          </a:xfrm>
          <a:prstGeom prst="rect">
            <a:avLst/>
          </a:prstGeom>
        </p:spPr>
        <p:txBody>
          <a:bodyPr wrap="square">
            <a:spAutoFit/>
          </a:bodyPr>
          <a:lstStyle/>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Input data reduction</a:t>
            </a:r>
            <a:r>
              <a:rPr lang="en-US" sz="1600" dirty="0">
                <a:latin typeface="Titillium Web" panose="020B0604020202020204"/>
                <a:ea typeface="Open Sans" panose="020B0606030504020204" pitchFamily="34" charset="0"/>
                <a:cs typeface="Helvetica" panose="020B0604020202020204" pitchFamily="34" charset="0"/>
              </a:rPr>
              <a:t> Use computationally inexpensive low pass filters</a:t>
            </a:r>
          </a:p>
          <a:p>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Hardware accelerators</a:t>
            </a:r>
            <a:r>
              <a:rPr lang="en-US" sz="1600" dirty="0">
                <a:latin typeface="Titillium Web" panose="020B0604020202020204"/>
                <a:ea typeface="Open Sans" panose="020B0606030504020204" pitchFamily="34" charset="0"/>
                <a:cs typeface="Helvetica" panose="020B0604020202020204" pitchFamily="34" charset="0"/>
              </a:rPr>
              <a:t> Resource-constrained devices are not capable to utilize off-the-shelf accelerators. For successful offloads, we recommend </a:t>
            </a:r>
          </a:p>
          <a:p>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Storing the C code of the optimized model to be executed in a shared memory location</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Perform parallel offloading for internal data reuse</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Offload the processing to the inbuilt KPU, FFT units</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Number of threads</a:t>
            </a:r>
            <a:r>
              <a:rPr lang="en-US" sz="1600" dirty="0">
                <a:latin typeface="Titillium Web" panose="020B0604020202020204"/>
                <a:ea typeface="Open Sans" panose="020B0606030504020204" pitchFamily="34" charset="0"/>
                <a:cs typeface="Helvetica" panose="020B0604020202020204" pitchFamily="34" charset="0"/>
              </a:rPr>
              <a:t> Limit the number of threads initialized by NNs for computation</a:t>
            </a:r>
          </a:p>
          <a:p>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Low-level optimization</a:t>
            </a:r>
            <a:r>
              <a:rPr lang="en-US" sz="1600" dirty="0">
                <a:latin typeface="Titillium Web" panose="020B0604020202020204"/>
                <a:ea typeface="Open Sans" panose="020B0606030504020204" pitchFamily="34" charset="0"/>
                <a:cs typeface="Helvetica" panose="020B0604020202020204" pitchFamily="34" charset="0"/>
              </a:rPr>
              <a:t> Perform low-level optimization of convolution to eliminate unnecessary data layout transformation overheads</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Linear algebraic properties</a:t>
            </a:r>
            <a:r>
              <a:rPr lang="en-US" sz="1600" dirty="0">
                <a:latin typeface="Titillium Web" panose="020B0604020202020204"/>
                <a:ea typeface="Open Sans" panose="020B0606030504020204" pitchFamily="34" charset="0"/>
                <a:cs typeface="Helvetica" panose="020B0604020202020204" pitchFamily="34" charset="0"/>
              </a:rPr>
              <a:t> Analyze the linear algebraic properties of models and apply algorithms such as Strassen Gaussian elimination, Winograd's minimal ﬁltering</a:t>
            </a:r>
          </a:p>
        </p:txBody>
      </p:sp>
    </p:spTree>
    <p:custDataLst>
      <p:tags r:id="rId1"/>
    </p:custDataLst>
    <p:extLst>
      <p:ext uri="{BB962C8B-B14F-4D97-AF65-F5344CB8AC3E}">
        <p14:creationId xmlns:p14="http://schemas.microsoft.com/office/powerpoint/2010/main" val="623586787"/>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5400600"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Kernels Optimization</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377534" y="843558"/>
            <a:ext cx="8388932" cy="4031873"/>
          </a:xfrm>
          <a:prstGeom prst="rect">
            <a:avLst/>
          </a:prstGeom>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The general C/C++ implemented kernels for MCUs need hardware-specific optimizations</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We present library independent kernel optimization techniques that are generic across a wide range of resource-constrained hardware for guaranteeing no runtime performance bottlenecks</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Remove excess modules, components in project directory before building a project</a:t>
            </a:r>
          </a:p>
          <a:p>
            <a:pPr lvl="1"/>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Group multiple operators together within a single kernel</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Go deep into the assembly code level for improving small matrix multiplication tasks. Implement the matrix multiplication kernel with 2x2 kernels to save on load instructions</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Convolutions should be partitioned into disjoint pieces to achieve parallelism</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Self-customized thread pooling techniques should be used to reduce overheads while launching and suppressing threads to reduce performance jitters while adding threads</a:t>
            </a:r>
          </a:p>
        </p:txBody>
      </p:sp>
    </p:spTree>
    <p:custDataLst>
      <p:tags r:id="rId1"/>
    </p:custDataLst>
    <p:extLst>
      <p:ext uri="{BB962C8B-B14F-4D97-AF65-F5344CB8AC3E}">
        <p14:creationId xmlns:p14="http://schemas.microsoft.com/office/powerpoint/2010/main" val="2834121518"/>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5400600"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RCE-NN Steps</a:t>
            </a:r>
            <a:endParaRPr lang="en-US" sz="2800" b="1" dirty="0">
              <a:solidFill>
                <a:srgbClr val="FBAE40"/>
              </a:solidFill>
              <a:latin typeface="Helvetica" panose="020B0604020202020204" pitchFamily="34" charset="0"/>
              <a:cs typeface="Helvetica"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2B7DF8D6-35A9-407B-85C6-6B520EBB946E}"/>
              </a:ext>
            </a:extLst>
          </p:cNvPr>
          <p:cNvPicPr>
            <a:picLocks noChangeAspect="1"/>
          </p:cNvPicPr>
          <p:nvPr/>
        </p:nvPicPr>
        <p:blipFill>
          <a:blip r:embed="rId4"/>
          <a:stretch>
            <a:fillRect/>
          </a:stretch>
        </p:blipFill>
        <p:spPr>
          <a:xfrm>
            <a:off x="1349896" y="958525"/>
            <a:ext cx="6444208" cy="1465934"/>
          </a:xfrm>
          <a:prstGeom prst="rect">
            <a:avLst/>
          </a:prstGeom>
        </p:spPr>
      </p:pic>
      <p:sp>
        <p:nvSpPr>
          <p:cNvPr id="7" name="Rectangle 6">
            <a:extLst>
              <a:ext uri="{FF2B5EF4-FFF2-40B4-BE49-F238E27FC236}">
                <a16:creationId xmlns:a16="http://schemas.microsoft.com/office/drawing/2014/main" id="{547FECEE-80AF-47E6-931B-E5330FCB0E5A}"/>
              </a:ext>
            </a:extLst>
          </p:cNvPr>
          <p:cNvSpPr/>
          <p:nvPr/>
        </p:nvSpPr>
        <p:spPr>
          <a:xfrm>
            <a:off x="611560" y="2755450"/>
            <a:ext cx="7488832" cy="1815882"/>
          </a:xfrm>
          <a:prstGeom prst="rect">
            <a:avLst/>
          </a:prstGeom>
        </p:spPr>
        <p:txBody>
          <a:bodyPr wrap="square">
            <a:spAutoFit/>
          </a:bodyPr>
          <a:lstStyle/>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Step1: Model to </a:t>
            </a:r>
            <a:r>
              <a:rPr lang="en-US" sz="1600" b="1" dirty="0" err="1">
                <a:latin typeface="Titillium Web" panose="020B0604020202020204"/>
                <a:ea typeface="Open Sans" panose="020B0606030504020204" pitchFamily="34" charset="0"/>
                <a:cs typeface="Helvetica" panose="020B0604020202020204" pitchFamily="34" charset="0"/>
              </a:rPr>
              <a:t>FlatBuffer</a:t>
            </a:r>
            <a:r>
              <a:rPr lang="en-US" sz="1600" b="1" dirty="0">
                <a:latin typeface="Titillium Web" panose="020B0604020202020204"/>
                <a:ea typeface="Open Sans" panose="020B0606030504020204" pitchFamily="34" charset="0"/>
                <a:cs typeface="Helvetica" panose="020B0604020202020204" pitchFamily="34" charset="0"/>
              </a:rPr>
              <a:t> Conversion</a:t>
            </a:r>
          </a:p>
          <a:p>
            <a:endParaRPr lang="en-US" sz="1600" b="1"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Creates flat buffers of the CNNs </a:t>
            </a:r>
          </a:p>
          <a:p>
            <a:pPr lvl="1"/>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Memory-mapped and can be utilized directly from disk/flash </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Zero additional memory requirements for data access</a:t>
            </a:r>
          </a:p>
        </p:txBody>
      </p:sp>
    </p:spTree>
    <p:custDataLst>
      <p:tags r:id="rId1"/>
    </p:custDataLst>
    <p:extLst>
      <p:ext uri="{BB962C8B-B14F-4D97-AF65-F5344CB8AC3E}">
        <p14:creationId xmlns:p14="http://schemas.microsoft.com/office/powerpoint/2010/main" val="1545829749"/>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5400600"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RCE-NN Steps</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305780" y="878980"/>
            <a:ext cx="8532440" cy="1815882"/>
          </a:xfrm>
          <a:prstGeom prst="rect">
            <a:avLst/>
          </a:prstGeom>
        </p:spPr>
        <p:txBody>
          <a:bodyPr wrap="square">
            <a:spAutoFit/>
          </a:bodyPr>
          <a:lstStyle/>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Step2: </a:t>
            </a:r>
            <a:r>
              <a:rPr lang="en-US" sz="1600" b="1" dirty="0" err="1">
                <a:latin typeface="Titillium Web" panose="020B0604020202020204"/>
                <a:ea typeface="Open Sans" panose="020B0606030504020204" pitchFamily="34" charset="0"/>
                <a:cs typeface="Helvetica" panose="020B0604020202020204" pitchFamily="34" charset="0"/>
              </a:rPr>
              <a:t>FlatBuffer</a:t>
            </a:r>
            <a:r>
              <a:rPr lang="en-US" sz="1600" b="1" dirty="0">
                <a:latin typeface="Titillium Web" panose="020B0604020202020204"/>
                <a:ea typeface="Open Sans" panose="020B0606030504020204" pitchFamily="34" charset="0"/>
                <a:cs typeface="Helvetica" panose="020B0604020202020204" pitchFamily="34" charset="0"/>
              </a:rPr>
              <a:t> to C-byte Array</a:t>
            </a:r>
          </a:p>
          <a:p>
            <a:pPr marL="285750" indent="-285750">
              <a:buFont typeface="Wingdings" panose="05000000000000000000" pitchFamily="2" charset="2"/>
              <a:buChar char="§"/>
            </a:pPr>
            <a:endParaRPr lang="en-US" sz="1600" b="1"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MCUs in edge devices lack native filesystem support. Hence, we cannot load and execute the regular format (“.h5”, “.pb”, “.tflite”, etc.) trained CNNs</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We convert the quantized version of the trained model into a C array and compile it along with the program for the IoT application which is to be executed on the edge device</a:t>
            </a:r>
          </a:p>
        </p:txBody>
      </p:sp>
      <p:sp>
        <p:nvSpPr>
          <p:cNvPr id="8" name="Rectangle 7">
            <a:extLst>
              <a:ext uri="{FF2B5EF4-FFF2-40B4-BE49-F238E27FC236}">
                <a16:creationId xmlns:a16="http://schemas.microsoft.com/office/drawing/2014/main" id="{95122AC7-FD16-48C0-B453-89394717D006}"/>
              </a:ext>
            </a:extLst>
          </p:cNvPr>
          <p:cNvSpPr/>
          <p:nvPr/>
        </p:nvSpPr>
        <p:spPr>
          <a:xfrm>
            <a:off x="3707904" y="2957805"/>
            <a:ext cx="4028781" cy="1569660"/>
          </a:xfrm>
          <a:prstGeom prst="rect">
            <a:avLst/>
          </a:prstGeom>
          <a:solidFill>
            <a:schemeClr val="bg1">
              <a:lumMod val="85000"/>
            </a:schemeClr>
          </a:solidFill>
          <a:ln>
            <a:solidFill>
              <a:schemeClr val="bg1">
                <a:lumMod val="65000"/>
              </a:schemeClr>
            </a:solidFill>
          </a:ln>
        </p:spPr>
        <p:txBody>
          <a:bodyPr wrap="square">
            <a:spAutoFit/>
          </a:bodyPr>
          <a:lstStyle/>
          <a:p>
            <a:r>
              <a:rPr lang="en-US" sz="1200" b="1" dirty="0">
                <a:latin typeface="Ubuntu Light"/>
              </a:rPr>
              <a:t>T</a:t>
            </a:r>
            <a:r>
              <a:rPr lang="it-IT" sz="1200" b="1" dirty="0">
                <a:latin typeface="Ubuntu Light"/>
              </a:rPr>
              <a:t>ranslated C byte array:</a:t>
            </a:r>
            <a:endParaRPr lang="en-US" sz="1200" b="1" dirty="0">
              <a:latin typeface="Ubuntu Light"/>
            </a:endParaRPr>
          </a:p>
          <a:p>
            <a:r>
              <a:rPr lang="en-US" sz="1050" dirty="0"/>
              <a:t>unsigned char </a:t>
            </a:r>
            <a:r>
              <a:rPr lang="it-IT" sz="1050" dirty="0">
                <a:latin typeface="Ubuntu Light"/>
              </a:rPr>
              <a:t>converted_quantised_model </a:t>
            </a:r>
            <a:r>
              <a:rPr lang="en-US" sz="1050" dirty="0"/>
              <a:t>[] = {</a:t>
            </a:r>
          </a:p>
          <a:p>
            <a:r>
              <a:rPr lang="en-US" sz="1050" dirty="0">
                <a:solidFill>
                  <a:srgbClr val="FF0000"/>
                </a:solidFill>
              </a:rPr>
              <a:t>0x18, 0x00, 0x00, 0x00, 0x54, 0x46, 0x4c, 0x33, 0x00, 0x00, 0x0e, 0x00,</a:t>
            </a:r>
          </a:p>
          <a:p>
            <a:r>
              <a:rPr lang="en-US" sz="1050" dirty="0">
                <a:solidFill>
                  <a:srgbClr val="FF0000"/>
                </a:solidFill>
              </a:rPr>
              <a:t>...</a:t>
            </a:r>
          </a:p>
          <a:p>
            <a:r>
              <a:rPr lang="en-US" sz="1050" dirty="0">
                <a:solidFill>
                  <a:srgbClr val="FF0000"/>
                </a:solidFill>
              </a:rPr>
              <a:t>...</a:t>
            </a:r>
          </a:p>
          <a:p>
            <a:r>
              <a:rPr lang="en-US" sz="1050" dirty="0">
                <a:solidFill>
                  <a:srgbClr val="FF0000"/>
                </a:solidFill>
              </a:rPr>
              <a:t>…</a:t>
            </a:r>
          </a:p>
          <a:p>
            <a:r>
              <a:rPr lang="en-US" sz="1050" dirty="0"/>
              <a:t>};</a:t>
            </a:r>
          </a:p>
          <a:p>
            <a:r>
              <a:rPr lang="en-US" sz="1050" dirty="0"/>
              <a:t>unsigned int </a:t>
            </a:r>
            <a:r>
              <a:rPr lang="it-IT" sz="1050" dirty="0">
                <a:latin typeface="Ubuntu Light"/>
              </a:rPr>
              <a:t>converted_quantised model</a:t>
            </a:r>
            <a:r>
              <a:rPr lang="en-US" sz="1050" dirty="0"/>
              <a:t>_len = 21200;</a:t>
            </a:r>
            <a:endParaRPr lang="en-US" sz="1200" dirty="0">
              <a:latin typeface="Ubuntu Light"/>
            </a:endParaRPr>
          </a:p>
        </p:txBody>
      </p:sp>
      <p:sp>
        <p:nvSpPr>
          <p:cNvPr id="9" name="Rectangle 8">
            <a:extLst>
              <a:ext uri="{FF2B5EF4-FFF2-40B4-BE49-F238E27FC236}">
                <a16:creationId xmlns:a16="http://schemas.microsoft.com/office/drawing/2014/main" id="{B3981FDA-9B0A-40F9-86EA-A257B1788A06}"/>
              </a:ext>
            </a:extLst>
          </p:cNvPr>
          <p:cNvSpPr/>
          <p:nvPr/>
        </p:nvSpPr>
        <p:spPr>
          <a:xfrm>
            <a:off x="1803052" y="3234803"/>
            <a:ext cx="1581649" cy="1015663"/>
          </a:xfrm>
          <a:prstGeom prst="rect">
            <a:avLst/>
          </a:prstGeom>
          <a:solidFill>
            <a:schemeClr val="bg1">
              <a:lumMod val="85000"/>
            </a:schemeClr>
          </a:solidFill>
          <a:ln>
            <a:solidFill>
              <a:schemeClr val="bg1">
                <a:lumMod val="65000"/>
              </a:schemeClr>
            </a:solidFill>
          </a:ln>
        </p:spPr>
        <p:txBody>
          <a:bodyPr wrap="square">
            <a:spAutoFit/>
          </a:bodyPr>
          <a:lstStyle/>
          <a:p>
            <a:pPr algn="ctr"/>
            <a:r>
              <a:rPr lang="it-IT" sz="1200" b="1" dirty="0">
                <a:latin typeface="Ubuntu Light"/>
              </a:rPr>
              <a:t>Command: </a:t>
            </a:r>
            <a:r>
              <a:rPr lang="it-IT" sz="1200" dirty="0">
                <a:latin typeface="Ubuntu Light"/>
              </a:rPr>
              <a:t>xxd -i converted_quantised_model file  &gt; translated c byte array of model.cc</a:t>
            </a:r>
          </a:p>
        </p:txBody>
      </p:sp>
      <p:cxnSp>
        <p:nvCxnSpPr>
          <p:cNvPr id="10" name="Straight Arrow Connector 9">
            <a:extLst>
              <a:ext uri="{FF2B5EF4-FFF2-40B4-BE49-F238E27FC236}">
                <a16:creationId xmlns:a16="http://schemas.microsoft.com/office/drawing/2014/main" id="{2A770D2B-E350-49B0-805F-C5540513470B}"/>
              </a:ext>
            </a:extLst>
          </p:cNvPr>
          <p:cNvCxnSpPr>
            <a:cxnSpLocks/>
            <a:stCxn id="9" idx="3"/>
            <a:endCxn id="8" idx="1"/>
          </p:cNvCxnSpPr>
          <p:nvPr/>
        </p:nvCxnSpPr>
        <p:spPr>
          <a:xfrm>
            <a:off x="3384701" y="3742635"/>
            <a:ext cx="323203" cy="0"/>
          </a:xfrm>
          <a:prstGeom prst="straightConnector1">
            <a:avLst/>
          </a:prstGeom>
          <a:ln>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C7BB676-A1BE-4512-A7AE-E66721E8D5A7}"/>
              </a:ext>
            </a:extLst>
          </p:cNvPr>
          <p:cNvSpPr txBox="1"/>
          <p:nvPr/>
        </p:nvSpPr>
        <p:spPr>
          <a:xfrm flipH="1">
            <a:off x="2480815" y="4659554"/>
            <a:ext cx="4303103" cy="276999"/>
          </a:xfrm>
          <a:prstGeom prst="rect">
            <a:avLst/>
          </a:prstGeom>
          <a:noFill/>
        </p:spPr>
        <p:txBody>
          <a:bodyPr wrap="square" rtlCol="0">
            <a:spAutoFit/>
          </a:bodyPr>
          <a:lstStyle/>
          <a:p>
            <a:pPr algn="ctr"/>
            <a:r>
              <a:rPr lang="en-US" sz="1200" dirty="0">
                <a:latin typeface="Titillium Web" panose="020B0604020202020204"/>
              </a:rPr>
              <a:t>Method to translate the trained model into a C byte array</a:t>
            </a:r>
          </a:p>
        </p:txBody>
      </p:sp>
    </p:spTree>
    <p:custDataLst>
      <p:tags r:id="rId1"/>
    </p:custDataLst>
    <p:extLst>
      <p:ext uri="{BB962C8B-B14F-4D97-AF65-F5344CB8AC3E}">
        <p14:creationId xmlns:p14="http://schemas.microsoft.com/office/powerpoint/2010/main" val="1634851784"/>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5400600"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RCE-NN Steps</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233518" y="1347614"/>
            <a:ext cx="8676964" cy="3293209"/>
          </a:xfrm>
          <a:prstGeom prst="rect">
            <a:avLst/>
          </a:prstGeom>
        </p:spPr>
        <p:txBody>
          <a:bodyPr wrap="square">
            <a:spAutoFit/>
          </a:bodyPr>
          <a:lstStyle/>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Step3: IoT App Integration</a:t>
            </a:r>
          </a:p>
          <a:p>
            <a:pPr marL="285750" indent="-285750">
              <a:buFont typeface="Wingdings" panose="05000000000000000000" pitchFamily="2" charset="2"/>
              <a:buChar char="§"/>
            </a:pPr>
            <a:endParaRPr lang="en-US" sz="1600" b="1"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We fuse the trained CNN (translated c-byte array) with the main program of an IoT use-case </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We build binaries that will be loaded on MCUs for execution</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Step4: Deployment</a:t>
            </a:r>
          </a:p>
          <a:p>
            <a:pPr lvl="1"/>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The generated binaries of a NN model are flashed via serial port on the MCU-based devices</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To flash, use an external In-System Programmer (ISP) or a ParallelProgrammer, which does not occupy bootloader space, also avoids the bootloader delay</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p:txBody>
      </p:sp>
    </p:spTree>
    <p:custDataLst>
      <p:tags r:id="rId1"/>
    </p:custDataLst>
    <p:extLst>
      <p:ext uri="{BB962C8B-B14F-4D97-AF65-F5344CB8AC3E}">
        <p14:creationId xmlns:p14="http://schemas.microsoft.com/office/powerpoint/2010/main" val="1581609628"/>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6696744"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FBAE40"/>
                </a:solidFill>
                <a:latin typeface="Helvetica" panose="020B0604020202020204" pitchFamily="34" charset="0"/>
                <a:ea typeface="+mj-lt"/>
                <a:cs typeface="Helvetica" panose="020B0604020202020204" pitchFamily="34" charset="0"/>
              </a:rPr>
              <a:t>Resource-constrained IoT Hardware: Output</a:t>
            </a:r>
            <a:endParaRPr lang="en-US" sz="24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375155" y="1069355"/>
            <a:ext cx="8393690" cy="584775"/>
          </a:xfrm>
          <a:prstGeom prst="rect">
            <a:avLst/>
          </a:prstGeom>
        </p:spPr>
        <p:txBody>
          <a:bodyPr wrap="square">
            <a:spAutoFit/>
          </a:bodyPr>
          <a:lstStyle/>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Output: </a:t>
            </a:r>
            <a:r>
              <a:rPr lang="en-US" sz="1600" dirty="0">
                <a:latin typeface="Titillium Web" panose="020B0604020202020204"/>
                <a:ea typeface="Open Sans" panose="020B0606030504020204" pitchFamily="34" charset="0"/>
                <a:cs typeface="Helvetica" panose="020B0604020202020204" pitchFamily="34" charset="0"/>
              </a:rPr>
              <a:t>A highly optimized version of the input NN that can run on low resource, cost and power IoT hardware such as the below shown MCUs</a:t>
            </a:r>
          </a:p>
        </p:txBody>
      </p:sp>
      <p:pic>
        <p:nvPicPr>
          <p:cNvPr id="3" name="Picture 2" descr="A picture containing text, electronics, circuit&#10;&#10;Description automatically generated">
            <a:extLst>
              <a:ext uri="{FF2B5EF4-FFF2-40B4-BE49-F238E27FC236}">
                <a16:creationId xmlns:a16="http://schemas.microsoft.com/office/drawing/2014/main" id="{7F929F43-306D-4FC0-98AA-380F5F603210}"/>
              </a:ext>
            </a:extLst>
          </p:cNvPr>
          <p:cNvPicPr>
            <a:picLocks noChangeAspect="1"/>
          </p:cNvPicPr>
          <p:nvPr/>
        </p:nvPicPr>
        <p:blipFill>
          <a:blip r:embed="rId4"/>
          <a:stretch>
            <a:fillRect/>
          </a:stretch>
        </p:blipFill>
        <p:spPr>
          <a:xfrm>
            <a:off x="1726180" y="1995686"/>
            <a:ext cx="5691640" cy="2331515"/>
          </a:xfrm>
          <a:prstGeom prst="rect">
            <a:avLst/>
          </a:prstGeom>
        </p:spPr>
      </p:pic>
    </p:spTree>
    <p:custDataLst>
      <p:tags r:id="rId1"/>
    </p:custDataLst>
    <p:extLst>
      <p:ext uri="{BB962C8B-B14F-4D97-AF65-F5344CB8AC3E}">
        <p14:creationId xmlns:p14="http://schemas.microsoft.com/office/powerpoint/2010/main" val="2473008232"/>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A84455-B654-4ABD-A2B5-187DB53D9BE3}"/>
              </a:ext>
            </a:extLst>
          </p:cNvPr>
          <p:cNvSpPr txBox="1">
            <a:spLocks/>
          </p:cNvSpPr>
          <p:nvPr/>
        </p:nvSpPr>
        <p:spPr>
          <a:xfrm>
            <a:off x="179512" y="124746"/>
            <a:ext cx="7704856" cy="42188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Neural Networks on IoT Devices</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B562280B-68DA-436B-A7A8-CDBC42189AA4}"/>
              </a:ext>
            </a:extLst>
          </p:cNvPr>
          <p:cNvSpPr txBox="1"/>
          <p:nvPr/>
        </p:nvSpPr>
        <p:spPr>
          <a:xfrm flipH="1">
            <a:off x="1979712" y="4546870"/>
            <a:ext cx="4680520" cy="276999"/>
          </a:xfrm>
          <a:prstGeom prst="rect">
            <a:avLst/>
          </a:prstGeom>
          <a:noFill/>
        </p:spPr>
        <p:txBody>
          <a:bodyPr wrap="square" rtlCol="0">
            <a:spAutoFit/>
          </a:bodyPr>
          <a:lstStyle/>
          <a:p>
            <a:r>
              <a:rPr lang="en-US" sz="1200" dirty="0">
                <a:latin typeface="Titillium Web" panose="020B0604020202020204"/>
                <a:ea typeface="Open Sans" panose="020B0606030504020204" pitchFamily="34" charset="0"/>
                <a:cs typeface="Helvetica" panose="020B0604020202020204" pitchFamily="34" charset="0"/>
              </a:rPr>
              <a:t>Who are practicing TinyML: Executing NNs on their MCU-based products</a:t>
            </a:r>
          </a:p>
        </p:txBody>
      </p:sp>
      <p:pic>
        <p:nvPicPr>
          <p:cNvPr id="4" name="Picture 3">
            <a:extLst>
              <a:ext uri="{FF2B5EF4-FFF2-40B4-BE49-F238E27FC236}">
                <a16:creationId xmlns:a16="http://schemas.microsoft.com/office/drawing/2014/main" id="{F352A05D-148B-403D-8A2F-4377AB2505D8}"/>
              </a:ext>
            </a:extLst>
          </p:cNvPr>
          <p:cNvPicPr>
            <a:picLocks noChangeAspect="1"/>
          </p:cNvPicPr>
          <p:nvPr/>
        </p:nvPicPr>
        <p:blipFill>
          <a:blip r:embed="rId3"/>
          <a:stretch>
            <a:fillRect/>
          </a:stretch>
        </p:blipFill>
        <p:spPr>
          <a:xfrm>
            <a:off x="971600" y="716032"/>
            <a:ext cx="6696744" cy="3799934"/>
          </a:xfrm>
          <a:prstGeom prst="rect">
            <a:avLst/>
          </a:prstGeom>
        </p:spPr>
      </p:pic>
    </p:spTree>
    <p:extLst>
      <p:ext uri="{BB962C8B-B14F-4D97-AF65-F5344CB8AC3E}">
        <p14:creationId xmlns:p14="http://schemas.microsoft.com/office/powerpoint/2010/main" val="2507750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5400600"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Evaluation Setup</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9" name="Rectangle 8">
            <a:extLst>
              <a:ext uri="{FF2B5EF4-FFF2-40B4-BE49-F238E27FC236}">
                <a16:creationId xmlns:a16="http://schemas.microsoft.com/office/drawing/2014/main" id="{13D70611-A097-436D-8224-5CE21F0EFDE7}"/>
              </a:ext>
            </a:extLst>
          </p:cNvPr>
          <p:cNvSpPr/>
          <p:nvPr/>
        </p:nvSpPr>
        <p:spPr>
          <a:xfrm>
            <a:off x="395536" y="1353181"/>
            <a:ext cx="8634954" cy="830997"/>
          </a:xfrm>
          <a:prstGeom prst="rect">
            <a:avLst/>
          </a:prstGeom>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We implement each of the optimizer component on CNNs and present the experimental results</a:t>
            </a:r>
          </a:p>
          <a:p>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We define a basic CNN whose architecture is shown below</a:t>
            </a:r>
          </a:p>
        </p:txBody>
      </p:sp>
      <p:sp>
        <p:nvSpPr>
          <p:cNvPr id="10" name="TextBox 9">
            <a:extLst>
              <a:ext uri="{FF2B5EF4-FFF2-40B4-BE49-F238E27FC236}">
                <a16:creationId xmlns:a16="http://schemas.microsoft.com/office/drawing/2014/main" id="{A26E1EE4-1274-4ED9-8D78-05E683568A2E}"/>
              </a:ext>
            </a:extLst>
          </p:cNvPr>
          <p:cNvSpPr txBox="1"/>
          <p:nvPr/>
        </p:nvSpPr>
        <p:spPr>
          <a:xfrm>
            <a:off x="395536" y="3441261"/>
            <a:ext cx="8634954" cy="830997"/>
          </a:xfrm>
          <a:prstGeom prst="rect">
            <a:avLst/>
          </a:prstGeom>
          <a:noFill/>
        </p:spPr>
        <p:txBody>
          <a:bodyPr wrap="square">
            <a:spAutoFit/>
          </a:bodyPr>
          <a:lstStyle/>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CNN1: When above network is trained using the standard MNIST Fashion dataset</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CNN2: When above network is trained using the MNIST Digits datasets</a:t>
            </a:r>
          </a:p>
        </p:txBody>
      </p:sp>
      <p:pic>
        <p:nvPicPr>
          <p:cNvPr id="11" name="Picture 10" descr="Timeline&#10;&#10;Description automatically generated">
            <a:extLst>
              <a:ext uri="{FF2B5EF4-FFF2-40B4-BE49-F238E27FC236}">
                <a16:creationId xmlns:a16="http://schemas.microsoft.com/office/drawing/2014/main" id="{430A9717-D411-4EEC-93A0-D3DCE4928CD2}"/>
              </a:ext>
            </a:extLst>
          </p:cNvPr>
          <p:cNvPicPr>
            <a:picLocks noChangeAspect="1"/>
          </p:cNvPicPr>
          <p:nvPr/>
        </p:nvPicPr>
        <p:blipFill rotWithShape="1">
          <a:blip r:embed="rId4"/>
          <a:srcRect t="2661" b="87799"/>
          <a:stretch/>
        </p:blipFill>
        <p:spPr>
          <a:xfrm>
            <a:off x="1635202" y="2397221"/>
            <a:ext cx="6155622" cy="830997"/>
          </a:xfrm>
          <a:prstGeom prst="rect">
            <a:avLst/>
          </a:prstGeom>
        </p:spPr>
      </p:pic>
    </p:spTree>
    <p:custDataLst>
      <p:tags r:id="rId1"/>
    </p:custDataLst>
    <p:extLst>
      <p:ext uri="{BB962C8B-B14F-4D97-AF65-F5344CB8AC3E}">
        <p14:creationId xmlns:p14="http://schemas.microsoft.com/office/powerpoint/2010/main" val="135330734"/>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40505" y="123478"/>
            <a:ext cx="9145016"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rgbClr val="FBAE40"/>
                </a:solidFill>
                <a:latin typeface="Helvetica" panose="020B0604020202020204" pitchFamily="34" charset="0"/>
                <a:ea typeface="+mj-lt"/>
                <a:cs typeface="Helvetica" panose="020B0604020202020204" pitchFamily="34" charset="0"/>
              </a:rPr>
              <a:t>Evaluation: Pre-training Optimization Components</a:t>
            </a:r>
            <a:endParaRPr lang="en-US" sz="2000" b="1" dirty="0">
              <a:solidFill>
                <a:srgbClr val="FBAE40"/>
              </a:solidFill>
              <a:latin typeface="Helvetica" panose="020B0604020202020204" pitchFamily="34" charset="0"/>
              <a:cs typeface="Helvetica" panose="020B0604020202020204" pitchFamily="34" charset="0"/>
            </a:endParaRPr>
          </a:p>
        </p:txBody>
      </p:sp>
      <p:pic>
        <p:nvPicPr>
          <p:cNvPr id="8" name="Picture 7" descr="Timeline&#10;&#10;Description automatically generated">
            <a:extLst>
              <a:ext uri="{FF2B5EF4-FFF2-40B4-BE49-F238E27FC236}">
                <a16:creationId xmlns:a16="http://schemas.microsoft.com/office/drawing/2014/main" id="{D0367A4A-1CED-4682-AC31-B4EE7A75C183}"/>
              </a:ext>
            </a:extLst>
          </p:cNvPr>
          <p:cNvPicPr>
            <a:picLocks noChangeAspect="1"/>
          </p:cNvPicPr>
          <p:nvPr/>
        </p:nvPicPr>
        <p:blipFill rotWithShape="1">
          <a:blip r:embed="rId4"/>
          <a:srcRect t="15695" b="71000"/>
          <a:stretch/>
        </p:blipFill>
        <p:spPr>
          <a:xfrm>
            <a:off x="1579449" y="2211710"/>
            <a:ext cx="5985102" cy="1126945"/>
          </a:xfrm>
          <a:prstGeom prst="rect">
            <a:avLst/>
          </a:prstGeom>
        </p:spPr>
      </p:pic>
      <p:sp>
        <p:nvSpPr>
          <p:cNvPr id="10" name="TextBox 9">
            <a:extLst>
              <a:ext uri="{FF2B5EF4-FFF2-40B4-BE49-F238E27FC236}">
                <a16:creationId xmlns:a16="http://schemas.microsoft.com/office/drawing/2014/main" id="{4DB8E177-9995-49DF-B5ED-2229D402CBC8}"/>
              </a:ext>
            </a:extLst>
          </p:cNvPr>
          <p:cNvSpPr txBox="1"/>
          <p:nvPr/>
        </p:nvSpPr>
        <p:spPr>
          <a:xfrm>
            <a:off x="395536" y="969373"/>
            <a:ext cx="6655243" cy="1077218"/>
          </a:xfrm>
          <a:prstGeom prst="rect">
            <a:avLst/>
          </a:prstGeom>
          <a:noFill/>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Below, we show the architecture of the </a:t>
            </a:r>
            <a:r>
              <a:rPr lang="en-US" sz="1600" b="1" dirty="0">
                <a:latin typeface="Titillium Web" panose="020B0604020202020204"/>
                <a:ea typeface="Open Sans" panose="020B0606030504020204" pitchFamily="34" charset="0"/>
                <a:cs typeface="Helvetica" panose="020B0604020202020204" pitchFamily="34" charset="0"/>
              </a:rPr>
              <a:t>QAT CNN1</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2.49x smaller in size </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Can Infer 10.76 x times faster</a:t>
            </a:r>
          </a:p>
        </p:txBody>
      </p:sp>
      <p:sp>
        <p:nvSpPr>
          <p:cNvPr id="7" name="TextBox 6">
            <a:extLst>
              <a:ext uri="{FF2B5EF4-FFF2-40B4-BE49-F238E27FC236}">
                <a16:creationId xmlns:a16="http://schemas.microsoft.com/office/drawing/2014/main" id="{F14593A8-2179-41FE-AD4C-0641C9F6796C}"/>
              </a:ext>
            </a:extLst>
          </p:cNvPr>
          <p:cNvSpPr txBox="1"/>
          <p:nvPr/>
        </p:nvSpPr>
        <p:spPr>
          <a:xfrm>
            <a:off x="395535" y="3503774"/>
            <a:ext cx="6655243" cy="1077218"/>
          </a:xfrm>
          <a:prstGeom prst="rect">
            <a:avLst/>
          </a:prstGeom>
          <a:noFill/>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The </a:t>
            </a:r>
            <a:r>
              <a:rPr lang="en-US" sz="1600" b="1" dirty="0">
                <a:latin typeface="Titillium Web" panose="020B0604020202020204"/>
                <a:ea typeface="Open Sans" panose="020B0606030504020204" pitchFamily="34" charset="0"/>
                <a:cs typeface="Helvetica" panose="020B0604020202020204" pitchFamily="34" charset="0"/>
              </a:rPr>
              <a:t>Pruned</a:t>
            </a:r>
            <a:r>
              <a:rPr lang="en-US" sz="1600" dirty="0">
                <a:latin typeface="Titillium Web" panose="020B0604020202020204"/>
                <a:ea typeface="Open Sans" panose="020B0606030504020204" pitchFamily="34" charset="0"/>
                <a:cs typeface="Helvetica" panose="020B0604020202020204" pitchFamily="34" charset="0"/>
              </a:rPr>
              <a:t> </a:t>
            </a:r>
            <a:r>
              <a:rPr lang="en-US" sz="1600" b="1" dirty="0">
                <a:latin typeface="Titillium Web" panose="020B0604020202020204"/>
                <a:ea typeface="Open Sans" panose="020B0606030504020204" pitchFamily="34" charset="0"/>
                <a:cs typeface="Helvetica" panose="020B0604020202020204" pitchFamily="34" charset="0"/>
              </a:rPr>
              <a:t>CNN1 </a:t>
            </a:r>
            <a:r>
              <a:rPr lang="en-US" sz="1600" dirty="0">
                <a:latin typeface="Titillium Web" panose="020B0604020202020204"/>
                <a:ea typeface="Open Sans" panose="020B0606030504020204" pitchFamily="34" charset="0"/>
                <a:cs typeface="Helvetica" panose="020B0604020202020204" pitchFamily="34" charset="0"/>
              </a:rPr>
              <a:t>architecture is same as the Original CNN1</a:t>
            </a:r>
            <a:endParaRPr lang="en-US" sz="1600" b="1"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2.76x smaller in size </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Can Infer 1.85 x times faster</a:t>
            </a:r>
          </a:p>
        </p:txBody>
      </p:sp>
    </p:spTree>
    <p:custDataLst>
      <p:tags r:id="rId1"/>
    </p:custDataLst>
    <p:extLst>
      <p:ext uri="{BB962C8B-B14F-4D97-AF65-F5344CB8AC3E}">
        <p14:creationId xmlns:p14="http://schemas.microsoft.com/office/powerpoint/2010/main" val="2101520082"/>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40505" y="123478"/>
            <a:ext cx="9145016"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rgbClr val="FBAE40"/>
                </a:solidFill>
                <a:latin typeface="Helvetica" panose="020B0604020202020204" pitchFamily="34" charset="0"/>
                <a:ea typeface="+mj-lt"/>
                <a:cs typeface="Helvetica" panose="020B0604020202020204" pitchFamily="34" charset="0"/>
              </a:rPr>
              <a:t>Evaluation: Post-training Optimization Components</a:t>
            </a:r>
            <a:endParaRPr lang="en-US" sz="2000" b="1" dirty="0">
              <a:solidFill>
                <a:srgbClr val="FBAE40"/>
              </a:solidFill>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CD89EE97-AFFC-48FB-BED7-7898B45EBA39}"/>
              </a:ext>
            </a:extLst>
          </p:cNvPr>
          <p:cNvSpPr/>
          <p:nvPr/>
        </p:nvSpPr>
        <p:spPr>
          <a:xfrm>
            <a:off x="395536" y="915566"/>
            <a:ext cx="8634954" cy="338554"/>
          </a:xfrm>
          <a:prstGeom prst="rect">
            <a:avLst/>
          </a:prstGeom>
        </p:spPr>
        <p:txBody>
          <a:bodyPr wrap="square">
            <a:spAutoFit/>
          </a:bodyPr>
          <a:lstStyle/>
          <a:p>
            <a:endParaRPr lang="en-US" sz="1600" b="1" dirty="0">
              <a:latin typeface="Titillium Web" panose="020B0604020202020204"/>
              <a:ea typeface="Open Sans" panose="020B0606030504020204" pitchFamily="34" charset="0"/>
              <a:cs typeface="Helvetica" panose="020B0604020202020204" pitchFamily="34" charset="0"/>
            </a:endParaRPr>
          </a:p>
        </p:txBody>
      </p:sp>
      <p:pic>
        <p:nvPicPr>
          <p:cNvPr id="13" name="Picture 12" descr="Timeline&#10;&#10;Description automatically generated">
            <a:extLst>
              <a:ext uri="{FF2B5EF4-FFF2-40B4-BE49-F238E27FC236}">
                <a16:creationId xmlns:a16="http://schemas.microsoft.com/office/drawing/2014/main" id="{B7023353-B455-46D0-B200-E7E0C0199960}"/>
              </a:ext>
            </a:extLst>
          </p:cNvPr>
          <p:cNvPicPr>
            <a:picLocks noChangeAspect="1"/>
          </p:cNvPicPr>
          <p:nvPr/>
        </p:nvPicPr>
        <p:blipFill rotWithShape="1">
          <a:blip r:embed="rId4"/>
          <a:srcRect t="51819" b="29981"/>
          <a:stretch/>
        </p:blipFill>
        <p:spPr>
          <a:xfrm>
            <a:off x="1407805" y="3569571"/>
            <a:ext cx="5631798" cy="1450451"/>
          </a:xfrm>
          <a:prstGeom prst="rect">
            <a:avLst/>
          </a:prstGeom>
        </p:spPr>
      </p:pic>
      <p:pic>
        <p:nvPicPr>
          <p:cNvPr id="14" name="Picture 13" descr="Timeline&#10;&#10;Description automatically generated">
            <a:extLst>
              <a:ext uri="{FF2B5EF4-FFF2-40B4-BE49-F238E27FC236}">
                <a16:creationId xmlns:a16="http://schemas.microsoft.com/office/drawing/2014/main" id="{BBDDB02A-8F42-46EC-A708-1C709496B664}"/>
              </a:ext>
            </a:extLst>
          </p:cNvPr>
          <p:cNvPicPr>
            <a:picLocks noChangeAspect="1"/>
          </p:cNvPicPr>
          <p:nvPr/>
        </p:nvPicPr>
        <p:blipFill rotWithShape="1">
          <a:blip r:embed="rId4"/>
          <a:srcRect t="39382" b="52218"/>
          <a:stretch/>
        </p:blipFill>
        <p:spPr>
          <a:xfrm>
            <a:off x="1407805" y="1793404"/>
            <a:ext cx="6173380" cy="733817"/>
          </a:xfrm>
          <a:prstGeom prst="rect">
            <a:avLst/>
          </a:prstGeom>
        </p:spPr>
      </p:pic>
      <p:sp>
        <p:nvSpPr>
          <p:cNvPr id="8" name="TextBox 7">
            <a:extLst>
              <a:ext uri="{FF2B5EF4-FFF2-40B4-BE49-F238E27FC236}">
                <a16:creationId xmlns:a16="http://schemas.microsoft.com/office/drawing/2014/main" id="{00DF66CB-EB73-42C8-9E42-D39A124BD134}"/>
              </a:ext>
            </a:extLst>
          </p:cNvPr>
          <p:cNvSpPr txBox="1"/>
          <p:nvPr/>
        </p:nvSpPr>
        <p:spPr>
          <a:xfrm>
            <a:off x="395536" y="864417"/>
            <a:ext cx="6655243" cy="830997"/>
          </a:xfrm>
          <a:prstGeom prst="rect">
            <a:avLst/>
          </a:prstGeom>
          <a:noFill/>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Below, we show the architecture of </a:t>
            </a:r>
            <a:r>
              <a:rPr lang="en-US" sz="1600" b="1" dirty="0">
                <a:latin typeface="Titillium Web" panose="020B0604020202020204"/>
                <a:ea typeface="Open Sans" panose="020B0606030504020204" pitchFamily="34" charset="0"/>
                <a:cs typeface="Helvetica" panose="020B0604020202020204" pitchFamily="34" charset="0"/>
              </a:rPr>
              <a:t>Int with float-fallback quantized CNN1</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12.06x smaller in size. Can Infer 960.85 x times faster</a:t>
            </a:r>
          </a:p>
        </p:txBody>
      </p:sp>
      <p:sp>
        <p:nvSpPr>
          <p:cNvPr id="9" name="TextBox 8">
            <a:extLst>
              <a:ext uri="{FF2B5EF4-FFF2-40B4-BE49-F238E27FC236}">
                <a16:creationId xmlns:a16="http://schemas.microsoft.com/office/drawing/2014/main" id="{8F3C2C53-F471-461C-AE86-2A8B9571D481}"/>
              </a:ext>
            </a:extLst>
          </p:cNvPr>
          <p:cNvSpPr txBox="1"/>
          <p:nvPr/>
        </p:nvSpPr>
        <p:spPr>
          <a:xfrm>
            <a:off x="395535" y="2616280"/>
            <a:ext cx="6655243" cy="830997"/>
          </a:xfrm>
          <a:prstGeom prst="rect">
            <a:avLst/>
          </a:prstGeom>
          <a:noFill/>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Below, we show the architecture of </a:t>
            </a:r>
            <a:r>
              <a:rPr lang="en-US" sz="1600" b="1" dirty="0">
                <a:latin typeface="Titillium Web" panose="020B0604020202020204"/>
                <a:ea typeface="Open Sans" panose="020B0606030504020204" pitchFamily="34" charset="0"/>
                <a:cs typeface="Helvetica" panose="020B0604020202020204" pitchFamily="34" charset="0"/>
              </a:rPr>
              <a:t>Float16 quantized CNN1</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6.31x smaller in size. Can Infer 1256.5 x times faster</a:t>
            </a:r>
          </a:p>
        </p:txBody>
      </p:sp>
    </p:spTree>
    <p:custDataLst>
      <p:tags r:id="rId1"/>
    </p:custDataLst>
    <p:extLst>
      <p:ext uri="{BB962C8B-B14F-4D97-AF65-F5344CB8AC3E}">
        <p14:creationId xmlns:p14="http://schemas.microsoft.com/office/powerpoint/2010/main" val="52553777"/>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40505" y="123478"/>
            <a:ext cx="9145016"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rgbClr val="FBAE40"/>
                </a:solidFill>
                <a:latin typeface="Helvetica" panose="020B0604020202020204" pitchFamily="34" charset="0"/>
                <a:ea typeface="+mj-lt"/>
                <a:cs typeface="Helvetica" panose="020B0604020202020204" pitchFamily="34" charset="0"/>
              </a:rPr>
              <a:t>Evaluation: Post-training Optimization Components</a:t>
            </a:r>
            <a:endParaRPr lang="en-US" sz="2000" b="1" dirty="0">
              <a:solidFill>
                <a:srgbClr val="FBAE40"/>
              </a:solidFill>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CD89EE97-AFFC-48FB-BED7-7898B45EBA39}"/>
              </a:ext>
            </a:extLst>
          </p:cNvPr>
          <p:cNvSpPr/>
          <p:nvPr/>
        </p:nvSpPr>
        <p:spPr>
          <a:xfrm>
            <a:off x="395536" y="915566"/>
            <a:ext cx="8634954" cy="338554"/>
          </a:xfrm>
          <a:prstGeom prst="rect">
            <a:avLst/>
          </a:prstGeom>
        </p:spPr>
        <p:txBody>
          <a:bodyPr wrap="square">
            <a:spAutoFit/>
          </a:bodyPr>
          <a:lstStyle/>
          <a:p>
            <a:endParaRPr lang="en-US" sz="1600" b="1" dirty="0">
              <a:latin typeface="Titillium Web" panose="020B0604020202020204"/>
              <a:ea typeface="Open Sans" panose="020B0606030504020204" pitchFamily="34" charset="0"/>
              <a:cs typeface="Helvetica" panose="020B0604020202020204" pitchFamily="34" charset="0"/>
            </a:endParaRPr>
          </a:p>
        </p:txBody>
      </p:sp>
      <p:sp>
        <p:nvSpPr>
          <p:cNvPr id="8" name="TextBox 7">
            <a:extLst>
              <a:ext uri="{FF2B5EF4-FFF2-40B4-BE49-F238E27FC236}">
                <a16:creationId xmlns:a16="http://schemas.microsoft.com/office/drawing/2014/main" id="{00DF66CB-EB73-42C8-9E42-D39A124BD134}"/>
              </a:ext>
            </a:extLst>
          </p:cNvPr>
          <p:cNvSpPr txBox="1"/>
          <p:nvPr/>
        </p:nvSpPr>
        <p:spPr>
          <a:xfrm>
            <a:off x="395536" y="864417"/>
            <a:ext cx="6655243" cy="830997"/>
          </a:xfrm>
          <a:prstGeom prst="rect">
            <a:avLst/>
          </a:prstGeom>
          <a:noFill/>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Below, we show the architecture of </a:t>
            </a:r>
            <a:r>
              <a:rPr lang="en-US" sz="1600" b="1" dirty="0">
                <a:latin typeface="Titillium Web" panose="020B0604020202020204"/>
                <a:ea typeface="Open Sans" panose="020B0606030504020204" pitchFamily="34" charset="0"/>
                <a:cs typeface="Helvetica" panose="020B0604020202020204" pitchFamily="34" charset="0"/>
              </a:rPr>
              <a:t>Int-only quantized CNN1</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11.69x smaller in size. Can Infer 882.94 x times faster</a:t>
            </a:r>
          </a:p>
        </p:txBody>
      </p:sp>
      <p:sp>
        <p:nvSpPr>
          <p:cNvPr id="9" name="TextBox 8">
            <a:extLst>
              <a:ext uri="{FF2B5EF4-FFF2-40B4-BE49-F238E27FC236}">
                <a16:creationId xmlns:a16="http://schemas.microsoft.com/office/drawing/2014/main" id="{8F3C2C53-F471-461C-AE86-2A8B9571D481}"/>
              </a:ext>
            </a:extLst>
          </p:cNvPr>
          <p:cNvSpPr txBox="1"/>
          <p:nvPr/>
        </p:nvSpPr>
        <p:spPr>
          <a:xfrm>
            <a:off x="395535" y="2616280"/>
            <a:ext cx="8424937" cy="2062103"/>
          </a:xfrm>
          <a:prstGeom prst="rect">
            <a:avLst/>
          </a:prstGeom>
          <a:noFill/>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Analyzing the post-training optimization results</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Float16 quantization for reasonable compression rates (we obtain approx. 6x compression), without loss of precision (we experience only 0.01 % loss in accuracy)</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Int with float-fallback quantization for smallest model size and fastest inference on MCUs</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Float16 quantization for fastest inference on CPUs</a:t>
            </a:r>
          </a:p>
        </p:txBody>
      </p:sp>
      <p:pic>
        <p:nvPicPr>
          <p:cNvPr id="10" name="Picture 9" descr="Timeline&#10;&#10;Description automatically generated">
            <a:extLst>
              <a:ext uri="{FF2B5EF4-FFF2-40B4-BE49-F238E27FC236}">
                <a16:creationId xmlns:a16="http://schemas.microsoft.com/office/drawing/2014/main" id="{6E817F0C-BA5E-4176-A856-FAABB42C315A}"/>
              </a:ext>
            </a:extLst>
          </p:cNvPr>
          <p:cNvPicPr>
            <a:picLocks noChangeAspect="1"/>
          </p:cNvPicPr>
          <p:nvPr/>
        </p:nvPicPr>
        <p:blipFill rotWithShape="1">
          <a:blip r:embed="rId4"/>
          <a:srcRect t="74789" b="17739"/>
          <a:stretch/>
        </p:blipFill>
        <p:spPr>
          <a:xfrm>
            <a:off x="809176" y="1757120"/>
            <a:ext cx="7525648" cy="795701"/>
          </a:xfrm>
          <a:prstGeom prst="rect">
            <a:avLst/>
          </a:prstGeom>
        </p:spPr>
      </p:pic>
    </p:spTree>
    <p:custDataLst>
      <p:tags r:id="rId1"/>
    </p:custDataLst>
    <p:extLst>
      <p:ext uri="{BB962C8B-B14F-4D97-AF65-F5344CB8AC3E}">
        <p14:creationId xmlns:p14="http://schemas.microsoft.com/office/powerpoint/2010/main" val="834826587"/>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40505" y="123478"/>
            <a:ext cx="9145016"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rgbClr val="FBAE40"/>
                </a:solidFill>
                <a:latin typeface="Helvetica" panose="020B0604020202020204" pitchFamily="34" charset="0"/>
                <a:ea typeface="+mj-lt"/>
                <a:cs typeface="Helvetica" panose="020B0604020202020204" pitchFamily="34" charset="0"/>
              </a:rPr>
              <a:t>Evaluation: Operation, Graph Optimization Components</a:t>
            </a:r>
            <a:endParaRPr lang="en-US" sz="2000" b="1" dirty="0">
              <a:solidFill>
                <a:srgbClr val="FBAE40"/>
              </a:solidFill>
              <a:latin typeface="Helvetica" panose="020B0604020202020204" pitchFamily="34" charset="0"/>
              <a:cs typeface="Helvetica" panose="020B0604020202020204" pitchFamily="34" charset="0"/>
            </a:endParaRPr>
          </a:p>
        </p:txBody>
      </p:sp>
      <p:pic>
        <p:nvPicPr>
          <p:cNvPr id="9" name="Picture 8" descr="Timeline&#10;&#10;Description automatically generated">
            <a:extLst>
              <a:ext uri="{FF2B5EF4-FFF2-40B4-BE49-F238E27FC236}">
                <a16:creationId xmlns:a16="http://schemas.microsoft.com/office/drawing/2014/main" id="{39679450-0072-4A84-B969-09E28C598595}"/>
              </a:ext>
            </a:extLst>
          </p:cNvPr>
          <p:cNvPicPr>
            <a:picLocks noChangeAspect="1"/>
          </p:cNvPicPr>
          <p:nvPr/>
        </p:nvPicPr>
        <p:blipFill rotWithShape="1">
          <a:blip r:embed="rId4"/>
          <a:srcRect t="86399" b="7019"/>
          <a:stretch/>
        </p:blipFill>
        <p:spPr>
          <a:xfrm>
            <a:off x="683568" y="3291830"/>
            <a:ext cx="7539800" cy="702295"/>
          </a:xfrm>
          <a:prstGeom prst="rect">
            <a:avLst/>
          </a:prstGeom>
        </p:spPr>
      </p:pic>
      <p:sp>
        <p:nvSpPr>
          <p:cNvPr id="10" name="TextBox 9">
            <a:extLst>
              <a:ext uri="{FF2B5EF4-FFF2-40B4-BE49-F238E27FC236}">
                <a16:creationId xmlns:a16="http://schemas.microsoft.com/office/drawing/2014/main" id="{01AB86ED-8EA2-4CAA-AC0B-35773F7A1594}"/>
              </a:ext>
            </a:extLst>
          </p:cNvPr>
          <p:cNvSpPr txBox="1"/>
          <p:nvPr/>
        </p:nvSpPr>
        <p:spPr>
          <a:xfrm>
            <a:off x="254523" y="1034089"/>
            <a:ext cx="8634954" cy="2308324"/>
          </a:xfrm>
          <a:prstGeom prst="rect">
            <a:avLst/>
          </a:prstGeom>
          <a:noFill/>
        </p:spPr>
        <p:txBody>
          <a:bodyPr wrap="square">
            <a:spAutoFit/>
          </a:bodyPr>
          <a:lstStyle/>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Graph optimized CNN1:</a:t>
            </a:r>
            <a:r>
              <a:rPr lang="en-US" sz="1600" dirty="0">
                <a:latin typeface="Titillium Web" panose="020B0604020202020204"/>
                <a:ea typeface="Open Sans" panose="020B0606030504020204" pitchFamily="34" charset="0"/>
                <a:cs typeface="Helvetica" panose="020B0604020202020204" pitchFamily="34" charset="0"/>
              </a:rPr>
              <a:t> We implemented and performed all applicable arithmetic simplification rewrites and graph structure optimization tasks on CNNs</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2.76x smaller in size, 13.12x times faster</a:t>
            </a:r>
          </a:p>
          <a:p>
            <a:pPr lvl="1"/>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Below, we show the architecture of the </a:t>
            </a:r>
            <a:r>
              <a:rPr lang="en-US" sz="1600" b="1" dirty="0">
                <a:latin typeface="Titillium Web" panose="020B0604020202020204"/>
                <a:ea typeface="Open Sans" panose="020B0606030504020204" pitchFamily="34" charset="0"/>
                <a:cs typeface="Helvetica" panose="020B0604020202020204" pitchFamily="34" charset="0"/>
              </a:rPr>
              <a:t>Operations optimized CNN1</a:t>
            </a:r>
          </a:p>
          <a:p>
            <a:pPr marL="742950" lvl="1" indent="-285750">
              <a:buFont typeface="Wingdings" panose="05000000000000000000" pitchFamily="2" charset="2"/>
              <a:buChar char="ü"/>
            </a:pPr>
            <a:endParaRPr lang="en-US" sz="1600" b="1"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6.36x times faster</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p:txBody>
      </p:sp>
    </p:spTree>
    <p:custDataLst>
      <p:tags r:id="rId1"/>
    </p:custDataLst>
    <p:extLst>
      <p:ext uri="{BB962C8B-B14F-4D97-AF65-F5344CB8AC3E}">
        <p14:creationId xmlns:p14="http://schemas.microsoft.com/office/powerpoint/2010/main" val="1546672686"/>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6768752"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Optimization Results Analysis</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9" name="Rectangle 8">
            <a:extLst>
              <a:ext uri="{FF2B5EF4-FFF2-40B4-BE49-F238E27FC236}">
                <a16:creationId xmlns:a16="http://schemas.microsoft.com/office/drawing/2014/main" id="{13D70611-A097-436D-8224-5CE21F0EFDE7}"/>
              </a:ext>
            </a:extLst>
          </p:cNvPr>
          <p:cNvSpPr/>
          <p:nvPr/>
        </p:nvSpPr>
        <p:spPr>
          <a:xfrm>
            <a:off x="467544" y="1059582"/>
            <a:ext cx="8706962" cy="3293209"/>
          </a:xfrm>
          <a:prstGeom prst="rect">
            <a:avLst/>
          </a:prstGeom>
        </p:spPr>
        <p:txBody>
          <a:bodyPr wrap="square">
            <a:spAutoFit/>
          </a:bodyPr>
          <a:lstStyle/>
          <a:p>
            <a:r>
              <a:rPr lang="en-US" sz="1600" dirty="0">
                <a:latin typeface="Titillium Web" panose="020B0604020202020204"/>
                <a:ea typeface="Open Sans" panose="020B0606030504020204" pitchFamily="34" charset="0"/>
                <a:cs typeface="Helvetica" panose="020B0604020202020204" pitchFamily="34" charset="0"/>
              </a:rPr>
              <a:t>We performed analysis based on the evaluation results</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Best Optimization Sequence for Smallest Model Size: </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Graph optimized then integer with float fallback quantized version is only 22.5 KB </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12.06 x times smaller than original CNN </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Best Optimization Sequence for Accuracy Preservation: </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Graph optimized then integer only quantized version</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For MNIST Fashion, the accuracy increased by 0.27 %, and by 0.13 % for MNIST Digits</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Best Optimization Sequence for Fast Inference</a:t>
            </a:r>
            <a:r>
              <a:rPr lang="en-US" sz="1600" dirty="0">
                <a:latin typeface="Titillium Web" panose="020B0604020202020204"/>
                <a:ea typeface="Open Sans" panose="020B0606030504020204" pitchFamily="34" charset="0"/>
                <a:cs typeface="Helvetica" panose="020B0604020202020204" pitchFamily="34" charset="0"/>
              </a:rPr>
              <a:t>: </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Operations optimized then float16 quantized version</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Produces the fastest unit inference results in 0.06 </a:t>
            </a:r>
            <a:r>
              <a:rPr lang="en-US" sz="1600" dirty="0" err="1">
                <a:latin typeface="Titillium Web" panose="020B0604020202020204"/>
                <a:ea typeface="Open Sans" panose="020B0606030504020204" pitchFamily="34" charset="0"/>
                <a:cs typeface="Helvetica" panose="020B0604020202020204" pitchFamily="34" charset="0"/>
              </a:rPr>
              <a:t>ms</a:t>
            </a:r>
            <a:endParaRPr lang="en-US" sz="1600" dirty="0">
              <a:latin typeface="Titillium Web" panose="020B0604020202020204"/>
              <a:ea typeface="Open Sans" panose="020B0606030504020204" pitchFamily="34" charset="0"/>
              <a:cs typeface="Helvetica" panose="020B0604020202020204" pitchFamily="34" charset="0"/>
            </a:endParaRPr>
          </a:p>
        </p:txBody>
      </p:sp>
    </p:spTree>
    <p:custDataLst>
      <p:tags r:id="rId1"/>
    </p:custDataLst>
    <p:extLst>
      <p:ext uri="{BB962C8B-B14F-4D97-AF65-F5344CB8AC3E}">
        <p14:creationId xmlns:p14="http://schemas.microsoft.com/office/powerpoint/2010/main" val="2811148268"/>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7056784"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Multi-component Optimizer Summary</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D53DA8E3-8CEA-4E14-8A86-3FED65152608}"/>
              </a:ext>
            </a:extLst>
          </p:cNvPr>
          <p:cNvSpPr/>
          <p:nvPr/>
        </p:nvSpPr>
        <p:spPr>
          <a:xfrm>
            <a:off x="215516" y="1491630"/>
            <a:ext cx="8712968" cy="2308324"/>
          </a:xfrm>
          <a:prstGeom prst="rect">
            <a:avLst/>
          </a:prstGeom>
        </p:spPr>
        <p:txBody>
          <a:bodyPr wrap="square">
            <a:spAutoFit/>
          </a:bodyPr>
          <a:lstStyle/>
          <a:p>
            <a:pPr marL="285750" indent="-285750">
              <a:buClr>
                <a:schemeClr val="tx1"/>
              </a:buClr>
              <a:buFont typeface="Wingdings" panose="05000000000000000000" pitchFamily="2" charset="2"/>
              <a:buChar char="§"/>
            </a:pPr>
            <a:r>
              <a:rPr lang="en-US" sz="1600" dirty="0">
                <a:latin typeface="Titillium Web" panose="020B0604020202020204" charset="0"/>
              </a:rPr>
              <a:t>To enable ultra-fast and accurate ML-based offline analytics on resource-constrained IoT devices, we present an end-to-end multi-component ML model optimization sequence </a:t>
            </a:r>
          </a:p>
          <a:p>
            <a:pPr marL="285750" indent="-285750">
              <a:buClr>
                <a:schemeClr val="tx1"/>
              </a:buClr>
              <a:buFont typeface="Wingdings" panose="05000000000000000000" pitchFamily="2" charset="2"/>
              <a:buChar char="§"/>
            </a:pPr>
            <a:endParaRPr lang="en-US" sz="1600" dirty="0">
              <a:latin typeface="Titillium Web" panose="020B0604020202020204" charset="0"/>
            </a:endParaRPr>
          </a:p>
          <a:p>
            <a:pPr marL="285750" indent="-285750">
              <a:buClr>
                <a:schemeClr val="tx1"/>
              </a:buClr>
              <a:buFont typeface="Wingdings" panose="05000000000000000000" pitchFamily="2" charset="2"/>
              <a:buChar char="§"/>
            </a:pPr>
            <a:r>
              <a:rPr lang="en-US" sz="1600" dirty="0">
                <a:latin typeface="Titillium Web" panose="020B0604020202020204" charset="0"/>
              </a:rPr>
              <a:t>Researchers and developers can use our optimization sequence to optimize high memory, computation demanding models in multiple aspects in order to produce small size, low latency, low-power consuming models </a:t>
            </a:r>
          </a:p>
          <a:p>
            <a:pPr marL="285750" indent="-285750">
              <a:buClr>
                <a:schemeClr val="tx1"/>
              </a:buClr>
              <a:buFont typeface="Wingdings" panose="05000000000000000000" pitchFamily="2" charset="2"/>
              <a:buChar char="§"/>
            </a:pPr>
            <a:endParaRPr lang="en-US" sz="1600" dirty="0">
              <a:latin typeface="Titillium Web" panose="020B0604020202020204" charset="0"/>
            </a:endParaRPr>
          </a:p>
          <a:p>
            <a:pPr marL="285750" indent="-285750">
              <a:buClr>
                <a:schemeClr val="tx1"/>
              </a:buClr>
              <a:buFont typeface="Wingdings" panose="05000000000000000000" pitchFamily="2" charset="2"/>
              <a:buChar char="§"/>
            </a:pPr>
            <a:r>
              <a:rPr lang="en-US" sz="1600" dirty="0">
                <a:latin typeface="Titillium Web" panose="020B0604020202020204" charset="0"/>
              </a:rPr>
              <a:t>Our optimization components can produce models that are; (i) 12.06 x times compressed; (ii) 0.13% to 0.27% more accurate; (iii) orders of magnitude faster unit inference at 0.06 </a:t>
            </a:r>
            <a:r>
              <a:rPr lang="en-US" sz="1600" dirty="0" err="1">
                <a:latin typeface="Titillium Web" panose="020B0604020202020204" charset="0"/>
              </a:rPr>
              <a:t>ms</a:t>
            </a:r>
            <a:r>
              <a:rPr lang="en-US" sz="1600" dirty="0">
                <a:latin typeface="Titillium Web" panose="020B0604020202020204" charset="0"/>
              </a:rPr>
              <a:t> </a:t>
            </a:r>
          </a:p>
        </p:txBody>
      </p:sp>
    </p:spTree>
    <p:custDataLst>
      <p:tags r:id="rId1"/>
    </p:custDataLst>
    <p:extLst>
      <p:ext uri="{BB962C8B-B14F-4D97-AF65-F5344CB8AC3E}">
        <p14:creationId xmlns:p14="http://schemas.microsoft.com/office/powerpoint/2010/main" val="156633107"/>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7056784"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Conclusion</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D53DA8E3-8CEA-4E14-8A86-3FED65152608}"/>
              </a:ext>
            </a:extLst>
          </p:cNvPr>
          <p:cNvSpPr/>
          <p:nvPr/>
        </p:nvSpPr>
        <p:spPr>
          <a:xfrm>
            <a:off x="179512" y="1563638"/>
            <a:ext cx="8712968" cy="1077218"/>
          </a:xfrm>
          <a:prstGeom prst="rect">
            <a:avLst/>
          </a:prstGeom>
        </p:spPr>
        <p:txBody>
          <a:bodyPr wrap="square">
            <a:spAutoFit/>
          </a:bodyPr>
          <a:lstStyle/>
          <a:p>
            <a:pPr>
              <a:buClr>
                <a:schemeClr val="tx1"/>
              </a:buClr>
            </a:pPr>
            <a:r>
              <a:rPr lang="en-US" sz="1600" dirty="0">
                <a:latin typeface="Titillium Web" panose="020B0604020202020204" charset="0"/>
              </a:rPr>
              <a:t>To enable ultra-fast and accurate ML-based offline analytics on resource-constrained IoT devices, we presented an end-to-end multi-component ML model optimization sequence. Researchers and developers can use our optimization sequence to optimize high memory, computation demanding models in multiple aspects to produce small size, low latency, low-power consuming models </a:t>
            </a:r>
          </a:p>
        </p:txBody>
      </p:sp>
    </p:spTree>
    <p:custDataLst>
      <p:tags r:id="rId1"/>
    </p:custDataLst>
    <p:extLst>
      <p:ext uri="{BB962C8B-B14F-4D97-AF65-F5344CB8AC3E}">
        <p14:creationId xmlns:p14="http://schemas.microsoft.com/office/powerpoint/2010/main" val="3067633056"/>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555776" y="2230874"/>
            <a:ext cx="4440255" cy="646331"/>
          </a:xfrm>
          <a:prstGeom prst="rect">
            <a:avLst/>
          </a:prstGeom>
          <a:noFill/>
        </p:spPr>
        <p:txBody>
          <a:bodyPr wrap="none" rtlCol="0">
            <a:spAutoFit/>
          </a:bodyPr>
          <a:lstStyle/>
          <a:p>
            <a:r>
              <a:rPr lang="en-IE" dirty="0">
                <a:solidFill>
                  <a:schemeClr val="bg1"/>
                </a:solidFill>
              </a:rPr>
              <a:t>Contact:  Bharath Sudharsan </a:t>
            </a:r>
          </a:p>
          <a:p>
            <a:r>
              <a:rPr lang="en-IE" dirty="0">
                <a:solidFill>
                  <a:schemeClr val="bg1"/>
                </a:solidFill>
              </a:rPr>
              <a:t>Email: bharath.sudharsan@insight-centre.org</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267494"/>
            <a:ext cx="3384376" cy="122514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516" y="2405796"/>
            <a:ext cx="1178313" cy="309970"/>
          </a:xfrm>
          <a:prstGeom prst="rect">
            <a:avLst/>
          </a:prstGeom>
        </p:spPr>
      </p:pic>
      <p:sp>
        <p:nvSpPr>
          <p:cNvPr id="6" name="TextBox 5"/>
          <p:cNvSpPr txBox="1"/>
          <p:nvPr/>
        </p:nvSpPr>
        <p:spPr>
          <a:xfrm>
            <a:off x="899592" y="3416682"/>
            <a:ext cx="2586349" cy="523220"/>
          </a:xfrm>
          <a:prstGeom prst="rect">
            <a:avLst/>
          </a:prstGeom>
          <a:noFill/>
        </p:spPr>
        <p:txBody>
          <a:bodyPr wrap="none" rtlCol="0">
            <a:spAutoFit/>
          </a:bodyPr>
          <a:lstStyle/>
          <a:p>
            <a:r>
              <a:rPr lang="en-IE" sz="2800" b="1" dirty="0">
                <a:solidFill>
                  <a:schemeClr val="bg1"/>
                </a:solidFill>
              </a:rPr>
              <a:t>www.confirm.ie</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2954" y="2912626"/>
            <a:ext cx="2022409" cy="920196"/>
          </a:xfrm>
          <a:prstGeom prst="rect">
            <a:avLst/>
          </a:prstGeom>
        </p:spPr>
      </p:pic>
    </p:spTree>
    <p:extLst>
      <p:ext uri="{BB962C8B-B14F-4D97-AF65-F5344CB8AC3E}">
        <p14:creationId xmlns:p14="http://schemas.microsoft.com/office/powerpoint/2010/main" val="194861844"/>
      </p:ext>
    </p:extLst>
  </p:cSld>
  <p:clrMapOvr>
    <a:masterClrMapping/>
  </p:clrMapOvr>
  <mc:AlternateContent xmlns:mc="http://schemas.openxmlformats.org/markup-compatibility/2006" xmlns:p14="http://schemas.microsoft.com/office/powerpoint/2010/main">
    <mc:Choice Requires="p14">
      <p:transition spd="slow" p14:dur="2000" advTm="8480"/>
    </mc:Choice>
    <mc:Fallback xmlns="">
      <p:transition xmlns:p14="http://schemas.microsoft.com/office/powerpoint/2010/main" spd="slow" advTm="848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A84455-B654-4ABD-A2B5-187DB53D9BE3}"/>
              </a:ext>
            </a:extLst>
          </p:cNvPr>
          <p:cNvSpPr txBox="1">
            <a:spLocks/>
          </p:cNvSpPr>
          <p:nvPr/>
        </p:nvSpPr>
        <p:spPr>
          <a:xfrm>
            <a:off x="179512" y="109268"/>
            <a:ext cx="6624736" cy="42188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Challenges in Prevailing Approaches</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482A667C-B8EF-44B0-8B27-78BA80BE1F3E}"/>
              </a:ext>
            </a:extLst>
          </p:cNvPr>
          <p:cNvSpPr/>
          <p:nvPr/>
        </p:nvSpPr>
        <p:spPr>
          <a:xfrm>
            <a:off x="395536" y="1048544"/>
            <a:ext cx="8509332" cy="3539430"/>
          </a:xfrm>
          <a:prstGeom prst="rect">
            <a:avLst/>
          </a:prstGeom>
        </p:spPr>
        <p:txBody>
          <a:bodyPr wrap="square">
            <a:spAutoFit/>
          </a:bodyPr>
          <a:lstStyle/>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Existing Programming Frameworks</a:t>
            </a:r>
          </a:p>
          <a:p>
            <a:pPr marL="285750" indent="-285750">
              <a:buFont typeface="Wingdings" panose="05000000000000000000" pitchFamily="2" charset="2"/>
              <a:buChar char="§"/>
            </a:pPr>
            <a:endParaRPr lang="en-US" sz="1600" b="1"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Compression levels, speedups produced by generic optimization toolkits in ML frameworks (e.g., </a:t>
            </a:r>
            <a:r>
              <a:rPr lang="en-US" sz="1600" dirty="0" err="1">
                <a:latin typeface="Titillium Web" panose="020B0604020202020204"/>
                <a:ea typeface="Open Sans" panose="020B0606030504020204" pitchFamily="34" charset="0"/>
                <a:cs typeface="Helvetica" panose="020B0604020202020204" pitchFamily="34" charset="0"/>
              </a:rPr>
              <a:t>PyTorch</a:t>
            </a:r>
            <a:r>
              <a:rPr lang="en-US" sz="1600" dirty="0">
                <a:latin typeface="Titillium Web" panose="020B0604020202020204"/>
                <a:ea typeface="Open Sans" panose="020B0606030504020204" pitchFamily="34" charset="0"/>
                <a:cs typeface="Helvetica" panose="020B0604020202020204" pitchFamily="34" charset="0"/>
              </a:rPr>
              <a:t>, </a:t>
            </a:r>
            <a:r>
              <a:rPr lang="en-US" sz="1600" dirty="0" err="1">
                <a:latin typeface="Titillium Web" panose="020B0604020202020204"/>
                <a:ea typeface="Open Sans" panose="020B0606030504020204" pitchFamily="34" charset="0"/>
                <a:cs typeface="Helvetica" panose="020B0604020202020204" pitchFamily="34" charset="0"/>
              </a:rPr>
              <a:t>Tensorflow</a:t>
            </a:r>
            <a:r>
              <a:rPr lang="en-US" sz="1600" dirty="0">
                <a:latin typeface="Titillium Web" panose="020B0604020202020204"/>
                <a:ea typeface="Open Sans" panose="020B0606030504020204" pitchFamily="34" charset="0"/>
                <a:cs typeface="Helvetica" panose="020B0604020202020204" pitchFamily="34" charset="0"/>
              </a:rPr>
              <a:t>) are not sufficient since they target are targeted for smartphones and better-resourced IoT hardware such as Raspberry Pis, Jetson Nano</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The early-stage TF Lite for Microcontrollers core runtime can fit in 16 KB on an Arm Cortex M3 and run basic NNs on MCUs without needing operating system support or dynamic memory allocation</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Still, to highly reduce the NN size before deploying and executing on MCUs using TF Micro, there is a need to </a:t>
            </a:r>
            <a:r>
              <a:rPr lang="en-US" sz="1600" i="1" dirty="0">
                <a:latin typeface="Titillium Web" panose="020B0604020202020204"/>
                <a:ea typeface="Open Sans" panose="020B0606030504020204" pitchFamily="34" charset="0"/>
                <a:cs typeface="Helvetica" panose="020B0604020202020204" pitchFamily="34" charset="0"/>
              </a:rPr>
              <a:t>optimize high memory, computation demanding models in multiple aspects to produce small size, low latency, low-power consuming models that can comfortably fit and execute on resource-constrained MCU-based IoT hardware</a:t>
            </a:r>
            <a:endParaRPr lang="en-US" sz="1600" dirty="0">
              <a:latin typeface="Titillium Web" panose="020B0604020202020204"/>
              <a:ea typeface="Open Sans" panose="020B0606030504020204" pitchFamily="34" charset="0"/>
              <a:cs typeface="Helvetica" panose="020B0604020202020204" pitchFamily="34" charset="0"/>
            </a:endParaRPr>
          </a:p>
        </p:txBody>
      </p:sp>
    </p:spTree>
    <p:extLst>
      <p:ext uri="{BB962C8B-B14F-4D97-AF65-F5344CB8AC3E}">
        <p14:creationId xmlns:p14="http://schemas.microsoft.com/office/powerpoint/2010/main" val="156574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A84455-B654-4ABD-A2B5-187DB53D9BE3}"/>
              </a:ext>
            </a:extLst>
          </p:cNvPr>
          <p:cNvSpPr txBox="1">
            <a:spLocks/>
          </p:cNvSpPr>
          <p:nvPr/>
        </p:nvSpPr>
        <p:spPr>
          <a:xfrm>
            <a:off x="179512" y="109268"/>
            <a:ext cx="6480720" cy="42188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Challenges in Prevailing Approaches</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482A667C-B8EF-44B0-8B27-78BA80BE1F3E}"/>
              </a:ext>
            </a:extLst>
          </p:cNvPr>
          <p:cNvSpPr/>
          <p:nvPr/>
        </p:nvSpPr>
        <p:spPr>
          <a:xfrm>
            <a:off x="219621" y="1048544"/>
            <a:ext cx="8748464" cy="2308324"/>
          </a:xfrm>
          <a:prstGeom prst="rect">
            <a:avLst/>
          </a:prstGeom>
        </p:spPr>
        <p:txBody>
          <a:bodyPr wrap="square">
            <a:spAutoFit/>
          </a:bodyPr>
          <a:lstStyle/>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Performance Metrics Trade-offs</a:t>
            </a:r>
          </a:p>
          <a:p>
            <a:endParaRPr lang="en-US" sz="1600" b="1"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During on-board model execution, an IoT application that interacts with the loaded model may demand high performance on a particular metric over others</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For example, a real-time IoT device would require ultra-fast inference, while a low-memory device would require the highest model size reduction</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So, the challenge is </a:t>
            </a:r>
            <a:r>
              <a:rPr lang="en-US" sz="1600" b="1" i="1" dirty="0">
                <a:latin typeface="Titillium Web" panose="020B0604020202020204"/>
                <a:ea typeface="Open Sans" panose="020B0606030504020204" pitchFamily="34" charset="0"/>
                <a:cs typeface="Helvetica" panose="020B0604020202020204" pitchFamily="34" charset="0"/>
              </a:rPr>
              <a:t>how to perform optimization that favors particular metrics over others?</a:t>
            </a:r>
            <a:endParaRPr lang="en-US" sz="1600" b="1" dirty="0">
              <a:latin typeface="Titillium Web" panose="020B0604020202020204"/>
              <a:ea typeface="Open Sans" panose="020B0606030504020204" pitchFamily="34" charset="0"/>
              <a:cs typeface="Helvetica" panose="020B0604020202020204" pitchFamily="34" charset="0"/>
            </a:endParaRPr>
          </a:p>
        </p:txBody>
      </p:sp>
    </p:spTree>
    <p:extLst>
      <p:ext uri="{BB962C8B-B14F-4D97-AF65-F5344CB8AC3E}">
        <p14:creationId xmlns:p14="http://schemas.microsoft.com/office/powerpoint/2010/main" val="2925719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A84455-B654-4ABD-A2B5-187DB53D9BE3}"/>
              </a:ext>
            </a:extLst>
          </p:cNvPr>
          <p:cNvSpPr txBox="1">
            <a:spLocks/>
          </p:cNvSpPr>
          <p:nvPr/>
        </p:nvSpPr>
        <p:spPr>
          <a:xfrm>
            <a:off x="179512" y="109268"/>
            <a:ext cx="6624736" cy="42188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Challenges in Prevailing Approaches</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482A667C-B8EF-44B0-8B27-78BA80BE1F3E}"/>
              </a:ext>
            </a:extLst>
          </p:cNvPr>
          <p:cNvSpPr/>
          <p:nvPr/>
        </p:nvSpPr>
        <p:spPr>
          <a:xfrm>
            <a:off x="395536" y="1048544"/>
            <a:ext cx="8509332" cy="3539430"/>
          </a:xfrm>
          <a:prstGeom prst="rect">
            <a:avLst/>
          </a:prstGeom>
        </p:spPr>
        <p:txBody>
          <a:bodyPr wrap="square">
            <a:spAutoFit/>
          </a:bodyPr>
          <a:lstStyle/>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Optimization Compatibility</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NNs optimized using one state-of-the-art method may exceed the target IoT device hardware's memory capacity by just a few bytes</a:t>
            </a:r>
          </a:p>
          <a:p>
            <a:pPr lvl="1"/>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Need to spend days on unproductive to find a compatible optimizer, then implement it to check if the new compression and accuracy levels are satisfactory</a:t>
            </a:r>
          </a:p>
          <a:p>
            <a:pPr lvl="1"/>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Models cannot be optimized further if failed to find a method that matches the previous optimizer. So, either have to tune the model network architecture and re-train from scratch</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To speed up the R&amp;D phase (going from idea to product) of AI-powered IoT devices, </a:t>
            </a:r>
            <a:r>
              <a:rPr lang="en-US" sz="1600" b="1" i="1" dirty="0">
                <a:latin typeface="Titillium Web" panose="020B0604020202020204"/>
                <a:ea typeface="Open Sans" panose="020B0606030504020204" pitchFamily="34" charset="0"/>
                <a:cs typeface="Helvetica" panose="020B0604020202020204" pitchFamily="34" charset="0"/>
              </a:rPr>
              <a:t>we need a comprehensive guideline to optimize NN models that can readily be deployed on resource-constrained MCUs-based hardware</a:t>
            </a:r>
          </a:p>
        </p:txBody>
      </p:sp>
    </p:spTree>
    <p:extLst>
      <p:ext uri="{BB962C8B-B14F-4D97-AF65-F5344CB8AC3E}">
        <p14:creationId xmlns:p14="http://schemas.microsoft.com/office/powerpoint/2010/main" val="79905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A84455-B654-4ABD-A2B5-187DB53D9BE3}"/>
              </a:ext>
            </a:extLst>
          </p:cNvPr>
          <p:cNvSpPr txBox="1">
            <a:spLocks/>
          </p:cNvSpPr>
          <p:nvPr/>
        </p:nvSpPr>
        <p:spPr>
          <a:xfrm>
            <a:off x="179512" y="109268"/>
            <a:ext cx="6624736" cy="42188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Top Deep Optimization of NNs</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482A667C-B8EF-44B0-8B27-78BA80BE1F3E}"/>
              </a:ext>
            </a:extLst>
          </p:cNvPr>
          <p:cNvSpPr/>
          <p:nvPr/>
        </p:nvSpPr>
        <p:spPr>
          <a:xfrm>
            <a:off x="317333" y="3353882"/>
            <a:ext cx="8509332" cy="1600438"/>
          </a:xfrm>
          <a:prstGeom prst="rect">
            <a:avLst/>
          </a:prstGeom>
        </p:spPr>
        <p:txBody>
          <a:bodyPr wrap="square">
            <a:spAutoFit/>
          </a:bodyPr>
          <a:lstStyle/>
          <a:p>
            <a:pPr marL="285750" indent="-285750">
              <a:buFont typeface="Wingdings" panose="05000000000000000000" pitchFamily="2" charset="2"/>
              <a:buChar char="§"/>
            </a:pPr>
            <a:r>
              <a:rPr lang="en-US" sz="1400" dirty="0">
                <a:latin typeface="Titillium Web" panose="020B0604020202020204"/>
                <a:ea typeface="Open Sans" panose="020B0606030504020204" pitchFamily="34" charset="0"/>
                <a:cs typeface="Helvetica" panose="020B0604020202020204" pitchFamily="34" charset="0"/>
              </a:rPr>
              <a:t>Three-stage compression pipeline paper with Pruning + Quantization + Huffman coding</a:t>
            </a:r>
          </a:p>
          <a:p>
            <a:pPr marL="742950" lvl="1" indent="-285750">
              <a:buFont typeface="Wingdings" panose="05000000000000000000" pitchFamily="2" charset="2"/>
              <a:buChar char="§"/>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Pruning reduces the number of weights by 10×. Quantization further improves the compression rate between 27× and 31×</a:t>
            </a:r>
          </a:p>
          <a:p>
            <a:pPr marL="742950" lvl="1" indent="-285750">
              <a:buFont typeface="Wingdings" panose="05000000000000000000" pitchFamily="2" charset="2"/>
              <a:buChar char="ü"/>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Huffman coding gives more compression between 35× and 49x. The compression scheme doesn’t incur any accuracy loss  </a:t>
            </a:r>
          </a:p>
        </p:txBody>
      </p:sp>
      <p:pic>
        <p:nvPicPr>
          <p:cNvPr id="4" name="Picture 3">
            <a:extLst>
              <a:ext uri="{FF2B5EF4-FFF2-40B4-BE49-F238E27FC236}">
                <a16:creationId xmlns:a16="http://schemas.microsoft.com/office/drawing/2014/main" id="{61ED9DC9-D1C8-464C-85AB-D45355025FBB}"/>
              </a:ext>
            </a:extLst>
          </p:cNvPr>
          <p:cNvPicPr>
            <a:picLocks noChangeAspect="1"/>
          </p:cNvPicPr>
          <p:nvPr/>
        </p:nvPicPr>
        <p:blipFill>
          <a:blip r:embed="rId3"/>
          <a:stretch>
            <a:fillRect/>
          </a:stretch>
        </p:blipFill>
        <p:spPr>
          <a:xfrm>
            <a:off x="1205351" y="701005"/>
            <a:ext cx="6733297" cy="2505789"/>
          </a:xfrm>
          <a:prstGeom prst="rect">
            <a:avLst/>
          </a:prstGeom>
        </p:spPr>
      </p:pic>
    </p:spTree>
    <p:extLst>
      <p:ext uri="{BB962C8B-B14F-4D97-AF65-F5344CB8AC3E}">
        <p14:creationId xmlns:p14="http://schemas.microsoft.com/office/powerpoint/2010/main" val="1826354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A84455-B654-4ABD-A2B5-187DB53D9BE3}"/>
              </a:ext>
            </a:extLst>
          </p:cNvPr>
          <p:cNvSpPr txBox="1">
            <a:spLocks/>
          </p:cNvSpPr>
          <p:nvPr/>
        </p:nvSpPr>
        <p:spPr>
          <a:xfrm>
            <a:off x="179512" y="109268"/>
            <a:ext cx="6624736" cy="42188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Top Deep Optimization of NNs</a:t>
            </a:r>
            <a:endParaRPr lang="en-US" sz="2800" b="1" dirty="0">
              <a:solidFill>
                <a:srgbClr val="FBAE40"/>
              </a:solidFill>
              <a:latin typeface="Helvetica" panose="020B0604020202020204" pitchFamily="34" charset="0"/>
              <a:cs typeface="Helvetica" panose="020B0604020202020204" pitchFamily="34" charset="0"/>
            </a:endParaRPr>
          </a:p>
        </p:txBody>
      </p:sp>
      <p:pic>
        <p:nvPicPr>
          <p:cNvPr id="1026" name="Picture 2">
            <a:extLst>
              <a:ext uri="{FF2B5EF4-FFF2-40B4-BE49-F238E27FC236}">
                <a16:creationId xmlns:a16="http://schemas.microsoft.com/office/drawing/2014/main" id="{F7DD0C7E-2C37-4B10-9143-4B0C07A88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1" y="987574"/>
            <a:ext cx="4951054" cy="37958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82A667C-B8EF-44B0-8B27-78BA80BE1F3E}"/>
              </a:ext>
            </a:extLst>
          </p:cNvPr>
          <p:cNvSpPr/>
          <p:nvPr/>
        </p:nvSpPr>
        <p:spPr>
          <a:xfrm>
            <a:off x="4967415" y="1331245"/>
            <a:ext cx="4067944" cy="3108543"/>
          </a:xfrm>
          <a:prstGeom prst="rect">
            <a:avLst/>
          </a:prstGeom>
        </p:spPr>
        <p:txBody>
          <a:bodyPr wrap="square">
            <a:spAutoFit/>
          </a:bodyPr>
          <a:lstStyle/>
          <a:p>
            <a:pPr marL="285750" indent="-285750">
              <a:buFont typeface="Wingdings" panose="05000000000000000000" pitchFamily="2" charset="2"/>
              <a:buChar char="§"/>
            </a:pPr>
            <a:r>
              <a:rPr lang="en-US" sz="1400" dirty="0">
                <a:latin typeface="Titillium Web" panose="020B0604020202020204"/>
                <a:ea typeface="Open Sans" panose="020B0606030504020204" pitchFamily="34" charset="0"/>
                <a:cs typeface="Helvetica" panose="020B0604020202020204" pitchFamily="34" charset="0"/>
              </a:rPr>
              <a:t>Once for all paper</a:t>
            </a:r>
          </a:p>
          <a:p>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A single network is trained to support versatile architectural configurations including depth, width, kernel size, and resolution </a:t>
            </a:r>
          </a:p>
          <a:p>
            <a:pPr marL="742950" lvl="1" indent="-285750">
              <a:buFont typeface="Wingdings" panose="05000000000000000000" pitchFamily="2" charset="2"/>
              <a:buChar char="ü"/>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Given a deployment scenario, a specialized subnetwork is directly selected from the once-for-all network without training</a:t>
            </a:r>
          </a:p>
          <a:p>
            <a:pPr marL="742950" lvl="1" indent="-285750">
              <a:buFont typeface="Wingdings" panose="05000000000000000000" pitchFamily="2" charset="2"/>
              <a:buChar char="ü"/>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This approach reduces the cost of specialized deep learning deployment from O(N) to O(1)</a:t>
            </a:r>
          </a:p>
        </p:txBody>
      </p:sp>
    </p:spTree>
    <p:extLst>
      <p:ext uri="{BB962C8B-B14F-4D97-AF65-F5344CB8AC3E}">
        <p14:creationId xmlns:p14="http://schemas.microsoft.com/office/powerpoint/2010/main" val="3491381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A84455-B654-4ABD-A2B5-187DB53D9BE3}"/>
              </a:ext>
            </a:extLst>
          </p:cNvPr>
          <p:cNvSpPr txBox="1">
            <a:spLocks/>
          </p:cNvSpPr>
          <p:nvPr/>
        </p:nvSpPr>
        <p:spPr>
          <a:xfrm>
            <a:off x="179512" y="109268"/>
            <a:ext cx="6624736" cy="42188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Top Deep Optimization of NNs</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482A667C-B8EF-44B0-8B27-78BA80BE1F3E}"/>
              </a:ext>
            </a:extLst>
          </p:cNvPr>
          <p:cNvSpPr/>
          <p:nvPr/>
        </p:nvSpPr>
        <p:spPr>
          <a:xfrm>
            <a:off x="216780" y="2765947"/>
            <a:ext cx="8710438" cy="2246769"/>
          </a:xfrm>
          <a:prstGeom prst="rect">
            <a:avLst/>
          </a:prstGeom>
        </p:spPr>
        <p:txBody>
          <a:bodyPr wrap="square">
            <a:spAutoFit/>
          </a:bodyPr>
          <a:lstStyle/>
          <a:p>
            <a:pPr marL="285750" indent="-285750">
              <a:buFont typeface="Wingdings" panose="05000000000000000000" pitchFamily="2" charset="2"/>
              <a:buChar char="§"/>
            </a:pPr>
            <a:r>
              <a:rPr lang="en-US" sz="1400" dirty="0" err="1">
                <a:latin typeface="Titillium Web" panose="020B0604020202020204"/>
                <a:ea typeface="Open Sans" panose="020B0606030504020204" pitchFamily="34" charset="0"/>
                <a:cs typeface="Helvetica" panose="020B0604020202020204" pitchFamily="34" charset="0"/>
              </a:rPr>
              <a:t>MCUNet</a:t>
            </a:r>
            <a:r>
              <a:rPr lang="en-US" sz="1400" dirty="0">
                <a:latin typeface="Titillium Web" panose="020B0604020202020204"/>
                <a:ea typeface="Open Sans" panose="020B0606030504020204" pitchFamily="34" charset="0"/>
                <a:cs typeface="Helvetica" panose="020B0604020202020204" pitchFamily="34" charset="0"/>
              </a:rPr>
              <a:t> paper:</a:t>
            </a:r>
          </a:p>
          <a:p>
            <a:pPr marL="285750" indent="-285750">
              <a:buFont typeface="Wingdings" panose="05000000000000000000" pitchFamily="2" charset="2"/>
              <a:buChar char="§"/>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err="1">
                <a:latin typeface="Titillium Web" panose="020B0604020202020204"/>
                <a:ea typeface="Open Sans" panose="020B0606030504020204" pitchFamily="34" charset="0"/>
                <a:cs typeface="Helvetica" panose="020B0604020202020204" pitchFamily="34" charset="0"/>
              </a:rPr>
              <a:t>TinyEngine</a:t>
            </a:r>
            <a:r>
              <a:rPr lang="en-US" sz="1400" dirty="0">
                <a:latin typeface="Titillium Web" panose="020B0604020202020204"/>
                <a:ea typeface="Open Sans" panose="020B0606030504020204" pitchFamily="34" charset="0"/>
                <a:cs typeface="Helvetica" panose="020B0604020202020204" pitchFamily="34" charset="0"/>
              </a:rPr>
              <a:t> achieves higher inference efficiency while reducing the memory usage. 3× and 1.6× faster than TF-Lite Micro (Google) and CMSIS-NN (ARM) respectively</a:t>
            </a:r>
          </a:p>
          <a:p>
            <a:pPr marL="742950" lvl="1" indent="-285750">
              <a:buFont typeface="Wingdings" panose="05000000000000000000" pitchFamily="2" charset="2"/>
              <a:buChar char="ü"/>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By reducing the memory usage </a:t>
            </a:r>
            <a:r>
              <a:rPr lang="en-US" sz="1400" dirty="0" err="1">
                <a:latin typeface="Titillium Web" panose="020B0604020202020204"/>
                <a:ea typeface="Open Sans" panose="020B0606030504020204" pitchFamily="34" charset="0"/>
                <a:cs typeface="Helvetica" panose="020B0604020202020204" pitchFamily="34" charset="0"/>
              </a:rPr>
              <a:t>TinyEngine</a:t>
            </a:r>
            <a:r>
              <a:rPr lang="en-US" sz="1400" dirty="0">
                <a:latin typeface="Titillium Web" panose="020B0604020202020204"/>
                <a:ea typeface="Open Sans" panose="020B0606030504020204" pitchFamily="34" charset="0"/>
                <a:cs typeface="Helvetica" panose="020B0604020202020204" pitchFamily="34" charset="0"/>
              </a:rPr>
              <a:t> can run various model designs with tiny memory, enlarging the design space for </a:t>
            </a:r>
            <a:r>
              <a:rPr lang="en-US" sz="1400" dirty="0" err="1">
                <a:latin typeface="Titillium Web" panose="020B0604020202020204"/>
                <a:ea typeface="Open Sans" panose="020B0606030504020204" pitchFamily="34" charset="0"/>
                <a:cs typeface="Helvetica" panose="020B0604020202020204" pitchFamily="34" charset="0"/>
              </a:rPr>
              <a:t>TinyNAS</a:t>
            </a:r>
            <a:r>
              <a:rPr lang="en-US" sz="1400" dirty="0">
                <a:latin typeface="Titillium Web" panose="020B0604020202020204"/>
                <a:ea typeface="Open Sans" panose="020B0606030504020204" pitchFamily="34" charset="0"/>
                <a:cs typeface="Helvetica" panose="020B0604020202020204" pitchFamily="34" charset="0"/>
              </a:rPr>
              <a:t> under the limited memory of MCU</a:t>
            </a:r>
          </a:p>
          <a:p>
            <a:pPr marL="742950" lvl="1" indent="-285750">
              <a:buFont typeface="Wingdings" panose="05000000000000000000" pitchFamily="2" charset="2"/>
              <a:buChar char="ü"/>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t>Outperforms existing libraries by eliminating runtime overheads, specializing each optimization technique, and adopting in-place depth-wise convolution</a:t>
            </a:r>
            <a:endParaRPr lang="en-US" sz="1400" dirty="0">
              <a:latin typeface="Titillium Web" panose="020B0604020202020204"/>
              <a:ea typeface="Open Sans" panose="020B0606030504020204" pitchFamily="34" charset="0"/>
              <a:cs typeface="Helvetica" panose="020B0604020202020204" pitchFamily="34" charset="0"/>
            </a:endParaRPr>
          </a:p>
        </p:txBody>
      </p:sp>
      <p:pic>
        <p:nvPicPr>
          <p:cNvPr id="9" name="Picture 8">
            <a:extLst>
              <a:ext uri="{FF2B5EF4-FFF2-40B4-BE49-F238E27FC236}">
                <a16:creationId xmlns:a16="http://schemas.microsoft.com/office/drawing/2014/main" id="{5F14B003-C223-463E-AAD5-763BBF24BE03}"/>
              </a:ext>
            </a:extLst>
          </p:cNvPr>
          <p:cNvPicPr>
            <a:picLocks noChangeAspect="1"/>
          </p:cNvPicPr>
          <p:nvPr/>
        </p:nvPicPr>
        <p:blipFill rotWithShape="1">
          <a:blip r:embed="rId3"/>
          <a:srcRect t="6207"/>
          <a:stretch/>
        </p:blipFill>
        <p:spPr>
          <a:xfrm>
            <a:off x="681037" y="771550"/>
            <a:ext cx="7781925" cy="1902901"/>
          </a:xfrm>
          <a:prstGeom prst="rect">
            <a:avLst/>
          </a:prstGeom>
        </p:spPr>
      </p:pic>
    </p:spTree>
    <p:extLst>
      <p:ext uri="{BB962C8B-B14F-4D97-AF65-F5344CB8AC3E}">
        <p14:creationId xmlns:p14="http://schemas.microsoft.com/office/powerpoint/2010/main" val="19777553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10.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11.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12.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13.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14.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15.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16.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17.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18.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19.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2.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20.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21.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22.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23.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24.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25.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26.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27.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3.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4.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5.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6.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7.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8.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9.xml><?xml version="1.0" encoding="utf-8"?>
<p:tagLst xmlns:a="http://schemas.openxmlformats.org/drawingml/2006/main" xmlns:r="http://schemas.openxmlformats.org/officeDocument/2006/relationships" xmlns:p="http://schemas.openxmlformats.org/presentationml/2006/main">
  <p:tag name="TIMING" val="|21.9|2.7|8.3|6.2|3.7|9.5|1|0.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72711</TotalTime>
  <Words>2897</Words>
  <Application>Microsoft Office PowerPoint</Application>
  <PresentationFormat>On-screen Show (16:9)</PresentationFormat>
  <Paragraphs>324</Paragraphs>
  <Slides>38</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Helvetica</vt:lpstr>
      <vt:lpstr>Titillium Web</vt:lpstr>
      <vt:lpstr>Ubuntu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Copper Reed Studio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DesignDesk</dc:creator>
  <cp:lastModifiedBy>SUDHARSAN, BHARATH</cp:lastModifiedBy>
  <cp:revision>3377</cp:revision>
  <cp:lastPrinted>2017-02-28T16:00:52Z</cp:lastPrinted>
  <dcterms:created xsi:type="dcterms:W3CDTF">2017-02-23T15:52:53Z</dcterms:created>
  <dcterms:modified xsi:type="dcterms:W3CDTF">2021-08-02T15:11:19Z</dcterms:modified>
</cp:coreProperties>
</file>