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5" r:id="rId1"/>
  </p:sldMasterIdLst>
  <p:notesMasterIdLst>
    <p:notesMasterId r:id="rId18"/>
  </p:notesMasterIdLst>
  <p:sldIdLst>
    <p:sldId id="256" r:id="rId2"/>
    <p:sldId id="257" r:id="rId3"/>
    <p:sldId id="265" r:id="rId4"/>
    <p:sldId id="258" r:id="rId5"/>
    <p:sldId id="259" r:id="rId6"/>
    <p:sldId id="272" r:id="rId7"/>
    <p:sldId id="271" r:id="rId8"/>
    <p:sldId id="260" r:id="rId9"/>
    <p:sldId id="261" r:id="rId10"/>
    <p:sldId id="262" r:id="rId11"/>
    <p:sldId id="266" r:id="rId12"/>
    <p:sldId id="268" r:id="rId13"/>
    <p:sldId id="275" r:id="rId14"/>
    <p:sldId id="273"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DjsXY/Fe0u+duio229YKaMRahd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harika Gottam" initials="NG" lastIdx="1" clrIdx="0">
    <p:extLst>
      <p:ext uri="{19B8F6BF-5375-455C-9EA6-DF929625EA0E}">
        <p15:presenceInfo xmlns:p15="http://schemas.microsoft.com/office/powerpoint/2012/main" userId="f31b28ed8ab2b0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04T21:57:46.31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61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396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77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617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67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756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076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402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3935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458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74627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839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9" name="Google Shape;149;p1"/>
          <p:cNvSpPr txBox="1">
            <a:spLocks noGrp="1"/>
          </p:cNvSpPr>
          <p:nvPr>
            <p:ph type="ctrTitle"/>
          </p:nvPr>
        </p:nvSpPr>
        <p:spPr>
          <a:xfrm>
            <a:off x="347662" y="1671484"/>
            <a:ext cx="11844338" cy="289169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4400"/>
              <a:buFont typeface="Trebuchet MS"/>
              <a:buNone/>
            </a:pPr>
            <a:br>
              <a:rPr lang="en-US" sz="3600" dirty="0"/>
            </a:br>
            <a:br>
              <a:rPr lang="en-US" sz="3600" dirty="0"/>
            </a:br>
            <a:br>
              <a:rPr lang="en-US" sz="3600" dirty="0"/>
            </a:br>
            <a:r>
              <a:rPr lang="en-US" sz="3600" b="1" dirty="0">
                <a:latin typeface="Times New Roman" panose="02020603050405020304" pitchFamily="18" charset="0"/>
                <a:cs typeface="Times New Roman" panose="02020603050405020304" pitchFamily="18" charset="0"/>
              </a:rPr>
              <a:t>EARLY PREDICTION OF DIABETIC RETINOPATHY</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TEAM 8		</a:t>
            </a:r>
            <a:r>
              <a:rPr lang="en-US" sz="3600" b="1"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br>
              <a:rPr lang="en-US" sz="3600" dirty="0"/>
            </a:br>
            <a:endParaRPr sz="3600" dirty="0"/>
          </a:p>
        </p:txBody>
      </p:sp>
      <p:pic>
        <p:nvPicPr>
          <p:cNvPr id="148" name="Google Shape;148;p1" descr="https://lh6.googleusercontent.com/6VFVeJYFIMToP-f60JSqsMcE39kZsre9Eqq9VnGjNWTU5RKP5a8Np6kC5n0X4eyxXVsojeI4fRsRTlrqWFepG_8-AYsY8ZrNpxlu1ckjHKh8Ml9Fy1FhuzHiXNyQoiRJQtn4XFHq8Vo7Rs5WrQ"/>
          <p:cNvPicPr preferRelativeResize="0"/>
          <p:nvPr/>
        </p:nvPicPr>
        <p:blipFill rotWithShape="1">
          <a:blip r:embed="rId3">
            <a:alphaModFix/>
          </a:blip>
          <a:srcRect/>
          <a:stretch/>
        </p:blipFill>
        <p:spPr>
          <a:xfrm>
            <a:off x="815737" y="275611"/>
            <a:ext cx="10737063" cy="923925"/>
          </a:xfrm>
          <a:prstGeom prst="rect">
            <a:avLst/>
          </a:prstGeom>
          <a:noFill/>
          <a:ln>
            <a:noFill/>
          </a:ln>
        </p:spPr>
      </p:pic>
      <p:sp>
        <p:nvSpPr>
          <p:cNvPr id="3" name="Subtitle 2">
            <a:extLst>
              <a:ext uri="{FF2B5EF4-FFF2-40B4-BE49-F238E27FC236}">
                <a16:creationId xmlns:a16="http://schemas.microsoft.com/office/drawing/2014/main" id="{0D72EDA0-D69C-EF77-22F4-5902B8247A4B}"/>
              </a:ext>
            </a:extLst>
          </p:cNvPr>
          <p:cNvSpPr>
            <a:spLocks noGrp="1"/>
          </p:cNvSpPr>
          <p:nvPr>
            <p:ph type="subTitle" idx="1"/>
          </p:nvPr>
        </p:nvSpPr>
        <p:spPr>
          <a:xfrm>
            <a:off x="7551759" y="4010246"/>
            <a:ext cx="9280482" cy="1639368"/>
          </a:xfrm>
        </p:spPr>
        <p:txBody>
          <a:bodyPr>
            <a:normAutofit fontScale="25000" lnSpcReduction="20000"/>
          </a:bodyPr>
          <a:lstStyle/>
          <a:p>
            <a:pPr marL="0" lvl="0" indent="0" rtl="0">
              <a:lnSpc>
                <a:spcPct val="100000"/>
              </a:lnSpc>
              <a:spcBef>
                <a:spcPts val="1000"/>
              </a:spcBef>
              <a:spcAft>
                <a:spcPts val="0"/>
              </a:spcAft>
              <a:buSzPts val="1920"/>
              <a:buNone/>
            </a:pPr>
            <a:r>
              <a:rPr lang="en-US" sz="7200" b="1" spc="0" dirty="0">
                <a:solidFill>
                  <a:schemeClr val="dk1"/>
                </a:solidFill>
                <a:latin typeface="Times New Roman" panose="02020603050405020304" pitchFamily="18" charset="0"/>
                <a:ea typeface="Arial"/>
                <a:cs typeface="Times New Roman" panose="02020603050405020304" pitchFamily="18" charset="0"/>
                <a:sym typeface="Arial"/>
              </a:rPr>
              <a:t>SUBMITTED BY</a:t>
            </a:r>
          </a:p>
          <a:p>
            <a:pPr marL="0" lvl="0" indent="0" rtl="0">
              <a:lnSpc>
                <a:spcPct val="100000"/>
              </a:lnSpc>
              <a:spcBef>
                <a:spcPts val="1000"/>
              </a:spcBef>
              <a:spcAft>
                <a:spcPts val="0"/>
              </a:spcAft>
              <a:buSzPts val="1920"/>
              <a:buNone/>
            </a:pPr>
            <a:r>
              <a:rPr lang="en-US" sz="7200" spc="0" dirty="0">
                <a:solidFill>
                  <a:schemeClr val="dk1"/>
                </a:solidFill>
                <a:latin typeface="Times New Roman" panose="02020603050405020304" pitchFamily="18" charset="0"/>
                <a:ea typeface="Arial"/>
                <a:cs typeface="Times New Roman" panose="02020603050405020304" pitchFamily="18" charset="0"/>
                <a:sym typeface="Arial"/>
              </a:rPr>
              <a:t>G.VARSHITHA REDDY -(20R21A6727)</a:t>
            </a:r>
            <a:endParaRPr lang="en-US" sz="7200" spc="0" dirty="0">
              <a:latin typeface="Times New Roman" panose="02020603050405020304" pitchFamily="18" charset="0"/>
              <a:cs typeface="Times New Roman" panose="02020603050405020304" pitchFamily="18" charset="0"/>
            </a:endParaRPr>
          </a:p>
          <a:p>
            <a:pPr marL="0" lvl="0" indent="0" rtl="0">
              <a:lnSpc>
                <a:spcPct val="100000"/>
              </a:lnSpc>
              <a:spcBef>
                <a:spcPts val="1000"/>
              </a:spcBef>
              <a:spcAft>
                <a:spcPts val="0"/>
              </a:spcAft>
              <a:buSzPts val="1920"/>
              <a:buNone/>
            </a:pPr>
            <a:r>
              <a:rPr lang="en-US" sz="7200" spc="0" dirty="0">
                <a:solidFill>
                  <a:schemeClr val="dk1"/>
                </a:solidFill>
                <a:latin typeface="Times New Roman" panose="02020603050405020304" pitchFamily="18" charset="0"/>
                <a:ea typeface="Arial"/>
                <a:cs typeface="Times New Roman" panose="02020603050405020304" pitchFamily="18" charset="0"/>
                <a:sym typeface="Arial"/>
              </a:rPr>
              <a:t>D.BHARATH </a:t>
            </a:r>
            <a:r>
              <a:rPr lang="en-US" sz="7200" spc="0" dirty="0" err="1">
                <a:solidFill>
                  <a:schemeClr val="dk1"/>
                </a:solidFill>
                <a:latin typeface="Times New Roman" panose="02020603050405020304" pitchFamily="18" charset="0"/>
                <a:ea typeface="Arial"/>
                <a:cs typeface="Times New Roman" panose="02020603050405020304" pitchFamily="18" charset="0"/>
                <a:sym typeface="Arial"/>
              </a:rPr>
              <a:t>varma</a:t>
            </a:r>
            <a:r>
              <a:rPr lang="en-US" sz="7200" spc="0" dirty="0">
                <a:solidFill>
                  <a:schemeClr val="dk1"/>
                </a:solidFill>
                <a:latin typeface="Times New Roman" panose="02020603050405020304" pitchFamily="18" charset="0"/>
                <a:ea typeface="Arial"/>
                <a:cs typeface="Times New Roman" panose="02020603050405020304" pitchFamily="18" charset="0"/>
                <a:sym typeface="Arial"/>
              </a:rPr>
              <a:t>    - (20R21A6713)</a:t>
            </a:r>
            <a:endParaRPr lang="en-US" sz="7200" spc="0" dirty="0">
              <a:latin typeface="Times New Roman" panose="02020603050405020304" pitchFamily="18" charset="0"/>
              <a:cs typeface="Times New Roman" panose="02020603050405020304" pitchFamily="18" charset="0"/>
            </a:endParaRPr>
          </a:p>
          <a:p>
            <a:pPr marL="0" lvl="0" indent="0" rtl="0">
              <a:lnSpc>
                <a:spcPct val="100000"/>
              </a:lnSpc>
              <a:spcBef>
                <a:spcPts val="1000"/>
              </a:spcBef>
              <a:spcAft>
                <a:spcPts val="0"/>
              </a:spcAft>
              <a:buSzPts val="1920"/>
              <a:buNone/>
            </a:pPr>
            <a:r>
              <a:rPr lang="en-US" sz="7200" spc="0" dirty="0">
                <a:solidFill>
                  <a:schemeClr val="dk1"/>
                </a:solidFill>
                <a:latin typeface="Times New Roman" panose="02020603050405020304" pitchFamily="18" charset="0"/>
                <a:ea typeface="Arial"/>
                <a:cs typeface="Times New Roman" panose="02020603050405020304" pitchFamily="18" charset="0"/>
                <a:sym typeface="Arial"/>
              </a:rPr>
              <a:t>G.NIHARIKA                  - (20R21A6723)</a:t>
            </a:r>
            <a:endParaRPr lang="en-US" sz="7200" spc="0" dirty="0">
              <a:latin typeface="Times New Roman" panose="02020603050405020304" pitchFamily="18" charset="0"/>
              <a:cs typeface="Times New Roman" panose="02020603050405020304" pitchFamily="18" charset="0"/>
            </a:endParaRPr>
          </a:p>
          <a:p>
            <a:pPr marL="0" lvl="0" indent="0" rtl="0">
              <a:lnSpc>
                <a:spcPct val="100000"/>
              </a:lnSpc>
              <a:spcBef>
                <a:spcPts val="1000"/>
              </a:spcBef>
              <a:spcAft>
                <a:spcPts val="0"/>
              </a:spcAft>
              <a:buSzPts val="1920"/>
              <a:buNone/>
            </a:pPr>
            <a:r>
              <a:rPr lang="en-US" sz="7200" spc="0" dirty="0">
                <a:solidFill>
                  <a:schemeClr val="dk1"/>
                </a:solidFill>
                <a:latin typeface="Times New Roman" panose="02020603050405020304" pitchFamily="18" charset="0"/>
                <a:ea typeface="Arial"/>
                <a:cs typeface="Times New Roman" panose="02020603050405020304" pitchFamily="18" charset="0"/>
                <a:sym typeface="Arial"/>
              </a:rPr>
              <a:t>G.HARSH VARDHAN    - (21R25A6703)</a:t>
            </a:r>
            <a:endParaRPr lang="en-US" sz="7200" spc="0" dirty="0">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3939FFD7-3B66-80EB-2E18-4F356F7EFBCE}"/>
              </a:ext>
            </a:extLst>
          </p:cNvPr>
          <p:cNvSpPr txBox="1"/>
          <p:nvPr/>
        </p:nvSpPr>
        <p:spPr>
          <a:xfrm>
            <a:off x="1111046" y="4010246"/>
            <a:ext cx="8416412" cy="646331"/>
          </a:xfrm>
          <a:prstGeom prst="rect">
            <a:avLst/>
          </a:prstGeom>
          <a:noFill/>
        </p:spPr>
        <p:txBody>
          <a:bodyPr wrap="square">
            <a:spAutoFit/>
          </a:bodyPr>
          <a:lstStyle/>
          <a:p>
            <a:pPr marL="0" lvl="0" indent="0" rtl="0">
              <a:lnSpc>
                <a:spcPct val="100000"/>
              </a:lnSpc>
              <a:spcBef>
                <a:spcPts val="0"/>
              </a:spcBef>
              <a:spcAft>
                <a:spcPts val="0"/>
              </a:spcAft>
              <a:buSzPts val="1920"/>
              <a:buNone/>
            </a:pPr>
            <a:r>
              <a:rPr lang="en-US" b="1" dirty="0">
                <a:solidFill>
                  <a:schemeClr val="dk1"/>
                </a:solidFill>
                <a:latin typeface="Times New Roman" panose="02020603050405020304" pitchFamily="18" charset="0"/>
                <a:cs typeface="Times New Roman" panose="02020603050405020304" pitchFamily="18" charset="0"/>
                <a:sym typeface="Arial"/>
              </a:rPr>
              <a:t>GUIDE NAME</a:t>
            </a:r>
          </a:p>
          <a:p>
            <a:pPr marL="0" lvl="0" indent="0" rtl="0">
              <a:lnSpc>
                <a:spcPct val="100000"/>
              </a:lnSpc>
              <a:spcBef>
                <a:spcPts val="0"/>
              </a:spcBef>
              <a:spcAft>
                <a:spcPts val="0"/>
              </a:spcAft>
              <a:buSzPts val="1920"/>
              <a:buNone/>
            </a:pPr>
            <a:r>
              <a:rPr lang="en-US" sz="1800" spc="0" dirty="0">
                <a:solidFill>
                  <a:schemeClr val="dk1"/>
                </a:solidFill>
                <a:latin typeface="Times New Roman" panose="02020603050405020304" pitchFamily="18" charset="0"/>
                <a:cs typeface="Times New Roman" panose="02020603050405020304" pitchFamily="18" charset="0"/>
                <a:sym typeface="Arial"/>
              </a:rPr>
              <a:t>Mr. KIRAN </a:t>
            </a:r>
            <a:r>
              <a:rPr lang="en-US" dirty="0">
                <a:solidFill>
                  <a:schemeClr val="dk1"/>
                </a:solidFill>
                <a:latin typeface="Times New Roman" panose="02020603050405020304" pitchFamily="18" charset="0"/>
                <a:cs typeface="Times New Roman" panose="02020603050405020304" pitchFamily="18" charset="0"/>
                <a:sym typeface="Arial"/>
              </a:rPr>
              <a:t>K</a:t>
            </a:r>
            <a:r>
              <a:rPr lang="en-US" sz="1800" spc="0" dirty="0">
                <a:solidFill>
                  <a:schemeClr val="dk1"/>
                </a:solidFill>
                <a:latin typeface="Times New Roman" panose="02020603050405020304" pitchFamily="18" charset="0"/>
                <a:cs typeface="Times New Roman" panose="02020603050405020304" pitchFamily="18" charset="0"/>
                <a:sym typeface="Arial"/>
              </a:rPr>
              <a:t>UMAR REDDY</a:t>
            </a:r>
            <a:endParaRPr lang="en-US" sz="1800" spc="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txBox="1">
            <a:spLocks noGrp="1"/>
          </p:cNvSpPr>
          <p:nvPr>
            <p:ph type="title"/>
          </p:nvPr>
        </p:nvSpPr>
        <p:spPr>
          <a:xfrm>
            <a:off x="1097280" y="594677"/>
            <a:ext cx="10058400" cy="14507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dirty="0">
                <a:solidFill>
                  <a:schemeClr val="accent3">
                    <a:lumMod val="50000"/>
                  </a:schemeClr>
                </a:solidFill>
                <a:latin typeface="Times New Roman" panose="02020603050405020304" pitchFamily="18" charset="0"/>
                <a:cs typeface="Times New Roman" panose="02020603050405020304" pitchFamily="18" charset="0"/>
              </a:rPr>
              <a:t>PROPOSED SYSTEM</a:t>
            </a:r>
            <a:endParaRPr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206" name="Google Shape;206;p8"/>
          <p:cNvSpPr txBox="1">
            <a:spLocks noGrp="1"/>
          </p:cNvSpPr>
          <p:nvPr>
            <p:ph idx="1"/>
          </p:nvPr>
        </p:nvSpPr>
        <p:spPr>
          <a:xfrm>
            <a:off x="1097280" y="2045434"/>
            <a:ext cx="9731258"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92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this project we propose a novel and efficient method to diagnose retinopathy from retinal fundus images using SVM algorithm and by using Python Libraries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Numpy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and Pandas. </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7" name="Google Shape;207;p8"/>
          <p:cNvPicPr preferRelativeResize="0"/>
          <p:nvPr/>
        </p:nvPicPr>
        <p:blipFill rotWithShape="1">
          <a:blip r:embed="rId3">
            <a:alphaModFix/>
          </a:blip>
          <a:srcRect/>
          <a:stretch/>
        </p:blipFill>
        <p:spPr>
          <a:xfrm>
            <a:off x="6910240" y="3734427"/>
            <a:ext cx="3666050" cy="1842400"/>
          </a:xfrm>
          <a:prstGeom prst="rect">
            <a:avLst/>
          </a:prstGeom>
          <a:noFill/>
          <a:ln>
            <a:noFill/>
          </a:ln>
        </p:spPr>
      </p:pic>
      <p:pic>
        <p:nvPicPr>
          <p:cNvPr id="208" name="Google Shape;208;p8"/>
          <p:cNvPicPr preferRelativeResize="0"/>
          <p:nvPr/>
        </p:nvPicPr>
        <p:blipFill>
          <a:blip r:embed="rId4">
            <a:alphaModFix/>
          </a:blip>
          <a:stretch>
            <a:fillRect/>
          </a:stretch>
        </p:blipFill>
        <p:spPr>
          <a:xfrm>
            <a:off x="1615710" y="3743488"/>
            <a:ext cx="3891375" cy="163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95A1-28AE-BB92-7176-F3E3EADD59BC}"/>
              </a:ext>
            </a:extLst>
          </p:cNvPr>
          <p:cNvSpPr>
            <a:spLocks noGrp="1"/>
          </p:cNvSpPr>
          <p:nvPr>
            <p:ph type="title"/>
          </p:nvPr>
        </p:nvSpPr>
        <p:spPr>
          <a:xfrm>
            <a:off x="1066800" y="273377"/>
            <a:ext cx="10058400" cy="1124618"/>
          </a:xfrm>
        </p:spPr>
        <p:txBody>
          <a:bodyPr/>
          <a:lstStyle/>
          <a:p>
            <a:r>
              <a:rPr lang="en-IN" b="1" dirty="0">
                <a:solidFill>
                  <a:schemeClr val="accent3">
                    <a:lumMod val="50000"/>
                  </a:schemeClr>
                </a:solidFill>
                <a:latin typeface="Times New Roman" panose="02020603050405020304" pitchFamily="18" charset="0"/>
                <a:cs typeface="Times New Roman" panose="02020603050405020304" pitchFamily="18" charset="0"/>
              </a:rPr>
              <a:t>SYSTEM ARCHITECTURE</a:t>
            </a:r>
          </a:p>
        </p:txBody>
      </p:sp>
      <p:pic>
        <p:nvPicPr>
          <p:cNvPr id="5" name="Picture 4">
            <a:extLst>
              <a:ext uri="{FF2B5EF4-FFF2-40B4-BE49-F238E27FC236}">
                <a16:creationId xmlns:a16="http://schemas.microsoft.com/office/drawing/2014/main" id="{E3D5333E-1BD9-AC65-B123-86453F12C1DB}"/>
              </a:ext>
            </a:extLst>
          </p:cNvPr>
          <p:cNvPicPr>
            <a:picLocks noChangeAspect="1"/>
          </p:cNvPicPr>
          <p:nvPr/>
        </p:nvPicPr>
        <p:blipFill>
          <a:blip r:embed="rId2"/>
          <a:stretch>
            <a:fillRect/>
          </a:stretch>
        </p:blipFill>
        <p:spPr>
          <a:xfrm>
            <a:off x="2177593" y="1800598"/>
            <a:ext cx="7767686" cy="4392813"/>
          </a:xfrm>
          <a:prstGeom prst="rect">
            <a:avLst/>
          </a:prstGeom>
        </p:spPr>
      </p:pic>
    </p:spTree>
    <p:extLst>
      <p:ext uri="{BB962C8B-B14F-4D97-AF65-F5344CB8AC3E}">
        <p14:creationId xmlns:p14="http://schemas.microsoft.com/office/powerpoint/2010/main" val="361542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1FFE-059A-12A1-0DBE-87DF3996F936}"/>
              </a:ext>
            </a:extLst>
          </p:cNvPr>
          <p:cNvSpPr>
            <a:spLocks noGrp="1"/>
          </p:cNvSpPr>
          <p:nvPr>
            <p:ph type="title"/>
          </p:nvPr>
        </p:nvSpPr>
        <p:spPr>
          <a:xfrm>
            <a:off x="1066800" y="0"/>
            <a:ext cx="10058400" cy="1450757"/>
          </a:xfrm>
        </p:spPr>
        <p:txBody>
          <a:bodyPr/>
          <a:lstStyle/>
          <a:p>
            <a:r>
              <a:rPr lang="en-IN" b="1" dirty="0">
                <a:latin typeface="Times New Roman" panose="02020603050405020304" pitchFamily="18" charset="0"/>
                <a:cs typeface="Times New Roman" panose="02020603050405020304" pitchFamily="18" charset="0"/>
              </a:rPr>
              <a:t>IMPLEMENTATION</a:t>
            </a:r>
          </a:p>
        </p:txBody>
      </p:sp>
      <p:sp>
        <p:nvSpPr>
          <p:cNvPr id="3" name="Text Placeholder 2">
            <a:extLst>
              <a:ext uri="{FF2B5EF4-FFF2-40B4-BE49-F238E27FC236}">
                <a16:creationId xmlns:a16="http://schemas.microsoft.com/office/drawing/2014/main" id="{E24D5B32-EB5A-4573-F9AB-DCDB6D2B2785}"/>
              </a:ext>
            </a:extLst>
          </p:cNvPr>
          <p:cNvSpPr>
            <a:spLocks noGrp="1"/>
          </p:cNvSpPr>
          <p:nvPr>
            <p:ph idx="1"/>
          </p:nvPr>
        </p:nvSpPr>
        <p:spPr>
          <a:xfrm>
            <a:off x="1182121" y="2053123"/>
            <a:ext cx="10058400" cy="4023360"/>
          </a:xfrm>
        </p:spPr>
        <p:txBody>
          <a:bodyPr>
            <a:normAutofit/>
          </a:bodyPr>
          <a:lstStyle/>
          <a:p>
            <a:pPr algn="just">
              <a:buFont typeface="Wingdings" panose="05000000000000000000" pitchFamily="2" charset="2"/>
              <a:buChar char="q"/>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Here we use SVM(Support Vector machine) to categorize the features of the processed image and categorize them based on their matched features.</a:t>
            </a:r>
          </a:p>
          <a:p>
            <a:pPr marL="0" indent="0" algn="just">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algorithm creates a line or a hyperplane which separates the data into classes. At first approximation what SVMs do is to find a separating line(or hyperplane) between data of two classes.</a:t>
            </a:r>
          </a:p>
          <a:p>
            <a:pPr marL="0" indent="0" algn="just">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SVM is an algorithm that takes the data as an input and outputs a line that separates those classes if possible.</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67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4">
            <a:extLst>
              <a:ext uri="{FF2B5EF4-FFF2-40B4-BE49-F238E27FC236}">
                <a16:creationId xmlns:a16="http://schemas.microsoft.com/office/drawing/2014/main" id="{6B74FDF2-6216-751A-CCCB-7E88275A86AB}"/>
              </a:ext>
            </a:extLst>
          </p:cNvPr>
          <p:cNvPicPr>
            <a:picLocks noChangeAspect="1"/>
          </p:cNvPicPr>
          <p:nvPr/>
        </p:nvPicPr>
        <p:blipFill>
          <a:blip r:embed="rId2"/>
          <a:stretch>
            <a:fillRect/>
          </a:stretch>
        </p:blipFill>
        <p:spPr>
          <a:xfrm>
            <a:off x="2203706" y="491832"/>
            <a:ext cx="3015882" cy="2308862"/>
          </a:xfrm>
          <a:prstGeom prst="rect">
            <a:avLst/>
          </a:prstGeom>
        </p:spPr>
      </p:pic>
      <p:pic>
        <p:nvPicPr>
          <p:cNvPr id="3" name="Picture 2">
            <a:extLst>
              <a:ext uri="{FF2B5EF4-FFF2-40B4-BE49-F238E27FC236}">
                <a16:creationId xmlns:a16="http://schemas.microsoft.com/office/drawing/2014/main" id="{E514C245-C48F-00E3-9541-0C869988F5C9}"/>
              </a:ext>
            </a:extLst>
          </p:cNvPr>
          <p:cNvPicPr>
            <a:picLocks noChangeAspect="1"/>
          </p:cNvPicPr>
          <p:nvPr/>
        </p:nvPicPr>
        <p:blipFill>
          <a:blip r:embed="rId3"/>
          <a:stretch>
            <a:fillRect/>
          </a:stretch>
        </p:blipFill>
        <p:spPr>
          <a:xfrm>
            <a:off x="6739121" y="586520"/>
            <a:ext cx="2892198" cy="2214174"/>
          </a:xfrm>
          <a:prstGeom prst="rect">
            <a:avLst/>
          </a:prstGeom>
        </p:spPr>
      </p:pic>
      <p:pic>
        <p:nvPicPr>
          <p:cNvPr id="4" name="Picture 3">
            <a:extLst>
              <a:ext uri="{FF2B5EF4-FFF2-40B4-BE49-F238E27FC236}">
                <a16:creationId xmlns:a16="http://schemas.microsoft.com/office/drawing/2014/main" id="{36474238-4CAC-7A7E-E2F9-360FFAEAAB61}"/>
              </a:ext>
            </a:extLst>
          </p:cNvPr>
          <p:cNvPicPr>
            <a:picLocks noChangeAspect="1"/>
          </p:cNvPicPr>
          <p:nvPr/>
        </p:nvPicPr>
        <p:blipFill>
          <a:blip r:embed="rId4"/>
          <a:stretch>
            <a:fillRect/>
          </a:stretch>
        </p:blipFill>
        <p:spPr>
          <a:xfrm>
            <a:off x="2560681" y="3707571"/>
            <a:ext cx="2777898" cy="2126669"/>
          </a:xfrm>
          <a:prstGeom prst="rect">
            <a:avLst/>
          </a:prstGeom>
        </p:spPr>
      </p:pic>
      <p:pic>
        <p:nvPicPr>
          <p:cNvPr id="5" name="Picture 4">
            <a:extLst>
              <a:ext uri="{FF2B5EF4-FFF2-40B4-BE49-F238E27FC236}">
                <a16:creationId xmlns:a16="http://schemas.microsoft.com/office/drawing/2014/main" id="{15F07F27-967C-440D-BE52-88E5BCF00069}"/>
              </a:ext>
            </a:extLst>
          </p:cNvPr>
          <p:cNvPicPr>
            <a:picLocks noChangeAspect="1"/>
          </p:cNvPicPr>
          <p:nvPr/>
        </p:nvPicPr>
        <p:blipFill>
          <a:blip r:embed="rId5"/>
          <a:stretch>
            <a:fillRect/>
          </a:stretch>
        </p:blipFill>
        <p:spPr>
          <a:xfrm>
            <a:off x="6853421" y="3707570"/>
            <a:ext cx="2777898" cy="2126670"/>
          </a:xfrm>
          <a:prstGeom prst="rect">
            <a:avLst/>
          </a:prstGeom>
        </p:spPr>
      </p:pic>
      <p:sp>
        <p:nvSpPr>
          <p:cNvPr id="6" name="TextBox 5">
            <a:extLst>
              <a:ext uri="{FF2B5EF4-FFF2-40B4-BE49-F238E27FC236}">
                <a16:creationId xmlns:a16="http://schemas.microsoft.com/office/drawing/2014/main" id="{192F59B6-D79D-0A78-EFEE-9128A2FC27FD}"/>
              </a:ext>
            </a:extLst>
          </p:cNvPr>
          <p:cNvSpPr txBox="1"/>
          <p:nvPr/>
        </p:nvSpPr>
        <p:spPr>
          <a:xfrm>
            <a:off x="3310121" y="2800694"/>
            <a:ext cx="1350779" cy="369332"/>
          </a:xfrm>
          <a:prstGeom prst="rect">
            <a:avLst/>
          </a:prstGeom>
          <a:noFill/>
        </p:spPr>
        <p:txBody>
          <a:bodyPr wrap="square" rtlCol="0">
            <a:spAutoFit/>
          </a:bodyPr>
          <a:lstStyle/>
          <a:p>
            <a:r>
              <a:rPr lang="en-IN" dirty="0"/>
              <a:t>B&amp;W Image</a:t>
            </a:r>
          </a:p>
        </p:txBody>
      </p:sp>
      <p:sp>
        <p:nvSpPr>
          <p:cNvPr id="7" name="TextBox 6">
            <a:extLst>
              <a:ext uri="{FF2B5EF4-FFF2-40B4-BE49-F238E27FC236}">
                <a16:creationId xmlns:a16="http://schemas.microsoft.com/office/drawing/2014/main" id="{3F568C81-2E35-7BA0-BD73-A2041D134F83}"/>
              </a:ext>
            </a:extLst>
          </p:cNvPr>
          <p:cNvSpPr txBox="1"/>
          <p:nvPr/>
        </p:nvSpPr>
        <p:spPr>
          <a:xfrm>
            <a:off x="7566980" y="2884800"/>
            <a:ext cx="1350779" cy="646331"/>
          </a:xfrm>
          <a:prstGeom prst="rect">
            <a:avLst/>
          </a:prstGeom>
          <a:noFill/>
        </p:spPr>
        <p:txBody>
          <a:bodyPr wrap="square" rtlCol="0">
            <a:spAutoFit/>
          </a:bodyPr>
          <a:lstStyle/>
          <a:p>
            <a:r>
              <a:rPr lang="en-IN" dirty="0"/>
              <a:t>Scaled down image</a:t>
            </a:r>
          </a:p>
        </p:txBody>
      </p:sp>
      <p:sp>
        <p:nvSpPr>
          <p:cNvPr id="8" name="TextBox 7">
            <a:extLst>
              <a:ext uri="{FF2B5EF4-FFF2-40B4-BE49-F238E27FC236}">
                <a16:creationId xmlns:a16="http://schemas.microsoft.com/office/drawing/2014/main" id="{39D431FB-1625-CC8E-2B08-4AADD3649614}"/>
              </a:ext>
            </a:extLst>
          </p:cNvPr>
          <p:cNvSpPr txBox="1"/>
          <p:nvPr/>
        </p:nvSpPr>
        <p:spPr>
          <a:xfrm>
            <a:off x="7200900" y="5918346"/>
            <a:ext cx="1958159" cy="369332"/>
          </a:xfrm>
          <a:prstGeom prst="rect">
            <a:avLst/>
          </a:prstGeom>
          <a:noFill/>
        </p:spPr>
        <p:txBody>
          <a:bodyPr wrap="square" rtlCol="0">
            <a:spAutoFit/>
          </a:bodyPr>
          <a:lstStyle/>
          <a:p>
            <a:r>
              <a:rPr lang="en-IN" dirty="0"/>
              <a:t>Final output image</a:t>
            </a:r>
          </a:p>
        </p:txBody>
      </p:sp>
      <p:sp>
        <p:nvSpPr>
          <p:cNvPr id="9" name="TextBox 8">
            <a:extLst>
              <a:ext uri="{FF2B5EF4-FFF2-40B4-BE49-F238E27FC236}">
                <a16:creationId xmlns:a16="http://schemas.microsoft.com/office/drawing/2014/main" id="{8E87A29A-DC28-380E-247D-07DE30B4E18E}"/>
              </a:ext>
            </a:extLst>
          </p:cNvPr>
          <p:cNvSpPr txBox="1"/>
          <p:nvPr/>
        </p:nvSpPr>
        <p:spPr>
          <a:xfrm>
            <a:off x="2560681" y="5870020"/>
            <a:ext cx="3605898" cy="369332"/>
          </a:xfrm>
          <a:prstGeom prst="rect">
            <a:avLst/>
          </a:prstGeom>
          <a:noFill/>
        </p:spPr>
        <p:txBody>
          <a:bodyPr wrap="square" rtlCol="0">
            <a:spAutoFit/>
          </a:bodyPr>
          <a:lstStyle/>
          <a:p>
            <a:r>
              <a:rPr lang="en-IN" dirty="0" err="1"/>
              <a:t>gaussian_matched_filter_kernel</a:t>
            </a:r>
            <a:endParaRPr lang="en-IN" dirty="0"/>
          </a:p>
        </p:txBody>
      </p:sp>
    </p:spTree>
    <p:extLst>
      <p:ext uri="{BB962C8B-B14F-4D97-AF65-F5344CB8AC3E}">
        <p14:creationId xmlns:p14="http://schemas.microsoft.com/office/powerpoint/2010/main" val="2965490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10CA-501B-85CE-9351-234742B236F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OUTPUT</a:t>
            </a:r>
            <a:r>
              <a:rPr lang="en-IN" dirty="0"/>
              <a:t> </a:t>
            </a:r>
          </a:p>
        </p:txBody>
      </p:sp>
      <p:sp>
        <p:nvSpPr>
          <p:cNvPr id="7" name="Content Placeholder 6">
            <a:extLst>
              <a:ext uri="{FF2B5EF4-FFF2-40B4-BE49-F238E27FC236}">
                <a16:creationId xmlns:a16="http://schemas.microsoft.com/office/drawing/2014/main" id="{5B7DD6AF-0BB5-46D7-8645-7CA4260415B8}"/>
              </a:ext>
            </a:extLst>
          </p:cNvPr>
          <p:cNvSpPr>
            <a:spLocks noGrp="1"/>
          </p:cNvSpPr>
          <p:nvPr>
            <p:ph idx="1"/>
          </p:nvPr>
        </p:nvSpPr>
        <p:spPr/>
        <p:txBody>
          <a:bodyPr>
            <a:normAutofit fontScale="92500" lnSpcReduction="20000"/>
          </a:bodyPr>
          <a:lstStyle/>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a:p>
            <a:r>
              <a:rPr lang="en-IN" dirty="0">
                <a:latin typeface="Arial Black" panose="020B0A04020102020204" pitchFamily="34" charset="0"/>
              </a:rPr>
              <a:t>                                                                    *represents effected region</a:t>
            </a:r>
          </a:p>
          <a:p>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p:txBody>
      </p:sp>
      <p:pic>
        <p:nvPicPr>
          <p:cNvPr id="5" name="Picture 4">
            <a:extLst>
              <a:ext uri="{FF2B5EF4-FFF2-40B4-BE49-F238E27FC236}">
                <a16:creationId xmlns:a16="http://schemas.microsoft.com/office/drawing/2014/main" id="{051D0051-4F68-ADBC-F2A4-4F08CA45A51D}"/>
              </a:ext>
            </a:extLst>
          </p:cNvPr>
          <p:cNvPicPr>
            <a:picLocks noChangeAspect="1"/>
          </p:cNvPicPr>
          <p:nvPr/>
        </p:nvPicPr>
        <p:blipFill>
          <a:blip r:embed="rId2"/>
          <a:stretch>
            <a:fillRect/>
          </a:stretch>
        </p:blipFill>
        <p:spPr>
          <a:xfrm>
            <a:off x="783771" y="1971525"/>
            <a:ext cx="5910943" cy="3981450"/>
          </a:xfrm>
          <a:prstGeom prst="rect">
            <a:avLst/>
          </a:prstGeom>
        </p:spPr>
      </p:pic>
    </p:spTree>
    <p:extLst>
      <p:ext uri="{BB962C8B-B14F-4D97-AF65-F5344CB8AC3E}">
        <p14:creationId xmlns:p14="http://schemas.microsoft.com/office/powerpoint/2010/main" val="68412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9195-371E-7240-4206-EC6A87CA48D6}"/>
              </a:ext>
            </a:extLst>
          </p:cNvPr>
          <p:cNvSpPr>
            <a:spLocks noGrp="1"/>
          </p:cNvSpPr>
          <p:nvPr>
            <p:ph type="title"/>
          </p:nvPr>
        </p:nvSpPr>
        <p:spPr>
          <a:xfrm>
            <a:off x="1182121" y="480768"/>
            <a:ext cx="10058400" cy="851240"/>
          </a:xfrm>
        </p:spPr>
        <p:txBody>
          <a:bodyPr/>
          <a:lstStyle/>
          <a:p>
            <a:r>
              <a:rPr lang="en-IN" b="1" dirty="0">
                <a:solidFill>
                  <a:schemeClr val="accent3">
                    <a:lumMod val="50000"/>
                  </a:schemeClr>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A488CD96-311B-D8AA-D235-2033154AF372}"/>
              </a:ext>
            </a:extLst>
          </p:cNvPr>
          <p:cNvSpPr>
            <a:spLocks noGrp="1"/>
          </p:cNvSpPr>
          <p:nvPr>
            <p:ph idx="1"/>
          </p:nvPr>
        </p:nvSpPr>
        <p:spPr>
          <a:xfrm>
            <a:off x="1097280" y="2081404"/>
            <a:ext cx="10058400" cy="4023360"/>
          </a:xfrm>
        </p:spPr>
        <p:txBody>
          <a:bodyPr>
            <a:normAutofit/>
          </a:bodyPr>
          <a:lstStyle/>
          <a:p>
            <a:pPr marL="13716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Diabetic Retinopathy is a very common eye disease in people having diabetes. This disease can lead to blindness if not taken care of in early stages, This project is a part of the whole process of identifying Diabetic Retinopathy in its early stages. In this project, we'll extract basic features which can help us in identifying Diabetic Retinopathy in its early stages.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66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8DEED9-2757-FA3D-D43E-DF091716A6AF}"/>
              </a:ext>
            </a:extLst>
          </p:cNvPr>
          <p:cNvSpPr txBox="1"/>
          <p:nvPr/>
        </p:nvSpPr>
        <p:spPr>
          <a:xfrm>
            <a:off x="2076647" y="2200315"/>
            <a:ext cx="8226850" cy="1569660"/>
          </a:xfrm>
          <a:prstGeom prst="rect">
            <a:avLst/>
          </a:prstGeom>
          <a:noFill/>
        </p:spPr>
        <p:txBody>
          <a:bodyPr wrap="square">
            <a:spAutoFit/>
          </a:bodyPr>
          <a:lstStyle/>
          <a:p>
            <a:pPr algn="ctr"/>
            <a:r>
              <a:rPr lang="en-US" sz="9600" dirty="0">
                <a:solidFill>
                  <a:schemeClr val="accent2">
                    <a:lumMod val="5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336805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
          <p:cNvSpPr txBox="1">
            <a:spLocks noGrp="1"/>
          </p:cNvSpPr>
          <p:nvPr>
            <p:ph type="title"/>
          </p:nvPr>
        </p:nvSpPr>
        <p:spPr>
          <a:xfrm>
            <a:off x="1066800" y="663675"/>
            <a:ext cx="10058400" cy="14507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4800"/>
              <a:buFont typeface="Trebuchet MS"/>
              <a:buNone/>
            </a:pPr>
            <a:r>
              <a:rPr lang="en-US" sz="4800" b="1" dirty="0">
                <a:solidFill>
                  <a:schemeClr val="accent3">
                    <a:lumMod val="50000"/>
                  </a:schemeClr>
                </a:solidFill>
                <a:latin typeface="Times New Roman" panose="02020603050405020304" pitchFamily="18" charset="0"/>
                <a:cs typeface="Times New Roman" panose="02020603050405020304" pitchFamily="18" charset="0"/>
              </a:rPr>
              <a:t>CONTENTS</a:t>
            </a:r>
            <a:endParaRPr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54" name="Google Shape;154;p2"/>
          <p:cNvSpPr txBox="1">
            <a:spLocks noGrp="1"/>
          </p:cNvSpPr>
          <p:nvPr>
            <p:ph idx="1"/>
          </p:nvPr>
        </p:nvSpPr>
        <p:spPr>
          <a:xfrm>
            <a:off x="1189348" y="1490481"/>
            <a:ext cx="8229600" cy="4525963"/>
          </a:xfrm>
          <a:prstGeom prst="rect">
            <a:avLst/>
          </a:prstGeom>
          <a:noFill/>
          <a:ln>
            <a:noFill/>
          </a:ln>
          <a:effectLst>
            <a:outerShdw blurRad="44450" dist="27940" dir="5400000" algn="ctr">
              <a:srgbClr val="000000">
                <a:alpha val="31372"/>
              </a:srgbClr>
            </a:outerShdw>
          </a:effectLst>
        </p:spPr>
        <p:txBody>
          <a:bodyPr spcFirstLastPara="1" wrap="square" lIns="91425" tIns="45700" rIns="91425" bIns="45700" anchor="t" anchorCtr="0">
            <a:normAutofit fontScale="92500" lnSpcReduction="20000"/>
          </a:bodyPr>
          <a:lstStyle/>
          <a:p>
            <a:pPr marL="342900" lvl="0" indent="-342900" algn="l" rtl="0">
              <a:lnSpc>
                <a:spcPct val="150000"/>
              </a:lnSpc>
              <a:spcBef>
                <a:spcPts val="0"/>
              </a:spcBef>
              <a:spcAft>
                <a:spcPts val="0"/>
              </a:spcAft>
              <a:buSzPts val="2240"/>
              <a:buFont typeface="Noto Sans"/>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marL="342900" lvl="0" indent="-342900" algn="l" rtl="0">
              <a:lnSpc>
                <a:spcPct val="150000"/>
              </a:lnSpc>
              <a:spcBef>
                <a:spcPts val="0"/>
              </a:spcBef>
              <a:spcAft>
                <a:spcPts val="0"/>
              </a:spcAft>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marL="342900" indent="-342900">
              <a:lnSpc>
                <a:spcPct val="150000"/>
              </a:lnSpc>
              <a:spcBef>
                <a:spcPts val="0"/>
              </a:spcBef>
              <a:spcAft>
                <a:spcPts val="0"/>
              </a:spcAft>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SWOT ANALYSIS</a:t>
            </a:r>
          </a:p>
          <a:p>
            <a:pPr marL="342900" lvl="0" indent="-342900" algn="l" rtl="0">
              <a:lnSpc>
                <a:spcPct val="150000"/>
              </a:lnSpc>
              <a:spcBef>
                <a:spcPts val="0"/>
              </a:spcBef>
              <a:spcAft>
                <a:spcPts val="0"/>
              </a:spcAft>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pPr marL="342900" lvl="0" indent="-342900" algn="l" rtl="0">
              <a:lnSpc>
                <a:spcPct val="150000"/>
              </a:lnSpc>
              <a:spcBef>
                <a:spcPts val="0"/>
              </a:spcBef>
              <a:spcAft>
                <a:spcPts val="0"/>
              </a:spcAft>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marL="342900" lvl="0" indent="-342900" algn="l" rtl="0">
              <a:lnSpc>
                <a:spcPct val="150000"/>
              </a:lnSpc>
              <a:spcBef>
                <a:spcPts val="0"/>
              </a:spcBef>
              <a:spcAft>
                <a:spcPts val="0"/>
              </a:spcAft>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SYSTEM ARCHITECTURE</a:t>
            </a:r>
          </a:p>
          <a:p>
            <a:pPr marL="342900" indent="-342900">
              <a:lnSpc>
                <a:spcPct val="150000"/>
              </a:lnSpc>
              <a:spcBef>
                <a:spcPts val="0"/>
              </a:spcBef>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p>
          <a:p>
            <a:pPr marL="342900" indent="-342900">
              <a:lnSpc>
                <a:spcPct val="150000"/>
              </a:lnSpc>
              <a:spcBef>
                <a:spcPts val="0"/>
              </a:spcBef>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marL="342900" lvl="0" indent="-342900" algn="l" rtl="0">
              <a:lnSpc>
                <a:spcPct val="150000"/>
              </a:lnSpc>
              <a:spcBef>
                <a:spcPts val="0"/>
              </a:spcBef>
              <a:spcAft>
                <a:spcPts val="0"/>
              </a:spcAft>
              <a:buSzPts val="2240"/>
              <a:buFont typeface="Noto Sans"/>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CC0E-253C-E750-16DD-512CC5587D24}"/>
              </a:ext>
            </a:extLst>
          </p:cNvPr>
          <p:cNvSpPr>
            <a:spLocks noGrp="1"/>
          </p:cNvSpPr>
          <p:nvPr>
            <p:ph type="title"/>
          </p:nvPr>
        </p:nvSpPr>
        <p:spPr>
          <a:xfrm>
            <a:off x="1182121" y="311085"/>
            <a:ext cx="10058400" cy="1002069"/>
          </a:xfrm>
        </p:spPr>
        <p:txBody>
          <a:bodyPr/>
          <a:lstStyle/>
          <a:p>
            <a:r>
              <a:rPr lang="en-IN" b="1" dirty="0">
                <a:solidFill>
                  <a:schemeClr val="accent3">
                    <a:lumMod val="50000"/>
                  </a:schemeClr>
                </a:solidFill>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233985FD-BE7B-5829-ADC5-BDB61739DE64}"/>
              </a:ext>
            </a:extLst>
          </p:cNvPr>
          <p:cNvSpPr>
            <a:spLocks noGrp="1"/>
          </p:cNvSpPr>
          <p:nvPr>
            <p:ph idx="1"/>
          </p:nvPr>
        </p:nvSpPr>
        <p:spPr>
          <a:xfrm>
            <a:off x="1182121" y="2269941"/>
            <a:ext cx="10058400" cy="4023360"/>
          </a:xfrm>
        </p:spPr>
        <p:txBody>
          <a:bodyPr>
            <a:normAutofit/>
          </a:bodyPr>
          <a:lstStyle/>
          <a:p>
            <a:pPr marL="137160" indent="0" algn="just">
              <a:buNone/>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People who have diabetes may develop diabetic retinopathy, an eye disorder that can lead to blindness and vision loss. The retina's blood vessels are impacted (the light sensitive layer of tissue in the back of your eye). It's crucial to undergo a thorough dilated eye exam at least once a year if you have diabetes. Although diabetic retinopathy may not initially present with any symptoms, detecting it early might help you take precautions to preserve your vision. You can avoid or delay vision loss by controlling your diabetes by staying active, eating well, and taking your medications. There are typically no symptoms in the early stages of diabetic retinopathy. Some patients experience vision changes, such as difficulty reading or seeing objects in the distance. </a:t>
            </a:r>
            <a:endParaRPr lang="en-IN" sz="2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7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1161068" y="481739"/>
            <a:ext cx="10058400" cy="14507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dirty="0">
                <a:solidFill>
                  <a:schemeClr val="accent3">
                    <a:lumMod val="50000"/>
                  </a:schemeClr>
                </a:solidFill>
                <a:latin typeface="Times New Roman" panose="02020603050405020304" pitchFamily="18" charset="0"/>
                <a:cs typeface="Times New Roman" panose="02020603050405020304" pitchFamily="18" charset="0"/>
              </a:rPr>
              <a:t>ABSTRACT</a:t>
            </a:r>
            <a:endParaRPr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61" name="Google Shape;161;p3"/>
          <p:cNvSpPr txBox="1">
            <a:spLocks noGrp="1"/>
          </p:cNvSpPr>
          <p:nvPr>
            <p:ph idx="1"/>
          </p:nvPr>
        </p:nvSpPr>
        <p:spPr>
          <a:xfrm>
            <a:off x="823995" y="2017337"/>
            <a:ext cx="10544010" cy="467661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SzPts val="1600"/>
              <a:buNone/>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The main aim for this project is early prediction of diabetic retinopathy (blindness caused due to high blood pressure) using machine learning from scan B ultrasonography screening images. Diabetic Retinopathy (DR) is an eye disease in humans with diabetes which may harm the retina of the eye and may cause total visual impairment. Therefore it is critical to detect diabetic retinopathy in the early phase to avoid blindness in human. In at least 90% of new cases, progression to more aggressive forms of sight threatening retinopathy and maculopathy could be reduced with proper treatment and monitoring of the eyes. Our aim is to detect the presence of diabetic retinopathy by applying machine learning classifying algorithms. Hence we try and summarize the various models and techniques used along with methodologies used by them and analyze the accuracy and results.</a:t>
            </a:r>
            <a:endParaRPr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342900" algn="ctr" rtl="0">
              <a:lnSpc>
                <a:spcPct val="100000"/>
              </a:lnSpc>
              <a:spcBef>
                <a:spcPts val="1000"/>
              </a:spcBef>
              <a:spcAft>
                <a:spcPts val="0"/>
              </a:spcAft>
              <a:buSzPts val="1440"/>
              <a:buNone/>
            </a:pPr>
            <a:endParaRPr sz="18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4"/>
          <p:cNvPicPr preferRelativeResize="0"/>
          <p:nvPr/>
        </p:nvPicPr>
        <p:blipFill rotWithShape="1">
          <a:blip r:embed="rId3">
            <a:alphaModFix/>
          </a:blip>
          <a:srcRect t="14477"/>
          <a:stretch/>
        </p:blipFill>
        <p:spPr>
          <a:xfrm>
            <a:off x="1676400" y="1336854"/>
            <a:ext cx="8839199" cy="4712193"/>
          </a:xfrm>
          <a:prstGeom prst="rect">
            <a:avLst/>
          </a:prstGeom>
          <a:noFill/>
          <a:ln>
            <a:noFill/>
          </a:ln>
        </p:spPr>
      </p:pic>
      <p:sp>
        <p:nvSpPr>
          <p:cNvPr id="2" name="Rectangle: Rounded Corners 1">
            <a:extLst>
              <a:ext uri="{FF2B5EF4-FFF2-40B4-BE49-F238E27FC236}">
                <a16:creationId xmlns:a16="http://schemas.microsoft.com/office/drawing/2014/main" id="{E7E2B6C3-0444-5071-F5FE-D51E5897B2C2}"/>
              </a:ext>
            </a:extLst>
          </p:cNvPr>
          <p:cNvSpPr/>
          <p:nvPr/>
        </p:nvSpPr>
        <p:spPr>
          <a:xfrm>
            <a:off x="2507530" y="266290"/>
            <a:ext cx="6561056" cy="688157"/>
          </a:xfrm>
          <a:prstGeom prst="roundRect">
            <a:avLst/>
          </a:prstGeom>
          <a:ln>
            <a:solidFill>
              <a:schemeClr val="accent3">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2A5A84-4C4C-DA7E-CCD5-7FDF4ED1A341}"/>
              </a:ext>
            </a:extLst>
          </p:cNvPr>
          <p:cNvSpPr txBox="1"/>
          <p:nvPr/>
        </p:nvSpPr>
        <p:spPr>
          <a:xfrm>
            <a:off x="3223968" y="285733"/>
            <a:ext cx="5363851"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DIABETIC RETINOPATHY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440287-100E-2467-473A-D243B07F8D2F}"/>
              </a:ext>
            </a:extLst>
          </p:cNvPr>
          <p:cNvPicPr>
            <a:picLocks noChangeAspect="1"/>
          </p:cNvPicPr>
          <p:nvPr/>
        </p:nvPicPr>
        <p:blipFill>
          <a:blip r:embed="rId2"/>
          <a:stretch>
            <a:fillRect/>
          </a:stretch>
        </p:blipFill>
        <p:spPr>
          <a:xfrm>
            <a:off x="1291318" y="1392009"/>
            <a:ext cx="9609364" cy="4073981"/>
          </a:xfrm>
          <a:prstGeom prst="rect">
            <a:avLst/>
          </a:prstGeom>
        </p:spPr>
      </p:pic>
    </p:spTree>
    <p:extLst>
      <p:ext uri="{BB962C8B-B14F-4D97-AF65-F5344CB8AC3E}">
        <p14:creationId xmlns:p14="http://schemas.microsoft.com/office/powerpoint/2010/main" val="16198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67DFDD-C25F-2D6B-26DF-907E62834E59}"/>
              </a:ext>
            </a:extLst>
          </p:cNvPr>
          <p:cNvPicPr>
            <a:picLocks noChangeAspect="1"/>
          </p:cNvPicPr>
          <p:nvPr/>
        </p:nvPicPr>
        <p:blipFill>
          <a:blip r:embed="rId2"/>
          <a:stretch>
            <a:fillRect/>
          </a:stretch>
        </p:blipFill>
        <p:spPr>
          <a:xfrm>
            <a:off x="171449" y="100017"/>
            <a:ext cx="5282294" cy="3201758"/>
          </a:xfrm>
          <a:prstGeom prst="rect">
            <a:avLst/>
          </a:prstGeom>
        </p:spPr>
      </p:pic>
      <p:pic>
        <p:nvPicPr>
          <p:cNvPr id="5" name="Picture 4">
            <a:extLst>
              <a:ext uri="{FF2B5EF4-FFF2-40B4-BE49-F238E27FC236}">
                <a16:creationId xmlns:a16="http://schemas.microsoft.com/office/drawing/2014/main" id="{0392F1DA-F4B9-DB72-5790-D26933B748A8}"/>
              </a:ext>
            </a:extLst>
          </p:cNvPr>
          <p:cNvPicPr>
            <a:picLocks noChangeAspect="1"/>
          </p:cNvPicPr>
          <p:nvPr/>
        </p:nvPicPr>
        <p:blipFill>
          <a:blip r:embed="rId3"/>
          <a:stretch>
            <a:fillRect/>
          </a:stretch>
        </p:blipFill>
        <p:spPr>
          <a:xfrm>
            <a:off x="3608612" y="3429000"/>
            <a:ext cx="4498523" cy="2816678"/>
          </a:xfrm>
          <a:prstGeom prst="rect">
            <a:avLst/>
          </a:prstGeom>
        </p:spPr>
      </p:pic>
      <p:pic>
        <p:nvPicPr>
          <p:cNvPr id="9" name="Picture 8">
            <a:extLst>
              <a:ext uri="{FF2B5EF4-FFF2-40B4-BE49-F238E27FC236}">
                <a16:creationId xmlns:a16="http://schemas.microsoft.com/office/drawing/2014/main" id="{2C36E2D3-0468-E790-AE40-227471B571E9}"/>
              </a:ext>
            </a:extLst>
          </p:cNvPr>
          <p:cNvPicPr>
            <a:picLocks noChangeAspect="1"/>
          </p:cNvPicPr>
          <p:nvPr/>
        </p:nvPicPr>
        <p:blipFill>
          <a:blip r:embed="rId4"/>
          <a:stretch>
            <a:fillRect/>
          </a:stretch>
        </p:blipFill>
        <p:spPr>
          <a:xfrm>
            <a:off x="5755822" y="100017"/>
            <a:ext cx="5666014" cy="3201758"/>
          </a:xfrm>
          <a:prstGeom prst="rect">
            <a:avLst/>
          </a:prstGeom>
        </p:spPr>
      </p:pic>
    </p:spTree>
    <p:extLst>
      <p:ext uri="{BB962C8B-B14F-4D97-AF65-F5344CB8AC3E}">
        <p14:creationId xmlns:p14="http://schemas.microsoft.com/office/powerpoint/2010/main" val="46744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5"/>
          <p:cNvGrpSpPr/>
          <p:nvPr/>
        </p:nvGrpSpPr>
        <p:grpSpPr>
          <a:xfrm>
            <a:off x="566808" y="613513"/>
            <a:ext cx="10817464" cy="6244487"/>
            <a:chOff x="1000675" y="1035050"/>
            <a:chExt cx="6957911" cy="3640675"/>
          </a:xfrm>
        </p:grpSpPr>
        <p:grpSp>
          <p:nvGrpSpPr>
            <p:cNvPr id="172" name="Google Shape;172;p5"/>
            <p:cNvGrpSpPr/>
            <p:nvPr/>
          </p:nvGrpSpPr>
          <p:grpSpPr>
            <a:xfrm>
              <a:off x="3047999" y="1035050"/>
              <a:ext cx="3048002" cy="3073401"/>
              <a:chOff x="3166532" y="1159934"/>
              <a:chExt cx="3048002" cy="3073401"/>
            </a:xfrm>
          </p:grpSpPr>
          <p:sp>
            <p:nvSpPr>
              <p:cNvPr id="173" name="Google Shape;173;p5"/>
              <p:cNvSpPr/>
              <p:nvPr/>
            </p:nvSpPr>
            <p:spPr>
              <a:xfrm>
                <a:off x="4732867" y="1159934"/>
                <a:ext cx="1481667" cy="1481667"/>
              </a:xfrm>
              <a:prstGeom prst="teardrop">
                <a:avLst>
                  <a:gd name="adj" fmla="val 10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0"/>
                  <a:buFont typeface="Arial"/>
                  <a:buNone/>
                </a:pPr>
                <a:endParaRPr sz="8000" b="1" i="0" u="none" strike="noStrike" cap="none">
                  <a:solidFill>
                    <a:schemeClr val="lt1"/>
                  </a:solidFill>
                  <a:latin typeface="Trebuchet MS"/>
                  <a:ea typeface="Trebuchet MS"/>
                  <a:cs typeface="Trebuchet MS"/>
                  <a:sym typeface="Trebuchet MS"/>
                </a:endParaRPr>
              </a:p>
            </p:txBody>
          </p:sp>
          <p:sp>
            <p:nvSpPr>
              <p:cNvPr id="174" name="Google Shape;174;p5"/>
              <p:cNvSpPr/>
              <p:nvPr/>
            </p:nvSpPr>
            <p:spPr>
              <a:xfrm flipH="1">
                <a:off x="3166532" y="1159934"/>
                <a:ext cx="1481667" cy="1481667"/>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0"/>
                  <a:buFont typeface="Arial"/>
                  <a:buNone/>
                </a:pPr>
                <a:endParaRPr sz="8000" b="1" i="0" u="none" strike="noStrike" cap="none">
                  <a:solidFill>
                    <a:schemeClr val="lt1"/>
                  </a:solidFill>
                  <a:latin typeface="Trebuchet MS"/>
                  <a:ea typeface="Trebuchet MS"/>
                  <a:cs typeface="Trebuchet MS"/>
                  <a:sym typeface="Trebuchet MS"/>
                </a:endParaRPr>
              </a:p>
            </p:txBody>
          </p:sp>
          <p:sp>
            <p:nvSpPr>
              <p:cNvPr id="175" name="Google Shape;175;p5"/>
              <p:cNvSpPr/>
              <p:nvPr/>
            </p:nvSpPr>
            <p:spPr>
              <a:xfrm rot="10800000" flipH="1">
                <a:off x="4732867" y="2751668"/>
                <a:ext cx="1481667" cy="1481667"/>
              </a:xfrm>
              <a:prstGeom prst="teardrop">
                <a:avLst>
                  <a:gd name="adj" fmla="val 10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0"/>
                  <a:buFont typeface="Arial"/>
                  <a:buNone/>
                </a:pPr>
                <a:endParaRPr sz="8000" b="1" i="0" u="none" strike="noStrike" cap="none">
                  <a:solidFill>
                    <a:schemeClr val="accent5">
                      <a:lumMod val="50000"/>
                    </a:schemeClr>
                  </a:solidFill>
                  <a:latin typeface="Trebuchet MS"/>
                  <a:ea typeface="Trebuchet MS"/>
                  <a:cs typeface="Trebuchet MS"/>
                  <a:sym typeface="Trebuchet MS"/>
                </a:endParaRPr>
              </a:p>
            </p:txBody>
          </p:sp>
          <p:sp>
            <p:nvSpPr>
              <p:cNvPr id="176" name="Google Shape;176;p5"/>
              <p:cNvSpPr/>
              <p:nvPr/>
            </p:nvSpPr>
            <p:spPr>
              <a:xfrm rot="10800000">
                <a:off x="3166532" y="2751668"/>
                <a:ext cx="1481667" cy="1481667"/>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0"/>
                  <a:buFont typeface="Arial"/>
                  <a:buNone/>
                </a:pPr>
                <a:endParaRPr sz="8000" b="1" i="0" u="none" strike="noStrike" cap="none">
                  <a:solidFill>
                    <a:schemeClr val="lt1"/>
                  </a:solidFill>
                  <a:latin typeface="Trebuchet MS"/>
                  <a:ea typeface="Trebuchet MS"/>
                  <a:cs typeface="Trebuchet MS"/>
                  <a:sym typeface="Trebuchet MS"/>
                </a:endParaRPr>
              </a:p>
            </p:txBody>
          </p:sp>
        </p:grpSp>
        <p:sp>
          <p:nvSpPr>
            <p:cNvPr id="177" name="Google Shape;177;p5"/>
            <p:cNvSpPr txBox="1"/>
            <p:nvPr/>
          </p:nvSpPr>
          <p:spPr>
            <a:xfrm>
              <a:off x="3202669" y="1069757"/>
              <a:ext cx="374100" cy="4845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lt1"/>
                  </a:solidFill>
                  <a:latin typeface="Trebuchet MS"/>
                  <a:ea typeface="Trebuchet MS"/>
                  <a:cs typeface="Trebuchet MS"/>
                  <a:sym typeface="Trebuchet MS"/>
                </a:rPr>
                <a:t>S</a:t>
              </a:r>
              <a:endParaRPr sz="1400" b="0" i="0" u="none" strike="noStrike" cap="none">
                <a:solidFill>
                  <a:srgbClr val="000000"/>
                </a:solidFill>
                <a:latin typeface="Arial"/>
                <a:ea typeface="Arial"/>
                <a:cs typeface="Arial"/>
                <a:sym typeface="Arial"/>
              </a:endParaRPr>
            </a:p>
          </p:txBody>
        </p:sp>
        <p:sp>
          <p:nvSpPr>
            <p:cNvPr id="178" name="Google Shape;178;p5"/>
            <p:cNvSpPr txBox="1"/>
            <p:nvPr/>
          </p:nvSpPr>
          <p:spPr>
            <a:xfrm>
              <a:off x="5420082" y="1069757"/>
              <a:ext cx="546000" cy="4845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latin typeface="Trebuchet MS"/>
                  <a:ea typeface="Trebuchet MS"/>
                  <a:cs typeface="Trebuchet MS"/>
                  <a:sym typeface="Trebuchet MS"/>
                </a:rPr>
                <a:t>W</a:t>
              </a:r>
              <a:endParaRPr sz="1400" b="0" i="0" u="none" strike="noStrike" cap="none" dirty="0">
                <a:solidFill>
                  <a:srgbClr val="000000"/>
                </a:solidFill>
                <a:latin typeface="Arial"/>
                <a:ea typeface="Arial"/>
                <a:cs typeface="Arial"/>
                <a:sym typeface="Arial"/>
              </a:endParaRPr>
            </a:p>
          </p:txBody>
        </p:sp>
        <p:sp>
          <p:nvSpPr>
            <p:cNvPr id="179" name="Google Shape;179;p5"/>
            <p:cNvSpPr txBox="1"/>
            <p:nvPr/>
          </p:nvSpPr>
          <p:spPr>
            <a:xfrm>
              <a:off x="3172613" y="3398094"/>
              <a:ext cx="463200" cy="4845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lt1"/>
                  </a:solidFill>
                  <a:latin typeface="Trebuchet MS"/>
                  <a:ea typeface="Trebuchet MS"/>
                  <a:cs typeface="Trebuchet MS"/>
                  <a:sym typeface="Trebuchet MS"/>
                </a:rPr>
                <a:t>O</a:t>
              </a:r>
              <a:endParaRPr sz="1400" b="0" i="0" u="none" strike="noStrike" cap="none">
                <a:solidFill>
                  <a:srgbClr val="000000"/>
                </a:solidFill>
                <a:latin typeface="Arial"/>
                <a:ea typeface="Arial"/>
                <a:cs typeface="Arial"/>
                <a:sym typeface="Arial"/>
              </a:endParaRPr>
            </a:p>
          </p:txBody>
        </p:sp>
        <p:sp>
          <p:nvSpPr>
            <p:cNvPr id="180" name="Google Shape;180;p5"/>
            <p:cNvSpPr txBox="1"/>
            <p:nvPr/>
          </p:nvSpPr>
          <p:spPr>
            <a:xfrm>
              <a:off x="5558741" y="3398094"/>
              <a:ext cx="420900" cy="4845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chemeClr val="lt1"/>
                  </a:solidFill>
                  <a:latin typeface="Trebuchet MS"/>
                  <a:ea typeface="Trebuchet MS"/>
                  <a:cs typeface="Trebuchet MS"/>
                  <a:sym typeface="Trebuchet MS"/>
                </a:rPr>
                <a:t>T</a:t>
              </a: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3691468" y="1691218"/>
              <a:ext cx="1761066" cy="1761066"/>
            </a:xfrm>
            <a:prstGeom prst="ellipse">
              <a:avLst/>
            </a:prstGeom>
            <a:solidFill>
              <a:schemeClr val="lt1">
                <a:alpha val="30588"/>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67"/>
                <a:buFont typeface="Arial"/>
                <a:buNone/>
              </a:pPr>
              <a:endParaRPr sz="2667" b="1" i="0" u="none" strike="noStrike" cap="none">
                <a:solidFill>
                  <a:schemeClr val="dk1"/>
                </a:solidFill>
                <a:latin typeface="Trebuchet MS"/>
                <a:ea typeface="Trebuchet MS"/>
                <a:cs typeface="Trebuchet MS"/>
                <a:sym typeface="Trebuchet MS"/>
              </a:endParaRPr>
            </a:p>
          </p:txBody>
        </p:sp>
        <p:sp>
          <p:nvSpPr>
            <p:cNvPr id="182" name="Google Shape;182;p5"/>
            <p:cNvSpPr txBox="1"/>
            <p:nvPr/>
          </p:nvSpPr>
          <p:spPr>
            <a:xfrm>
              <a:off x="6295238" y="1164804"/>
              <a:ext cx="1066500" cy="1974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Trebuchet MS"/>
                  <a:ea typeface="Trebuchet MS"/>
                  <a:cs typeface="Trebuchet MS"/>
                  <a:sym typeface="Trebuchet MS"/>
                </a:rPr>
                <a:t>WEAKNESSES</a:t>
              </a:r>
              <a:endParaRPr sz="1400" b="0" i="0" u="none" strike="noStrike" cap="none" dirty="0">
                <a:solidFill>
                  <a:srgbClr val="000000"/>
                </a:solidFill>
                <a:latin typeface="Arial"/>
                <a:ea typeface="Arial"/>
                <a:cs typeface="Arial"/>
                <a:sym typeface="Arial"/>
              </a:endParaRPr>
            </a:p>
          </p:txBody>
        </p:sp>
        <p:sp>
          <p:nvSpPr>
            <p:cNvPr id="183" name="Google Shape;183;p5"/>
            <p:cNvSpPr txBox="1"/>
            <p:nvPr/>
          </p:nvSpPr>
          <p:spPr>
            <a:xfrm>
              <a:off x="6096001" y="1458430"/>
              <a:ext cx="1848691" cy="1168135"/>
            </a:xfrm>
            <a:prstGeom prst="rect">
              <a:avLst/>
            </a:prstGeom>
            <a:noFill/>
            <a:ln>
              <a:noFill/>
            </a:ln>
          </p:spPr>
          <p:txBody>
            <a:bodyPr spcFirstLastPara="1" wrap="square" lIns="91425" tIns="45700" rIns="91425" bIns="45700" anchor="t" anchorCtr="0">
              <a:spAutoFit/>
            </a:bodyPr>
            <a:lstStyle/>
            <a:p>
              <a:pPr marL="457200" marR="0" lvl="0" indent="-292100" algn="just" rtl="0">
                <a:lnSpc>
                  <a:spcPct val="115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Absence of biomarkers.</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292100" algn="just" rtl="0">
                <a:lnSpc>
                  <a:spcPct val="115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Lack of tools for course correction and improve the quality of patient's life.</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292100" algn="just" rtl="0">
                <a:lnSpc>
                  <a:spcPct val="115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Lack of identification of novel pathways that can help deliver more effective treatment.</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15000"/>
                </a:lnSpc>
                <a:spcBef>
                  <a:spcPts val="0"/>
                </a:spcBef>
                <a:spcAft>
                  <a:spcPts val="0"/>
                </a:spcAft>
                <a:buClr>
                  <a:schemeClr val="dk1"/>
                </a:buClr>
                <a:buSzPts val="1100"/>
                <a:buFont typeface="Arial"/>
                <a:buNone/>
              </a:pPr>
              <a:endParaRPr sz="1000" b="0" i="0" u="none" strike="noStrike" cap="none" dirty="0">
                <a:solidFill>
                  <a:schemeClr val="dk1"/>
                </a:solidFill>
                <a:latin typeface="Arial"/>
                <a:ea typeface="Arial"/>
                <a:cs typeface="Arial"/>
                <a:sym typeface="Arial"/>
              </a:endParaRPr>
            </a:p>
          </p:txBody>
        </p:sp>
        <p:sp>
          <p:nvSpPr>
            <p:cNvPr id="184" name="Google Shape;184;p5"/>
            <p:cNvSpPr txBox="1"/>
            <p:nvPr/>
          </p:nvSpPr>
          <p:spPr>
            <a:xfrm>
              <a:off x="6509964" y="2911317"/>
              <a:ext cx="774300" cy="1974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Trebuchet MS"/>
                  <a:ea typeface="Trebuchet MS"/>
                  <a:cs typeface="Trebuchet MS"/>
                  <a:sym typeface="Trebuchet MS"/>
                </a:rPr>
                <a:t>THREATS</a:t>
              </a:r>
              <a:endParaRPr sz="1400" b="0" i="0" u="none" strike="noStrike" cap="none" dirty="0">
                <a:solidFill>
                  <a:srgbClr val="000000"/>
                </a:solidFill>
                <a:latin typeface="Arial"/>
                <a:ea typeface="Arial"/>
                <a:cs typeface="Arial"/>
                <a:sym typeface="Arial"/>
              </a:endParaRPr>
            </a:p>
          </p:txBody>
        </p:sp>
        <p:sp>
          <p:nvSpPr>
            <p:cNvPr id="185" name="Google Shape;185;p5"/>
            <p:cNvSpPr txBox="1"/>
            <p:nvPr/>
          </p:nvSpPr>
          <p:spPr>
            <a:xfrm>
              <a:off x="6021994" y="3108717"/>
              <a:ext cx="1936592" cy="12668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endParaRPr sz="1100" b="1" i="0" u="none" strike="noStrike" cap="none" dirty="0">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Expiry of patent of widely marketed drugs and availability of biosimilars can hinder the market's growth.</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Screening rate remains low for minority and low-income population.</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15000"/>
                </a:lnSpc>
                <a:spcBef>
                  <a:spcPts val="0"/>
                </a:spcBef>
                <a:spcAft>
                  <a:spcPts val="0"/>
                </a:spcAft>
                <a:buClr>
                  <a:schemeClr val="dk1"/>
                </a:buClr>
                <a:buSzPts val="1100"/>
                <a:buFont typeface="Arial"/>
                <a:buNone/>
              </a:pPr>
              <a:endParaRPr sz="1000" b="1" i="0" u="none" strike="noStrike" cap="none" dirty="0">
                <a:solidFill>
                  <a:schemeClr val="dk1"/>
                </a:solidFill>
                <a:latin typeface="Arial"/>
                <a:ea typeface="Arial"/>
                <a:cs typeface="Arial"/>
                <a:sym typeface="Arial"/>
              </a:endParaRPr>
            </a:p>
          </p:txBody>
        </p:sp>
        <p:sp>
          <p:nvSpPr>
            <p:cNvPr id="186" name="Google Shape;186;p5"/>
            <p:cNvSpPr txBox="1"/>
            <p:nvPr/>
          </p:nvSpPr>
          <p:spPr>
            <a:xfrm>
              <a:off x="1638695" y="1164804"/>
              <a:ext cx="975300" cy="197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Trebuchet MS"/>
                  <a:ea typeface="Trebuchet MS"/>
                  <a:cs typeface="Trebuchet MS"/>
                  <a:sym typeface="Trebuchet MS"/>
                </a:rPr>
                <a:t>STRENGTHS</a:t>
              </a:r>
              <a:endParaRPr sz="1400" b="0" i="0" u="none" strike="noStrike" cap="none" dirty="0">
                <a:solidFill>
                  <a:srgbClr val="000000"/>
                </a:solidFill>
                <a:latin typeface="Arial"/>
                <a:ea typeface="Arial"/>
                <a:cs typeface="Arial"/>
                <a:sym typeface="Arial"/>
              </a:endParaRPr>
            </a:p>
          </p:txBody>
        </p:sp>
        <p:sp>
          <p:nvSpPr>
            <p:cNvPr id="187" name="Google Shape;187;p5"/>
            <p:cNvSpPr txBox="1"/>
            <p:nvPr/>
          </p:nvSpPr>
          <p:spPr>
            <a:xfrm>
              <a:off x="1192161" y="1439962"/>
              <a:ext cx="1865052" cy="933068"/>
            </a:xfrm>
            <a:prstGeom prst="rect">
              <a:avLst/>
            </a:prstGeom>
            <a:noFill/>
            <a:ln>
              <a:noFill/>
            </a:ln>
          </p:spPr>
          <p:txBody>
            <a:bodyPr spcFirstLastPara="1" wrap="square" lIns="91425" tIns="45700" rIns="91425" bIns="45700" anchor="t" anchorCtr="0">
              <a:spAutoFit/>
            </a:bodyPr>
            <a:lstStyle/>
            <a:p>
              <a:pPr marL="457200" marR="0" lvl="0" indent="-292100" rtl="0">
                <a:lnSpc>
                  <a:spcPct val="100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Increased research and development.</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292100" rtl="0">
                <a:lnSpc>
                  <a:spcPct val="100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Emergence of personalized medication.</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292100" rtl="0">
                <a:lnSpc>
                  <a:spcPct val="100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Can help a person catch the condition early to prevent complications.</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88" name="Google Shape;188;p5"/>
            <p:cNvSpPr txBox="1"/>
            <p:nvPr/>
          </p:nvSpPr>
          <p:spPr>
            <a:xfrm>
              <a:off x="1576790" y="2911317"/>
              <a:ext cx="1269600" cy="197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Trebuchet MS"/>
                  <a:ea typeface="Trebuchet MS"/>
                  <a:cs typeface="Trebuchet MS"/>
                  <a:sym typeface="Trebuchet MS"/>
                </a:rPr>
                <a:t>OPPORTUNITIES</a:t>
              </a:r>
              <a:endParaRPr sz="1400" b="0" i="0" u="none" strike="noStrike" cap="none" dirty="0">
                <a:solidFill>
                  <a:srgbClr val="000000"/>
                </a:solidFill>
                <a:latin typeface="Arial"/>
                <a:ea typeface="Arial"/>
                <a:cs typeface="Arial"/>
                <a:sym typeface="Arial"/>
              </a:endParaRPr>
            </a:p>
          </p:txBody>
        </p:sp>
        <p:sp>
          <p:nvSpPr>
            <p:cNvPr id="189" name="Google Shape;189;p5"/>
            <p:cNvSpPr txBox="1"/>
            <p:nvPr/>
          </p:nvSpPr>
          <p:spPr>
            <a:xfrm>
              <a:off x="1000675" y="3167102"/>
              <a:ext cx="2100118" cy="1508623"/>
            </a:xfrm>
            <a:prstGeom prst="rect">
              <a:avLst/>
            </a:prstGeom>
            <a:noFill/>
            <a:ln>
              <a:noFill/>
            </a:ln>
          </p:spPr>
          <p:txBody>
            <a:bodyPr spcFirstLastPara="1" wrap="square" lIns="91425" tIns="45700" rIns="91425" bIns="45700" anchor="t" anchorCtr="0">
              <a:spAutoFit/>
            </a:bodyPr>
            <a:lstStyle/>
            <a:p>
              <a:pPr marL="457200" marR="0" lvl="0" indent="-292100" algn="l" rtl="0">
                <a:lnSpc>
                  <a:spcPct val="115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New promising drugs are in pipeline.</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Large patient pool allows companies to make cost-effective drugs.</a:t>
              </a:r>
              <a:endParaRPr sz="140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400" i="0" u="none" strike="noStrike" cap="none"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Low doses of vector for gene delivery without prompting an immune response provide opportunity to companies.</a:t>
              </a:r>
              <a:endParaRPr sz="1400" i="0" u="none" strike="noStrike" cap="none"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endParaRPr>
            </a:p>
            <a:p>
              <a:pPr marL="457200" marR="0" lvl="0" indent="0" algn="l" rtl="0">
                <a:lnSpc>
                  <a:spcPct val="115000"/>
                </a:lnSpc>
                <a:spcBef>
                  <a:spcPts val="0"/>
                </a:spcBef>
                <a:spcAft>
                  <a:spcPts val="0"/>
                </a:spcAft>
                <a:buClr>
                  <a:srgbClr val="000000"/>
                </a:buClr>
                <a:buSzPts val="1000"/>
                <a:buFont typeface="Arial"/>
                <a:buNone/>
              </a:pPr>
              <a:endParaRPr sz="1000" b="1"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0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900" b="0" i="0" u="none" strike="noStrike" cap="none" dirty="0">
                <a:solidFill>
                  <a:schemeClr val="dk1"/>
                </a:solidFill>
                <a:latin typeface="Arial"/>
                <a:ea typeface="Arial"/>
                <a:cs typeface="Arial"/>
                <a:sym typeface="Arial"/>
              </a:endParaRPr>
            </a:p>
          </p:txBody>
        </p:sp>
        <p:sp>
          <p:nvSpPr>
            <p:cNvPr id="190" name="Google Shape;190;p5"/>
            <p:cNvSpPr/>
            <p:nvPr/>
          </p:nvSpPr>
          <p:spPr>
            <a:xfrm>
              <a:off x="3936999" y="1936749"/>
              <a:ext cx="1270002" cy="1270002"/>
            </a:xfrm>
            <a:prstGeom prst="ellipse">
              <a:avLst/>
            </a:prstGeom>
            <a:solidFill>
              <a:schemeClr val="lt1">
                <a:alpha val="52549"/>
              </a:schemeClr>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67"/>
                <a:buFont typeface="Arial"/>
                <a:buNone/>
              </a:pPr>
              <a:r>
                <a:rPr lang="en-US" sz="2667" b="1" i="0" u="none" strike="noStrike" cap="none" dirty="0">
                  <a:solidFill>
                    <a:schemeClr val="accent3">
                      <a:lumMod val="50000"/>
                    </a:schemeClr>
                  </a:solidFill>
                  <a:latin typeface="Trebuchet MS"/>
                  <a:ea typeface="Trebuchet MS"/>
                  <a:cs typeface="Trebuchet MS"/>
                  <a:sym typeface="Trebuchet MS"/>
                </a:rPr>
                <a:t>SWOT</a:t>
              </a:r>
              <a:endParaRPr sz="1400" b="0" i="0" u="none" strike="noStrike" cap="none" dirty="0">
                <a:solidFill>
                  <a:schemeClr val="accent3">
                    <a:lumMod val="50000"/>
                  </a:schemeClr>
                </a:solidFill>
                <a:latin typeface="Arial"/>
                <a:ea typeface="Arial"/>
                <a:cs typeface="Arial"/>
                <a:sym typeface="Arial"/>
              </a:endParaRPr>
            </a:p>
          </p:txBody>
        </p:sp>
        <p:cxnSp>
          <p:nvCxnSpPr>
            <p:cNvPr id="191" name="Google Shape;191;p5"/>
            <p:cNvCxnSpPr>
              <a:cxnSpLocks/>
            </p:cNvCxnSpPr>
            <p:nvPr/>
          </p:nvCxnSpPr>
          <p:spPr>
            <a:xfrm>
              <a:off x="5966082" y="1382531"/>
              <a:ext cx="1933997" cy="0"/>
            </a:xfrm>
            <a:prstGeom prst="straightConnector1">
              <a:avLst/>
            </a:prstGeom>
            <a:noFill/>
            <a:ln w="12700" cap="flat" cmpd="sng">
              <a:solidFill>
                <a:schemeClr val="accent4"/>
              </a:solidFill>
              <a:prstDash val="solid"/>
              <a:round/>
              <a:headEnd type="none" w="sm" len="sm"/>
              <a:tailEnd type="none" w="sm" len="sm"/>
            </a:ln>
          </p:spPr>
        </p:cxnSp>
        <p:cxnSp>
          <p:nvCxnSpPr>
            <p:cNvPr id="192" name="Google Shape;192;p5"/>
            <p:cNvCxnSpPr>
              <a:cxnSpLocks/>
            </p:cNvCxnSpPr>
            <p:nvPr/>
          </p:nvCxnSpPr>
          <p:spPr>
            <a:xfrm>
              <a:off x="6054285" y="3141530"/>
              <a:ext cx="1784110" cy="0"/>
            </a:xfrm>
            <a:prstGeom prst="straightConnector1">
              <a:avLst/>
            </a:prstGeom>
            <a:noFill/>
            <a:ln w="12700" cap="flat" cmpd="sng">
              <a:solidFill>
                <a:schemeClr val="accent5"/>
              </a:solidFill>
              <a:prstDash val="solid"/>
              <a:round/>
              <a:headEnd type="none" w="sm" len="sm"/>
              <a:tailEnd type="none" w="sm" len="sm"/>
            </a:ln>
          </p:spPr>
        </p:cxnSp>
        <p:cxnSp>
          <p:nvCxnSpPr>
            <p:cNvPr id="193" name="Google Shape;193;p5"/>
            <p:cNvCxnSpPr>
              <a:cxnSpLocks/>
            </p:cNvCxnSpPr>
            <p:nvPr/>
          </p:nvCxnSpPr>
          <p:spPr>
            <a:xfrm>
              <a:off x="1155637" y="3134289"/>
              <a:ext cx="1984496" cy="7241"/>
            </a:xfrm>
            <a:prstGeom prst="straightConnector1">
              <a:avLst/>
            </a:prstGeom>
            <a:noFill/>
            <a:ln w="12700" cap="flat" cmpd="sng">
              <a:solidFill>
                <a:schemeClr val="accent6"/>
              </a:solidFill>
              <a:prstDash val="solid"/>
              <a:round/>
              <a:headEnd type="none" w="sm" len="sm"/>
              <a:tailEnd type="none" w="sm" len="sm"/>
            </a:ln>
          </p:spPr>
        </p:cxnSp>
        <p:cxnSp>
          <p:nvCxnSpPr>
            <p:cNvPr id="194" name="Google Shape;194;p5"/>
            <p:cNvCxnSpPr>
              <a:cxnSpLocks/>
            </p:cNvCxnSpPr>
            <p:nvPr/>
          </p:nvCxnSpPr>
          <p:spPr>
            <a:xfrm>
              <a:off x="1282428" y="1362204"/>
              <a:ext cx="1890185" cy="7712"/>
            </a:xfrm>
            <a:prstGeom prst="straightConnector1">
              <a:avLst/>
            </a:prstGeom>
            <a:noFill/>
            <a:ln w="12700" cap="flat" cmpd="sng">
              <a:solidFill>
                <a:schemeClr val="accent1"/>
              </a:solidFill>
              <a:prstDash val="solid"/>
              <a:round/>
              <a:headEnd type="none" w="sm" len="sm"/>
              <a:tailEnd type="none" w="sm" len="sm"/>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a:spLocks noGrp="1"/>
          </p:cNvSpPr>
          <p:nvPr>
            <p:ph type="title"/>
          </p:nvPr>
        </p:nvSpPr>
        <p:spPr>
          <a:xfrm>
            <a:off x="1097280" y="522273"/>
            <a:ext cx="10058400" cy="1450757"/>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accent1"/>
              </a:buClr>
              <a:buSzPts val="3600"/>
              <a:buFont typeface="Trebuchet MS"/>
              <a:buNone/>
            </a:pPr>
            <a:r>
              <a:rPr lang="en-US" b="1" dirty="0">
                <a:solidFill>
                  <a:schemeClr val="accent3">
                    <a:lumMod val="50000"/>
                  </a:schemeClr>
                </a:solidFill>
                <a:latin typeface="Times New Roman" panose="02020603050405020304" pitchFamily="18" charset="0"/>
                <a:cs typeface="Times New Roman" panose="02020603050405020304" pitchFamily="18" charset="0"/>
              </a:rPr>
              <a:t>EXISTING SYSTEM</a:t>
            </a:r>
            <a:endParaRPr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200" name="Google Shape;200;p6"/>
          <p:cNvSpPr txBox="1">
            <a:spLocks noGrp="1"/>
          </p:cNvSpPr>
          <p:nvPr>
            <p:ph idx="1"/>
          </p:nvPr>
        </p:nvSpPr>
        <p:spPr>
          <a:xfrm>
            <a:off x="1179030" y="2120711"/>
            <a:ext cx="98949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Traditional approaches and models for prediction contain a variety of risk factors and consist of many algorithms' metrics, including datasets, programs , and much more. The classification of patients as High-risk or Low-Risk is based on the results of the group tests. However, these models are only useful in clinical settings; they are not useful in broad industry sectors. We therefore applied the principles of machine learning and supervised learning methods to construct the predictions system in order to include the illness predictions in many health-related industries.</a:t>
            </a:r>
            <a:endParaRPr sz="2400" dirty="0">
              <a:solidFill>
                <a:schemeClr val="tx1">
                  <a:lumMod val="95000"/>
                  <a:lumOff val="5000"/>
                </a:schemeClr>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157</TotalTime>
  <Words>804</Words>
  <Application>Microsoft Office PowerPoint</Application>
  <PresentationFormat>Widescreen</PresentationFormat>
  <Paragraphs>76</Paragraphs>
  <Slides>16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Arial Rounded MT Bold</vt:lpstr>
      <vt:lpstr>Calibri</vt:lpstr>
      <vt:lpstr>Calibri Light</vt:lpstr>
      <vt:lpstr>Noto Sans</vt:lpstr>
      <vt:lpstr>Times New Roman</vt:lpstr>
      <vt:lpstr>Trebuchet MS</vt:lpstr>
      <vt:lpstr>Wingdings</vt:lpstr>
      <vt:lpstr>Retrospect</vt:lpstr>
      <vt:lpstr>   EARLY PREDICTION OF DIABETIC RETINOPATHY                                             TEAM 8        </vt:lpstr>
      <vt:lpstr>CONTENTS</vt:lpstr>
      <vt:lpstr>INTRODUCTION</vt:lpstr>
      <vt:lpstr>ABSTRACT</vt:lpstr>
      <vt:lpstr>PowerPoint Presentation</vt:lpstr>
      <vt:lpstr>PowerPoint Presentation</vt:lpstr>
      <vt:lpstr>PowerPoint Presentation</vt:lpstr>
      <vt:lpstr>PowerPoint Presentation</vt:lpstr>
      <vt:lpstr>EXISTING SYSTEM</vt:lpstr>
      <vt:lpstr>PROPOSED SYSTEM</vt:lpstr>
      <vt:lpstr>SYSTEM ARCHITECTURE</vt:lpstr>
      <vt:lpstr>IMPLEMENTATION</vt:lpstr>
      <vt:lpstr>PowerPoint Presentation</vt:lpstr>
      <vt:lpstr>OUTPUT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EARLY PREDICTION OF DIABETIC RETINOPATHY              Submitted by </dc:title>
  <dc:creator>Ramanjaneyulu Gottam</dc:creator>
  <cp:lastModifiedBy>Harsh Vardhan</cp:lastModifiedBy>
  <cp:revision>16</cp:revision>
  <dcterms:created xsi:type="dcterms:W3CDTF">2022-06-28T15:01:26Z</dcterms:created>
  <dcterms:modified xsi:type="dcterms:W3CDTF">2022-12-05T09:41:04Z</dcterms:modified>
</cp:coreProperties>
</file>