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Comforta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mfortaa-regular.fntdata"/><Relationship Id="rId14" Type="http://schemas.openxmlformats.org/officeDocument/2006/relationships/slide" Target="slides/slide9.xml"/><Relationship Id="rId16"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d207cac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d207cac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team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d207cac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d207cac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we identified - lack of accountability towards your goals</a:t>
            </a:r>
            <a:endParaRPr/>
          </a:p>
          <a:p>
            <a:pPr indent="0" lvl="0" marL="0" rtl="0" algn="l">
              <a:spcBef>
                <a:spcPts val="0"/>
              </a:spcBef>
              <a:spcAft>
                <a:spcPts val="0"/>
              </a:spcAft>
              <a:buNone/>
            </a:pPr>
            <a:r>
              <a:rPr lang="en"/>
              <a:t>Tell our story - going to gym, studying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d207cac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d207cac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like to share a brief story</a:t>
            </a:r>
            <a:endParaRPr/>
          </a:p>
          <a:p>
            <a:pPr indent="0" lvl="0" marL="0" rtl="0" algn="l">
              <a:spcBef>
                <a:spcPts val="0"/>
              </a:spcBef>
              <a:spcAft>
                <a:spcPts val="0"/>
              </a:spcAft>
              <a:buNone/>
            </a:pPr>
            <a:r>
              <a:rPr lang="en"/>
              <a:t>Earlier this semester, Pranay and I created a goal of going to the gym everyday </a:t>
            </a:r>
            <a:endParaRPr/>
          </a:p>
          <a:p>
            <a:pPr indent="0" lvl="0" marL="0" rtl="0" algn="l">
              <a:spcBef>
                <a:spcPts val="0"/>
              </a:spcBef>
              <a:spcAft>
                <a:spcPts val="0"/>
              </a:spcAft>
              <a:buNone/>
            </a:pPr>
            <a:r>
              <a:rPr lang="en"/>
              <a:t>We kept each other motivated</a:t>
            </a:r>
            <a:endParaRPr/>
          </a:p>
          <a:p>
            <a:pPr indent="0" lvl="0" marL="0" rtl="0" algn="l">
              <a:spcBef>
                <a:spcPts val="0"/>
              </a:spcBef>
              <a:spcAft>
                <a:spcPts val="0"/>
              </a:spcAft>
              <a:buNone/>
            </a:pPr>
            <a:r>
              <a:rPr lang="en"/>
              <a:t>We kept each other accountable</a:t>
            </a:r>
            <a:endParaRPr/>
          </a:p>
          <a:p>
            <a:pPr indent="0" lvl="0" marL="0" rtl="0" algn="l">
              <a:spcBef>
                <a:spcPts val="0"/>
              </a:spcBef>
              <a:spcAft>
                <a:spcPts val="0"/>
              </a:spcAft>
              <a:buNone/>
            </a:pPr>
            <a:r>
              <a:rPr lang="en"/>
              <a:t>The key was having someone else, and we </a:t>
            </a:r>
            <a:r>
              <a:rPr lang="en"/>
              <a:t>decided</a:t>
            </a:r>
            <a:r>
              <a:rPr lang="en"/>
              <a:t> to take this idea and expand on it. Imagine you are in Dallas and your friend is in Boston. This is where flake comes. We give friends the ability, regardless of their location, to work on </a:t>
            </a:r>
            <a:r>
              <a:rPr lang="en"/>
              <a:t>achieving</a:t>
            </a:r>
            <a:r>
              <a:rPr lang="en"/>
              <a:t> goals together.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d207cac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d207cac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Youre gonna be able to commit to a goal with your friends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Your gonna stay motivated whenever your friends </a:t>
            </a:r>
            <a:r>
              <a:rPr lang="en">
                <a:solidFill>
                  <a:schemeClr val="dk1"/>
                </a:solidFill>
              </a:rPr>
              <a:t>post</a:t>
            </a:r>
            <a:r>
              <a:rPr lang="en">
                <a:solidFill>
                  <a:schemeClr val="dk1"/>
                </a:solidFill>
              </a:rPr>
              <a:t> in the goal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will also see when and where your friends have posted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Your also gonna be able to see how long your friends are sticking to their goals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will also be able to add </a:t>
            </a:r>
            <a:r>
              <a:rPr lang="en">
                <a:solidFill>
                  <a:schemeClr val="dk1"/>
                </a:solidFill>
              </a:rPr>
              <a:t>private</a:t>
            </a:r>
            <a:r>
              <a:rPr lang="en">
                <a:solidFill>
                  <a:schemeClr val="dk1"/>
                </a:solidFill>
              </a:rPr>
              <a:t> goals to keep </a:t>
            </a:r>
            <a:r>
              <a:rPr lang="en">
                <a:solidFill>
                  <a:schemeClr val="dk1"/>
                </a:solidFill>
              </a:rPr>
              <a:t>yourself</a:t>
            </a:r>
            <a:r>
              <a:rPr lang="en">
                <a:solidFill>
                  <a:schemeClr val="dk1"/>
                </a:solidFill>
              </a:rPr>
              <a:t> </a:t>
            </a:r>
            <a:r>
              <a:rPr lang="en">
                <a:solidFill>
                  <a:schemeClr val="dk1"/>
                </a:solidFill>
              </a:rPr>
              <a:t>accountable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d25a45b2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d25a45b2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d207cac9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d207cac9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d25a45b2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d25a45b2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d207cac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d207cac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77998">
            <a:alpha val="72020"/>
          </a:srgbClr>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C4D6B0"/>
                </a:solidFill>
                <a:latin typeface="Comfortaa"/>
                <a:ea typeface="Comfortaa"/>
                <a:cs typeface="Comfortaa"/>
                <a:sym typeface="Comfortaa"/>
              </a:rPr>
              <a:t>Flakers</a:t>
            </a:r>
            <a:endParaRPr>
              <a:solidFill>
                <a:srgbClr val="C4D6B0"/>
              </a:solidFill>
              <a:latin typeface="Comfortaa"/>
              <a:ea typeface="Comfortaa"/>
              <a:cs typeface="Comfortaa"/>
              <a:sym typeface="Comforta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800">
                <a:solidFill>
                  <a:schemeClr val="dk1"/>
                </a:solidFill>
                <a:latin typeface="Comfortaa"/>
                <a:ea typeface="Comfortaa"/>
                <a:cs typeface="Comfortaa"/>
                <a:sym typeface="Comfortaa"/>
              </a:rPr>
              <a:t>Siddhartha Lavu, Bharath </a:t>
            </a:r>
            <a:r>
              <a:rPr lang="en" sz="1800">
                <a:solidFill>
                  <a:schemeClr val="dk1"/>
                </a:solidFill>
                <a:latin typeface="Comfortaa"/>
                <a:ea typeface="Comfortaa"/>
                <a:cs typeface="Comfortaa"/>
                <a:sym typeface="Comfortaa"/>
              </a:rPr>
              <a:t>Venkateswaran</a:t>
            </a: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ctr">
              <a:lnSpc>
                <a:spcPct val="80000"/>
              </a:lnSpc>
              <a:spcBef>
                <a:spcPts val="0"/>
              </a:spcBef>
              <a:spcAft>
                <a:spcPts val="0"/>
              </a:spcAft>
              <a:buSzPts val="935"/>
              <a:buNone/>
            </a:pPr>
            <a:r>
              <a:rPr lang="en" sz="1800">
                <a:solidFill>
                  <a:schemeClr val="dk1"/>
                </a:solidFill>
                <a:latin typeface="Comfortaa"/>
                <a:ea typeface="Comfortaa"/>
                <a:cs typeface="Comfortaa"/>
                <a:sym typeface="Comfortaa"/>
              </a:rPr>
              <a:t>Pranay Boppana, Aditya Srinivasan </a:t>
            </a:r>
            <a:endParaRPr sz="1800">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4D6B0"/>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651875" y="1922850"/>
            <a:ext cx="4011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77998"/>
                </a:solidFill>
                <a:latin typeface="Comfortaa"/>
                <a:ea typeface="Comfortaa"/>
                <a:cs typeface="Comfortaa"/>
                <a:sym typeface="Comfortaa"/>
              </a:rPr>
              <a:t>How do we improve </a:t>
            </a:r>
            <a:r>
              <a:rPr lang="en">
                <a:solidFill>
                  <a:srgbClr val="477998"/>
                </a:solidFill>
                <a:latin typeface="Comfortaa"/>
                <a:ea typeface="Comfortaa"/>
                <a:cs typeface="Comfortaa"/>
                <a:sym typeface="Comfortaa"/>
              </a:rPr>
              <a:t>Productivity?</a:t>
            </a:r>
            <a:endParaRPr>
              <a:solidFill>
                <a:srgbClr val="477998"/>
              </a:solidFill>
              <a:latin typeface="Comfortaa"/>
              <a:ea typeface="Comfortaa"/>
              <a:cs typeface="Comfortaa"/>
              <a:sym typeface="Comfortaa"/>
            </a:endParaRPr>
          </a:p>
        </p:txBody>
      </p:sp>
      <p:sp>
        <p:nvSpPr>
          <p:cNvPr id="61" name="Google Shape;61;p14"/>
          <p:cNvSpPr txBox="1"/>
          <p:nvPr/>
        </p:nvSpPr>
        <p:spPr>
          <a:xfrm>
            <a:off x="944925" y="882500"/>
            <a:ext cx="7476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500">
                <a:solidFill>
                  <a:schemeClr val="dk2"/>
                </a:solidFill>
                <a:latin typeface="Comfortaa"/>
                <a:ea typeface="Comfortaa"/>
                <a:cs typeface="Comfortaa"/>
                <a:sym typeface="Comfortaa"/>
              </a:rPr>
              <a:t>T</a:t>
            </a:r>
            <a:r>
              <a:rPr lang="en" sz="1500">
                <a:solidFill>
                  <a:schemeClr val="dk2"/>
                </a:solidFill>
                <a:latin typeface="Comfortaa"/>
                <a:ea typeface="Comfortaa"/>
                <a:cs typeface="Comfortaa"/>
                <a:sym typeface="Comfortaa"/>
              </a:rPr>
              <a:t>ime management						            Remove distractions</a:t>
            </a:r>
            <a:endParaRPr sz="1100">
              <a:latin typeface="Comfortaa"/>
              <a:ea typeface="Comfortaa"/>
              <a:cs typeface="Comfortaa"/>
              <a:sym typeface="Comfortaa"/>
            </a:endParaRPr>
          </a:p>
        </p:txBody>
      </p:sp>
      <p:sp>
        <p:nvSpPr>
          <p:cNvPr id="62" name="Google Shape;62;p14"/>
          <p:cNvSpPr txBox="1"/>
          <p:nvPr/>
        </p:nvSpPr>
        <p:spPr>
          <a:xfrm>
            <a:off x="1030350" y="3617800"/>
            <a:ext cx="7272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dk2"/>
                </a:solidFill>
                <a:latin typeface="Comfortaa"/>
                <a:ea typeface="Comfortaa"/>
                <a:cs typeface="Comfortaa"/>
                <a:sym typeface="Comfortaa"/>
              </a:rPr>
              <a:t>Accountability			    Motivation			                Clear Goals</a:t>
            </a:r>
            <a:endParaRPr sz="1100">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4D6B0"/>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77998"/>
                </a:solidFill>
                <a:latin typeface="Comfortaa"/>
                <a:ea typeface="Comfortaa"/>
                <a:cs typeface="Comfortaa"/>
                <a:sym typeface="Comfortaa"/>
              </a:rPr>
              <a:t>Solution</a:t>
            </a:r>
            <a:endParaRPr>
              <a:solidFill>
                <a:srgbClr val="477998"/>
              </a:solidFill>
              <a:latin typeface="Comfortaa"/>
              <a:ea typeface="Comfortaa"/>
              <a:cs typeface="Comfortaa"/>
              <a:sym typeface="Comfortaa"/>
            </a:endParaRPr>
          </a:p>
        </p:txBody>
      </p:sp>
      <p:sp>
        <p:nvSpPr>
          <p:cNvPr id="68" name="Google Shape;68;p15"/>
          <p:cNvSpPr txBox="1"/>
          <p:nvPr/>
        </p:nvSpPr>
        <p:spPr>
          <a:xfrm>
            <a:off x="414775" y="1372450"/>
            <a:ext cx="297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omfortaa"/>
                <a:ea typeface="Comfortaa"/>
                <a:cs typeface="Comfortaa"/>
                <a:sym typeface="Comfortaa"/>
              </a:rPr>
              <a:t>Clear Goals</a:t>
            </a:r>
            <a:endParaRPr sz="1500">
              <a:latin typeface="Comfortaa"/>
              <a:ea typeface="Comfortaa"/>
              <a:cs typeface="Comfortaa"/>
              <a:sym typeface="Comfortaa"/>
            </a:endParaRPr>
          </a:p>
        </p:txBody>
      </p:sp>
      <p:sp>
        <p:nvSpPr>
          <p:cNvPr id="69" name="Google Shape;69;p15"/>
          <p:cNvSpPr txBox="1"/>
          <p:nvPr/>
        </p:nvSpPr>
        <p:spPr>
          <a:xfrm>
            <a:off x="414775" y="2142163"/>
            <a:ext cx="2538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omfortaa"/>
                <a:ea typeface="Comfortaa"/>
                <a:cs typeface="Comfortaa"/>
                <a:sym typeface="Comfortaa"/>
              </a:rPr>
              <a:t>Motivation </a:t>
            </a:r>
            <a:endParaRPr sz="1500">
              <a:latin typeface="Comfortaa"/>
              <a:ea typeface="Comfortaa"/>
              <a:cs typeface="Comfortaa"/>
              <a:sym typeface="Comfortaa"/>
            </a:endParaRPr>
          </a:p>
        </p:txBody>
      </p:sp>
      <p:sp>
        <p:nvSpPr>
          <p:cNvPr id="70" name="Google Shape;70;p15"/>
          <p:cNvSpPr txBox="1"/>
          <p:nvPr/>
        </p:nvSpPr>
        <p:spPr>
          <a:xfrm>
            <a:off x="364975" y="2911875"/>
            <a:ext cx="2638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omfortaa"/>
                <a:ea typeface="Comfortaa"/>
                <a:cs typeface="Comfortaa"/>
                <a:sym typeface="Comfortaa"/>
              </a:rPr>
              <a:t>Accountability</a:t>
            </a:r>
            <a:r>
              <a:rPr lang="en" sz="1500"/>
              <a:t> </a:t>
            </a:r>
            <a:endParaRPr sz="1500"/>
          </a:p>
        </p:txBody>
      </p:sp>
      <p:sp>
        <p:nvSpPr>
          <p:cNvPr id="71" name="Google Shape;71;p15"/>
          <p:cNvSpPr txBox="1"/>
          <p:nvPr/>
        </p:nvSpPr>
        <p:spPr>
          <a:xfrm>
            <a:off x="2381850" y="3434525"/>
            <a:ext cx="4380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Comfortaa"/>
                <a:ea typeface="Comfortaa"/>
                <a:cs typeface="Comfortaa"/>
                <a:sym typeface="Comfortaa"/>
              </a:rPr>
              <a:t>This is where Flake comes in</a:t>
            </a:r>
            <a:endParaRPr sz="1500">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77998">
            <a:alpha val="72020"/>
          </a:srgbClr>
        </a:solidFill>
      </p:bgPr>
    </p:bg>
    <p:spTree>
      <p:nvGrpSpPr>
        <p:cNvPr id="75" name="Shape 75"/>
        <p:cNvGrpSpPr/>
        <p:nvPr/>
      </p:nvGrpSpPr>
      <p:grpSpPr>
        <a:xfrm>
          <a:off x="0" y="0"/>
          <a:ext cx="0" cy="0"/>
          <a:chOff x="0" y="0"/>
          <a:chExt cx="0" cy="0"/>
        </a:xfrm>
      </p:grpSpPr>
      <p:sp>
        <p:nvSpPr>
          <p:cNvPr id="76" name="Google Shape;76;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C4D6B0"/>
                </a:solidFill>
                <a:latin typeface="Comfortaa"/>
                <a:ea typeface="Comfortaa"/>
                <a:cs typeface="Comfortaa"/>
                <a:sym typeface="Comfortaa"/>
              </a:rPr>
              <a:t>Flake</a:t>
            </a:r>
            <a:endParaRPr>
              <a:solidFill>
                <a:srgbClr val="C4D6B0"/>
              </a:solidFill>
              <a:latin typeface="Comfortaa"/>
              <a:ea typeface="Comfortaa"/>
              <a:cs typeface="Comfortaa"/>
              <a:sym typeface="Comfortaa"/>
            </a:endParaRPr>
          </a:p>
        </p:txBody>
      </p:sp>
      <p:sp>
        <p:nvSpPr>
          <p:cNvPr id="77" name="Google Shape;77;p16"/>
          <p:cNvSpPr txBox="1"/>
          <p:nvPr/>
        </p:nvSpPr>
        <p:spPr>
          <a:xfrm>
            <a:off x="1434300" y="3081650"/>
            <a:ext cx="627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omfortaa"/>
                <a:ea typeface="Comfortaa"/>
                <a:cs typeface="Comfortaa"/>
                <a:sym typeface="Comfortaa"/>
              </a:rPr>
              <a:t>Not Just Another </a:t>
            </a:r>
            <a:r>
              <a:rPr lang="en">
                <a:solidFill>
                  <a:schemeClr val="dk1"/>
                </a:solidFill>
                <a:latin typeface="Comfortaa"/>
                <a:ea typeface="Comfortaa"/>
                <a:cs typeface="Comfortaa"/>
                <a:sym typeface="Comfortaa"/>
              </a:rPr>
              <a:t>Photo Share</a:t>
            </a:r>
            <a:r>
              <a:rPr lang="en">
                <a:solidFill>
                  <a:schemeClr val="dk1"/>
                </a:solidFill>
                <a:latin typeface="Comfortaa"/>
                <a:ea typeface="Comfortaa"/>
                <a:cs typeface="Comfortaa"/>
                <a:sym typeface="Comfortaa"/>
              </a:rPr>
              <a:t> App</a:t>
            </a:r>
            <a:endParaRPr>
              <a:solidFill>
                <a:schemeClr val="dk1"/>
              </a:solidFill>
              <a:latin typeface="Comfortaa"/>
              <a:ea typeface="Comfortaa"/>
              <a:cs typeface="Comfortaa"/>
              <a:sym typeface="Comfortaa"/>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4D6B0"/>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77998"/>
                </a:solidFill>
                <a:latin typeface="Comfortaa"/>
                <a:ea typeface="Comfortaa"/>
                <a:cs typeface="Comfortaa"/>
                <a:sym typeface="Comfortaa"/>
              </a:rPr>
              <a:t>Flake</a:t>
            </a:r>
            <a:endParaRPr>
              <a:solidFill>
                <a:srgbClr val="477998"/>
              </a:solidFill>
              <a:latin typeface="Comfortaa"/>
              <a:ea typeface="Comfortaa"/>
              <a:cs typeface="Comfortaa"/>
              <a:sym typeface="Comfortaa"/>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Comfortaa"/>
                <a:ea typeface="Comfortaa"/>
                <a:cs typeface="Comfortaa"/>
                <a:sym typeface="Comfortaa"/>
              </a:rPr>
              <a:t>Product features</a:t>
            </a:r>
            <a:endParaRPr>
              <a:latin typeface="Comfortaa"/>
              <a:ea typeface="Comfortaa"/>
              <a:cs typeface="Comfortaa"/>
              <a:sym typeface="Comfortaa"/>
            </a:endParaRPr>
          </a:p>
          <a:p>
            <a:pPr indent="-325755" lvl="0" marL="457200" rtl="0" algn="l">
              <a:spcBef>
                <a:spcPts val="1200"/>
              </a:spcBef>
              <a:spcAft>
                <a:spcPts val="0"/>
              </a:spcAft>
              <a:buSzPct val="100000"/>
              <a:buFont typeface="Comfortaa"/>
              <a:buChar char="-"/>
            </a:pPr>
            <a:r>
              <a:rPr lang="en">
                <a:latin typeface="Comfortaa"/>
                <a:ea typeface="Comfortaa"/>
                <a:cs typeface="Comfortaa"/>
                <a:sym typeface="Comfortaa"/>
              </a:rPr>
              <a:t>Commit to a goal with your friends</a:t>
            </a:r>
            <a:endParaRPr>
              <a:latin typeface="Comfortaa"/>
              <a:ea typeface="Comfortaa"/>
              <a:cs typeface="Comfortaa"/>
              <a:sym typeface="Comfortaa"/>
            </a:endParaRPr>
          </a:p>
          <a:p>
            <a:pPr indent="-304165" lvl="1" marL="914400" rtl="0" algn="l">
              <a:spcBef>
                <a:spcPts val="0"/>
              </a:spcBef>
              <a:spcAft>
                <a:spcPts val="0"/>
              </a:spcAft>
              <a:buSzPct val="100000"/>
              <a:buFont typeface="Comfortaa"/>
              <a:buChar char="-"/>
            </a:pPr>
            <a:r>
              <a:rPr lang="en">
                <a:latin typeface="Comfortaa"/>
                <a:ea typeface="Comfortaa"/>
                <a:cs typeface="Comfortaa"/>
                <a:sym typeface="Comfortaa"/>
              </a:rPr>
              <a:t>Ability to add unlimited number of friends to a goal</a:t>
            </a:r>
            <a:endParaRPr>
              <a:latin typeface="Comfortaa"/>
              <a:ea typeface="Comfortaa"/>
              <a:cs typeface="Comfortaa"/>
              <a:sym typeface="Comfortaa"/>
            </a:endParaRPr>
          </a:p>
          <a:p>
            <a:pPr indent="-325755" lvl="0" marL="457200" rtl="0" algn="l">
              <a:spcBef>
                <a:spcPts val="0"/>
              </a:spcBef>
              <a:spcAft>
                <a:spcPts val="0"/>
              </a:spcAft>
              <a:buSzPct val="100000"/>
              <a:buFont typeface="Comfortaa"/>
              <a:buChar char="-"/>
            </a:pPr>
            <a:r>
              <a:rPr lang="en">
                <a:latin typeface="Comfortaa"/>
                <a:ea typeface="Comfortaa"/>
                <a:cs typeface="Comfortaa"/>
                <a:sym typeface="Comfortaa"/>
              </a:rPr>
              <a:t>Motivate each other every day by posting a picture of the goal</a:t>
            </a:r>
            <a:endParaRPr>
              <a:latin typeface="Comfortaa"/>
              <a:ea typeface="Comfortaa"/>
              <a:cs typeface="Comfortaa"/>
              <a:sym typeface="Comfortaa"/>
            </a:endParaRPr>
          </a:p>
          <a:p>
            <a:pPr indent="-325755" lvl="0" marL="457200" rtl="0" algn="l">
              <a:spcBef>
                <a:spcPts val="0"/>
              </a:spcBef>
              <a:spcAft>
                <a:spcPts val="0"/>
              </a:spcAft>
              <a:buSzPct val="100000"/>
              <a:buFont typeface="Comfortaa"/>
              <a:buChar char="-"/>
            </a:pPr>
            <a:r>
              <a:rPr lang="en">
                <a:latin typeface="Comfortaa"/>
                <a:ea typeface="Comfortaa"/>
                <a:cs typeface="Comfortaa"/>
                <a:sym typeface="Comfortaa"/>
              </a:rPr>
              <a:t>Users will also  be </a:t>
            </a:r>
            <a:r>
              <a:rPr lang="en">
                <a:latin typeface="Comfortaa"/>
                <a:ea typeface="Comfortaa"/>
                <a:cs typeface="Comfortaa"/>
                <a:sym typeface="Comfortaa"/>
              </a:rPr>
              <a:t>notified</a:t>
            </a:r>
            <a:r>
              <a:rPr lang="en">
                <a:latin typeface="Comfortaa"/>
                <a:ea typeface="Comfortaa"/>
                <a:cs typeface="Comfortaa"/>
                <a:sym typeface="Comfortaa"/>
              </a:rPr>
              <a:t> you when a friend posts their goal</a:t>
            </a:r>
            <a:endParaRPr>
              <a:latin typeface="Comfortaa"/>
              <a:ea typeface="Comfortaa"/>
              <a:cs typeface="Comfortaa"/>
              <a:sym typeface="Comfortaa"/>
            </a:endParaRPr>
          </a:p>
          <a:p>
            <a:pPr indent="-304165" lvl="1" marL="914400" rtl="0" algn="l">
              <a:spcBef>
                <a:spcPts val="0"/>
              </a:spcBef>
              <a:spcAft>
                <a:spcPts val="0"/>
              </a:spcAft>
              <a:buSzPct val="100000"/>
              <a:buFont typeface="Comfortaa"/>
              <a:buChar char="-"/>
            </a:pPr>
            <a:r>
              <a:rPr lang="en">
                <a:latin typeface="Comfortaa"/>
                <a:ea typeface="Comfortaa"/>
                <a:cs typeface="Comfortaa"/>
                <a:sym typeface="Comfortaa"/>
              </a:rPr>
              <a:t>This will motivate the user to be accountable and work towards the goal as well</a:t>
            </a:r>
            <a:endParaRPr>
              <a:latin typeface="Comfortaa"/>
              <a:ea typeface="Comfortaa"/>
              <a:cs typeface="Comfortaa"/>
              <a:sym typeface="Comfortaa"/>
            </a:endParaRPr>
          </a:p>
          <a:p>
            <a:pPr indent="-304165" lvl="1" marL="914400" rtl="0" algn="l">
              <a:spcBef>
                <a:spcPts val="0"/>
              </a:spcBef>
              <a:spcAft>
                <a:spcPts val="0"/>
              </a:spcAft>
              <a:buSzPct val="100000"/>
              <a:buFont typeface="Comfortaa"/>
              <a:buChar char="-"/>
            </a:pPr>
            <a:r>
              <a:rPr lang="en">
                <a:latin typeface="Comfortaa"/>
                <a:ea typeface="Comfortaa"/>
                <a:cs typeface="Comfortaa"/>
                <a:sym typeface="Comfortaa"/>
              </a:rPr>
              <a:t>App will also try to notify and motivate you to accomplish your goal</a:t>
            </a:r>
            <a:endParaRPr>
              <a:latin typeface="Comfortaa"/>
              <a:ea typeface="Comfortaa"/>
              <a:cs typeface="Comfortaa"/>
              <a:sym typeface="Comfortaa"/>
            </a:endParaRPr>
          </a:p>
          <a:p>
            <a:pPr indent="-325755" lvl="0" marL="457200" rtl="0" algn="l">
              <a:spcBef>
                <a:spcPts val="0"/>
              </a:spcBef>
              <a:spcAft>
                <a:spcPts val="0"/>
              </a:spcAft>
              <a:buSzPct val="100000"/>
              <a:buFont typeface="Comfortaa"/>
              <a:buChar char="-"/>
            </a:pPr>
            <a:r>
              <a:rPr lang="en">
                <a:latin typeface="Comfortaa"/>
                <a:ea typeface="Comfortaa"/>
                <a:cs typeface="Comfortaa"/>
                <a:sym typeface="Comfortaa"/>
              </a:rPr>
              <a:t>Goal streaks</a:t>
            </a:r>
            <a:endParaRPr>
              <a:latin typeface="Comfortaa"/>
              <a:ea typeface="Comfortaa"/>
              <a:cs typeface="Comfortaa"/>
              <a:sym typeface="Comfortaa"/>
            </a:endParaRPr>
          </a:p>
          <a:p>
            <a:pPr indent="-304165" lvl="1" marL="914400" rtl="0" algn="l">
              <a:spcBef>
                <a:spcPts val="0"/>
              </a:spcBef>
              <a:spcAft>
                <a:spcPts val="0"/>
              </a:spcAft>
              <a:buSzPct val="100000"/>
              <a:buFont typeface="Comfortaa"/>
              <a:buChar char="-"/>
            </a:pPr>
            <a:r>
              <a:rPr lang="en">
                <a:latin typeface="Comfortaa"/>
                <a:ea typeface="Comfortaa"/>
                <a:cs typeface="Comfortaa"/>
                <a:sym typeface="Comfortaa"/>
              </a:rPr>
              <a:t>If the user posts a goal picture for a consecutive number of days they will receive “achievements or badges”.</a:t>
            </a:r>
            <a:endParaRPr>
              <a:latin typeface="Comfortaa"/>
              <a:ea typeface="Comfortaa"/>
              <a:cs typeface="Comfortaa"/>
              <a:sym typeface="Comfortaa"/>
            </a:endParaRPr>
          </a:p>
          <a:p>
            <a:pPr indent="-325755" lvl="0" marL="457200" rtl="0" algn="l">
              <a:spcBef>
                <a:spcPts val="0"/>
              </a:spcBef>
              <a:spcAft>
                <a:spcPts val="0"/>
              </a:spcAft>
              <a:buSzPct val="100000"/>
              <a:buFont typeface="Comfortaa"/>
              <a:buChar char="-"/>
            </a:pPr>
            <a:r>
              <a:rPr lang="en">
                <a:latin typeface="Comfortaa"/>
                <a:ea typeface="Comfortaa"/>
                <a:cs typeface="Comfortaa"/>
                <a:sym typeface="Comfortaa"/>
              </a:rPr>
              <a:t>Also track private goals</a:t>
            </a:r>
            <a:endParaRPr>
              <a:latin typeface="Comfortaa"/>
              <a:ea typeface="Comfortaa"/>
              <a:cs typeface="Comfortaa"/>
              <a:sym typeface="Comfortaa"/>
            </a:endParaRPr>
          </a:p>
          <a:p>
            <a:pPr indent="-304165" lvl="1" marL="914400" rtl="0" algn="l">
              <a:spcBef>
                <a:spcPts val="0"/>
              </a:spcBef>
              <a:spcAft>
                <a:spcPts val="0"/>
              </a:spcAft>
              <a:buSzPct val="100000"/>
              <a:buFont typeface="Comfortaa"/>
              <a:buChar char="-"/>
            </a:pPr>
            <a:r>
              <a:rPr lang="en">
                <a:latin typeface="Comfortaa"/>
                <a:ea typeface="Comfortaa"/>
                <a:cs typeface="Comfortaa"/>
                <a:sym typeface="Comfortaa"/>
              </a:rPr>
              <a:t>Private feed to track users individual goals</a:t>
            </a:r>
            <a:endParaRPr>
              <a:latin typeface="Comfortaa"/>
              <a:ea typeface="Comfortaa"/>
              <a:cs typeface="Comfortaa"/>
              <a:sym typeface="Comfortaa"/>
            </a:endParaRPr>
          </a:p>
          <a:p>
            <a:pPr indent="-325755" lvl="0" marL="457200" rtl="0" algn="l">
              <a:spcBef>
                <a:spcPts val="0"/>
              </a:spcBef>
              <a:spcAft>
                <a:spcPts val="0"/>
              </a:spcAft>
              <a:buSzPct val="100000"/>
              <a:buFont typeface="Comfortaa"/>
              <a:buChar char="-"/>
            </a:pPr>
            <a:r>
              <a:rPr lang="en">
                <a:latin typeface="Comfortaa"/>
                <a:ea typeface="Comfortaa"/>
                <a:cs typeface="Comfortaa"/>
                <a:sym typeface="Comfortaa"/>
              </a:rPr>
              <a:t>Pictures will come with a timestamp and geotag</a:t>
            </a:r>
            <a:endParaRPr>
              <a:latin typeface="Comfortaa"/>
              <a:ea typeface="Comfortaa"/>
              <a:cs typeface="Comfortaa"/>
              <a:sym typeface="Comfortaa"/>
            </a:endParaRPr>
          </a:p>
          <a:p>
            <a:pPr indent="0" lvl="0" marL="457200" rtl="0" algn="l">
              <a:spcBef>
                <a:spcPts val="1200"/>
              </a:spcBef>
              <a:spcAft>
                <a:spcPts val="1200"/>
              </a:spcAft>
              <a:buNone/>
            </a:pPr>
            <a:r>
              <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4D6B0"/>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455150" y="-51225"/>
            <a:ext cx="8520600" cy="81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77998"/>
                </a:solidFill>
              </a:rPr>
              <a:t>Prototype</a:t>
            </a:r>
            <a:endParaRPr>
              <a:solidFill>
                <a:srgbClr val="477998"/>
              </a:solidFill>
              <a:latin typeface="Comfortaa"/>
              <a:ea typeface="Comfortaa"/>
              <a:cs typeface="Comfortaa"/>
              <a:sym typeface="Comfortaa"/>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235650" y="2428300"/>
            <a:ext cx="4492723" cy="2612750"/>
          </a:xfrm>
          <a:prstGeom prst="rect">
            <a:avLst/>
          </a:prstGeom>
          <a:noFill/>
          <a:ln>
            <a:noFill/>
          </a:ln>
        </p:spPr>
      </p:pic>
      <p:pic>
        <p:nvPicPr>
          <p:cNvPr id="91" name="Google Shape;91;p18"/>
          <p:cNvPicPr preferRelativeResize="0"/>
          <p:nvPr/>
        </p:nvPicPr>
        <p:blipFill>
          <a:blip r:embed="rId4">
            <a:alphaModFix/>
          </a:blip>
          <a:stretch>
            <a:fillRect/>
          </a:stretch>
        </p:blipFill>
        <p:spPr>
          <a:xfrm>
            <a:off x="3424841" y="95450"/>
            <a:ext cx="5453885" cy="2838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4D6B0"/>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77998"/>
                </a:solidFill>
                <a:latin typeface="Comfortaa"/>
                <a:ea typeface="Comfortaa"/>
                <a:cs typeface="Comfortaa"/>
                <a:sym typeface="Comfortaa"/>
              </a:rPr>
              <a:t>Prototype</a:t>
            </a:r>
            <a:endParaRPr>
              <a:solidFill>
                <a:srgbClr val="477998"/>
              </a:solidFill>
              <a:latin typeface="Comfortaa"/>
              <a:ea typeface="Comfortaa"/>
              <a:cs typeface="Comfortaa"/>
              <a:sym typeface="Comfortaa"/>
            </a:endParaRPr>
          </a:p>
        </p:txBody>
      </p:sp>
      <p:pic>
        <p:nvPicPr>
          <p:cNvPr id="97" name="Google Shape;97;p19"/>
          <p:cNvPicPr preferRelativeResize="0"/>
          <p:nvPr/>
        </p:nvPicPr>
        <p:blipFill>
          <a:blip r:embed="rId3">
            <a:alphaModFix/>
          </a:blip>
          <a:stretch>
            <a:fillRect/>
          </a:stretch>
        </p:blipFill>
        <p:spPr>
          <a:xfrm>
            <a:off x="473325" y="1170138"/>
            <a:ext cx="5304349" cy="3429600"/>
          </a:xfrm>
          <a:prstGeom prst="rect">
            <a:avLst/>
          </a:prstGeom>
          <a:noFill/>
          <a:ln>
            <a:noFill/>
          </a:ln>
        </p:spPr>
      </p:pic>
      <p:pic>
        <p:nvPicPr>
          <p:cNvPr id="98" name="Google Shape;98;p19"/>
          <p:cNvPicPr preferRelativeResize="0"/>
          <p:nvPr/>
        </p:nvPicPr>
        <p:blipFill>
          <a:blip r:embed="rId4">
            <a:alphaModFix/>
          </a:blip>
          <a:stretch>
            <a:fillRect/>
          </a:stretch>
        </p:blipFill>
        <p:spPr>
          <a:xfrm>
            <a:off x="6663478" y="1283963"/>
            <a:ext cx="1475300" cy="320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4D6B0"/>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77998"/>
                </a:solidFill>
                <a:latin typeface="Comfortaa"/>
                <a:ea typeface="Comfortaa"/>
                <a:cs typeface="Comfortaa"/>
                <a:sym typeface="Comfortaa"/>
              </a:rPr>
              <a:t>Looking ahead</a:t>
            </a:r>
            <a:endParaRPr>
              <a:solidFill>
                <a:srgbClr val="477998"/>
              </a:solidFill>
              <a:latin typeface="Comfortaa"/>
              <a:ea typeface="Comfortaa"/>
              <a:cs typeface="Comfortaa"/>
              <a:sym typeface="Comfortaa"/>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fortaa"/>
                <a:ea typeface="Comfortaa"/>
                <a:cs typeface="Comfortaa"/>
                <a:sym typeface="Comfortaa"/>
              </a:rPr>
              <a:t>Poke friends to motivate them </a:t>
            </a:r>
            <a:endParaRPr>
              <a:latin typeface="Comfortaa"/>
              <a:ea typeface="Comfortaa"/>
              <a:cs typeface="Comfortaa"/>
              <a:sym typeface="Comfortaa"/>
            </a:endParaRPr>
          </a:p>
          <a:p>
            <a:pPr indent="0" lvl="0" marL="0" rtl="0" algn="l">
              <a:spcBef>
                <a:spcPts val="1200"/>
              </a:spcBef>
              <a:spcAft>
                <a:spcPts val="0"/>
              </a:spcAft>
              <a:buNone/>
            </a:pPr>
            <a:r>
              <a:rPr lang="en">
                <a:latin typeface="Comfortaa"/>
                <a:ea typeface="Comfortaa"/>
                <a:cs typeface="Comfortaa"/>
                <a:sym typeface="Comfortaa"/>
              </a:rPr>
              <a:t>Connect with others that have similar goals</a:t>
            </a:r>
            <a:endParaRPr>
              <a:latin typeface="Comfortaa"/>
              <a:ea typeface="Comfortaa"/>
              <a:cs typeface="Comfortaa"/>
              <a:sym typeface="Comfortaa"/>
            </a:endParaRPr>
          </a:p>
          <a:p>
            <a:pPr indent="0" lvl="0" marL="0" rtl="0" algn="l">
              <a:spcBef>
                <a:spcPts val="1200"/>
              </a:spcBef>
              <a:spcAft>
                <a:spcPts val="0"/>
              </a:spcAft>
              <a:buNone/>
            </a:pPr>
            <a:r>
              <a:rPr lang="en">
                <a:latin typeface="Comfortaa"/>
                <a:ea typeface="Comfortaa"/>
                <a:cs typeface="Comfortaa"/>
                <a:sym typeface="Comfortaa"/>
              </a:rPr>
              <a:t>Curated timelapse to show goal progression </a:t>
            </a:r>
            <a:endParaRPr>
              <a:latin typeface="Comfortaa"/>
              <a:ea typeface="Comfortaa"/>
              <a:cs typeface="Comfortaa"/>
              <a:sym typeface="Comfortaa"/>
            </a:endParaRPr>
          </a:p>
          <a:p>
            <a:pPr indent="0" lvl="0" marL="0" rtl="0" algn="l">
              <a:spcBef>
                <a:spcPts val="1200"/>
              </a:spcBef>
              <a:spcAft>
                <a:spcPts val="0"/>
              </a:spcAft>
              <a:buNone/>
            </a:pPr>
            <a:r>
              <a:rPr lang="en">
                <a:latin typeface="Comfortaa"/>
                <a:ea typeface="Comfortaa"/>
                <a:cs typeface="Comfortaa"/>
                <a:sym typeface="Comfortaa"/>
              </a:rPr>
              <a:t>Further goal customization - length, duration, etc. </a:t>
            </a:r>
            <a:endParaRPr>
              <a:latin typeface="Comfortaa"/>
              <a:ea typeface="Comfortaa"/>
              <a:cs typeface="Comfortaa"/>
              <a:sym typeface="Comfortaa"/>
            </a:endParaRPr>
          </a:p>
          <a:p>
            <a:pPr indent="0" lvl="0" marL="0" rtl="0" algn="l">
              <a:spcBef>
                <a:spcPts val="1200"/>
              </a:spcBef>
              <a:spcAft>
                <a:spcPts val="1200"/>
              </a:spcAft>
              <a:buNone/>
            </a:pPr>
            <a:r>
              <a:t/>
            </a:r>
            <a:endParaRPr>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77998">
            <a:alpha val="72020"/>
          </a:srgbClr>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346675"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820">
                <a:solidFill>
                  <a:srgbClr val="C4D6B0"/>
                </a:solidFill>
                <a:latin typeface="Comfortaa"/>
                <a:ea typeface="Comfortaa"/>
                <a:cs typeface="Comfortaa"/>
                <a:sym typeface="Comfortaa"/>
              </a:rPr>
              <a:t>Questions?</a:t>
            </a:r>
            <a:endParaRPr sz="3820">
              <a:solidFill>
                <a:srgbClr val="C4D6B0"/>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