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1" r:id="rId2"/>
    <p:sldId id="402" r:id="rId3"/>
    <p:sldId id="403" r:id="rId4"/>
    <p:sldId id="455" r:id="rId5"/>
    <p:sldId id="456" r:id="rId6"/>
    <p:sldId id="421" r:id="rId7"/>
    <p:sldId id="404" r:id="rId8"/>
    <p:sldId id="406" r:id="rId9"/>
    <p:sldId id="407" r:id="rId10"/>
  </p:sldIdLst>
  <p:sldSz cx="9144000" cy="6858000" type="screen4x3"/>
  <p:notesSz cx="6813550" cy="9948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6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435" y="0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9275-6512-49F5-8006-83B7E48A7F61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9693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435" y="9449693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F30BA-9187-48D2-B993-75197B06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9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435" y="0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F3391-95E2-4FFB-914E-A61CC9F37CD8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355" y="4725710"/>
            <a:ext cx="5450840" cy="447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9693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435" y="9449693"/>
            <a:ext cx="2952538" cy="4974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9801D-9199-4B10-8B96-674215677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457-A424-4523-85C4-EE4DE1B3EDFC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9FF7-7F29-4DDD-BD45-C6BFB193BCC1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AD19-0F30-44CD-97F4-B8F2F1443722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1969-B603-48D7-B0DE-4A7ACF7EF2A5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18D1-2582-44AA-AE1C-658AD404ACAF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BE9-EE10-4BB5-9537-E2D8098D0B9E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007B-E968-453B-B3BD-42F8AF18354F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18F0-218C-4B7F-A07F-75496E5683B7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71C4-B560-42F6-AF15-FCE15810086E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CDB-4B07-4B0E-946F-DA183DE2FB77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7165-6167-4274-8B65-589DBB923183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3782-FC83-4AD5-ADFF-D65F8D7B8D38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81A3-FCAC-4568-8522-01ED5A03F9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dia.geeksforgeeks.org/wp-content/uploads/rational1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edia.geeksforgeeks.org/wp-content/uploads/rational2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dia.geeksforgeeks.org/wp-content/uploads/rational1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media.geeksforgeeks.org/wp-content/uploads/rational4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715962"/>
          </a:xfrm>
        </p:spPr>
        <p:txBody>
          <a:bodyPr>
            <a:noAutofit/>
          </a:bodyPr>
          <a:lstStyle/>
          <a:p>
            <a:r>
              <a:rPr lang="en-US" sz="3200" b="1" kern="1800" dirty="0">
                <a:solidFill>
                  <a:srgbClr val="FF0000"/>
                </a:solidFill>
                <a:latin typeface="+mn-lt"/>
                <a:ea typeface="Times New Roman"/>
                <a:cs typeface="Times New Roman"/>
              </a:rPr>
              <a:t>Cyclic Redundancy Check and Modulo-2 Division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2"/>
            <a:ext cx="8458200" cy="5091113"/>
          </a:xfrm>
        </p:spPr>
        <p:txBody>
          <a:bodyPr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en-US" sz="2400" dirty="0">
                <a:ea typeface="Times New Roman"/>
                <a:cs typeface="Arial"/>
              </a:rPr>
              <a:t>CRC (Cyclic Redundancy Check), also known as a </a:t>
            </a:r>
            <a:r>
              <a:rPr lang="en-US" sz="2400" b="1" dirty="0">
                <a:ea typeface="Times New Roman"/>
                <a:cs typeface="Arial"/>
              </a:rPr>
              <a:t>polynomial code.</a:t>
            </a:r>
          </a:p>
          <a:p>
            <a:pPr algn="just" fontAlgn="base">
              <a:spcBef>
                <a:spcPts val="0"/>
              </a:spcBef>
            </a:pPr>
            <a:r>
              <a:rPr lang="en-US" sz="2400" b="1" dirty="0">
                <a:ea typeface="Times New Roman"/>
                <a:cs typeface="Arial"/>
              </a:rPr>
              <a:t> </a:t>
            </a:r>
            <a:r>
              <a:rPr lang="en-US" sz="2400" dirty="0">
                <a:ea typeface="Times New Roman"/>
                <a:cs typeface="Arial"/>
              </a:rPr>
              <a:t>It is a method of  detecting </a:t>
            </a:r>
            <a:r>
              <a:rPr lang="en-US" sz="2400" dirty="0">
                <a:solidFill>
                  <a:srgbClr val="0000FF"/>
                </a:solidFill>
                <a:ea typeface="Times New Roman"/>
                <a:cs typeface="Arial"/>
              </a:rPr>
              <a:t>accidental changes/errors </a:t>
            </a:r>
            <a:r>
              <a:rPr lang="en-US" sz="2400" dirty="0">
                <a:ea typeface="Times New Roman"/>
                <a:cs typeface="Arial"/>
              </a:rPr>
              <a:t>in communication channel.</a:t>
            </a:r>
            <a:endParaRPr lang="en-US" sz="2400" dirty="0">
              <a:ea typeface="Times New Roman"/>
              <a:cs typeface="Times New Roman"/>
            </a:endParaRP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Times New Roman"/>
                <a:cs typeface="Arial"/>
              </a:rPr>
              <a:t>CRC uses </a:t>
            </a:r>
            <a:r>
              <a:rPr lang="en-US" sz="2400" b="1" dirty="0">
                <a:ea typeface="Times New Roman"/>
                <a:cs typeface="Arial"/>
              </a:rPr>
              <a:t>Generator Polynomial </a:t>
            </a:r>
            <a:r>
              <a:rPr lang="en-US" sz="2400" dirty="0">
                <a:ea typeface="Times New Roman"/>
                <a:cs typeface="Arial"/>
              </a:rPr>
              <a:t>which is available on both sender and receiver side. </a:t>
            </a:r>
            <a:endParaRPr lang="en-US" sz="2400" dirty="0">
              <a:ea typeface="Times New Roman"/>
              <a:cs typeface="Times New Roman"/>
            </a:endParaRP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Times New Roman"/>
                <a:cs typeface="Arial"/>
              </a:rPr>
              <a:t>An example generator polynomial is of the form like  </a:t>
            </a: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Times New Roman"/>
                <a:cs typeface="Arial"/>
              </a:rPr>
              <a:t>         </a:t>
            </a:r>
            <a:r>
              <a:rPr lang="en-US" sz="2400" b="1" dirty="0">
                <a:solidFill>
                  <a:srgbClr val="FF0000"/>
                </a:solidFill>
                <a:ea typeface="Times New Roman"/>
                <a:cs typeface="Arial"/>
              </a:rPr>
              <a:t>x</a:t>
            </a:r>
            <a:r>
              <a:rPr lang="en-US" sz="2400" b="1" baseline="30000" dirty="0">
                <a:solidFill>
                  <a:srgbClr val="FF0000"/>
                </a:solidFill>
                <a:ea typeface="Times New Roman"/>
                <a:cs typeface="Arial"/>
              </a:rPr>
              <a:t>3</a:t>
            </a:r>
            <a:r>
              <a:rPr lang="en-US" sz="2400" b="1" dirty="0">
                <a:solidFill>
                  <a:srgbClr val="FF0000"/>
                </a:solidFill>
                <a:ea typeface="Times New Roman"/>
                <a:cs typeface="Arial"/>
              </a:rPr>
              <a:t> + x + 1. </a:t>
            </a:r>
            <a:endParaRPr lang="en-US" sz="2400" b="1" dirty="0">
              <a:solidFill>
                <a:srgbClr val="FF0000"/>
              </a:solidFill>
              <a:ea typeface="Times New Roman"/>
              <a:cs typeface="Times New Roman"/>
            </a:endParaRP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Times New Roman"/>
                <a:cs typeface="Arial"/>
              </a:rPr>
              <a:t>This generator polynomial represents key </a:t>
            </a:r>
            <a:r>
              <a:rPr lang="en-US" sz="2400" b="1" dirty="0">
                <a:ea typeface="Times New Roman"/>
                <a:cs typeface="Arial"/>
              </a:rPr>
              <a:t>1011</a:t>
            </a:r>
            <a:r>
              <a:rPr lang="en-US" sz="2400" dirty="0">
                <a:ea typeface="Times New Roman"/>
                <a:cs typeface="Arial"/>
              </a:rPr>
              <a:t>. </a:t>
            </a:r>
            <a:endParaRPr lang="en-US" sz="2400" dirty="0">
              <a:ea typeface="Times New Roman"/>
              <a:cs typeface="Times New Roman"/>
            </a:endParaRP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Times New Roman"/>
                <a:cs typeface="Arial"/>
              </a:rPr>
              <a:t>Another example is x</a:t>
            </a:r>
            <a:r>
              <a:rPr lang="en-US" sz="2400" baseline="30000" dirty="0">
                <a:ea typeface="Times New Roman"/>
                <a:cs typeface="Arial"/>
              </a:rPr>
              <a:t>2</a:t>
            </a:r>
            <a:r>
              <a:rPr lang="en-US" sz="2400" dirty="0">
                <a:ea typeface="Times New Roman"/>
                <a:cs typeface="Arial"/>
              </a:rPr>
              <a:t> + 1 that represents key </a:t>
            </a:r>
            <a:r>
              <a:rPr lang="en-US" sz="2400" b="1" dirty="0">
                <a:ea typeface="Times New Roman"/>
                <a:cs typeface="Arial"/>
              </a:rPr>
              <a:t>101</a:t>
            </a:r>
            <a:r>
              <a:rPr lang="en-US" sz="2400" dirty="0">
                <a:ea typeface="Times New Roman"/>
                <a:cs typeface="Arial"/>
              </a:rPr>
              <a:t>.</a:t>
            </a: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Times New Roman"/>
              <a:cs typeface="Times New Roman"/>
            </a:endParaRP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a typeface="Times New Roman"/>
                <a:cs typeface="Consolas"/>
              </a:rPr>
              <a:t>n</a:t>
            </a:r>
            <a:r>
              <a:rPr lang="en-US" sz="2400" dirty="0">
                <a:ea typeface="Times New Roman"/>
                <a:cs typeface="Consolas"/>
              </a:rPr>
              <a:t> : Number of bits in data to be sent from </a:t>
            </a:r>
            <a:r>
              <a:rPr lang="en-US" sz="2400" b="1" dirty="0">
                <a:ea typeface="Times New Roman"/>
                <a:cs typeface="Consolas"/>
              </a:rPr>
              <a:t>sender side</a:t>
            </a:r>
            <a:r>
              <a:rPr lang="en-US" sz="2400" dirty="0">
                <a:ea typeface="Times New Roman"/>
                <a:cs typeface="Consolas"/>
              </a:rPr>
              <a:t>.  </a:t>
            </a:r>
            <a:endParaRPr lang="en-US" sz="2400" dirty="0">
              <a:ea typeface="Times New Roman"/>
              <a:cs typeface="Times New Roman"/>
            </a:endParaRP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a typeface="Times New Roman"/>
                <a:cs typeface="Consolas"/>
              </a:rPr>
              <a:t>k :</a:t>
            </a:r>
            <a:r>
              <a:rPr lang="en-US" sz="2400" dirty="0">
                <a:ea typeface="Times New Roman"/>
                <a:cs typeface="Consolas"/>
              </a:rPr>
              <a:t> Number of bits in the key obtained from </a:t>
            </a:r>
            <a:r>
              <a:rPr lang="en-US" sz="2400" b="1" dirty="0">
                <a:ea typeface="Times New Roman"/>
                <a:cs typeface="Consolas"/>
              </a:rPr>
              <a:t>generator polynomial</a:t>
            </a:r>
            <a:r>
              <a:rPr lang="en-US" sz="2400" dirty="0">
                <a:ea typeface="Times New Roman"/>
                <a:cs typeface="Consolas"/>
              </a:rPr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82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7338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FF0000"/>
                </a:solidFill>
              </a:rPr>
              <a:t>Sender Side (Generation of Encoded Data from Data and Generator Polynomial (or Key)):</a:t>
            </a:r>
            <a:endParaRPr lang="en-US" sz="2400" dirty="0">
              <a:solidFill>
                <a:srgbClr val="FF0000"/>
              </a:solidFill>
            </a:endParaRPr>
          </a:p>
          <a:p>
            <a:pPr lvl="0" fontAlgn="base"/>
            <a:r>
              <a:rPr lang="en-US" sz="2400" dirty="0"/>
              <a:t>The binary data is first augmented by adding </a:t>
            </a:r>
            <a:r>
              <a:rPr lang="en-US" sz="2400" b="1" dirty="0"/>
              <a:t>k-1 zeros </a:t>
            </a:r>
            <a:r>
              <a:rPr lang="en-US" sz="2400" dirty="0"/>
              <a:t>in the end of the data</a:t>
            </a:r>
          </a:p>
          <a:p>
            <a:pPr lvl="0" fontAlgn="base"/>
            <a:r>
              <a:rPr lang="en-US" sz="2400" dirty="0"/>
              <a:t>Use </a:t>
            </a:r>
            <a:r>
              <a:rPr lang="en-US" sz="2400" b="1" i="1" dirty="0"/>
              <a:t>modulo-2 binary division</a:t>
            </a:r>
            <a:r>
              <a:rPr lang="en-US" sz="2400" dirty="0"/>
              <a:t> to divide binary data by the key and </a:t>
            </a:r>
            <a:r>
              <a:rPr lang="en-US" sz="2400" dirty="0">
                <a:solidFill>
                  <a:srgbClr val="0000FF"/>
                </a:solidFill>
              </a:rPr>
              <a:t>store remainder of division</a:t>
            </a:r>
            <a:r>
              <a:rPr lang="en-US" sz="2400" dirty="0"/>
              <a:t>.</a:t>
            </a:r>
          </a:p>
          <a:p>
            <a:pPr lvl="0" fontAlgn="base"/>
            <a:r>
              <a:rPr lang="en-US" sz="2400" b="1" dirty="0">
                <a:solidFill>
                  <a:srgbClr val="0000FF"/>
                </a:solidFill>
              </a:rPr>
              <a:t>Append the remainder at the end </a:t>
            </a:r>
            <a:r>
              <a:rPr lang="en-US" sz="2400" dirty="0"/>
              <a:t>of the data to form the encoded data and send the same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66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15400" cy="6629400"/>
          </a:xfrm>
        </p:spPr>
        <p:txBody>
          <a:bodyPr>
            <a:noAutofit/>
          </a:bodyPr>
          <a:lstStyle/>
          <a:p>
            <a:pPr marL="0" indent="0" algn="ctr" fontAlgn="base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</a:rPr>
              <a:t>Receiver Side (Check if there are errors introduced in transmission)</a:t>
            </a:r>
            <a:br>
              <a:rPr lang="en-US" sz="2800" dirty="0"/>
            </a:br>
            <a:r>
              <a:rPr lang="en-US" sz="2400" dirty="0"/>
              <a:t>Perform modulo-2 division again and if </a:t>
            </a:r>
            <a:r>
              <a:rPr lang="en-US" sz="2400" dirty="0">
                <a:solidFill>
                  <a:srgbClr val="0000FF"/>
                </a:solidFill>
              </a:rPr>
              <a:t>remainder is 0</a:t>
            </a:r>
            <a:r>
              <a:rPr lang="en-US" sz="2400" dirty="0"/>
              <a:t>, then there are </a:t>
            </a:r>
            <a:r>
              <a:rPr lang="en-US" sz="2400" dirty="0">
                <a:solidFill>
                  <a:srgbClr val="0000FF"/>
                </a:solidFill>
              </a:rPr>
              <a:t>no errors.</a:t>
            </a:r>
          </a:p>
          <a:p>
            <a:pPr fontAlgn="base">
              <a:spcBef>
                <a:spcPts val="0"/>
              </a:spcBef>
            </a:pPr>
            <a:r>
              <a:rPr lang="en-US" sz="2400" dirty="0"/>
              <a:t>In this article we will focus only on finding the remainder i.e. check word and the code word.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</a:rPr>
              <a:t>Modulo 2 Division:</a:t>
            </a:r>
            <a:endParaRPr lang="en-US" sz="2400" dirty="0">
              <a:solidFill>
                <a:srgbClr val="C0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sz="2400" dirty="0"/>
              <a:t>The process of modulo-2 binary division is the same as the familiar division process we use for decimal numbers. </a:t>
            </a:r>
          </a:p>
          <a:p>
            <a:pPr fontAlgn="base">
              <a:spcBef>
                <a:spcPts val="0"/>
              </a:spcBef>
            </a:pPr>
            <a:r>
              <a:rPr lang="en-US" sz="2400" dirty="0"/>
              <a:t>Just </a:t>
            </a:r>
            <a:r>
              <a:rPr lang="en-US" sz="2400" dirty="0">
                <a:solidFill>
                  <a:srgbClr val="0000FF"/>
                </a:solidFill>
              </a:rPr>
              <a:t>that instead of subtraction</a:t>
            </a:r>
            <a:r>
              <a:rPr lang="en-US" sz="2400" dirty="0"/>
              <a:t>, </a:t>
            </a:r>
            <a:r>
              <a:rPr lang="en-US" sz="2400" b="1" dirty="0"/>
              <a:t>we use XOR here.</a:t>
            </a:r>
            <a:endParaRPr lang="en-US" sz="2400" dirty="0"/>
          </a:p>
          <a:p>
            <a:pPr marL="803275" lvl="2" indent="-234950" fontAlgn="base">
              <a:spcBef>
                <a:spcPts val="0"/>
              </a:spcBef>
            </a:pPr>
            <a:r>
              <a:rPr lang="en-US" dirty="0"/>
              <a:t>In each step, a copy of the </a:t>
            </a:r>
            <a:r>
              <a:rPr lang="en-US" dirty="0">
                <a:solidFill>
                  <a:srgbClr val="0000FF"/>
                </a:solidFill>
              </a:rPr>
              <a:t>divisor (or data) is </a:t>
            </a:r>
            <a:r>
              <a:rPr lang="en-US" dirty="0" err="1">
                <a:solidFill>
                  <a:srgbClr val="0000FF"/>
                </a:solidFill>
              </a:rPr>
              <a:t>XORed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 bits of the </a:t>
            </a:r>
            <a:r>
              <a:rPr lang="en-US" dirty="0">
                <a:solidFill>
                  <a:srgbClr val="0000FF"/>
                </a:solidFill>
              </a:rPr>
              <a:t>dividend (or key).</a:t>
            </a:r>
          </a:p>
          <a:p>
            <a:pPr marL="803275" lvl="2" indent="-234950" fontAlgn="base">
              <a:spcBef>
                <a:spcPts val="0"/>
              </a:spcBef>
            </a:pPr>
            <a:r>
              <a:rPr lang="en-US" dirty="0"/>
              <a:t>The result of the </a:t>
            </a:r>
            <a:r>
              <a:rPr lang="en-US" b="1" dirty="0">
                <a:solidFill>
                  <a:srgbClr val="FF0000"/>
                </a:solidFill>
              </a:rPr>
              <a:t>XOR operation (remainder) is (n-1) bits</a:t>
            </a:r>
            <a:r>
              <a:rPr lang="en-US" dirty="0"/>
              <a:t>, which is used for the next step after 1 extra bit is pulled down to make it n bits long.</a:t>
            </a:r>
          </a:p>
          <a:p>
            <a:pPr marL="803275" lvl="2" indent="-234950" fontAlgn="base">
              <a:spcBef>
                <a:spcPts val="0"/>
              </a:spcBef>
            </a:pPr>
            <a:r>
              <a:rPr lang="en-US" dirty="0"/>
              <a:t>When there are no bits left to pull down, we have a result.                      The (n-1)-bit remainder which is appended at the sender side.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33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16B7-A888-B1C0-A768-F6439B02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45073C33-46C1-4A69-9AC7-4463AE45C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467600" cy="48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80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60D0-7561-9D6C-33E4-96444AF4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194" name="Picture 2" descr="Lightbox">
            <a:extLst>
              <a:ext uri="{FF2B5EF4-FFF2-40B4-BE49-F238E27FC236}">
                <a16:creationId xmlns:a16="http://schemas.microsoft.com/office/drawing/2014/main" id="{1FAFBA71-AF5F-40C8-BA17-D078AC303C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62" y="304800"/>
            <a:ext cx="7351275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3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62484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1 (No error in transmission):</a:t>
            </a:r>
          </a:p>
          <a:p>
            <a:pPr fontAlgn="base"/>
            <a:r>
              <a:rPr lang="en-US" sz="2400" dirty="0"/>
              <a:t>Data word to be sent - 100100</a:t>
            </a:r>
          </a:p>
          <a:p>
            <a:pPr fontAlgn="base"/>
            <a:r>
              <a:rPr lang="en-US" sz="2400" dirty="0"/>
              <a:t>Key - 1101 [Or generator polynomial x</a:t>
            </a:r>
            <a:r>
              <a:rPr lang="en-US" sz="2400" baseline="30000" dirty="0"/>
              <a:t>3</a:t>
            </a:r>
            <a:r>
              <a:rPr lang="en-US" sz="2400" dirty="0"/>
              <a:t> + x</a:t>
            </a:r>
            <a:r>
              <a:rPr lang="en-US" sz="2400" baseline="30000" dirty="0"/>
              <a:t>2</a:t>
            </a:r>
            <a:r>
              <a:rPr lang="en-US" sz="2400" dirty="0"/>
              <a:t> + 1]</a:t>
            </a:r>
          </a:p>
          <a:p>
            <a:pPr fontAlgn="base">
              <a:buNone/>
            </a:pPr>
            <a:r>
              <a:rPr lang="en-US" sz="2400" b="1" dirty="0"/>
              <a:t>Sender Side:</a:t>
            </a: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Therefore, the remainder is 001 and hence the encoded data sent is 100100001.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sender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05000"/>
            <a:ext cx="342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99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400" b="1" dirty="0"/>
              <a:t>Receiver Side:</a:t>
            </a:r>
            <a:endParaRPr lang="en-US" sz="2400" dirty="0"/>
          </a:p>
          <a:p>
            <a:pPr fontAlgn="base"/>
            <a:r>
              <a:rPr lang="en-US" sz="2400" dirty="0"/>
              <a:t>Code word received at the receiver side  100100001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Therefore, the remainder is all zeros. Hence, the data received has no error.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receiver y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19200"/>
            <a:ext cx="411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18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Example 2: (Error in transmission)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Data word to be sent - 100100</a:t>
            </a:r>
          </a:p>
          <a:p>
            <a:pPr fontAlgn="base"/>
            <a:r>
              <a:rPr lang="en-US" dirty="0"/>
              <a:t>Key - 1101</a:t>
            </a:r>
          </a:p>
          <a:p>
            <a:pPr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Sender Side:</a:t>
            </a:r>
          </a:p>
          <a:p>
            <a:pPr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Therefore, the remainder is 001 and hence the code word sent is 100100001.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sender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371600"/>
            <a:ext cx="2698750" cy="402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4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6294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>
                <a:solidFill>
                  <a:srgbClr val="FF0000"/>
                </a:solidFill>
              </a:rPr>
              <a:t>Receiver Side</a:t>
            </a:r>
            <a:endParaRPr lang="en-US" sz="2400" dirty="0">
              <a:solidFill>
                <a:srgbClr val="FF0000"/>
              </a:solidFill>
            </a:endParaRPr>
          </a:p>
          <a:p>
            <a:pPr fontAlgn="base"/>
            <a:r>
              <a:rPr lang="en-US" sz="2400" dirty="0"/>
              <a:t>Let there be error in transmission media Code word received at the receiver side - 100000001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Since the remainder is not all zeroes, the error is detected at the receiver side.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281A3-FCAC-4568-8522-01ED5A03F9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receiver n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19200"/>
            <a:ext cx="3810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920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12131</TotalTime>
  <Words>507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Cyclic Redundancy Check and Modulo-2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praveena praveena</cp:lastModifiedBy>
  <cp:revision>238</cp:revision>
  <dcterms:created xsi:type="dcterms:W3CDTF">2018-02-01T03:14:48Z</dcterms:created>
  <dcterms:modified xsi:type="dcterms:W3CDTF">2024-08-19T07:59:52Z</dcterms:modified>
</cp:coreProperties>
</file>