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96"/>
  </p:notesMasterIdLst>
  <p:sldIdLst>
    <p:sldId id="258" r:id="rId2"/>
    <p:sldId id="260" r:id="rId3"/>
    <p:sldId id="261" r:id="rId4"/>
    <p:sldId id="299" r:id="rId5"/>
    <p:sldId id="297" r:id="rId6"/>
    <p:sldId id="298" r:id="rId7"/>
    <p:sldId id="300" r:id="rId8"/>
    <p:sldId id="301" r:id="rId9"/>
    <p:sldId id="263" r:id="rId10"/>
    <p:sldId id="302"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350" r:id="rId24"/>
    <p:sldId id="351" r:id="rId25"/>
    <p:sldId id="277" r:id="rId26"/>
    <p:sldId id="352" r:id="rId27"/>
    <p:sldId id="278" r:id="rId28"/>
    <p:sldId id="279" r:id="rId29"/>
    <p:sldId id="353" r:id="rId30"/>
    <p:sldId id="280" r:id="rId31"/>
    <p:sldId id="354" r:id="rId32"/>
    <p:sldId id="281" r:id="rId33"/>
    <p:sldId id="282" r:id="rId34"/>
    <p:sldId id="303" r:id="rId35"/>
    <p:sldId id="283" r:id="rId36"/>
    <p:sldId id="284" r:id="rId37"/>
    <p:sldId id="285" r:id="rId38"/>
    <p:sldId id="286" r:id="rId39"/>
    <p:sldId id="287" r:id="rId40"/>
    <p:sldId id="288" r:id="rId41"/>
    <p:sldId id="355" r:id="rId42"/>
    <p:sldId id="289" r:id="rId43"/>
    <p:sldId id="290" r:id="rId44"/>
    <p:sldId id="356" r:id="rId45"/>
    <p:sldId id="358" r:id="rId46"/>
    <p:sldId id="359" r:id="rId47"/>
    <p:sldId id="360" r:id="rId48"/>
    <p:sldId id="361" r:id="rId49"/>
    <p:sldId id="362" r:id="rId50"/>
    <p:sldId id="363" r:id="rId51"/>
    <p:sldId id="291" r:id="rId52"/>
    <p:sldId id="293" r:id="rId53"/>
    <p:sldId id="357" r:id="rId54"/>
    <p:sldId id="292" r:id="rId55"/>
    <p:sldId id="294" r:id="rId56"/>
    <p:sldId id="304" r:id="rId57"/>
    <p:sldId id="305" r:id="rId58"/>
    <p:sldId id="306" r:id="rId59"/>
    <p:sldId id="316" r:id="rId60"/>
    <p:sldId id="317" r:id="rId61"/>
    <p:sldId id="318" r:id="rId62"/>
    <p:sldId id="319" r:id="rId63"/>
    <p:sldId id="320" r:id="rId64"/>
    <p:sldId id="321" r:id="rId65"/>
    <p:sldId id="295" r:id="rId66"/>
    <p:sldId id="322" r:id="rId67"/>
    <p:sldId id="323" r:id="rId68"/>
    <p:sldId id="324" r:id="rId69"/>
    <p:sldId id="325" r:id="rId70"/>
    <p:sldId id="326" r:id="rId71"/>
    <p:sldId id="327" r:id="rId72"/>
    <p:sldId id="328" r:id="rId73"/>
    <p:sldId id="329" r:id="rId74"/>
    <p:sldId id="330" r:id="rId75"/>
    <p:sldId id="332" r:id="rId76"/>
    <p:sldId id="333" r:id="rId77"/>
    <p:sldId id="334" r:id="rId78"/>
    <p:sldId id="335" r:id="rId79"/>
    <p:sldId id="336" r:id="rId80"/>
    <p:sldId id="331" r:id="rId81"/>
    <p:sldId id="337" r:id="rId82"/>
    <p:sldId id="338" r:id="rId83"/>
    <p:sldId id="339" r:id="rId84"/>
    <p:sldId id="364" r:id="rId85"/>
    <p:sldId id="340" r:id="rId86"/>
    <p:sldId id="341" r:id="rId87"/>
    <p:sldId id="342" r:id="rId88"/>
    <p:sldId id="343" r:id="rId89"/>
    <p:sldId id="344" r:id="rId90"/>
    <p:sldId id="345" r:id="rId91"/>
    <p:sldId id="346" r:id="rId92"/>
    <p:sldId id="347" r:id="rId93"/>
    <p:sldId id="348" r:id="rId94"/>
    <p:sldId id="349" r:id="rId95"/>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Comic Sans MS" pitchFamily="66" charset="0"/>
        <a:ea typeface="宋体" pitchFamily="2" charset="-122"/>
        <a:cs typeface="+mn-cs"/>
      </a:defRPr>
    </a:lvl1pPr>
    <a:lvl2pPr marL="457200" algn="l" rtl="0" fontAlgn="base">
      <a:spcBef>
        <a:spcPct val="0"/>
      </a:spcBef>
      <a:spcAft>
        <a:spcPct val="0"/>
      </a:spcAft>
      <a:defRPr sz="2000" kern="1200">
        <a:solidFill>
          <a:schemeClr val="tx1"/>
        </a:solidFill>
        <a:latin typeface="Comic Sans MS" pitchFamily="66" charset="0"/>
        <a:ea typeface="宋体" pitchFamily="2" charset="-122"/>
        <a:cs typeface="+mn-cs"/>
      </a:defRPr>
    </a:lvl2pPr>
    <a:lvl3pPr marL="914400" algn="l" rtl="0" fontAlgn="base">
      <a:spcBef>
        <a:spcPct val="0"/>
      </a:spcBef>
      <a:spcAft>
        <a:spcPct val="0"/>
      </a:spcAft>
      <a:defRPr sz="2000" kern="1200">
        <a:solidFill>
          <a:schemeClr val="tx1"/>
        </a:solidFill>
        <a:latin typeface="Comic Sans MS" pitchFamily="66" charset="0"/>
        <a:ea typeface="宋体" pitchFamily="2" charset="-122"/>
        <a:cs typeface="+mn-cs"/>
      </a:defRPr>
    </a:lvl3pPr>
    <a:lvl4pPr marL="1371600" algn="l" rtl="0" fontAlgn="base">
      <a:spcBef>
        <a:spcPct val="0"/>
      </a:spcBef>
      <a:spcAft>
        <a:spcPct val="0"/>
      </a:spcAft>
      <a:defRPr sz="2000" kern="1200">
        <a:solidFill>
          <a:schemeClr val="tx1"/>
        </a:solidFill>
        <a:latin typeface="Comic Sans MS" pitchFamily="66" charset="0"/>
        <a:ea typeface="宋体" pitchFamily="2" charset="-122"/>
        <a:cs typeface="+mn-cs"/>
      </a:defRPr>
    </a:lvl4pPr>
    <a:lvl5pPr marL="1828800" algn="l" rtl="0" fontAlgn="base">
      <a:spcBef>
        <a:spcPct val="0"/>
      </a:spcBef>
      <a:spcAft>
        <a:spcPct val="0"/>
      </a:spcAft>
      <a:defRPr sz="2000" kern="1200">
        <a:solidFill>
          <a:schemeClr val="tx1"/>
        </a:solidFill>
        <a:latin typeface="Comic Sans MS" pitchFamily="66" charset="0"/>
        <a:ea typeface="宋体" pitchFamily="2" charset="-122"/>
        <a:cs typeface="+mn-cs"/>
      </a:defRPr>
    </a:lvl5pPr>
    <a:lvl6pPr marL="2286000" algn="l" defTabSz="914400" rtl="0" eaLnBrk="1" latinLnBrk="0" hangingPunct="1">
      <a:defRPr sz="2000" kern="1200">
        <a:solidFill>
          <a:schemeClr val="tx1"/>
        </a:solidFill>
        <a:latin typeface="Comic Sans MS" pitchFamily="66" charset="0"/>
        <a:ea typeface="宋体" pitchFamily="2" charset="-122"/>
        <a:cs typeface="+mn-cs"/>
      </a:defRPr>
    </a:lvl6pPr>
    <a:lvl7pPr marL="2743200" algn="l" defTabSz="914400" rtl="0" eaLnBrk="1" latinLnBrk="0" hangingPunct="1">
      <a:defRPr sz="2000" kern="1200">
        <a:solidFill>
          <a:schemeClr val="tx1"/>
        </a:solidFill>
        <a:latin typeface="Comic Sans MS" pitchFamily="66" charset="0"/>
        <a:ea typeface="宋体" pitchFamily="2" charset="-122"/>
        <a:cs typeface="+mn-cs"/>
      </a:defRPr>
    </a:lvl7pPr>
    <a:lvl8pPr marL="3200400" algn="l" defTabSz="914400" rtl="0" eaLnBrk="1" latinLnBrk="0" hangingPunct="1">
      <a:defRPr sz="2000" kern="1200">
        <a:solidFill>
          <a:schemeClr val="tx1"/>
        </a:solidFill>
        <a:latin typeface="Comic Sans MS" pitchFamily="66" charset="0"/>
        <a:ea typeface="宋体" pitchFamily="2" charset="-122"/>
        <a:cs typeface="+mn-cs"/>
      </a:defRPr>
    </a:lvl8pPr>
    <a:lvl9pPr marL="3657600" algn="l" defTabSz="914400" rtl="0" eaLnBrk="1" latinLnBrk="0" hangingPunct="1">
      <a:defRPr sz="2000" kern="1200">
        <a:solidFill>
          <a:schemeClr val="tx1"/>
        </a:solidFill>
        <a:latin typeface="Comic Sans MS" pitchFamily="66"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81"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B2B82-B588-421F-90B1-5ADFF7779EB4}" type="datetimeFigureOut">
              <a:rPr lang="en-US" smtClean="0"/>
              <a:pPr/>
              <a:t>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8D3F2-91F6-4B98-9F7B-8D6C60EEA5F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98D3F2-91F6-4B98-9F7B-8D6C60EEA5F0}"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C1A6BC13-04F0-4AE8-8BEC-010C8C20F71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A66E4EF0-CE90-4BA9-B00A-8D0599B1048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FDAC2803-ED0E-43B4-B01B-D4CACDE8AFA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037850EA-4A44-440C-A607-7EED0ABA0B3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6C5F0131-4A56-4EBA-85B8-3AFCA45118E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D38C4C6E-7835-44E6-BF4D-0C57E4D3329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26E9968C-0780-46B7-AC38-44B693B81F8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858B683E-F2AC-4EEC-A4AA-70CB56D1C0F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6EC79691-94ED-4E3C-824D-4C9FC6A70F6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8392B77-4030-4C6E-8A3E-CB405737C09B}"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A9BD8228-4D93-45D2-87BB-0F564518DBC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CA3F27A-6AFD-4BE6-946F-23D6BA2CF38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a:xfrm>
            <a:off x="838200" y="1447800"/>
            <a:ext cx="7772400" cy="4876800"/>
          </a:xfrm>
        </p:spPr>
        <p:txBody>
          <a:bodyPr/>
          <a:lstStyle/>
          <a:p>
            <a:pPr>
              <a:buNone/>
            </a:pPr>
            <a:r>
              <a:rPr lang="en-US" sz="2400" b="1" dirty="0" smtClean="0"/>
              <a:t>UNIT-I:  INTRODUCTION AND PHYSICAL LAYER</a:t>
            </a:r>
            <a:r>
              <a:rPr lang="en-US" sz="2400" dirty="0" smtClean="0"/>
              <a:t>		  </a:t>
            </a:r>
            <a:r>
              <a:rPr lang="en-US" sz="2400" b="1" dirty="0" smtClean="0"/>
              <a:t> </a:t>
            </a:r>
            <a:endParaRPr lang="en-US" sz="2400" dirty="0" smtClean="0"/>
          </a:p>
          <a:p>
            <a:pPr>
              <a:buNone/>
            </a:pPr>
            <a:r>
              <a:rPr lang="en-US" sz="2400" b="1" dirty="0" smtClean="0">
                <a:solidFill>
                  <a:srgbClr val="FF0000"/>
                </a:solidFill>
              </a:rPr>
              <a:t>Introduction:</a:t>
            </a:r>
            <a:r>
              <a:rPr lang="en-US" sz="2400" dirty="0" smtClean="0">
                <a:solidFill>
                  <a:srgbClr val="FF0000"/>
                </a:solidFill>
              </a:rPr>
              <a:t> </a:t>
            </a:r>
          </a:p>
          <a:p>
            <a:pPr marL="514350" indent="-514350">
              <a:buFont typeface="+mj-lt"/>
              <a:buAutoNum type="romanUcPeriod"/>
            </a:pPr>
            <a:r>
              <a:rPr lang="en-US" sz="2400" dirty="0" smtClean="0"/>
              <a:t>Network Hardware</a:t>
            </a:r>
          </a:p>
          <a:p>
            <a:pPr marL="514350" indent="-514350">
              <a:buFont typeface="+mj-lt"/>
              <a:buAutoNum type="romanUcPeriod"/>
            </a:pPr>
            <a:r>
              <a:rPr lang="en-US" sz="2400" dirty="0" smtClean="0"/>
              <a:t> Network Software</a:t>
            </a:r>
          </a:p>
          <a:p>
            <a:pPr marL="514350" indent="-514350">
              <a:buFont typeface="+mj-lt"/>
              <a:buAutoNum type="romanUcPeriod"/>
            </a:pPr>
            <a:r>
              <a:rPr lang="en-US" sz="2400" dirty="0" smtClean="0"/>
              <a:t> Reference Models - OSI, TCP/IP</a:t>
            </a:r>
          </a:p>
          <a:p>
            <a:pPr marL="514350" indent="-514350">
              <a:buFont typeface="+mj-lt"/>
              <a:buAutoNum type="romanUcPeriod"/>
            </a:pPr>
            <a:r>
              <a:rPr lang="en-US" sz="2400" dirty="0" smtClean="0"/>
              <a:t>Example Networks – Internet; Wireless LANs - 802.11.</a:t>
            </a:r>
          </a:p>
          <a:p>
            <a:pPr>
              <a:buNone/>
            </a:pPr>
            <a:r>
              <a:rPr lang="en-US" sz="2400" b="1" dirty="0" smtClean="0">
                <a:solidFill>
                  <a:srgbClr val="FF0000"/>
                </a:solidFill>
              </a:rPr>
              <a:t>Physical Layer: </a:t>
            </a:r>
          </a:p>
          <a:p>
            <a:pPr marL="514350" indent="-514350">
              <a:buFont typeface="+mj-lt"/>
              <a:buAutoNum type="romanUcPeriod"/>
            </a:pPr>
            <a:r>
              <a:rPr lang="en-US" sz="2400" dirty="0" smtClean="0"/>
              <a:t>Guided Transmission Media</a:t>
            </a:r>
          </a:p>
          <a:p>
            <a:pPr marL="514350" indent="-514350">
              <a:buFont typeface="+mj-lt"/>
              <a:buAutoNum type="romanUcPeriod"/>
            </a:pPr>
            <a:r>
              <a:rPr lang="en-US" sz="2400" dirty="0" smtClean="0"/>
              <a:t> Wireless Transmission.</a:t>
            </a:r>
            <a:endParaRPr lang="en-US" sz="2400" dirty="0"/>
          </a:p>
        </p:txBody>
      </p:sp>
      <p:sp>
        <p:nvSpPr>
          <p:cNvPr id="4099" name="Title 6"/>
          <p:cNvSpPr>
            <a:spLocks noGrp="1"/>
          </p:cNvSpPr>
          <p:nvPr>
            <p:ph type="title"/>
          </p:nvPr>
        </p:nvSpPr>
        <p:spPr/>
        <p:txBody>
          <a:bodyPr/>
          <a:lstStyle/>
          <a:p>
            <a:r>
              <a:rPr lang="en-US" altLang="zh-CN" dirty="0" smtClean="0">
                <a:solidFill>
                  <a:srgbClr val="FF0000"/>
                </a:solidFill>
                <a:latin typeface="Comic Sans MS" pitchFamily="66" charset="0"/>
              </a:rPr>
              <a:t>Computer Networks</a:t>
            </a:r>
            <a:endParaRPr lang="en-US" dirty="0" smtClean="0">
              <a:solidFill>
                <a:srgbClr val="FF0000"/>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Grp="1" noChangeAspect="1" noChangeArrowheads="1"/>
          </p:cNvPicPr>
          <p:nvPr>
            <p:ph idx="1"/>
          </p:nvPr>
        </p:nvPicPr>
        <p:blipFill>
          <a:blip r:embed="rId2" cstate="print"/>
          <a:srcRect/>
          <a:stretch>
            <a:fillRect/>
          </a:stretch>
        </p:blipFill>
        <p:spPr bwMode="auto">
          <a:xfrm>
            <a:off x="762000" y="272826"/>
            <a:ext cx="8068339" cy="5442174"/>
          </a:xfrm>
          <a:prstGeom prst="rect">
            <a:avLst/>
          </a:prstGeom>
          <a:noFill/>
          <a:ln w="9525">
            <a:noFill/>
            <a:miter lim="800000"/>
            <a:headEnd/>
            <a:tailEnd/>
          </a:ln>
          <a:effectLst/>
        </p:spPr>
      </p:pic>
      <p:sp>
        <p:nvSpPr>
          <p:cNvPr id="5" name="Rectangle 4"/>
          <p:cNvSpPr/>
          <p:nvPr/>
        </p:nvSpPr>
        <p:spPr>
          <a:xfrm>
            <a:off x="1219200" y="5943600"/>
            <a:ext cx="6400800" cy="400110"/>
          </a:xfrm>
          <a:prstGeom prst="rect">
            <a:avLst/>
          </a:prstGeom>
        </p:spPr>
        <p:txBody>
          <a:bodyPr wrap="square">
            <a:spAutoFit/>
          </a:bodyPr>
          <a:lstStyle/>
          <a:p>
            <a:r>
              <a:rPr lang="en-US" dirty="0">
                <a:solidFill>
                  <a:srgbClr val="FF0000"/>
                </a:solidFill>
              </a:rPr>
              <a:t>Classification of interconnected processors by scale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04800" y="304801"/>
            <a:ext cx="8458200" cy="4190999"/>
          </a:xfrm>
        </p:spPr>
        <p:txBody>
          <a:bodyPr/>
          <a:lstStyle/>
          <a:p>
            <a:pPr>
              <a:lnSpc>
                <a:spcPct val="80000"/>
              </a:lnSpc>
            </a:pPr>
            <a:r>
              <a:rPr lang="en-US" altLang="zh-CN" sz="2800" b="1" dirty="0" smtClean="0">
                <a:solidFill>
                  <a:srgbClr val="FF0000"/>
                </a:solidFill>
                <a:latin typeface="Comic Sans MS" pitchFamily="66" charset="0"/>
              </a:rPr>
              <a:t>LAN: local area network</a:t>
            </a:r>
          </a:p>
          <a:p>
            <a:pPr lvl="1">
              <a:lnSpc>
                <a:spcPct val="80000"/>
              </a:lnSpc>
            </a:pPr>
            <a:r>
              <a:rPr lang="en-US" altLang="zh-CN" sz="2400" dirty="0" smtClean="0">
                <a:latin typeface="Comic Sans MS" pitchFamily="66" charset="0"/>
              </a:rPr>
              <a:t>Local area networks, generally called LANs, are privately-owned networks within a single building or campus of up to a few kilometers in size.</a:t>
            </a:r>
          </a:p>
          <a:p>
            <a:pPr lvl="1">
              <a:lnSpc>
                <a:spcPct val="80000"/>
              </a:lnSpc>
            </a:pPr>
            <a:r>
              <a:rPr lang="en-US" altLang="zh-CN" sz="2400" dirty="0" smtClean="0">
                <a:latin typeface="Comic Sans MS" pitchFamily="66" charset="0"/>
              </a:rPr>
              <a:t>LANs may use a transmission technology consisting of a cable to which all the machines are attached.</a:t>
            </a:r>
          </a:p>
          <a:p>
            <a:pPr lvl="1">
              <a:lnSpc>
                <a:spcPct val="80000"/>
              </a:lnSpc>
            </a:pPr>
            <a:r>
              <a:rPr lang="en-US" altLang="zh-CN" sz="2400" dirty="0" smtClean="0">
                <a:latin typeface="Comic Sans MS" pitchFamily="66" charset="0"/>
              </a:rPr>
              <a:t>Traditional LANs run at speeds of 10 Mbps to 1000 Mbps, have low delay (microseconds or nanoseconds), and make very few errors.</a:t>
            </a:r>
          </a:p>
          <a:p>
            <a:pPr lvl="1">
              <a:lnSpc>
                <a:spcPct val="80000"/>
              </a:lnSpc>
            </a:pPr>
            <a:r>
              <a:rPr lang="en-US" altLang="zh-CN" sz="2400" dirty="0" smtClean="0">
                <a:latin typeface="Comic Sans MS" pitchFamily="66" charset="0"/>
              </a:rPr>
              <a:t>Various topologies are</a:t>
            </a:r>
          </a:p>
          <a:p>
            <a:pPr lvl="1">
              <a:lnSpc>
                <a:spcPct val="80000"/>
              </a:lnSpc>
              <a:buFontTx/>
              <a:buNone/>
            </a:pPr>
            <a:r>
              <a:rPr lang="en-US" altLang="zh-CN" sz="2400" dirty="0" smtClean="0">
                <a:latin typeface="Comic Sans MS" pitchFamily="66" charset="0"/>
              </a:rPr>
              <a:t>   possible for broadcast </a:t>
            </a:r>
          </a:p>
          <a:p>
            <a:pPr lvl="1">
              <a:lnSpc>
                <a:spcPct val="80000"/>
              </a:lnSpc>
              <a:buFontTx/>
              <a:buNone/>
            </a:pPr>
            <a:r>
              <a:rPr lang="en-US" altLang="zh-CN" sz="2400" dirty="0" smtClean="0">
                <a:latin typeface="Comic Sans MS" pitchFamily="66" charset="0"/>
              </a:rPr>
              <a:t>   LANs.</a:t>
            </a:r>
          </a:p>
        </p:txBody>
      </p:sp>
      <p:pic>
        <p:nvPicPr>
          <p:cNvPr id="9220" name="Picture 7"/>
          <p:cNvPicPr>
            <a:picLocks noChangeAspect="1" noChangeArrowheads="1"/>
          </p:cNvPicPr>
          <p:nvPr/>
        </p:nvPicPr>
        <p:blipFill>
          <a:blip r:embed="rId2" cstate="print"/>
          <a:srcRect b="8484"/>
          <a:stretch>
            <a:fillRect/>
          </a:stretch>
        </p:blipFill>
        <p:spPr bwMode="auto">
          <a:xfrm>
            <a:off x="2209800" y="4190999"/>
            <a:ext cx="4953000" cy="1781521"/>
          </a:xfrm>
          <a:prstGeom prst="rect">
            <a:avLst/>
          </a:prstGeom>
          <a:noFill/>
          <a:ln w="9525">
            <a:noFill/>
            <a:miter lim="800000"/>
            <a:headEnd/>
            <a:tailEnd/>
          </a:ln>
        </p:spPr>
      </p:pic>
      <p:sp>
        <p:nvSpPr>
          <p:cNvPr id="9221" name="Text Box 8"/>
          <p:cNvSpPr txBox="1">
            <a:spLocks noChangeArrowheads="1"/>
          </p:cNvSpPr>
          <p:nvPr/>
        </p:nvSpPr>
        <p:spPr bwMode="auto">
          <a:xfrm>
            <a:off x="2438400" y="5867400"/>
            <a:ext cx="3962400" cy="366713"/>
          </a:xfrm>
          <a:prstGeom prst="rect">
            <a:avLst/>
          </a:prstGeom>
          <a:noFill/>
          <a:ln w="9525">
            <a:noFill/>
            <a:miter lim="800000"/>
            <a:headEnd/>
            <a:tailEnd/>
          </a:ln>
        </p:spPr>
        <p:txBody>
          <a:bodyPr>
            <a:spAutoFit/>
          </a:bodyPr>
          <a:lstStyle/>
          <a:p>
            <a:pPr>
              <a:spcBef>
                <a:spcPct val="50000"/>
              </a:spcBef>
            </a:pPr>
            <a:r>
              <a:rPr lang="en-US" altLang="zh-CN" sz="1800" dirty="0"/>
              <a:t>          (a) Bus		 (b) 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57200" y="457200"/>
            <a:ext cx="8229600" cy="4525963"/>
          </a:xfrm>
        </p:spPr>
        <p:txBody>
          <a:bodyPr/>
          <a:lstStyle/>
          <a:p>
            <a:pPr>
              <a:buNone/>
            </a:pPr>
            <a:r>
              <a:rPr lang="en-US" altLang="zh-CN" b="1" dirty="0" smtClean="0">
                <a:solidFill>
                  <a:srgbClr val="FF0000"/>
                </a:solidFill>
                <a:latin typeface="Comic Sans MS" pitchFamily="66" charset="0"/>
              </a:rPr>
              <a:t>MAN: metropolitan area network</a:t>
            </a:r>
          </a:p>
        </p:txBody>
      </p:sp>
      <p:sp>
        <p:nvSpPr>
          <p:cNvPr id="10244" name="AutoShape 5" descr="graphics/01fig08.gif"/>
          <p:cNvSpPr>
            <a:spLocks noChangeAspect="1" noChangeArrowheads="1"/>
          </p:cNvSpPr>
          <p:nvPr/>
        </p:nvSpPr>
        <p:spPr bwMode="auto">
          <a:xfrm>
            <a:off x="2219325" y="2124075"/>
            <a:ext cx="4705350" cy="2609850"/>
          </a:xfrm>
          <a:prstGeom prst="rect">
            <a:avLst/>
          </a:prstGeom>
          <a:noFill/>
          <a:ln w="9525">
            <a:noFill/>
            <a:miter lim="800000"/>
            <a:headEnd/>
            <a:tailEnd/>
          </a:ln>
        </p:spPr>
        <p:txBody>
          <a:bodyPr/>
          <a:lstStyle/>
          <a:p>
            <a:endParaRPr lang="en-US"/>
          </a:p>
        </p:txBody>
      </p:sp>
      <p:pic>
        <p:nvPicPr>
          <p:cNvPr id="10245" name="Picture 6"/>
          <p:cNvPicPr>
            <a:picLocks noChangeAspect="1" noChangeArrowheads="1"/>
          </p:cNvPicPr>
          <p:nvPr/>
        </p:nvPicPr>
        <p:blipFill>
          <a:blip r:embed="rId2" cstate="print"/>
          <a:srcRect/>
          <a:stretch>
            <a:fillRect/>
          </a:stretch>
        </p:blipFill>
        <p:spPr bwMode="auto">
          <a:xfrm>
            <a:off x="427202" y="1600200"/>
            <a:ext cx="7878598" cy="4378181"/>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04800" y="228600"/>
            <a:ext cx="8610600" cy="6172200"/>
          </a:xfrm>
        </p:spPr>
        <p:txBody>
          <a:bodyPr/>
          <a:lstStyle/>
          <a:p>
            <a:pPr algn="just">
              <a:lnSpc>
                <a:spcPct val="130000"/>
              </a:lnSpc>
            </a:pPr>
            <a:r>
              <a:rPr lang="en-US" altLang="zh-CN" sz="2800" b="1" dirty="0" smtClean="0">
                <a:solidFill>
                  <a:srgbClr val="FF0000"/>
                </a:solidFill>
                <a:latin typeface="Comic Sans MS" pitchFamily="66" charset="0"/>
              </a:rPr>
              <a:t>WAN and Internet</a:t>
            </a:r>
          </a:p>
          <a:p>
            <a:pPr lvl="1" algn="just">
              <a:lnSpc>
                <a:spcPct val="130000"/>
              </a:lnSpc>
            </a:pPr>
            <a:r>
              <a:rPr lang="en-US" altLang="zh-CN" sz="2400" dirty="0" smtClean="0">
                <a:latin typeface="Comic Sans MS" pitchFamily="66" charset="0"/>
              </a:rPr>
              <a:t>Hosts, The hosts are owned by the customers (e.g., people's personal computers).</a:t>
            </a:r>
          </a:p>
          <a:p>
            <a:pPr lvl="1" algn="just">
              <a:lnSpc>
                <a:spcPct val="130000"/>
              </a:lnSpc>
            </a:pPr>
            <a:r>
              <a:rPr lang="en-US" altLang="zh-CN" sz="2400" dirty="0" smtClean="0">
                <a:latin typeface="Comic Sans MS" pitchFamily="66" charset="0"/>
              </a:rPr>
              <a:t>Subnet, typically owned and operated by a telephone company or Internet service provider (ISP).</a:t>
            </a:r>
          </a:p>
          <a:p>
            <a:pPr lvl="1" algn="just">
              <a:lnSpc>
                <a:spcPct val="130000"/>
              </a:lnSpc>
            </a:pPr>
            <a:r>
              <a:rPr lang="en-US" altLang="zh-CN" sz="2400" dirty="0" smtClean="0">
                <a:latin typeface="Comic Sans MS" pitchFamily="66" charset="0"/>
              </a:rPr>
              <a:t>The hosts are connected by subnets.</a:t>
            </a:r>
          </a:p>
          <a:p>
            <a:pPr lvl="1" algn="just">
              <a:lnSpc>
                <a:spcPct val="130000"/>
              </a:lnSpc>
            </a:pPr>
            <a:r>
              <a:rPr lang="en-US" altLang="zh-CN" sz="2400" dirty="0" smtClean="0">
                <a:latin typeface="Comic Sans MS" pitchFamily="66" charset="0"/>
              </a:rPr>
              <a:t>the subnet consists of two distinct components: transmission lines and switching elements. Transmission lines move bits between machines. Switching elements (routers) are specialized computers that connect three or more transmission lines.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76200"/>
            <a:ext cx="8229600" cy="685800"/>
          </a:xfrm>
        </p:spPr>
        <p:txBody>
          <a:bodyPr/>
          <a:lstStyle/>
          <a:p>
            <a:pPr>
              <a:buNone/>
            </a:pPr>
            <a:r>
              <a:rPr lang="en-US" altLang="zh-CN" b="1" dirty="0" smtClean="0">
                <a:solidFill>
                  <a:srgbClr val="FF0000"/>
                </a:solidFill>
                <a:latin typeface="Comic Sans MS" pitchFamily="66" charset="0"/>
              </a:rPr>
              <a:t>WAN and Internet</a:t>
            </a:r>
          </a:p>
          <a:p>
            <a:endParaRPr lang="en-US" altLang="zh-CN" b="1" dirty="0" smtClean="0">
              <a:solidFill>
                <a:srgbClr val="FF0000"/>
              </a:solidFill>
              <a:latin typeface="Comic Sans MS" pitchFamily="66" charset="0"/>
            </a:endParaRPr>
          </a:p>
        </p:txBody>
      </p:sp>
      <p:pic>
        <p:nvPicPr>
          <p:cNvPr id="12292" name="Picture 4"/>
          <p:cNvPicPr>
            <a:picLocks noChangeAspect="1" noChangeArrowheads="1"/>
          </p:cNvPicPr>
          <p:nvPr/>
        </p:nvPicPr>
        <p:blipFill>
          <a:blip r:embed="rId2" cstate="print"/>
          <a:srcRect/>
          <a:stretch>
            <a:fillRect/>
          </a:stretch>
        </p:blipFill>
        <p:spPr bwMode="auto">
          <a:xfrm>
            <a:off x="1143001" y="569415"/>
            <a:ext cx="7009470" cy="2859585"/>
          </a:xfrm>
          <a:prstGeom prst="rect">
            <a:avLst/>
          </a:prstGeom>
          <a:noFill/>
          <a:ln w="9525">
            <a:noFill/>
            <a:miter lim="800000"/>
            <a:headEnd/>
            <a:tailEnd/>
          </a:ln>
        </p:spPr>
      </p:pic>
      <p:pic>
        <p:nvPicPr>
          <p:cNvPr id="12293" name="Picture 5"/>
          <p:cNvPicPr>
            <a:picLocks noChangeAspect="1" noChangeArrowheads="1"/>
          </p:cNvPicPr>
          <p:nvPr/>
        </p:nvPicPr>
        <p:blipFill>
          <a:blip r:embed="rId3" cstate="print"/>
          <a:srcRect/>
          <a:stretch>
            <a:fillRect/>
          </a:stretch>
        </p:blipFill>
        <p:spPr bwMode="auto">
          <a:xfrm>
            <a:off x="228600" y="3829104"/>
            <a:ext cx="8382000" cy="2419296"/>
          </a:xfrm>
          <a:prstGeom prst="rect">
            <a:avLst/>
          </a:prstGeom>
          <a:noFill/>
          <a:ln w="9525">
            <a:noFill/>
            <a:miter lim="800000"/>
            <a:headEnd/>
            <a:tailEnd/>
          </a:ln>
        </p:spPr>
      </p:pic>
      <p:sp>
        <p:nvSpPr>
          <p:cNvPr id="12294" name="Text Box 6"/>
          <p:cNvSpPr txBox="1">
            <a:spLocks noChangeArrowheads="1"/>
          </p:cNvSpPr>
          <p:nvPr/>
        </p:nvSpPr>
        <p:spPr bwMode="auto">
          <a:xfrm>
            <a:off x="2895600" y="3429000"/>
            <a:ext cx="4419600" cy="366713"/>
          </a:xfrm>
          <a:prstGeom prst="rect">
            <a:avLst/>
          </a:prstGeom>
          <a:noFill/>
          <a:ln w="9525">
            <a:noFill/>
            <a:miter lim="800000"/>
            <a:headEnd/>
            <a:tailEnd/>
          </a:ln>
        </p:spPr>
        <p:txBody>
          <a:bodyPr>
            <a:spAutoFit/>
          </a:bodyPr>
          <a:lstStyle/>
          <a:p>
            <a:pPr>
              <a:spcBef>
                <a:spcPct val="50000"/>
              </a:spcBef>
            </a:pPr>
            <a:r>
              <a:rPr lang="en-US" altLang="zh-CN" sz="1800" dirty="0">
                <a:solidFill>
                  <a:srgbClr val="0000FF"/>
                </a:solidFill>
              </a:rPr>
              <a:t>Simple WAN (Internet) illustrated</a:t>
            </a:r>
          </a:p>
        </p:txBody>
      </p:sp>
      <p:sp>
        <p:nvSpPr>
          <p:cNvPr id="12295" name="Text Box 7"/>
          <p:cNvSpPr txBox="1">
            <a:spLocks noChangeArrowheads="1"/>
          </p:cNvSpPr>
          <p:nvPr/>
        </p:nvSpPr>
        <p:spPr bwMode="auto">
          <a:xfrm>
            <a:off x="3200400" y="6324600"/>
            <a:ext cx="2057400" cy="366713"/>
          </a:xfrm>
          <a:prstGeom prst="rect">
            <a:avLst/>
          </a:prstGeom>
          <a:noFill/>
          <a:ln w="9525">
            <a:noFill/>
            <a:miter lim="800000"/>
            <a:headEnd/>
            <a:tailEnd/>
          </a:ln>
        </p:spPr>
        <p:txBody>
          <a:bodyPr wrap="square">
            <a:spAutoFit/>
          </a:bodyPr>
          <a:lstStyle/>
          <a:p>
            <a:pPr>
              <a:spcBef>
                <a:spcPct val="50000"/>
              </a:spcBef>
            </a:pPr>
            <a:r>
              <a:rPr lang="en-US" altLang="zh-CN" sz="1800" b="1" dirty="0">
                <a:solidFill>
                  <a:srgbClr val="0000FF"/>
                </a:solidFill>
              </a:rPr>
              <a:t>Packets routing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304800" y="914400"/>
            <a:ext cx="8229600" cy="2895600"/>
          </a:xfrm>
        </p:spPr>
        <p:txBody>
          <a:bodyPr/>
          <a:lstStyle/>
          <a:p>
            <a:pPr>
              <a:lnSpc>
                <a:spcPct val="90000"/>
              </a:lnSpc>
            </a:pPr>
            <a:r>
              <a:rPr lang="en-US" altLang="zh-CN" sz="2800" dirty="0" smtClean="0">
                <a:solidFill>
                  <a:srgbClr val="0000FF"/>
                </a:solidFill>
                <a:latin typeface="Comic Sans MS" pitchFamily="66" charset="0"/>
              </a:rPr>
              <a:t>Wireless Networks</a:t>
            </a:r>
          </a:p>
          <a:p>
            <a:pPr lvl="1">
              <a:lnSpc>
                <a:spcPct val="90000"/>
              </a:lnSpc>
            </a:pPr>
            <a:r>
              <a:rPr lang="en-US" altLang="zh-CN" sz="2400" dirty="0" smtClean="0">
                <a:latin typeface="Comic Sans MS" pitchFamily="66" charset="0"/>
              </a:rPr>
              <a:t>Bluetooth: short range wireless network (&lt;10m).</a:t>
            </a:r>
          </a:p>
          <a:p>
            <a:pPr lvl="1">
              <a:lnSpc>
                <a:spcPct val="90000"/>
              </a:lnSpc>
            </a:pPr>
            <a:r>
              <a:rPr lang="en-US" altLang="zh-CN" sz="2400" dirty="0" smtClean="0">
                <a:latin typeface="Comic Sans MS" pitchFamily="66" charset="0"/>
              </a:rPr>
              <a:t>Wireless LANs: for moderate range, becomes more and more common today (&lt;100m).</a:t>
            </a:r>
          </a:p>
          <a:p>
            <a:pPr lvl="1">
              <a:lnSpc>
                <a:spcPct val="90000"/>
              </a:lnSpc>
            </a:pPr>
            <a:r>
              <a:rPr lang="en-US" altLang="zh-CN" sz="2400" dirty="0" smtClean="0">
                <a:latin typeface="Comic Sans MS" pitchFamily="66" charset="0"/>
              </a:rPr>
              <a:t>network used for cellular telephones: distances involved are much greater and the bit rates much lower (above 1km).</a:t>
            </a:r>
          </a:p>
        </p:txBody>
      </p:sp>
      <p:pic>
        <p:nvPicPr>
          <p:cNvPr id="13316" name="Picture 4"/>
          <p:cNvPicPr>
            <a:picLocks noChangeAspect="1" noChangeArrowheads="1"/>
          </p:cNvPicPr>
          <p:nvPr/>
        </p:nvPicPr>
        <p:blipFill>
          <a:blip r:embed="rId2" cstate="print"/>
          <a:srcRect/>
          <a:stretch>
            <a:fillRect/>
          </a:stretch>
        </p:blipFill>
        <p:spPr bwMode="auto">
          <a:xfrm>
            <a:off x="762000" y="3810000"/>
            <a:ext cx="7315200" cy="2779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smtClean="0">
                <a:solidFill>
                  <a:srgbClr val="FF0000"/>
                </a:solidFill>
                <a:latin typeface="Comic Sans MS" pitchFamily="66" charset="0"/>
              </a:rPr>
              <a:t>II. Network Software</a:t>
            </a:r>
          </a:p>
        </p:txBody>
      </p:sp>
      <p:sp>
        <p:nvSpPr>
          <p:cNvPr id="14339" name="Rectangle 3"/>
          <p:cNvSpPr>
            <a:spLocks noGrp="1" noChangeArrowheads="1"/>
          </p:cNvSpPr>
          <p:nvPr>
            <p:ph idx="1"/>
          </p:nvPr>
        </p:nvSpPr>
        <p:spPr/>
        <p:txBody>
          <a:bodyPr/>
          <a:lstStyle/>
          <a:p>
            <a:pPr>
              <a:buNone/>
            </a:pPr>
            <a:r>
              <a:rPr lang="en-US" altLang="zh-CN" dirty="0" smtClean="0">
                <a:solidFill>
                  <a:srgbClr val="0000FF"/>
                </a:solidFill>
                <a:latin typeface="Comic Sans MS" pitchFamily="66" charset="0"/>
              </a:rPr>
              <a:t>Network Software</a:t>
            </a:r>
          </a:p>
          <a:p>
            <a:pPr marL="971550" lvl="1" indent="-514350">
              <a:buFont typeface="+mj-lt"/>
              <a:buAutoNum type="arabicPeriod"/>
            </a:pPr>
            <a:r>
              <a:rPr lang="en-US" altLang="zh-CN" dirty="0" smtClean="0">
                <a:latin typeface="Comic Sans MS" pitchFamily="66" charset="0"/>
              </a:rPr>
              <a:t>Protocol Hierarchies</a:t>
            </a:r>
          </a:p>
          <a:p>
            <a:pPr marL="971550" lvl="1" indent="-514350">
              <a:buFont typeface="+mj-lt"/>
              <a:buAutoNum type="arabicPeriod"/>
            </a:pPr>
            <a:r>
              <a:rPr lang="en-US" altLang="zh-CN" dirty="0" smtClean="0">
                <a:latin typeface="Comic Sans MS" pitchFamily="66" charset="0"/>
              </a:rPr>
              <a:t>Design Issues for the Layers</a:t>
            </a:r>
          </a:p>
          <a:p>
            <a:pPr marL="971550" lvl="1" indent="-514350">
              <a:buFont typeface="+mj-lt"/>
              <a:buAutoNum type="arabicPeriod"/>
            </a:pPr>
            <a:r>
              <a:rPr lang="en-US" altLang="zh-CN" dirty="0" smtClean="0">
                <a:latin typeface="Comic Sans MS" pitchFamily="66" charset="0"/>
              </a:rPr>
              <a:t>Connection-Oriented and Connectionless Services</a:t>
            </a:r>
          </a:p>
          <a:p>
            <a:pPr marL="971550" lvl="1" indent="-514350">
              <a:buFont typeface="+mj-lt"/>
              <a:buAutoNum type="arabicPeriod"/>
            </a:pPr>
            <a:r>
              <a:rPr lang="en-US" altLang="zh-CN" dirty="0" smtClean="0">
                <a:latin typeface="Comic Sans MS" pitchFamily="66" charset="0"/>
              </a:rPr>
              <a:t>Service Primitives</a:t>
            </a:r>
          </a:p>
          <a:p>
            <a:pPr marL="971550" lvl="1" indent="-514350">
              <a:buFont typeface="+mj-lt"/>
              <a:buAutoNum type="arabicPeriod"/>
            </a:pPr>
            <a:r>
              <a:rPr lang="en-US" altLang="zh-CN" dirty="0" smtClean="0">
                <a:latin typeface="Comic Sans MS" pitchFamily="66" charset="0"/>
              </a:rPr>
              <a:t>The Relationship of Services to Protocols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868362"/>
          </a:xfrm>
        </p:spPr>
        <p:txBody>
          <a:bodyPr/>
          <a:lstStyle/>
          <a:p>
            <a:r>
              <a:rPr lang="en-US" altLang="zh-CN" dirty="0" smtClean="0">
                <a:solidFill>
                  <a:srgbClr val="FF0000"/>
                </a:solidFill>
                <a:latin typeface="Comic Sans MS" pitchFamily="66" charset="0"/>
              </a:rPr>
              <a:t>Network Software (Cont’d)</a:t>
            </a:r>
          </a:p>
        </p:txBody>
      </p:sp>
      <p:sp>
        <p:nvSpPr>
          <p:cNvPr id="15363" name="Rectangle 3"/>
          <p:cNvSpPr>
            <a:spLocks noGrp="1" noChangeArrowheads="1"/>
          </p:cNvSpPr>
          <p:nvPr>
            <p:ph idx="1"/>
          </p:nvPr>
        </p:nvSpPr>
        <p:spPr>
          <a:xfrm>
            <a:off x="228600" y="1066800"/>
            <a:ext cx="8305800" cy="5562600"/>
          </a:xfrm>
        </p:spPr>
        <p:txBody>
          <a:bodyPr/>
          <a:lstStyle/>
          <a:p>
            <a:pPr algn="just">
              <a:buNone/>
            </a:pPr>
            <a:r>
              <a:rPr lang="en-US" altLang="zh-CN" sz="2800" dirty="0" smtClean="0">
                <a:solidFill>
                  <a:srgbClr val="0000FF"/>
                </a:solidFill>
                <a:latin typeface="Comic Sans MS" pitchFamily="66" charset="0"/>
              </a:rPr>
              <a:t>1. Protocol Hierarchies</a:t>
            </a:r>
          </a:p>
          <a:p>
            <a:pPr lvl="1" algn="just"/>
            <a:r>
              <a:rPr lang="en-US" altLang="zh-CN" sz="2400" dirty="0" smtClean="0">
                <a:latin typeface="Comic Sans MS" pitchFamily="66" charset="0"/>
              </a:rPr>
              <a:t>To reduce their design complexity, most networks are organized as a </a:t>
            </a:r>
            <a:r>
              <a:rPr lang="en-US" altLang="zh-CN" sz="2400" b="1" dirty="0" smtClean="0">
                <a:latin typeface="Comic Sans MS" pitchFamily="66" charset="0"/>
              </a:rPr>
              <a:t>stack</a:t>
            </a:r>
            <a:r>
              <a:rPr lang="en-US" altLang="zh-CN" sz="2400" dirty="0" smtClean="0">
                <a:latin typeface="Comic Sans MS" pitchFamily="66" charset="0"/>
              </a:rPr>
              <a:t> of </a:t>
            </a:r>
            <a:r>
              <a:rPr lang="en-US" altLang="zh-CN" sz="2400" b="1" dirty="0" smtClean="0">
                <a:latin typeface="Comic Sans MS" pitchFamily="66" charset="0"/>
              </a:rPr>
              <a:t>layers</a:t>
            </a:r>
            <a:r>
              <a:rPr lang="en-US" altLang="zh-CN" sz="2400" dirty="0" smtClean="0">
                <a:latin typeface="Comic Sans MS" pitchFamily="66" charset="0"/>
              </a:rPr>
              <a:t> or </a:t>
            </a:r>
            <a:r>
              <a:rPr lang="en-US" altLang="zh-CN" sz="2400" b="1" dirty="0" smtClean="0">
                <a:latin typeface="Comic Sans MS" pitchFamily="66" charset="0"/>
              </a:rPr>
              <a:t>levels</a:t>
            </a:r>
            <a:r>
              <a:rPr lang="en-US" altLang="zh-CN" sz="2400" dirty="0" smtClean="0">
                <a:latin typeface="Comic Sans MS" pitchFamily="66" charset="0"/>
              </a:rPr>
              <a:t>, each one built upon the one below it.</a:t>
            </a:r>
          </a:p>
          <a:p>
            <a:pPr lvl="1" algn="just"/>
            <a:r>
              <a:rPr lang="en-US" altLang="zh-CN" sz="2400" dirty="0" smtClean="0">
                <a:latin typeface="Comic Sans MS" pitchFamily="66" charset="0"/>
              </a:rPr>
              <a:t>The purpose of each layer is to offer certain services to the higher layers, shielding those layers from the details of how the offered services are actually implemented.</a:t>
            </a:r>
          </a:p>
          <a:p>
            <a:pPr lvl="1" algn="just"/>
            <a:r>
              <a:rPr lang="en-US" altLang="zh-CN" sz="2400" dirty="0" smtClean="0">
                <a:latin typeface="Comic Sans MS" pitchFamily="66" charset="0"/>
              </a:rPr>
              <a:t>A </a:t>
            </a:r>
            <a:r>
              <a:rPr lang="en-US" altLang="zh-CN" sz="2400" b="1" dirty="0" smtClean="0">
                <a:latin typeface="Comic Sans MS" pitchFamily="66" charset="0"/>
              </a:rPr>
              <a:t>protocol</a:t>
            </a:r>
            <a:r>
              <a:rPr lang="en-US" altLang="zh-CN" sz="2400" dirty="0" smtClean="0">
                <a:latin typeface="Comic Sans MS" pitchFamily="66" charset="0"/>
              </a:rPr>
              <a:t> is an agreement between the communicating parties on how communication is to proceed.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6200"/>
            <a:ext cx="8229600" cy="685800"/>
          </a:xfrm>
        </p:spPr>
        <p:txBody>
          <a:bodyPr/>
          <a:lstStyle/>
          <a:p>
            <a:r>
              <a:rPr lang="en-US" altLang="zh-CN" dirty="0" smtClean="0">
                <a:solidFill>
                  <a:srgbClr val="FF0000"/>
                </a:solidFill>
                <a:latin typeface="Comic Sans MS" pitchFamily="66" charset="0"/>
              </a:rPr>
              <a:t>Network Software(Cont’d)</a:t>
            </a:r>
          </a:p>
        </p:txBody>
      </p:sp>
      <p:pic>
        <p:nvPicPr>
          <p:cNvPr id="16387" name="Picture 4"/>
          <p:cNvPicPr>
            <a:picLocks noChangeAspect="1" noChangeArrowheads="1"/>
          </p:cNvPicPr>
          <p:nvPr/>
        </p:nvPicPr>
        <p:blipFill>
          <a:blip r:embed="rId2" cstate="print"/>
          <a:srcRect/>
          <a:stretch>
            <a:fillRect/>
          </a:stretch>
        </p:blipFill>
        <p:spPr bwMode="auto">
          <a:xfrm>
            <a:off x="228600" y="762000"/>
            <a:ext cx="4267200" cy="5410200"/>
          </a:xfrm>
          <a:prstGeom prst="rect">
            <a:avLst/>
          </a:prstGeom>
          <a:noFill/>
          <a:ln w="9525">
            <a:noFill/>
            <a:miter lim="800000"/>
            <a:headEnd/>
            <a:tailEnd/>
          </a:ln>
        </p:spPr>
      </p:pic>
      <p:pic>
        <p:nvPicPr>
          <p:cNvPr id="16388" name="Picture 5"/>
          <p:cNvPicPr>
            <a:picLocks noChangeAspect="1" noChangeArrowheads="1"/>
          </p:cNvPicPr>
          <p:nvPr/>
        </p:nvPicPr>
        <p:blipFill>
          <a:blip r:embed="rId3" cstate="print"/>
          <a:srcRect/>
          <a:stretch>
            <a:fillRect/>
          </a:stretch>
        </p:blipFill>
        <p:spPr bwMode="auto">
          <a:xfrm>
            <a:off x="4724400" y="762000"/>
            <a:ext cx="4191000" cy="5410200"/>
          </a:xfrm>
          <a:prstGeom prst="rect">
            <a:avLst/>
          </a:prstGeom>
          <a:noFill/>
          <a:ln w="9525">
            <a:noFill/>
            <a:miter lim="800000"/>
            <a:headEnd/>
            <a:tailEnd/>
          </a:ln>
        </p:spPr>
      </p:pic>
      <p:sp>
        <p:nvSpPr>
          <p:cNvPr id="16389" name="Text Box 6"/>
          <p:cNvSpPr txBox="1">
            <a:spLocks noChangeArrowheads="1"/>
          </p:cNvSpPr>
          <p:nvPr/>
        </p:nvSpPr>
        <p:spPr bwMode="auto">
          <a:xfrm>
            <a:off x="609600" y="6248400"/>
            <a:ext cx="3048000" cy="366713"/>
          </a:xfrm>
          <a:prstGeom prst="rect">
            <a:avLst/>
          </a:prstGeom>
          <a:noFill/>
          <a:ln w="9525">
            <a:noFill/>
            <a:miter lim="800000"/>
            <a:headEnd/>
            <a:tailEnd/>
          </a:ln>
        </p:spPr>
        <p:txBody>
          <a:bodyPr>
            <a:spAutoFit/>
          </a:bodyPr>
          <a:lstStyle/>
          <a:p>
            <a:pPr>
              <a:spcBef>
                <a:spcPct val="50000"/>
              </a:spcBef>
            </a:pPr>
            <a:r>
              <a:rPr lang="en-US" altLang="zh-CN" sz="1800" dirty="0">
                <a:solidFill>
                  <a:srgbClr val="FF0000"/>
                </a:solidFill>
              </a:rPr>
              <a:t>The philosophers analogy</a:t>
            </a:r>
          </a:p>
        </p:txBody>
      </p:sp>
      <p:sp>
        <p:nvSpPr>
          <p:cNvPr id="16390" name="Text Box 7"/>
          <p:cNvSpPr txBox="1">
            <a:spLocks noChangeArrowheads="1"/>
          </p:cNvSpPr>
          <p:nvPr/>
        </p:nvSpPr>
        <p:spPr bwMode="auto">
          <a:xfrm>
            <a:off x="4953000" y="6248400"/>
            <a:ext cx="3657600" cy="366713"/>
          </a:xfrm>
          <a:prstGeom prst="rect">
            <a:avLst/>
          </a:prstGeom>
          <a:noFill/>
          <a:ln w="9525">
            <a:noFill/>
            <a:miter lim="800000"/>
            <a:headEnd/>
            <a:tailEnd/>
          </a:ln>
        </p:spPr>
        <p:txBody>
          <a:bodyPr>
            <a:spAutoFit/>
          </a:bodyPr>
          <a:lstStyle/>
          <a:p>
            <a:pPr>
              <a:spcBef>
                <a:spcPct val="50000"/>
              </a:spcBef>
            </a:pPr>
            <a:r>
              <a:rPr lang="en-US" altLang="zh-CN" sz="1800" dirty="0">
                <a:solidFill>
                  <a:srgbClr val="FF0000"/>
                </a:solidFill>
              </a:rPr>
              <a:t>The layered computer network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487362"/>
          </a:xfrm>
        </p:spPr>
        <p:txBody>
          <a:bodyPr/>
          <a:lstStyle/>
          <a:p>
            <a:r>
              <a:rPr lang="en-US" altLang="zh-CN" dirty="0" smtClean="0">
                <a:solidFill>
                  <a:srgbClr val="FF0000"/>
                </a:solidFill>
                <a:latin typeface="Comic Sans MS" pitchFamily="66" charset="0"/>
              </a:rPr>
              <a:t>Network Software (Cont’d)</a:t>
            </a:r>
          </a:p>
        </p:txBody>
      </p:sp>
      <p:sp>
        <p:nvSpPr>
          <p:cNvPr id="17411" name="Rectangle 3"/>
          <p:cNvSpPr>
            <a:spLocks noGrp="1" noChangeArrowheads="1"/>
          </p:cNvSpPr>
          <p:nvPr>
            <p:ph idx="1"/>
          </p:nvPr>
        </p:nvSpPr>
        <p:spPr>
          <a:xfrm>
            <a:off x="457200" y="990600"/>
            <a:ext cx="8229600" cy="5135563"/>
          </a:xfrm>
        </p:spPr>
        <p:txBody>
          <a:bodyPr/>
          <a:lstStyle/>
          <a:p>
            <a:pPr algn="just"/>
            <a:r>
              <a:rPr lang="en-US" altLang="zh-CN" dirty="0" smtClean="0">
                <a:solidFill>
                  <a:srgbClr val="FF0000"/>
                </a:solidFill>
                <a:latin typeface="Comic Sans MS" pitchFamily="66" charset="0"/>
              </a:rPr>
              <a:t>The key terms</a:t>
            </a:r>
          </a:p>
          <a:p>
            <a:pPr lvl="1" algn="just"/>
            <a:r>
              <a:rPr lang="en-US" altLang="zh-CN" dirty="0" smtClean="0">
                <a:latin typeface="Comic Sans MS" pitchFamily="66" charset="0"/>
              </a:rPr>
              <a:t>Layers; Protocol; </a:t>
            </a:r>
          </a:p>
          <a:p>
            <a:pPr lvl="1" algn="just"/>
            <a:r>
              <a:rPr lang="en-US" altLang="zh-CN" dirty="0" smtClean="0">
                <a:latin typeface="Comic Sans MS" pitchFamily="66" charset="0"/>
              </a:rPr>
              <a:t>Interface: Between each pair of adjacent layers is an interface.</a:t>
            </a:r>
          </a:p>
          <a:p>
            <a:pPr lvl="1" algn="just"/>
            <a:r>
              <a:rPr lang="en-US" altLang="zh-CN" dirty="0" smtClean="0">
                <a:latin typeface="Comic Sans MS" pitchFamily="66" charset="0"/>
              </a:rPr>
              <a:t>Network architecture: A set of layers and protocols is called a network architecture.</a:t>
            </a:r>
          </a:p>
          <a:p>
            <a:pPr lvl="1" algn="just"/>
            <a:r>
              <a:rPr lang="en-US" altLang="zh-CN" dirty="0" smtClean="0">
                <a:latin typeface="Comic Sans MS" pitchFamily="66" charset="0"/>
              </a:rPr>
              <a:t>Protocol stack: A list of protocols used by a certain system, one protocol per layer, is called a protocol stack.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563562"/>
          </a:xfrm>
        </p:spPr>
        <p:txBody>
          <a:bodyPr/>
          <a:lstStyle/>
          <a:p>
            <a:r>
              <a:rPr lang="en-US" altLang="zh-CN" dirty="0" smtClean="0">
                <a:solidFill>
                  <a:srgbClr val="FF0000"/>
                </a:solidFill>
                <a:latin typeface="Comic Sans MS" pitchFamily="66" charset="0"/>
              </a:rPr>
              <a:t>Introduction  </a:t>
            </a:r>
          </a:p>
        </p:txBody>
      </p:sp>
      <p:sp>
        <p:nvSpPr>
          <p:cNvPr id="5123" name="Rectangle 3"/>
          <p:cNvSpPr>
            <a:spLocks noGrp="1" noChangeArrowheads="1"/>
          </p:cNvSpPr>
          <p:nvPr>
            <p:ph idx="1"/>
          </p:nvPr>
        </p:nvSpPr>
        <p:spPr>
          <a:xfrm>
            <a:off x="457200" y="1066800"/>
            <a:ext cx="8458200" cy="5334000"/>
          </a:xfrm>
        </p:spPr>
        <p:txBody>
          <a:bodyPr/>
          <a:lstStyle/>
          <a:p>
            <a:pPr algn="just"/>
            <a:r>
              <a:rPr lang="en-US" altLang="zh-CN" dirty="0" smtClean="0"/>
              <a:t>The Historical Perspective</a:t>
            </a:r>
          </a:p>
          <a:p>
            <a:pPr lvl="1" algn="just"/>
            <a:r>
              <a:rPr lang="en-US" altLang="zh-CN" dirty="0" smtClean="0"/>
              <a:t>The 18th century: the great mechanical systems accompanying the Industrial Revolution.</a:t>
            </a:r>
          </a:p>
          <a:p>
            <a:pPr lvl="1" algn="just"/>
            <a:r>
              <a:rPr lang="en-US" altLang="zh-CN" dirty="0" smtClean="0"/>
              <a:t>The 19th century: steam engine.</a:t>
            </a:r>
          </a:p>
          <a:p>
            <a:pPr lvl="1" algn="just"/>
            <a:r>
              <a:rPr lang="en-US" altLang="zh-CN" dirty="0" smtClean="0"/>
              <a:t>The 20th century: information gathering, processing, and distribution.</a:t>
            </a:r>
          </a:p>
          <a:p>
            <a:pPr lvl="1" algn="just"/>
            <a:r>
              <a:rPr lang="en-US" altLang="zh-CN" dirty="0" smtClean="0"/>
              <a:t>The 21th century: Internet, large distributed systems (e.g., Grid), heavy </a:t>
            </a:r>
            <a:r>
              <a:rPr lang="en-US" altLang="en-US" dirty="0" smtClean="0">
                <a:ea typeface="宋体" pitchFamily="2" charset="-122"/>
              </a:rPr>
              <a:t>reliance on computers.</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563562"/>
          </a:xfrm>
        </p:spPr>
        <p:txBody>
          <a:bodyPr/>
          <a:lstStyle/>
          <a:p>
            <a:r>
              <a:rPr lang="en-US" altLang="zh-CN" sz="2400" dirty="0" smtClean="0">
                <a:solidFill>
                  <a:srgbClr val="FF0000"/>
                </a:solidFill>
                <a:latin typeface="Comic Sans MS" pitchFamily="66" charset="0"/>
              </a:rPr>
              <a:t>Network Software (Cont’d)</a:t>
            </a:r>
          </a:p>
        </p:txBody>
      </p:sp>
      <p:sp>
        <p:nvSpPr>
          <p:cNvPr id="18435" name="Rectangle 3"/>
          <p:cNvSpPr>
            <a:spLocks noGrp="1" noChangeArrowheads="1"/>
          </p:cNvSpPr>
          <p:nvPr>
            <p:ph idx="1"/>
          </p:nvPr>
        </p:nvSpPr>
        <p:spPr>
          <a:xfrm>
            <a:off x="457200" y="1066800"/>
            <a:ext cx="8229600" cy="609600"/>
          </a:xfrm>
        </p:spPr>
        <p:txBody>
          <a:bodyPr/>
          <a:lstStyle/>
          <a:p>
            <a:pPr>
              <a:buNone/>
            </a:pPr>
            <a:r>
              <a:rPr lang="en-US" altLang="zh-CN" sz="2000" dirty="0" smtClean="0">
                <a:solidFill>
                  <a:srgbClr val="0000FF"/>
                </a:solidFill>
                <a:latin typeface="Comic Sans MS" pitchFamily="66" charset="0"/>
              </a:rPr>
              <a:t>An example network protocol stack</a:t>
            </a:r>
          </a:p>
          <a:p>
            <a:pPr>
              <a:buNone/>
            </a:pPr>
            <a:r>
              <a:rPr lang="en-US" altLang="zh-CN" sz="2000" dirty="0" smtClean="0">
                <a:solidFill>
                  <a:srgbClr val="FF0000"/>
                </a:solidFill>
                <a:latin typeface="Comic Sans MS" pitchFamily="66" charset="0"/>
              </a:rPr>
              <a:t>M- Message,  H- Header</a:t>
            </a:r>
          </a:p>
        </p:txBody>
      </p:sp>
      <p:pic>
        <p:nvPicPr>
          <p:cNvPr id="18436" name="Picture 4"/>
          <p:cNvPicPr>
            <a:picLocks noChangeAspect="1" noChangeArrowheads="1"/>
          </p:cNvPicPr>
          <p:nvPr/>
        </p:nvPicPr>
        <p:blipFill>
          <a:blip r:embed="rId2" cstate="print"/>
          <a:srcRect/>
          <a:stretch>
            <a:fillRect/>
          </a:stretch>
        </p:blipFill>
        <p:spPr bwMode="auto">
          <a:xfrm>
            <a:off x="685800" y="1998793"/>
            <a:ext cx="7711107" cy="478300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22238"/>
            <a:ext cx="8229600" cy="487362"/>
          </a:xfrm>
        </p:spPr>
        <p:txBody>
          <a:bodyPr/>
          <a:lstStyle/>
          <a:p>
            <a:r>
              <a:rPr lang="en-US" altLang="zh-CN" dirty="0" smtClean="0">
                <a:solidFill>
                  <a:srgbClr val="FF0000"/>
                </a:solidFill>
                <a:latin typeface="Comic Sans MS" pitchFamily="66" charset="0"/>
              </a:rPr>
              <a:t>Network Software (Cont’d)</a:t>
            </a:r>
          </a:p>
        </p:txBody>
      </p:sp>
      <p:sp>
        <p:nvSpPr>
          <p:cNvPr id="19459" name="Rectangle 3"/>
          <p:cNvSpPr>
            <a:spLocks noGrp="1" noChangeArrowheads="1"/>
          </p:cNvSpPr>
          <p:nvPr>
            <p:ph idx="1"/>
          </p:nvPr>
        </p:nvSpPr>
        <p:spPr>
          <a:xfrm>
            <a:off x="152400" y="685800"/>
            <a:ext cx="8763000" cy="5867400"/>
          </a:xfrm>
        </p:spPr>
        <p:txBody>
          <a:bodyPr/>
          <a:lstStyle/>
          <a:p>
            <a:pPr>
              <a:lnSpc>
                <a:spcPct val="130000"/>
              </a:lnSpc>
            </a:pPr>
            <a:r>
              <a:rPr lang="en-US" altLang="zh-CN" sz="2000" dirty="0" smtClean="0">
                <a:latin typeface="Comic Sans MS" pitchFamily="66" charset="0"/>
              </a:rPr>
              <a:t>Message is generated by the application of the source machine.</a:t>
            </a:r>
          </a:p>
          <a:p>
            <a:pPr>
              <a:lnSpc>
                <a:spcPct val="130000"/>
              </a:lnSpc>
            </a:pPr>
            <a:r>
              <a:rPr lang="en-US" altLang="zh-CN" sz="2000" dirty="0" smtClean="0">
                <a:latin typeface="Comic Sans MS" pitchFamily="66" charset="0"/>
              </a:rPr>
              <a:t>Message will be sent from the source to the destination.</a:t>
            </a:r>
          </a:p>
          <a:p>
            <a:pPr>
              <a:lnSpc>
                <a:spcPct val="130000"/>
              </a:lnSpc>
            </a:pPr>
            <a:r>
              <a:rPr lang="en-US" altLang="zh-CN" sz="2000" dirty="0" smtClean="0">
                <a:latin typeface="Comic Sans MS" pitchFamily="66" charset="0"/>
              </a:rPr>
              <a:t>Message “M” is transferred from layer 5 to layer 4, with a </a:t>
            </a:r>
            <a:r>
              <a:rPr lang="en-US" altLang="zh-CN" sz="2000" i="1" dirty="0" smtClean="0">
                <a:solidFill>
                  <a:srgbClr val="FF0000"/>
                </a:solidFill>
                <a:latin typeface="Comic Sans MS" pitchFamily="66" charset="0"/>
              </a:rPr>
              <a:t>header containing control information</a:t>
            </a:r>
            <a:r>
              <a:rPr lang="en-US" altLang="zh-CN" sz="2000" dirty="0" smtClean="0">
                <a:latin typeface="Comic Sans MS" pitchFamily="66" charset="0"/>
              </a:rPr>
              <a:t>, such as sequence numbers, which helps layer 4 maintain the message order.</a:t>
            </a:r>
          </a:p>
          <a:p>
            <a:pPr>
              <a:lnSpc>
                <a:spcPct val="130000"/>
              </a:lnSpc>
            </a:pPr>
            <a:r>
              <a:rPr lang="en-US" altLang="zh-CN" sz="2000" b="1" i="1" dirty="0" smtClean="0">
                <a:solidFill>
                  <a:srgbClr val="00B050"/>
                </a:solidFill>
                <a:latin typeface="Comic Sans MS" pitchFamily="66" charset="0"/>
              </a:rPr>
              <a:t>Layer 3 break the message </a:t>
            </a:r>
            <a:r>
              <a:rPr lang="en-US" altLang="zh-CN" sz="2000" dirty="0" smtClean="0">
                <a:latin typeface="Comic Sans MS" pitchFamily="66" charset="0"/>
              </a:rPr>
              <a:t>from layer 4 into two pieces to fit the transmission restrictions, while adding another header to tell layer 2 where the </a:t>
            </a:r>
            <a:r>
              <a:rPr lang="en-US" altLang="zh-CN" sz="2000" dirty="0" err="1" smtClean="0">
                <a:latin typeface="Comic Sans MS" pitchFamily="66" charset="0"/>
              </a:rPr>
              <a:t>dest</a:t>
            </a:r>
            <a:r>
              <a:rPr lang="en-US" altLang="zh-CN" sz="2000" dirty="0" smtClean="0">
                <a:latin typeface="Comic Sans MS" pitchFamily="66" charset="0"/>
              </a:rPr>
              <a:t>. is.</a:t>
            </a:r>
          </a:p>
          <a:p>
            <a:pPr>
              <a:lnSpc>
                <a:spcPct val="130000"/>
              </a:lnSpc>
            </a:pPr>
            <a:r>
              <a:rPr lang="en-US" altLang="zh-CN" sz="2000" dirty="0" smtClean="0">
                <a:latin typeface="Comic Sans MS" pitchFamily="66" charset="0"/>
              </a:rPr>
              <a:t>Layer 2 adds the messages from layer 3 with another header, telling the actual (physical) address of the </a:t>
            </a:r>
            <a:r>
              <a:rPr lang="en-US" altLang="zh-CN" sz="2000" dirty="0" err="1" smtClean="0">
                <a:latin typeface="Comic Sans MS" pitchFamily="66" charset="0"/>
              </a:rPr>
              <a:t>dest</a:t>
            </a:r>
            <a:r>
              <a:rPr lang="en-US" altLang="zh-CN" sz="2000" dirty="0" smtClean="0">
                <a:latin typeface="Comic Sans MS" pitchFamily="66" charset="0"/>
              </a:rPr>
              <a:t>, and a trailer, which is the checksum of the message for correction assertion.</a:t>
            </a:r>
          </a:p>
          <a:p>
            <a:pPr>
              <a:lnSpc>
                <a:spcPct val="130000"/>
              </a:lnSpc>
            </a:pPr>
            <a:r>
              <a:rPr lang="en-US" altLang="zh-CN" sz="2000" dirty="0" smtClean="0">
                <a:latin typeface="Comic Sans MS" pitchFamily="66" charset="0"/>
              </a:rPr>
              <a:t>At the receiving machine the message moves upward, from layer to layer, with headers being stripped off as it progresses. Message is sent to the </a:t>
            </a:r>
            <a:r>
              <a:rPr lang="en-US" altLang="zh-CN" sz="2000" dirty="0" err="1" smtClean="0">
                <a:latin typeface="Comic Sans MS" pitchFamily="66" charset="0"/>
              </a:rPr>
              <a:t>dest</a:t>
            </a:r>
            <a:r>
              <a:rPr lang="en-US" altLang="zh-CN" sz="2000" dirty="0" smtClean="0">
                <a:latin typeface="Comic Sans MS" pitchFamily="66" charset="0"/>
              </a:rPr>
              <a:t>. machine.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487362"/>
          </a:xfrm>
        </p:spPr>
        <p:txBody>
          <a:bodyPr/>
          <a:lstStyle/>
          <a:p>
            <a:r>
              <a:rPr lang="en-US" altLang="zh-CN" dirty="0" smtClean="0">
                <a:solidFill>
                  <a:srgbClr val="FF0000"/>
                </a:solidFill>
                <a:latin typeface="Comic Sans MS" pitchFamily="66" charset="0"/>
              </a:rPr>
              <a:t>Network Software (Cont’d)</a:t>
            </a:r>
          </a:p>
        </p:txBody>
      </p:sp>
      <p:sp>
        <p:nvSpPr>
          <p:cNvPr id="20483" name="Rectangle 3"/>
          <p:cNvSpPr>
            <a:spLocks noGrp="1" noChangeArrowheads="1"/>
          </p:cNvSpPr>
          <p:nvPr>
            <p:ph idx="1"/>
          </p:nvPr>
        </p:nvSpPr>
        <p:spPr>
          <a:xfrm>
            <a:off x="228600" y="914400"/>
            <a:ext cx="8686800" cy="5211763"/>
          </a:xfrm>
        </p:spPr>
        <p:txBody>
          <a:bodyPr/>
          <a:lstStyle/>
          <a:p>
            <a:pPr algn="just">
              <a:buNone/>
            </a:pPr>
            <a:r>
              <a:rPr lang="en-US" altLang="zh-CN" sz="2400" dirty="0" smtClean="0">
                <a:solidFill>
                  <a:srgbClr val="0000FF"/>
                </a:solidFill>
                <a:latin typeface="Comic Sans MS" pitchFamily="66" charset="0"/>
              </a:rPr>
              <a:t>2. Design Issues for the Layers</a:t>
            </a:r>
          </a:p>
          <a:p>
            <a:pPr lvl="1" algn="just">
              <a:buNone/>
            </a:pPr>
            <a:r>
              <a:rPr lang="en-US" altLang="zh-CN" sz="2000" dirty="0" smtClean="0">
                <a:latin typeface="Comic Sans MS" pitchFamily="66" charset="0"/>
              </a:rPr>
              <a:t>1. </a:t>
            </a:r>
            <a:r>
              <a:rPr lang="en-US" altLang="zh-CN" sz="2000" dirty="0" smtClean="0">
                <a:solidFill>
                  <a:srgbClr val="002060"/>
                </a:solidFill>
                <a:latin typeface="Comic Sans MS" pitchFamily="66" charset="0"/>
              </a:rPr>
              <a:t>How is it possible that we find and fix these errors</a:t>
            </a:r>
            <a:r>
              <a:rPr lang="en-US" altLang="zh-CN" sz="2000" dirty="0" smtClean="0">
                <a:latin typeface="Comic Sans MS" pitchFamily="66" charset="0"/>
              </a:rPr>
              <a:t>?</a:t>
            </a:r>
          </a:p>
          <a:p>
            <a:pPr lvl="1" algn="just"/>
            <a:r>
              <a:rPr lang="en-US" altLang="zh-CN" sz="2000" dirty="0" smtClean="0">
                <a:latin typeface="Comic Sans MS" pitchFamily="66" charset="0"/>
              </a:rPr>
              <a:t>One mechanism for finding errors in received information uses codes for error detection &amp; correction. </a:t>
            </a:r>
            <a:r>
              <a:rPr lang="en-US" altLang="zh-CN" sz="2000" dirty="0" smtClean="0">
                <a:solidFill>
                  <a:srgbClr val="FF0000"/>
                </a:solidFill>
                <a:latin typeface="Comic Sans MS" pitchFamily="66" charset="0"/>
              </a:rPr>
              <a:t>Error control </a:t>
            </a:r>
            <a:r>
              <a:rPr lang="en-US" altLang="zh-CN" sz="2000" dirty="0" smtClean="0">
                <a:latin typeface="Comic Sans MS" pitchFamily="66" charset="0"/>
              </a:rPr>
              <a:t>is an important issue </a:t>
            </a:r>
            <a:r>
              <a:rPr lang="en-US" altLang="en-US" sz="2000" dirty="0" smtClean="0">
                <a:latin typeface="Comic Sans MS" pitchFamily="66" charset="0"/>
              </a:rPr>
              <a:t>because physical communication circuits are not perfect</a:t>
            </a:r>
            <a:r>
              <a:rPr lang="en-US" altLang="zh-CN" sz="2000" dirty="0" smtClean="0">
                <a:latin typeface="Comic Sans MS" pitchFamily="66" charset="0"/>
              </a:rPr>
              <a:t>. </a:t>
            </a:r>
          </a:p>
          <a:p>
            <a:pPr lvl="1" algn="just">
              <a:buNone/>
            </a:pPr>
            <a:r>
              <a:rPr lang="en-US" altLang="zh-CN" sz="2000" dirty="0" smtClean="0">
                <a:solidFill>
                  <a:srgbClr val="FF0000"/>
                </a:solidFill>
                <a:latin typeface="Comic Sans MS" pitchFamily="66" charset="0"/>
              </a:rPr>
              <a:t>Another reliability issue </a:t>
            </a:r>
            <a:r>
              <a:rPr lang="en-US" altLang="zh-CN" sz="2000" dirty="0" smtClean="0">
                <a:latin typeface="Comic Sans MS" pitchFamily="66" charset="0"/>
              </a:rPr>
              <a:t>is finding a working path through a network. Often there are multiple paths between a source and destination, and in a large network, there may be some links or routers that are broken.- </a:t>
            </a:r>
            <a:r>
              <a:rPr lang="en-US" altLang="zh-CN" sz="2000" dirty="0" smtClean="0">
                <a:solidFill>
                  <a:srgbClr val="FF0000"/>
                </a:solidFill>
                <a:latin typeface="Comic Sans MS" pitchFamily="66" charset="0"/>
              </a:rPr>
              <a:t>Routing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897563"/>
          </a:xfrm>
        </p:spPr>
        <p:txBody>
          <a:bodyPr/>
          <a:lstStyle/>
          <a:p>
            <a:pPr>
              <a:buNone/>
            </a:pPr>
            <a:r>
              <a:rPr lang="en-US" altLang="zh-CN" sz="2000" dirty="0" smtClean="0">
                <a:solidFill>
                  <a:srgbClr val="FF0000"/>
                </a:solidFill>
                <a:latin typeface="Comic Sans MS" pitchFamily="66" charset="0"/>
              </a:rPr>
              <a:t>2. A second design issue concerns the evolution of the network.</a:t>
            </a:r>
          </a:p>
          <a:p>
            <a:pPr marL="342900" lvl="1" indent="-342900">
              <a:buFontTx/>
              <a:buChar char="-"/>
            </a:pPr>
            <a:r>
              <a:rPr lang="en-US" altLang="zh-CN" sz="2000" dirty="0" smtClean="0">
                <a:latin typeface="Comic Sans MS" pitchFamily="66" charset="0"/>
              </a:rPr>
              <a:t>protocol layering- Every layer needs a mechanism for </a:t>
            </a:r>
            <a:r>
              <a:rPr lang="en-US" altLang="zh-CN" sz="2000" dirty="0" smtClean="0">
                <a:solidFill>
                  <a:srgbClr val="FF0000"/>
                </a:solidFill>
                <a:latin typeface="Comic Sans MS" pitchFamily="66" charset="0"/>
              </a:rPr>
              <a:t>identifying senders and receivers</a:t>
            </a:r>
            <a:r>
              <a:rPr lang="en-US" altLang="zh-CN" sz="2000" dirty="0" smtClean="0">
                <a:latin typeface="Comic Sans MS" pitchFamily="66" charset="0"/>
              </a:rPr>
              <a:t>. This mechanism is called addressing or naming, in the low and high layers, respectively.</a:t>
            </a:r>
          </a:p>
          <a:p>
            <a:r>
              <a:rPr lang="en-US" altLang="zh-CN" sz="2000" dirty="0" smtClean="0">
                <a:latin typeface="Comic Sans MS" pitchFamily="66" charset="0"/>
              </a:rPr>
              <a:t>An aspect of </a:t>
            </a:r>
            <a:r>
              <a:rPr lang="en-US" altLang="zh-CN" sz="2000" dirty="0" smtClean="0">
                <a:solidFill>
                  <a:srgbClr val="FF0000"/>
                </a:solidFill>
                <a:latin typeface="Comic Sans MS" pitchFamily="66" charset="0"/>
              </a:rPr>
              <a:t>growth is that different network technologies </a:t>
            </a:r>
            <a:r>
              <a:rPr lang="en-US" altLang="zh-CN" sz="2000" dirty="0" smtClean="0">
                <a:latin typeface="Comic Sans MS" pitchFamily="66" charset="0"/>
              </a:rPr>
              <a:t>often have different limitations.- mechanisms for disassembling, transmitting, and then reassembling messages. This overall topic is called </a:t>
            </a:r>
            <a:r>
              <a:rPr lang="en-US" altLang="zh-CN" sz="2000" dirty="0" smtClean="0">
                <a:solidFill>
                  <a:srgbClr val="FF0000"/>
                </a:solidFill>
                <a:latin typeface="Comic Sans MS" pitchFamily="66" charset="0"/>
              </a:rPr>
              <a:t>internetworking.</a:t>
            </a:r>
          </a:p>
          <a:p>
            <a:r>
              <a:rPr lang="en-US" altLang="zh-CN" sz="2000" dirty="0" smtClean="0">
                <a:latin typeface="Comic Sans MS" pitchFamily="66" charset="0"/>
              </a:rPr>
              <a:t>When networks get large, new problems arise. Cities can have traffic jams, a shortage of telephone numbers, and it is easy to get lost.- </a:t>
            </a:r>
            <a:r>
              <a:rPr lang="en-US" sz="2000" b="1" dirty="0" smtClean="0"/>
              <a:t>scalable.</a:t>
            </a:r>
          </a:p>
          <a:p>
            <a:r>
              <a:rPr lang="en-US" altLang="zh-CN" sz="2000" dirty="0" smtClean="0">
                <a:solidFill>
                  <a:srgbClr val="FF0000"/>
                </a:solidFill>
                <a:latin typeface="Comic Sans MS" pitchFamily="66" charset="0"/>
              </a:rPr>
              <a:t>A third design issue is resource allocation.</a:t>
            </a:r>
            <a:r>
              <a:rPr lang="en-US" sz="2000" b="1" dirty="0" smtClean="0"/>
              <a:t> </a:t>
            </a:r>
          </a:p>
          <a:p>
            <a:pPr>
              <a:buFontTx/>
              <a:buChar char="-"/>
            </a:pPr>
            <a:r>
              <a:rPr lang="en-US" altLang="zh-CN" sz="2000" dirty="0" smtClean="0">
                <a:solidFill>
                  <a:srgbClr val="FF0000"/>
                </a:solidFill>
                <a:latin typeface="Comic Sans MS" pitchFamily="66" charset="0"/>
              </a:rPr>
              <a:t>Design- statistical multiplexing, </a:t>
            </a:r>
            <a:r>
              <a:rPr lang="en-US" altLang="zh-CN" sz="2000" dirty="0" smtClean="0">
                <a:latin typeface="Comic Sans MS" pitchFamily="66" charset="0"/>
              </a:rPr>
              <a:t>meaning sharing based on the statistics of demand.</a:t>
            </a:r>
          </a:p>
          <a:p>
            <a:pPr>
              <a:buFontTx/>
              <a:buChar char="-"/>
            </a:pPr>
            <a:r>
              <a:rPr lang="en-US" altLang="zh-CN" sz="2000" dirty="0" smtClean="0">
                <a:latin typeface="Comic Sans MS" pitchFamily="66" charset="0"/>
              </a:rPr>
              <a:t>An </a:t>
            </a:r>
            <a:r>
              <a:rPr lang="en-US" altLang="zh-CN" sz="2000" dirty="0" smtClean="0">
                <a:solidFill>
                  <a:srgbClr val="FF0000"/>
                </a:solidFill>
                <a:latin typeface="Comic Sans MS" pitchFamily="66" charset="0"/>
              </a:rPr>
              <a:t>allocation problem </a:t>
            </a:r>
            <a:r>
              <a:rPr lang="en-US" altLang="zh-CN" sz="2000" dirty="0" smtClean="0">
                <a:latin typeface="Comic Sans MS" pitchFamily="66" charset="0"/>
              </a:rPr>
              <a:t>that occurs at every level is how to keep a </a:t>
            </a:r>
            <a:r>
              <a:rPr lang="en-US" altLang="zh-CN" sz="2000" dirty="0" smtClean="0">
                <a:solidFill>
                  <a:srgbClr val="FF0000"/>
                </a:solidFill>
                <a:latin typeface="Comic Sans MS" pitchFamily="66" charset="0"/>
              </a:rPr>
              <a:t>fast sender </a:t>
            </a:r>
            <a:r>
              <a:rPr lang="en-US" altLang="zh-CN" sz="2000" dirty="0" smtClean="0">
                <a:latin typeface="Comic Sans MS" pitchFamily="66" charset="0"/>
              </a:rPr>
              <a:t>from swamping a </a:t>
            </a:r>
            <a:r>
              <a:rPr lang="en-US" altLang="zh-CN" sz="2000" dirty="0" smtClean="0">
                <a:solidFill>
                  <a:srgbClr val="FF0000"/>
                </a:solidFill>
                <a:latin typeface="Comic Sans MS" pitchFamily="66" charset="0"/>
              </a:rPr>
              <a:t>slow receiver with data</a:t>
            </a:r>
            <a:r>
              <a:rPr lang="en-US" altLang="zh-CN" sz="2000" dirty="0" smtClean="0">
                <a:latin typeface="Comic Sans MS" pitchFamily="66" charset="0"/>
              </a:rPr>
              <a:t>.- </a:t>
            </a:r>
            <a:r>
              <a:rPr lang="en-US" sz="2000" b="1" dirty="0" smtClean="0"/>
              <a:t>flow control.</a:t>
            </a:r>
          </a:p>
          <a:p>
            <a:pPr>
              <a:buFontTx/>
              <a:buChar char="-"/>
            </a:pPr>
            <a:endParaRPr lang="en-US" altLang="zh-CN" sz="2000" dirty="0" smtClean="0">
              <a:latin typeface="Comic Sans MS" pitchFamily="66" charset="0"/>
            </a:endParaRPr>
          </a:p>
          <a:p>
            <a:pPr>
              <a:buFontTx/>
              <a:buChar char="-"/>
            </a:pPr>
            <a:endParaRPr lang="en-US" altLang="zh-CN" sz="2000" dirty="0" smtClean="0">
              <a:solidFill>
                <a:srgbClr val="FF0000"/>
              </a:solidFill>
              <a:latin typeface="Comic Sans MS"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4525963"/>
          </a:xfrm>
        </p:spPr>
        <p:txBody>
          <a:bodyPr/>
          <a:lstStyle/>
          <a:p>
            <a:r>
              <a:rPr lang="en-US" altLang="zh-CN" sz="2000" dirty="0" smtClean="0">
                <a:latin typeface="Comic Sans MS" pitchFamily="66" charset="0"/>
              </a:rPr>
              <a:t>Too many computers want to send too much traffic, and the network cannot deliver it all. This overloading of the network is called </a:t>
            </a:r>
            <a:r>
              <a:rPr lang="en-US" altLang="zh-CN" sz="2000" b="1" dirty="0" smtClean="0">
                <a:solidFill>
                  <a:srgbClr val="FF0000"/>
                </a:solidFill>
                <a:latin typeface="Comic Sans MS" pitchFamily="66" charset="0"/>
              </a:rPr>
              <a:t>congestion.</a:t>
            </a:r>
          </a:p>
          <a:p>
            <a:r>
              <a:rPr lang="en-US" altLang="zh-CN" sz="2000" dirty="0" smtClean="0">
                <a:latin typeface="Comic Sans MS" pitchFamily="66" charset="0"/>
              </a:rPr>
              <a:t>The last major design issue is to secure the network by defending it against different kinds of threats.</a:t>
            </a:r>
          </a:p>
          <a:p>
            <a:pPr>
              <a:buNone/>
            </a:pPr>
            <a:r>
              <a:rPr lang="en-US" altLang="zh-CN" sz="2000" dirty="0" smtClean="0">
                <a:latin typeface="Comic Sans MS" pitchFamily="66" charset="0"/>
              </a:rPr>
              <a:t>	-provide </a:t>
            </a:r>
            <a:r>
              <a:rPr lang="en-US" altLang="zh-CN" sz="2000" b="1" dirty="0" smtClean="0">
                <a:solidFill>
                  <a:srgbClr val="FF0000"/>
                </a:solidFill>
                <a:latin typeface="Comic Sans MS" pitchFamily="66" charset="0"/>
              </a:rPr>
              <a:t>confidentiality</a:t>
            </a:r>
            <a:r>
              <a:rPr lang="en-US" altLang="zh-CN" sz="2000" b="1" dirty="0" smtClean="0">
                <a:latin typeface="Comic Sans MS" pitchFamily="66" charset="0"/>
              </a:rPr>
              <a:t> </a:t>
            </a:r>
            <a:r>
              <a:rPr lang="en-US" altLang="zh-CN" sz="2000" dirty="0" smtClean="0">
                <a:latin typeface="Comic Sans MS" pitchFamily="66" charset="0"/>
              </a:rPr>
              <a:t>defend against this threat, and they are used in multiple layers. Mechanisms for </a:t>
            </a:r>
            <a:r>
              <a:rPr lang="en-US" altLang="zh-CN" sz="2000" b="1" dirty="0" smtClean="0">
                <a:solidFill>
                  <a:srgbClr val="FF0000"/>
                </a:solidFill>
                <a:latin typeface="Comic Sans MS" pitchFamily="66" charset="0"/>
              </a:rPr>
              <a:t>authentication</a:t>
            </a:r>
            <a:r>
              <a:rPr lang="en-US" altLang="zh-CN" sz="2000" dirty="0" smtClean="0">
                <a:latin typeface="Comic Sans MS" pitchFamily="66" charset="0"/>
              </a:rPr>
              <a:t> prevent someone from impersonating someone else.</a:t>
            </a:r>
          </a:p>
          <a:p>
            <a:pPr>
              <a:buNone/>
            </a:pPr>
            <a:r>
              <a:rPr lang="en-US" altLang="zh-CN" sz="2000" dirty="0" smtClean="0">
                <a:latin typeface="Comic Sans MS" pitchFamily="66" charset="0"/>
              </a:rPr>
              <a:t>	- mechanisms for </a:t>
            </a:r>
            <a:r>
              <a:rPr lang="en-US" altLang="zh-CN" sz="2000" b="1" dirty="0" smtClean="0">
                <a:solidFill>
                  <a:srgbClr val="FF0000"/>
                </a:solidFill>
                <a:latin typeface="Comic Sans MS" pitchFamily="66" charset="0"/>
              </a:rPr>
              <a:t>integrity</a:t>
            </a:r>
            <a:r>
              <a:rPr lang="en-US" altLang="zh-CN" sz="2000" dirty="0" smtClean="0">
                <a:latin typeface="Comic Sans MS" pitchFamily="66" charset="0"/>
              </a:rPr>
              <a:t> prevent surreptitious changes to messages, such as altering ‘‘debit my account $10’’ to ‘‘debit my account $1000.’’ All of these designs are based on cryptography</a:t>
            </a:r>
          </a:p>
          <a:p>
            <a:pPr>
              <a:buNone/>
            </a:pPr>
            <a:endParaRPr lang="en-US" altLang="zh-CN" sz="2000" dirty="0" smtClean="0">
              <a:latin typeface="Comic Sans MS"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487362"/>
          </a:xfrm>
        </p:spPr>
        <p:txBody>
          <a:bodyPr/>
          <a:lstStyle/>
          <a:p>
            <a:r>
              <a:rPr lang="en-US" altLang="zh-CN" dirty="0" smtClean="0">
                <a:solidFill>
                  <a:srgbClr val="FF0000"/>
                </a:solidFill>
                <a:latin typeface="Comic Sans MS" pitchFamily="66" charset="0"/>
              </a:rPr>
              <a:t>Network Software (Cont’d)</a:t>
            </a:r>
          </a:p>
        </p:txBody>
      </p:sp>
      <p:sp>
        <p:nvSpPr>
          <p:cNvPr id="21507" name="Rectangle 3"/>
          <p:cNvSpPr>
            <a:spLocks noGrp="1" noChangeArrowheads="1"/>
          </p:cNvSpPr>
          <p:nvPr>
            <p:ph idx="1"/>
          </p:nvPr>
        </p:nvSpPr>
        <p:spPr>
          <a:xfrm>
            <a:off x="228600" y="762000"/>
            <a:ext cx="8686800" cy="5867400"/>
          </a:xfrm>
        </p:spPr>
        <p:txBody>
          <a:bodyPr/>
          <a:lstStyle/>
          <a:p>
            <a:pPr algn="just">
              <a:lnSpc>
                <a:spcPct val="130000"/>
              </a:lnSpc>
              <a:buNone/>
            </a:pPr>
            <a:r>
              <a:rPr lang="en-US" altLang="zh-CN" sz="2400" dirty="0" smtClean="0">
                <a:solidFill>
                  <a:srgbClr val="0000FF"/>
                </a:solidFill>
                <a:latin typeface="Comic Sans MS" pitchFamily="66" charset="0"/>
              </a:rPr>
              <a:t>3. Connection-Oriented and Connectionless Services?</a:t>
            </a:r>
          </a:p>
          <a:p>
            <a:pPr lvl="1" algn="just">
              <a:lnSpc>
                <a:spcPct val="130000"/>
              </a:lnSpc>
            </a:pPr>
            <a:r>
              <a:rPr lang="en-US" altLang="zh-CN" sz="2000" dirty="0" smtClean="0">
                <a:solidFill>
                  <a:srgbClr val="FF0000"/>
                </a:solidFill>
                <a:latin typeface="Comic Sans MS" pitchFamily="66" charset="0"/>
              </a:rPr>
              <a:t>Connection-Oriented Service: </a:t>
            </a:r>
            <a:r>
              <a:rPr lang="en-US" altLang="zh-CN" sz="2000" dirty="0" smtClean="0">
                <a:latin typeface="Comic Sans MS" pitchFamily="66" charset="0"/>
              </a:rPr>
              <a:t>the service user first establishes a connection, uses the connection, and then releases the connection. (</a:t>
            </a:r>
            <a:r>
              <a:rPr lang="en-US" altLang="zh-CN" sz="2000" dirty="0" smtClean="0">
                <a:solidFill>
                  <a:srgbClr val="00B050"/>
                </a:solidFill>
                <a:latin typeface="Comic Sans MS" pitchFamily="66" charset="0"/>
              </a:rPr>
              <a:t>e.g., the telephone, tube</a:t>
            </a:r>
            <a:r>
              <a:rPr lang="en-US" altLang="zh-CN" sz="2000" dirty="0" smtClean="0">
                <a:latin typeface="Comic Sans MS" pitchFamily="66" charset="0"/>
              </a:rPr>
              <a:t>)</a:t>
            </a:r>
          </a:p>
          <a:p>
            <a:pPr lvl="1" algn="just">
              <a:lnSpc>
                <a:spcPct val="130000"/>
              </a:lnSpc>
            </a:pPr>
            <a:r>
              <a:rPr lang="en-US" altLang="zh-CN" sz="2000" dirty="0" smtClean="0">
                <a:solidFill>
                  <a:srgbClr val="FF0000"/>
                </a:solidFill>
                <a:latin typeface="Comic Sans MS" pitchFamily="66" charset="0"/>
              </a:rPr>
              <a:t>Connectionless Service: </a:t>
            </a:r>
            <a:r>
              <a:rPr lang="en-US" altLang="zh-CN" sz="2000" dirty="0" smtClean="0">
                <a:latin typeface="Comic Sans MS" pitchFamily="66" charset="0"/>
              </a:rPr>
              <a:t>Each message carries the full destination address, and each one is routed through the system independent of all the others. (</a:t>
            </a:r>
            <a:r>
              <a:rPr lang="en-US" altLang="zh-CN" sz="2000" dirty="0" smtClean="0">
                <a:solidFill>
                  <a:srgbClr val="00B050"/>
                </a:solidFill>
                <a:latin typeface="Comic Sans MS" pitchFamily="66" charset="0"/>
              </a:rPr>
              <a:t>e.g., the postal system</a:t>
            </a:r>
            <a:r>
              <a:rPr lang="en-US" altLang="zh-CN" sz="2000" dirty="0" smtClean="0">
                <a:latin typeface="Comic Sans MS" pitchFamily="66" charset="0"/>
              </a:rPr>
              <a:t>) Usually, connectionless service can not guarantee the order of messages. </a:t>
            </a:r>
          </a:p>
          <a:p>
            <a:pPr lvl="1" algn="just">
              <a:lnSpc>
                <a:spcPct val="130000"/>
              </a:lnSpc>
            </a:pPr>
            <a:r>
              <a:rPr lang="en-US" altLang="zh-CN" sz="2000" dirty="0" smtClean="0">
                <a:latin typeface="Comic Sans MS" pitchFamily="66" charset="0"/>
              </a:rPr>
              <a:t>In order to </a:t>
            </a:r>
            <a:r>
              <a:rPr lang="en-US" altLang="zh-CN" sz="2000" dirty="0" smtClean="0">
                <a:solidFill>
                  <a:srgbClr val="FF0000"/>
                </a:solidFill>
                <a:latin typeface="Comic Sans MS" pitchFamily="66" charset="0"/>
              </a:rPr>
              <a:t>enhance the reliability </a:t>
            </a:r>
            <a:r>
              <a:rPr lang="en-US" altLang="zh-CN" sz="2000" dirty="0" smtClean="0">
                <a:latin typeface="Comic Sans MS" pitchFamily="66" charset="0"/>
              </a:rPr>
              <a:t>of transmission of connection-oriented service, acknowledge each received message is helpful. </a:t>
            </a:r>
            <a:r>
              <a:rPr lang="en-US" altLang="zh-CN" sz="2000" dirty="0" smtClean="0">
                <a:solidFill>
                  <a:srgbClr val="00B050"/>
                </a:solidFill>
                <a:latin typeface="Comic Sans MS" pitchFamily="66" charset="0"/>
              </a:rPr>
              <a:t>For example, the file transfer.</a:t>
            </a:r>
          </a:p>
          <a:p>
            <a:pPr lvl="1" algn="just">
              <a:lnSpc>
                <a:spcPct val="130000"/>
              </a:lnSpc>
            </a:pPr>
            <a:r>
              <a:rPr lang="en-US" altLang="zh-CN" sz="2000" dirty="0" smtClean="0">
                <a:latin typeface="Comic Sans MS" pitchFamily="66" charset="0"/>
              </a:rPr>
              <a:t>However, some applications prefer fast speed than the reliability. </a:t>
            </a:r>
            <a:r>
              <a:rPr lang="en-US" altLang="zh-CN" sz="2000" dirty="0" smtClean="0">
                <a:solidFill>
                  <a:srgbClr val="00B050"/>
                </a:solidFill>
                <a:latin typeface="Comic Sans MS" pitchFamily="66" charset="0"/>
              </a:rPr>
              <a:t>For example, the digitized voice traffic, video conference.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6400800"/>
          </a:xfrm>
        </p:spPr>
        <p:txBody>
          <a:bodyPr/>
          <a:lstStyle/>
          <a:p>
            <a:pPr>
              <a:buNone/>
            </a:pPr>
            <a:r>
              <a:rPr lang="en-US" altLang="zh-CN" sz="2000" dirty="0" smtClean="0">
                <a:solidFill>
                  <a:srgbClr val="FF0000"/>
                </a:solidFill>
                <a:latin typeface="Comic Sans MS" pitchFamily="66" charset="0"/>
              </a:rPr>
              <a:t>Reliable connection-oriented service has two minor variations: </a:t>
            </a:r>
          </a:p>
          <a:p>
            <a:pPr>
              <a:buNone/>
            </a:pPr>
            <a:r>
              <a:rPr lang="en-US" altLang="zh-CN" sz="2000" dirty="0" smtClean="0">
                <a:latin typeface="Comic Sans MS" pitchFamily="66" charset="0"/>
              </a:rPr>
              <a:t>    </a:t>
            </a:r>
            <a:r>
              <a:rPr lang="en-US" altLang="zh-CN" sz="2000" dirty="0" smtClean="0">
                <a:solidFill>
                  <a:srgbClr val="FF0000"/>
                </a:solidFill>
                <a:latin typeface="Comic Sans MS" pitchFamily="66" charset="0"/>
              </a:rPr>
              <a:t>1. Message Sequences </a:t>
            </a:r>
            <a:r>
              <a:rPr lang="en-US" altLang="zh-CN" sz="2000" dirty="0" smtClean="0">
                <a:latin typeface="Comic Sans MS" pitchFamily="66" charset="0"/>
              </a:rPr>
              <a:t>- When two 1024-byte messages are sent,    </a:t>
            </a:r>
          </a:p>
          <a:p>
            <a:pPr>
              <a:buNone/>
            </a:pPr>
            <a:r>
              <a:rPr lang="en-US" altLang="zh-CN" sz="2000" dirty="0" smtClean="0">
                <a:latin typeface="Comic Sans MS" pitchFamily="66" charset="0"/>
              </a:rPr>
              <a:t>       they arrive as two distinct 1024- byte messages, never as one </a:t>
            </a:r>
          </a:p>
          <a:p>
            <a:pPr>
              <a:buNone/>
            </a:pPr>
            <a:r>
              <a:rPr lang="en-US" altLang="zh-CN" sz="2000" dirty="0" smtClean="0">
                <a:latin typeface="Comic Sans MS" pitchFamily="66" charset="0"/>
              </a:rPr>
              <a:t>       2048-byte message.</a:t>
            </a:r>
          </a:p>
          <a:p>
            <a:pPr>
              <a:buNone/>
            </a:pPr>
            <a:r>
              <a:rPr lang="en-US" altLang="zh-CN" sz="2000" dirty="0" smtClean="0">
                <a:solidFill>
                  <a:srgbClr val="FF0000"/>
                </a:solidFill>
                <a:latin typeface="Comic Sans MS" pitchFamily="66" charset="0"/>
              </a:rPr>
              <a:t>    2. Byte Streams-</a:t>
            </a:r>
            <a:r>
              <a:rPr lang="en-US" sz="2000" dirty="0" smtClean="0"/>
              <a:t> </a:t>
            </a:r>
            <a:r>
              <a:rPr lang="en-US" altLang="zh-CN" sz="2000" dirty="0" smtClean="0">
                <a:latin typeface="Comic Sans MS" pitchFamily="66" charset="0"/>
              </a:rPr>
              <a:t>the connection is simply a stream of bytes, </a:t>
            </a:r>
          </a:p>
          <a:p>
            <a:pPr>
              <a:buNone/>
            </a:pPr>
            <a:r>
              <a:rPr lang="en-US" altLang="zh-CN" sz="2000" dirty="0" smtClean="0">
                <a:latin typeface="Comic Sans MS" pitchFamily="66" charset="0"/>
              </a:rPr>
              <a:t>         with no message boundaries. </a:t>
            </a:r>
          </a:p>
          <a:p>
            <a:pPr>
              <a:buNone/>
            </a:pPr>
            <a:r>
              <a:rPr lang="en-US" altLang="zh-CN" sz="2000" dirty="0" smtClean="0">
                <a:latin typeface="Comic Sans MS" pitchFamily="66" charset="0"/>
              </a:rPr>
              <a:t>	   To download a DVD movie, a byte stream from the server to   </a:t>
            </a:r>
          </a:p>
          <a:p>
            <a:pPr>
              <a:buNone/>
            </a:pPr>
            <a:r>
              <a:rPr lang="en-US" altLang="zh-CN" sz="2000" dirty="0" smtClean="0">
                <a:latin typeface="Comic Sans MS" pitchFamily="66" charset="0"/>
              </a:rPr>
              <a:t>        the user’s computer is all that is needed.</a:t>
            </a:r>
          </a:p>
          <a:p>
            <a:pPr>
              <a:buNone/>
            </a:pPr>
            <a:r>
              <a:rPr lang="en-US" altLang="zh-CN" sz="2000" dirty="0" smtClean="0">
                <a:latin typeface="Comic Sans MS" pitchFamily="66" charset="0"/>
              </a:rPr>
              <a:t>	  For some applications, the transit delays introduced by  </a:t>
            </a:r>
          </a:p>
          <a:p>
            <a:pPr>
              <a:buNone/>
            </a:pPr>
            <a:r>
              <a:rPr lang="en-US" altLang="zh-CN" sz="2000" dirty="0" smtClean="0">
                <a:latin typeface="Comic Sans MS" pitchFamily="66" charset="0"/>
              </a:rPr>
              <a:t>        acknowledgements are unacceptable. </a:t>
            </a:r>
          </a:p>
          <a:p>
            <a:pPr>
              <a:buNone/>
            </a:pPr>
            <a:r>
              <a:rPr lang="en-US" altLang="zh-CN" sz="2000" dirty="0" smtClean="0">
                <a:latin typeface="Comic Sans MS" pitchFamily="66" charset="0"/>
              </a:rPr>
              <a:t>	  One such application is digitized voice traffic for </a:t>
            </a:r>
            <a:r>
              <a:rPr lang="en-US" altLang="zh-CN" sz="2000" dirty="0" smtClean="0">
                <a:solidFill>
                  <a:srgbClr val="FF0000"/>
                </a:solidFill>
                <a:latin typeface="Comic Sans MS" pitchFamily="66" charset="0"/>
              </a:rPr>
              <a:t>voice over IP</a:t>
            </a:r>
            <a:r>
              <a:rPr lang="en-US" altLang="zh-CN" sz="2000" dirty="0" smtClean="0">
                <a:latin typeface="Comic Sans MS" pitchFamily="66" charset="0"/>
              </a:rPr>
              <a:t>.</a:t>
            </a:r>
          </a:p>
          <a:p>
            <a:pPr>
              <a:buNone/>
            </a:pPr>
            <a:r>
              <a:rPr lang="en-US" altLang="zh-CN" sz="2000" dirty="0" smtClean="0">
                <a:solidFill>
                  <a:srgbClr val="FF0000"/>
                </a:solidFill>
                <a:latin typeface="Comic Sans MS" pitchFamily="66" charset="0"/>
              </a:rPr>
              <a:t>Unreliable </a:t>
            </a:r>
            <a:r>
              <a:rPr lang="en-US" altLang="zh-CN" sz="2000" dirty="0" smtClean="0">
                <a:latin typeface="Comic Sans MS" pitchFamily="66" charset="0"/>
              </a:rPr>
              <a:t>(meaning not acknowledged) connectionless service is often called </a:t>
            </a:r>
            <a:r>
              <a:rPr lang="en-US" altLang="zh-CN" sz="2000" dirty="0" smtClean="0">
                <a:solidFill>
                  <a:srgbClr val="FF0000"/>
                </a:solidFill>
                <a:latin typeface="Comic Sans MS" pitchFamily="66" charset="0"/>
              </a:rPr>
              <a:t>datagram service</a:t>
            </a:r>
            <a:r>
              <a:rPr lang="en-US" altLang="zh-CN" sz="2000" dirty="0" smtClean="0">
                <a:latin typeface="Comic Sans MS" pitchFamily="66" charset="0"/>
              </a:rPr>
              <a:t>, in analogy with telegram service, which also does not return an acknowledgement to the sender.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228600" y="808037"/>
            <a:ext cx="8229600" cy="563563"/>
          </a:xfrm>
        </p:spPr>
        <p:txBody>
          <a:bodyPr/>
          <a:lstStyle/>
          <a:p>
            <a:r>
              <a:rPr lang="en-US" altLang="zh-CN" dirty="0" smtClean="0">
                <a:solidFill>
                  <a:srgbClr val="0000FF"/>
                </a:solidFill>
                <a:latin typeface="Comic Sans MS" pitchFamily="66" charset="0"/>
              </a:rPr>
              <a:t>Six different types of service</a:t>
            </a:r>
          </a:p>
        </p:txBody>
      </p:sp>
      <p:pic>
        <p:nvPicPr>
          <p:cNvPr id="22532" name="Picture 5"/>
          <p:cNvPicPr>
            <a:picLocks noChangeAspect="1" noChangeArrowheads="1"/>
          </p:cNvPicPr>
          <p:nvPr/>
        </p:nvPicPr>
        <p:blipFill>
          <a:blip r:embed="rId2" cstate="print"/>
          <a:srcRect/>
          <a:stretch>
            <a:fillRect/>
          </a:stretch>
        </p:blipFill>
        <p:spPr bwMode="auto">
          <a:xfrm>
            <a:off x="155331" y="1447800"/>
            <a:ext cx="8760069" cy="3886200"/>
          </a:xfrm>
          <a:prstGeom prst="rect">
            <a:avLst/>
          </a:prstGeom>
          <a:noFill/>
          <a:ln w="9525">
            <a:noFill/>
            <a:miter lim="800000"/>
            <a:headEnd/>
            <a:tailEnd/>
          </a:ln>
        </p:spPr>
      </p:pic>
      <p:sp>
        <p:nvSpPr>
          <p:cNvPr id="22533" name="Text Box 6"/>
          <p:cNvSpPr txBox="1">
            <a:spLocks noChangeArrowheads="1"/>
          </p:cNvSpPr>
          <p:nvPr/>
        </p:nvSpPr>
        <p:spPr bwMode="auto">
          <a:xfrm>
            <a:off x="76200" y="5638800"/>
            <a:ext cx="9067800" cy="646331"/>
          </a:xfrm>
          <a:prstGeom prst="rect">
            <a:avLst/>
          </a:prstGeom>
          <a:noFill/>
          <a:ln w="9525">
            <a:noFill/>
            <a:miter lim="800000"/>
            <a:headEnd/>
            <a:tailEnd/>
          </a:ln>
        </p:spPr>
        <p:txBody>
          <a:bodyPr wrap="square">
            <a:spAutoFit/>
          </a:bodyPr>
          <a:lstStyle/>
          <a:p>
            <a:pPr>
              <a:spcBef>
                <a:spcPct val="50000"/>
              </a:spcBef>
            </a:pPr>
            <a:r>
              <a:rPr lang="en-US" altLang="zh-CN" sz="1800" dirty="0"/>
              <a:t>both reliable and unreliable connection-oriented and connectionless communication coexist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228600" y="228600"/>
            <a:ext cx="8610600" cy="3276600"/>
          </a:xfrm>
        </p:spPr>
        <p:txBody>
          <a:bodyPr/>
          <a:lstStyle/>
          <a:p>
            <a:pPr>
              <a:buNone/>
            </a:pPr>
            <a:r>
              <a:rPr lang="en-US" altLang="zh-CN" b="1" dirty="0" smtClean="0">
                <a:solidFill>
                  <a:srgbClr val="0000FF"/>
                </a:solidFill>
                <a:latin typeface="Comic Sans MS" pitchFamily="66" charset="0"/>
              </a:rPr>
              <a:t>4. Service Primitives</a:t>
            </a:r>
          </a:p>
          <a:p>
            <a:r>
              <a:rPr lang="en-US" altLang="zh-CN" sz="2000" dirty="0" smtClean="0">
                <a:latin typeface="Comic Sans MS" pitchFamily="66" charset="0"/>
              </a:rPr>
              <a:t>A service is formally specified by a set of </a:t>
            </a:r>
            <a:r>
              <a:rPr lang="en-US" altLang="zh-CN" sz="2000" dirty="0" smtClean="0">
                <a:solidFill>
                  <a:srgbClr val="FF0000"/>
                </a:solidFill>
                <a:latin typeface="Comic Sans MS" pitchFamily="66" charset="0"/>
              </a:rPr>
              <a:t>primitives (operations) </a:t>
            </a:r>
            <a:r>
              <a:rPr lang="en-US" altLang="zh-CN" sz="2000" dirty="0" smtClean="0">
                <a:latin typeface="Comic Sans MS" pitchFamily="66" charset="0"/>
              </a:rPr>
              <a:t>available to user processes to access the service. </a:t>
            </a:r>
          </a:p>
          <a:p>
            <a:r>
              <a:rPr lang="en-US" altLang="zh-CN" sz="2000" dirty="0" smtClean="0">
                <a:latin typeface="Comic Sans MS" pitchFamily="66" charset="0"/>
              </a:rPr>
              <a:t>These primitives tell the service to perform some action or report on an action taken by a peer entity.</a:t>
            </a:r>
          </a:p>
          <a:p>
            <a:r>
              <a:rPr lang="en-US" altLang="zh-CN" sz="2000" dirty="0" smtClean="0">
                <a:latin typeface="Comic Sans MS" pitchFamily="66" charset="0"/>
              </a:rPr>
              <a:t>The set of primitives available depends on the nature of the service being provided.</a:t>
            </a:r>
          </a:p>
        </p:txBody>
      </p:sp>
      <p:pic>
        <p:nvPicPr>
          <p:cNvPr id="1026" name="Picture 2"/>
          <p:cNvPicPr>
            <a:picLocks noChangeAspect="1" noChangeArrowheads="1"/>
          </p:cNvPicPr>
          <p:nvPr/>
        </p:nvPicPr>
        <p:blipFill>
          <a:blip r:embed="rId2" cstate="print"/>
          <a:srcRect/>
          <a:stretch>
            <a:fillRect/>
          </a:stretch>
        </p:blipFill>
        <p:spPr bwMode="auto">
          <a:xfrm>
            <a:off x="1295400" y="2971800"/>
            <a:ext cx="5791200" cy="2343150"/>
          </a:xfrm>
          <a:prstGeom prst="rect">
            <a:avLst/>
          </a:prstGeom>
          <a:noFill/>
          <a:ln w="9525">
            <a:noFill/>
            <a:miter lim="800000"/>
            <a:headEnd/>
            <a:tailEnd/>
          </a:ln>
          <a:effectLst/>
        </p:spPr>
      </p:pic>
      <p:sp>
        <p:nvSpPr>
          <p:cNvPr id="11" name="Rectangle 10"/>
          <p:cNvSpPr/>
          <p:nvPr/>
        </p:nvSpPr>
        <p:spPr>
          <a:xfrm>
            <a:off x="838200" y="5410200"/>
            <a:ext cx="7467600" cy="707886"/>
          </a:xfrm>
          <a:prstGeom prst="rect">
            <a:avLst/>
          </a:prstGeom>
        </p:spPr>
        <p:txBody>
          <a:bodyPr wrap="square">
            <a:spAutoFit/>
          </a:bodyPr>
          <a:lstStyle/>
          <a:p>
            <a:r>
              <a:rPr lang="en-US" dirty="0" smtClean="0">
                <a:solidFill>
                  <a:srgbClr val="FF0000"/>
                </a:solidFill>
              </a:rPr>
              <a:t>Six service primitives that provide a simple connection-oriented service.</a:t>
            </a:r>
            <a:endParaRPr lang="en-US"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7"/>
          <p:cNvSpPr txBox="1">
            <a:spLocks noChangeArrowheads="1"/>
          </p:cNvSpPr>
          <p:nvPr/>
        </p:nvSpPr>
        <p:spPr bwMode="auto">
          <a:xfrm>
            <a:off x="76200" y="3429000"/>
            <a:ext cx="9067800" cy="369332"/>
          </a:xfrm>
          <a:prstGeom prst="rect">
            <a:avLst/>
          </a:prstGeom>
          <a:noFill/>
          <a:ln w="9525">
            <a:noFill/>
            <a:miter lim="800000"/>
            <a:headEnd/>
            <a:tailEnd/>
          </a:ln>
        </p:spPr>
        <p:txBody>
          <a:bodyPr wrap="square">
            <a:spAutoFit/>
          </a:bodyPr>
          <a:lstStyle/>
          <a:p>
            <a:pPr>
              <a:spcBef>
                <a:spcPct val="50000"/>
              </a:spcBef>
            </a:pPr>
            <a:r>
              <a:rPr lang="en-US" altLang="zh-CN" sz="1800" dirty="0" smtClean="0">
                <a:solidFill>
                  <a:srgbClr val="FF0000"/>
                </a:solidFill>
              </a:rPr>
              <a:t>Packets sent in a simple client-server interaction on a connection-oriented network </a:t>
            </a:r>
            <a:endParaRPr lang="en-US" altLang="zh-CN" sz="1800" dirty="0">
              <a:solidFill>
                <a:srgbClr val="FF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381000" y="381000"/>
            <a:ext cx="7905750" cy="2390775"/>
          </a:xfrm>
          <a:prstGeom prst="rect">
            <a:avLst/>
          </a:prstGeom>
          <a:noFill/>
          <a:ln w="9525">
            <a:noFill/>
            <a:miter lim="800000"/>
            <a:headEnd/>
            <a:tailEnd/>
          </a:ln>
          <a:effectLst/>
        </p:spPr>
      </p:pic>
      <p:sp>
        <p:nvSpPr>
          <p:cNvPr id="9" name="Rectangle 8"/>
          <p:cNvSpPr/>
          <p:nvPr/>
        </p:nvSpPr>
        <p:spPr>
          <a:xfrm>
            <a:off x="609600" y="3075057"/>
            <a:ext cx="7467600" cy="369332"/>
          </a:xfrm>
          <a:prstGeom prst="rect">
            <a:avLst/>
          </a:prstGeom>
        </p:spPr>
        <p:txBody>
          <a:bodyPr wrap="square">
            <a:spAutoFit/>
          </a:bodyPr>
          <a:lstStyle/>
          <a:p>
            <a:pPr>
              <a:spcBef>
                <a:spcPct val="50000"/>
              </a:spcBef>
            </a:pPr>
            <a:r>
              <a:rPr lang="en-US" altLang="zh-CN" sz="1800" dirty="0" smtClean="0">
                <a:solidFill>
                  <a:srgbClr val="FF0000"/>
                </a:solidFill>
              </a:rPr>
              <a:t>simple client-server interaction using acknowledged </a:t>
            </a:r>
            <a:r>
              <a:rPr lang="en-US" altLang="zh-CN" sz="1800" dirty="0" err="1" smtClean="0">
                <a:solidFill>
                  <a:srgbClr val="FF0000"/>
                </a:solidFill>
              </a:rPr>
              <a:t>datagrams</a:t>
            </a:r>
            <a:endParaRPr lang="en-US" altLang="zh-CN" sz="1800" dirty="0" smtClean="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792162"/>
          </a:xfrm>
        </p:spPr>
        <p:txBody>
          <a:bodyPr/>
          <a:lstStyle/>
          <a:p>
            <a:r>
              <a:rPr lang="en-US" altLang="zh-CN" dirty="0" smtClean="0">
                <a:solidFill>
                  <a:srgbClr val="FF0000"/>
                </a:solidFill>
                <a:latin typeface="Comic Sans MS" pitchFamily="66" charset="0"/>
              </a:rPr>
              <a:t>Introduction (Cont’d)</a:t>
            </a:r>
          </a:p>
        </p:txBody>
      </p:sp>
      <p:sp>
        <p:nvSpPr>
          <p:cNvPr id="6147" name="Rectangle 3"/>
          <p:cNvSpPr>
            <a:spLocks noGrp="1" noChangeArrowheads="1"/>
          </p:cNvSpPr>
          <p:nvPr>
            <p:ph idx="1"/>
          </p:nvPr>
        </p:nvSpPr>
        <p:spPr>
          <a:xfrm>
            <a:off x="228600" y="1143000"/>
            <a:ext cx="8458200" cy="4983163"/>
          </a:xfrm>
        </p:spPr>
        <p:txBody>
          <a:bodyPr/>
          <a:lstStyle/>
          <a:p>
            <a:pPr>
              <a:lnSpc>
                <a:spcPct val="90000"/>
              </a:lnSpc>
            </a:pPr>
            <a:r>
              <a:rPr lang="en-US" altLang="zh-CN" dirty="0" smtClean="0"/>
              <a:t>What is Computer Network?</a:t>
            </a:r>
          </a:p>
          <a:p>
            <a:pPr lvl="1">
              <a:lnSpc>
                <a:spcPct val="90000"/>
              </a:lnSpc>
            </a:pPr>
            <a:r>
              <a:rPr lang="en-US" altLang="zh-CN" dirty="0" smtClean="0"/>
              <a:t>we will use the term ''computer network'' to mean a collection of autonomous computers interconnected by a single technology.</a:t>
            </a:r>
          </a:p>
          <a:p>
            <a:pPr lvl="1">
              <a:lnSpc>
                <a:spcPct val="90000"/>
              </a:lnSpc>
            </a:pPr>
            <a:r>
              <a:rPr lang="en-US" altLang="zh-CN" dirty="0" smtClean="0"/>
              <a:t>Two computers are said to be interconnected if they are able to exchange information.</a:t>
            </a:r>
          </a:p>
          <a:p>
            <a:pPr lvl="1">
              <a:lnSpc>
                <a:spcPct val="90000"/>
              </a:lnSpc>
            </a:pPr>
            <a:r>
              <a:rPr lang="en-US" altLang="zh-CN" dirty="0" smtClean="0"/>
              <a:t>copper wire; fiber optics, microwaves, infrared, and communication satellites, etc.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
            <a:ext cx="8229600" cy="457200"/>
          </a:xfrm>
        </p:spPr>
        <p:txBody>
          <a:bodyPr/>
          <a:lstStyle/>
          <a:p>
            <a:r>
              <a:rPr lang="en-US" altLang="zh-CN" sz="2800" dirty="0" smtClean="0">
                <a:solidFill>
                  <a:srgbClr val="FF0000"/>
                </a:solidFill>
                <a:latin typeface="Comic Sans MS" pitchFamily="66" charset="0"/>
              </a:rPr>
              <a:t/>
            </a:r>
            <a:br>
              <a:rPr lang="en-US" altLang="zh-CN" sz="2800" dirty="0" smtClean="0">
                <a:solidFill>
                  <a:srgbClr val="FF0000"/>
                </a:solidFill>
                <a:latin typeface="Comic Sans MS" pitchFamily="66" charset="0"/>
              </a:rPr>
            </a:br>
            <a:r>
              <a:rPr lang="en-US" altLang="zh-CN" sz="2800" dirty="0" smtClean="0">
                <a:solidFill>
                  <a:srgbClr val="FF0000"/>
                </a:solidFill>
                <a:latin typeface="Comic Sans MS" pitchFamily="66" charset="0"/>
              </a:rPr>
              <a:t>III. Reference Models</a:t>
            </a:r>
            <a:br>
              <a:rPr lang="en-US" altLang="zh-CN" sz="2800" dirty="0" smtClean="0">
                <a:solidFill>
                  <a:srgbClr val="FF0000"/>
                </a:solidFill>
                <a:latin typeface="Comic Sans MS" pitchFamily="66" charset="0"/>
              </a:rPr>
            </a:br>
            <a:endParaRPr lang="en-US" altLang="zh-CN" sz="2800" dirty="0" smtClean="0">
              <a:solidFill>
                <a:srgbClr val="FF0000"/>
              </a:solidFill>
              <a:latin typeface="Comic Sans MS" pitchFamily="66" charset="0"/>
            </a:endParaRPr>
          </a:p>
        </p:txBody>
      </p:sp>
      <p:sp>
        <p:nvSpPr>
          <p:cNvPr id="24579" name="Rectangle 3"/>
          <p:cNvSpPr>
            <a:spLocks noGrp="1" noChangeArrowheads="1"/>
          </p:cNvSpPr>
          <p:nvPr>
            <p:ph idx="1"/>
          </p:nvPr>
        </p:nvSpPr>
        <p:spPr>
          <a:xfrm>
            <a:off x="152400" y="457200"/>
            <a:ext cx="8763000" cy="6400800"/>
          </a:xfrm>
        </p:spPr>
        <p:txBody>
          <a:bodyPr/>
          <a:lstStyle/>
          <a:p>
            <a:pPr algn="just">
              <a:buNone/>
            </a:pPr>
            <a:r>
              <a:rPr lang="en-US" altLang="zh-CN" sz="2200" b="1" dirty="0" smtClean="0">
                <a:solidFill>
                  <a:srgbClr val="0000FF"/>
                </a:solidFill>
              </a:rPr>
              <a:t>Two important network architectures: </a:t>
            </a:r>
          </a:p>
          <a:p>
            <a:pPr algn="just"/>
            <a:r>
              <a:rPr lang="en-US" altLang="zh-CN" sz="2200" dirty="0" smtClean="0"/>
              <a:t>The OSI reference model </a:t>
            </a:r>
            <a:r>
              <a:rPr lang="en-US" altLang="zh-CN" sz="2200" dirty="0" smtClean="0">
                <a:solidFill>
                  <a:srgbClr val="FF0000"/>
                </a:solidFill>
              </a:rPr>
              <a:t>(Open Systems Interconnection)</a:t>
            </a:r>
            <a:endParaRPr lang="en-US" altLang="zh-CN" sz="2200" dirty="0" smtClean="0"/>
          </a:p>
          <a:p>
            <a:pPr algn="just"/>
            <a:r>
              <a:rPr lang="en-US" altLang="zh-CN" sz="2200" dirty="0" smtClean="0"/>
              <a:t> The TCP/IP reference model.</a:t>
            </a:r>
          </a:p>
          <a:p>
            <a:pPr algn="just">
              <a:buNone/>
            </a:pPr>
            <a:r>
              <a:rPr lang="en-US" altLang="zh-CN" sz="2200" b="1" dirty="0" smtClean="0">
                <a:solidFill>
                  <a:srgbClr val="FF0000"/>
                </a:solidFill>
              </a:rPr>
              <a:t>OSI reference model: </a:t>
            </a:r>
            <a:r>
              <a:rPr lang="en-US" altLang="zh-CN" sz="2200" dirty="0" smtClean="0"/>
              <a:t>(Day and Zimmermann, 1983)</a:t>
            </a:r>
          </a:p>
          <a:p>
            <a:pPr algn="just"/>
            <a:r>
              <a:rPr lang="en-US" altLang="zh-CN" sz="2200" dirty="0" smtClean="0"/>
              <a:t>Developed by the International Standards Organization (</a:t>
            </a:r>
            <a:r>
              <a:rPr lang="en-US" altLang="zh-CN" sz="2200" dirty="0" smtClean="0">
                <a:solidFill>
                  <a:srgbClr val="0000FF"/>
                </a:solidFill>
              </a:rPr>
              <a:t>ISO</a:t>
            </a:r>
            <a:r>
              <a:rPr lang="en-US" altLang="zh-CN" sz="2200" dirty="0" smtClean="0"/>
              <a:t>) so it is called as </a:t>
            </a:r>
            <a:r>
              <a:rPr lang="en-US" altLang="zh-CN" sz="2200" dirty="0" smtClean="0">
                <a:solidFill>
                  <a:srgbClr val="FF0000"/>
                </a:solidFill>
              </a:rPr>
              <a:t>ISO</a:t>
            </a:r>
            <a:r>
              <a:rPr lang="en-US" altLang="zh-CN" sz="2200" dirty="0" smtClean="0"/>
              <a:t> </a:t>
            </a:r>
            <a:r>
              <a:rPr lang="en-US" altLang="zh-CN" sz="2200" dirty="0" smtClean="0">
                <a:solidFill>
                  <a:srgbClr val="FF0000"/>
                </a:solidFill>
              </a:rPr>
              <a:t>OSI reference model </a:t>
            </a:r>
            <a:r>
              <a:rPr lang="en-US" altLang="zh-CN" sz="2200" dirty="0" smtClean="0"/>
              <a:t>because it deals with connecting open systems for communication with other systems.</a:t>
            </a:r>
          </a:p>
          <a:p>
            <a:pPr algn="just"/>
            <a:r>
              <a:rPr lang="en-US" altLang="zh-CN" sz="2200" dirty="0" smtClean="0"/>
              <a:t>It is rarely used today.</a:t>
            </a:r>
          </a:p>
          <a:p>
            <a:pPr algn="just"/>
            <a:r>
              <a:rPr lang="en-US" altLang="zh-CN" sz="2200" dirty="0" smtClean="0"/>
              <a:t>OSI model itself is not a network architecture because it does not specify the exact services and protocols to be used in each layer.</a:t>
            </a:r>
          </a:p>
          <a:p>
            <a:pPr algn="just"/>
            <a:r>
              <a:rPr lang="en-US" altLang="zh-CN" sz="2200" dirty="0" smtClean="0"/>
              <a:t>Although the protocols associated with the OSI model are not used any more, the model itself is actually quite general and still valid, and the features discussed at each layer are still very important.</a:t>
            </a:r>
          </a:p>
          <a:p>
            <a:pPr algn="just">
              <a:buNone/>
            </a:pPr>
            <a:r>
              <a:rPr lang="en-US" altLang="zh-CN" sz="2200" b="1" dirty="0" smtClean="0">
                <a:solidFill>
                  <a:srgbClr val="FF0000"/>
                </a:solidFill>
              </a:rPr>
              <a:t>TCP/IP reference model: </a:t>
            </a:r>
            <a:r>
              <a:rPr lang="en-US" altLang="zh-CN" sz="2200" dirty="0" smtClean="0"/>
              <a:t>developed by </a:t>
            </a:r>
            <a:r>
              <a:rPr lang="en-US" altLang="zh-CN" sz="2200" dirty="0" smtClean="0">
                <a:solidFill>
                  <a:srgbClr val="0000FF"/>
                </a:solidFill>
              </a:rPr>
              <a:t>ARPANET (</a:t>
            </a:r>
            <a:r>
              <a:rPr lang="en-US" sz="2400" dirty="0" smtClean="0"/>
              <a:t>Advanced Research Projects Agency Network</a:t>
            </a:r>
            <a:r>
              <a:rPr lang="en-US" altLang="zh-CN" sz="2200" dirty="0" smtClean="0">
                <a:solidFill>
                  <a:srgbClr val="0000FF"/>
                </a:solidFill>
              </a:rPr>
              <a:t>)-</a:t>
            </a:r>
            <a:r>
              <a:rPr lang="en-US" altLang="zh-CN" sz="2200" dirty="0" smtClean="0"/>
              <a:t> Used to construct the Internet today.</a:t>
            </a:r>
          </a:p>
          <a:p>
            <a:pPr algn="just"/>
            <a:r>
              <a:rPr lang="en-US" altLang="zh-CN" sz="2200" dirty="0" smtClean="0"/>
              <a:t>The model itself is not of much use but the protocols are widely used.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4953000"/>
          </a:xfrm>
        </p:spPr>
        <p:txBody>
          <a:bodyPr/>
          <a:lstStyle/>
          <a:p>
            <a:pPr algn="just">
              <a:buNone/>
            </a:pPr>
            <a:r>
              <a:rPr lang="en-US" sz="2300" dirty="0" smtClean="0">
                <a:solidFill>
                  <a:srgbClr val="FF0000"/>
                </a:solidFill>
              </a:rPr>
              <a:t>The OSI model has seven layers. </a:t>
            </a:r>
          </a:p>
          <a:p>
            <a:pPr algn="just">
              <a:buNone/>
            </a:pPr>
            <a:r>
              <a:rPr lang="en-US" sz="2300" dirty="0" smtClean="0"/>
              <a:t>The principles that were applied to arrive at the seven layers can be briefly summarized as follows:</a:t>
            </a:r>
          </a:p>
          <a:p>
            <a:pPr algn="just">
              <a:buNone/>
            </a:pPr>
            <a:r>
              <a:rPr lang="en-US" sz="2300" dirty="0" smtClean="0"/>
              <a:t>1. A layer should be created where a different abstraction is needed.</a:t>
            </a:r>
          </a:p>
          <a:p>
            <a:pPr algn="just">
              <a:buNone/>
            </a:pPr>
            <a:r>
              <a:rPr lang="en-US" sz="2300" dirty="0" smtClean="0"/>
              <a:t>2. Each layer should perform a well-defined function.</a:t>
            </a:r>
          </a:p>
          <a:p>
            <a:pPr algn="just">
              <a:buNone/>
            </a:pPr>
            <a:r>
              <a:rPr lang="en-US" sz="2300" dirty="0" smtClean="0"/>
              <a:t>3. The function of each layer should be chosen with an eye toward defining internationally standardized protocols.</a:t>
            </a:r>
          </a:p>
          <a:p>
            <a:pPr algn="just">
              <a:buNone/>
            </a:pPr>
            <a:r>
              <a:rPr lang="en-US" sz="2300" dirty="0" smtClean="0"/>
              <a:t>4. The layer boundaries should be chosen to minimize the information flow across the interfaces.</a:t>
            </a:r>
          </a:p>
          <a:p>
            <a:pPr algn="just">
              <a:buNone/>
            </a:pPr>
            <a:r>
              <a:rPr lang="en-US" sz="2300" dirty="0" smtClean="0"/>
              <a:t>5. The number of layers should be large enough that distinct functions need not be thrown together in the same layer out of necessity and small enough that the architecture does not become unwieldy.</a:t>
            </a:r>
            <a:endParaRPr lang="en-US" sz="23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4"/>
          <p:cNvPicPr>
            <a:picLocks noChangeAspect="1" noChangeArrowheads="1"/>
          </p:cNvPicPr>
          <p:nvPr/>
        </p:nvPicPr>
        <p:blipFill>
          <a:blip r:embed="rId2" cstate="print"/>
          <a:srcRect/>
          <a:stretch>
            <a:fillRect/>
          </a:stretch>
        </p:blipFill>
        <p:spPr bwMode="auto">
          <a:xfrm>
            <a:off x="1447800" y="152400"/>
            <a:ext cx="6781800" cy="6251172"/>
          </a:xfrm>
          <a:prstGeom prst="rect">
            <a:avLst/>
          </a:prstGeom>
          <a:noFill/>
          <a:ln w="9525">
            <a:noFill/>
            <a:miter lim="800000"/>
            <a:headEnd/>
            <a:tailEnd/>
          </a:ln>
        </p:spPr>
      </p:pic>
      <p:sp>
        <p:nvSpPr>
          <p:cNvPr id="25604" name="Text Box 5"/>
          <p:cNvSpPr txBox="1">
            <a:spLocks noChangeArrowheads="1"/>
          </p:cNvSpPr>
          <p:nvPr/>
        </p:nvSpPr>
        <p:spPr bwMode="auto">
          <a:xfrm>
            <a:off x="2286000" y="6400800"/>
            <a:ext cx="4953000" cy="369332"/>
          </a:xfrm>
          <a:prstGeom prst="rect">
            <a:avLst/>
          </a:prstGeom>
          <a:noFill/>
          <a:ln w="9525">
            <a:noFill/>
            <a:miter lim="800000"/>
            <a:headEnd/>
            <a:tailEnd/>
          </a:ln>
        </p:spPr>
        <p:txBody>
          <a:bodyPr wrap="square">
            <a:spAutoFit/>
          </a:bodyPr>
          <a:lstStyle/>
          <a:p>
            <a:pPr algn="ctr">
              <a:spcBef>
                <a:spcPct val="50000"/>
              </a:spcBef>
            </a:pPr>
            <a:r>
              <a:rPr lang="en-US" altLang="zh-CN" sz="1800" b="1" dirty="0">
                <a:solidFill>
                  <a:srgbClr val="FF0000"/>
                </a:solidFill>
              </a:rPr>
              <a:t>OSI </a:t>
            </a:r>
            <a:r>
              <a:rPr lang="en-US" altLang="zh-CN" sz="1800" b="1" dirty="0" smtClean="0">
                <a:solidFill>
                  <a:srgbClr val="FF0000"/>
                </a:solidFill>
              </a:rPr>
              <a:t>Reference model</a:t>
            </a:r>
            <a:endParaRPr lang="en-US" altLang="zh-CN" sz="1800" b="1"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04800" y="685800"/>
            <a:ext cx="8305800" cy="5334000"/>
          </a:xfrm>
        </p:spPr>
        <p:txBody>
          <a:bodyPr/>
          <a:lstStyle/>
          <a:p>
            <a:pPr marL="457200" indent="-457200" algn="just">
              <a:spcBef>
                <a:spcPts val="0"/>
              </a:spcBef>
              <a:buAutoNum type="arabicPeriod"/>
            </a:pPr>
            <a:r>
              <a:rPr lang="en-US" altLang="zh-CN" sz="2400" b="1" dirty="0" smtClean="0">
                <a:solidFill>
                  <a:srgbClr val="0000FF"/>
                </a:solidFill>
              </a:rPr>
              <a:t>The Physical Layer</a:t>
            </a:r>
          </a:p>
          <a:p>
            <a:pPr marL="457200" indent="-457200" algn="just">
              <a:spcBef>
                <a:spcPts val="0"/>
              </a:spcBef>
              <a:buFont typeface="Arial" pitchFamily="34" charset="0"/>
              <a:buChar char="•"/>
            </a:pPr>
            <a:r>
              <a:rPr lang="en-US" altLang="zh-CN" sz="2400" dirty="0" smtClean="0"/>
              <a:t>The physical layer is concerned with transmitting </a:t>
            </a:r>
            <a:r>
              <a:rPr lang="en-US" altLang="zh-CN" sz="2400" dirty="0" smtClean="0">
                <a:solidFill>
                  <a:srgbClr val="FF0000"/>
                </a:solidFill>
              </a:rPr>
              <a:t>raw bits </a:t>
            </a:r>
            <a:r>
              <a:rPr lang="en-US" altLang="zh-CN" sz="2400" dirty="0" smtClean="0"/>
              <a:t>over a communication channel.</a:t>
            </a:r>
          </a:p>
          <a:p>
            <a:pPr marL="457200" indent="-457200" algn="just">
              <a:spcBef>
                <a:spcPts val="0"/>
              </a:spcBef>
              <a:buFont typeface="Arial" pitchFamily="34" charset="0"/>
              <a:buChar char="•"/>
            </a:pPr>
            <a:r>
              <a:rPr lang="en-US" altLang="zh-CN" sz="2400" dirty="0" smtClean="0">
                <a:solidFill>
                  <a:srgbClr val="FF0000"/>
                </a:solidFill>
              </a:rPr>
              <a:t>Voltage representation</a:t>
            </a:r>
            <a:r>
              <a:rPr lang="en-US" altLang="zh-CN" sz="2400" dirty="0" smtClean="0"/>
              <a:t>: 0 volts for 0 bit and  5 volts for 1 bit.</a:t>
            </a:r>
          </a:p>
          <a:p>
            <a:pPr marL="457200" indent="-457200" algn="just">
              <a:spcBef>
                <a:spcPts val="0"/>
              </a:spcBef>
              <a:buFont typeface="Arial" pitchFamily="34" charset="0"/>
              <a:buChar char="•"/>
            </a:pPr>
            <a:r>
              <a:rPr lang="en-US" altLang="zh-CN" sz="2400" dirty="0" smtClean="0">
                <a:solidFill>
                  <a:srgbClr val="FF0000"/>
                </a:solidFill>
              </a:rPr>
              <a:t>Physical media: </a:t>
            </a:r>
            <a:r>
              <a:rPr lang="en-US" altLang="zh-CN" sz="2400" dirty="0" smtClean="0"/>
              <a:t>Wired &amp; Wireless- Twisted pair cables, coaxial cables, </a:t>
            </a:r>
            <a:r>
              <a:rPr lang="en-US" altLang="zh-CN" sz="2400" dirty="0" err="1" smtClean="0"/>
              <a:t>fibre</a:t>
            </a:r>
            <a:r>
              <a:rPr lang="en-US" altLang="zh-CN" sz="2400" dirty="0" smtClean="0"/>
              <a:t> optics &amp;  Radio , infrared, blue tooth.</a:t>
            </a:r>
          </a:p>
          <a:p>
            <a:pPr marL="457200" indent="-457200" algn="just">
              <a:spcBef>
                <a:spcPts val="0"/>
              </a:spcBef>
              <a:buFont typeface="Arial" pitchFamily="34" charset="0"/>
              <a:buChar char="•"/>
            </a:pPr>
            <a:r>
              <a:rPr lang="en-US" altLang="zh-CN" sz="2400" dirty="0" smtClean="0">
                <a:solidFill>
                  <a:srgbClr val="FF0000"/>
                </a:solidFill>
              </a:rPr>
              <a:t>Topology: </a:t>
            </a:r>
            <a:r>
              <a:rPr lang="en-US" altLang="zh-CN" sz="2400" dirty="0" smtClean="0"/>
              <a:t>Physical Structure of  N/W.</a:t>
            </a:r>
          </a:p>
          <a:p>
            <a:pPr marL="457200" indent="-457200" algn="just">
              <a:spcBef>
                <a:spcPts val="0"/>
              </a:spcBef>
              <a:buFont typeface="Arial" pitchFamily="34" charset="0"/>
              <a:buChar char="•"/>
            </a:pPr>
            <a:r>
              <a:rPr lang="en-US" altLang="zh-CN" sz="2400" dirty="0" smtClean="0">
                <a:solidFill>
                  <a:srgbClr val="FF0000"/>
                </a:solidFill>
              </a:rPr>
              <a:t>Transmission mode:  </a:t>
            </a:r>
            <a:r>
              <a:rPr lang="en-US" altLang="zh-CN" sz="2400" dirty="0" smtClean="0"/>
              <a:t>Simplex, half duplex, full duplex.</a:t>
            </a:r>
          </a:p>
          <a:p>
            <a:pPr marL="457200" indent="-457200" algn="just">
              <a:spcBef>
                <a:spcPts val="0"/>
              </a:spcBef>
              <a:buFont typeface="Arial" pitchFamily="34" charset="0"/>
              <a:buChar char="•"/>
            </a:pPr>
            <a:r>
              <a:rPr lang="en-US" altLang="zh-CN" sz="2400" dirty="0" smtClean="0">
                <a:solidFill>
                  <a:srgbClr val="FF0000"/>
                </a:solidFill>
              </a:rPr>
              <a:t>Transmission technology: </a:t>
            </a:r>
            <a:r>
              <a:rPr lang="en-US" altLang="zh-CN" sz="2400" dirty="0" smtClean="0"/>
              <a:t>Broadcast &amp; point-to-point.</a:t>
            </a:r>
          </a:p>
          <a:p>
            <a:pPr marL="457200" indent="-457200" algn="just">
              <a:spcBef>
                <a:spcPts val="0"/>
              </a:spcBef>
              <a:buFont typeface="Arial" pitchFamily="34" charset="0"/>
              <a:buChar char="•"/>
            </a:pPr>
            <a:r>
              <a:rPr lang="en-US" altLang="zh-CN" sz="2400" dirty="0" smtClean="0">
                <a:solidFill>
                  <a:srgbClr val="FF0000"/>
                </a:solidFill>
              </a:rPr>
              <a:t>Bit rate </a:t>
            </a:r>
            <a:r>
              <a:rPr lang="en-US" altLang="zh-CN" sz="2400" dirty="0" smtClean="0"/>
              <a:t>(no. of bits /sec) &amp; </a:t>
            </a:r>
            <a:r>
              <a:rPr lang="en-US" altLang="zh-CN" sz="2400" dirty="0" smtClean="0">
                <a:solidFill>
                  <a:srgbClr val="FF0000"/>
                </a:solidFill>
              </a:rPr>
              <a:t>Baud rate </a:t>
            </a:r>
            <a:r>
              <a:rPr lang="en-US" altLang="zh-CN" sz="2400" dirty="0" smtClean="0"/>
              <a:t>(no. of bits successfully transmitted /sec) .</a:t>
            </a:r>
          </a:p>
          <a:p>
            <a:pPr algn="just">
              <a:spcBef>
                <a:spcPts val="0"/>
              </a:spcBef>
            </a:pPr>
            <a:r>
              <a:rPr lang="en-US" sz="2400" dirty="0" smtClean="0">
                <a:solidFill>
                  <a:srgbClr val="FF0000"/>
                </a:solidFill>
              </a:rPr>
              <a:t>Design issues </a:t>
            </a:r>
            <a:r>
              <a:rPr lang="en-US" sz="2400" dirty="0" smtClean="0"/>
              <a:t>largely deal with mechanical, electrical, and timing interfaces, as well as the physical transmission medium, which lies below the physical layer.</a:t>
            </a:r>
            <a:endParaRPr lang="en-US" altLang="zh-CN" sz="2400" dirty="0" smtClean="0">
              <a:solidFill>
                <a:srgbClr val="FF0000"/>
              </a:solidFill>
            </a:endParaRPr>
          </a:p>
          <a:p>
            <a:pPr algn="just">
              <a:spcBef>
                <a:spcPts val="0"/>
              </a:spcBef>
            </a:pPr>
            <a:endParaRPr lang="en-US" altLang="zh-CN" sz="24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77000"/>
          </a:xfrm>
        </p:spPr>
        <p:txBody>
          <a:bodyPr/>
          <a:lstStyle/>
          <a:p>
            <a:pPr algn="just">
              <a:spcBef>
                <a:spcPts val="0"/>
              </a:spcBef>
              <a:buNone/>
            </a:pPr>
            <a:r>
              <a:rPr lang="en-US" altLang="zh-CN" sz="2300" b="1" dirty="0" smtClean="0">
                <a:solidFill>
                  <a:srgbClr val="0000FF"/>
                </a:solidFill>
              </a:rPr>
              <a:t>2. The Data Link Layer</a:t>
            </a:r>
          </a:p>
          <a:p>
            <a:pPr algn="just"/>
            <a:r>
              <a:rPr lang="en-US" altLang="zh-CN" sz="2300" dirty="0" smtClean="0"/>
              <a:t>The main task of the data link layer is </a:t>
            </a:r>
            <a:r>
              <a:rPr lang="en-US" altLang="zh-CN" sz="2300" dirty="0" smtClean="0">
                <a:solidFill>
                  <a:srgbClr val="FF0000"/>
                </a:solidFill>
              </a:rPr>
              <a:t>Framing (</a:t>
            </a:r>
            <a:r>
              <a:rPr lang="en-US" sz="2300" dirty="0" smtClean="0">
                <a:solidFill>
                  <a:srgbClr val="0000FF"/>
                </a:solidFill>
              </a:rPr>
              <a:t>data frames- typically a few hundred or a few thousand bytes</a:t>
            </a:r>
            <a:r>
              <a:rPr lang="en-US" altLang="zh-CN" sz="2300" dirty="0" smtClean="0">
                <a:solidFill>
                  <a:srgbClr val="FF0000"/>
                </a:solidFill>
              </a:rPr>
              <a:t>) </a:t>
            </a:r>
            <a:r>
              <a:rPr lang="en-US" sz="2300" dirty="0" smtClean="0"/>
              <a:t>and transmit the frames sequentially. </a:t>
            </a:r>
          </a:p>
          <a:p>
            <a:pPr algn="just"/>
            <a:r>
              <a:rPr lang="en-US" sz="2300" dirty="0" smtClean="0"/>
              <a:t>If the service is reliable, the receiver confirms correct receipt of each frame by sending back an </a:t>
            </a:r>
            <a:r>
              <a:rPr lang="en-US" altLang="zh-CN" sz="2300" dirty="0" smtClean="0">
                <a:solidFill>
                  <a:srgbClr val="FF0000"/>
                </a:solidFill>
              </a:rPr>
              <a:t>acknowledgement frame.</a:t>
            </a:r>
          </a:p>
          <a:p>
            <a:pPr algn="just">
              <a:spcBef>
                <a:spcPts val="0"/>
              </a:spcBef>
              <a:buFont typeface="Arial" pitchFamily="34" charset="0"/>
              <a:buChar char="•"/>
            </a:pPr>
            <a:r>
              <a:rPr lang="en-US" altLang="zh-CN" sz="2300" dirty="0" smtClean="0">
                <a:solidFill>
                  <a:srgbClr val="FF0000"/>
                </a:solidFill>
              </a:rPr>
              <a:t>Physical  Address- </a:t>
            </a:r>
            <a:r>
              <a:rPr lang="en-US" altLang="zh-CN" sz="2300" dirty="0" smtClean="0"/>
              <a:t>Name, Roll no. </a:t>
            </a:r>
          </a:p>
          <a:p>
            <a:pPr algn="just">
              <a:spcBef>
                <a:spcPts val="0"/>
              </a:spcBef>
              <a:buFont typeface="Arial" pitchFamily="34" charset="0"/>
              <a:buChar char="•"/>
            </a:pPr>
            <a:r>
              <a:rPr lang="en-US" altLang="zh-CN" sz="2300" dirty="0" smtClean="0">
                <a:solidFill>
                  <a:srgbClr val="FF0000"/>
                </a:solidFill>
              </a:rPr>
              <a:t>Flow</a:t>
            </a:r>
            <a:r>
              <a:rPr lang="en-US" altLang="zh-CN" sz="2300" dirty="0" smtClean="0"/>
              <a:t> (bits checking) &amp; </a:t>
            </a:r>
            <a:r>
              <a:rPr lang="en-US" altLang="zh-CN" sz="2300" dirty="0" smtClean="0">
                <a:solidFill>
                  <a:srgbClr val="FF0000"/>
                </a:solidFill>
              </a:rPr>
              <a:t>Error</a:t>
            </a:r>
            <a:r>
              <a:rPr lang="en-US" altLang="zh-CN" sz="2300" dirty="0" smtClean="0"/>
              <a:t> (detection &amp; correction) Control.</a:t>
            </a:r>
          </a:p>
          <a:p>
            <a:pPr algn="just">
              <a:spcBef>
                <a:spcPts val="0"/>
              </a:spcBef>
              <a:buFont typeface="Arial" pitchFamily="34" charset="0"/>
              <a:buChar char="•"/>
            </a:pPr>
            <a:r>
              <a:rPr lang="en-US" altLang="zh-CN" sz="2300" dirty="0" err="1" smtClean="0"/>
              <a:t>Acks</a:t>
            </a:r>
            <a:r>
              <a:rPr lang="en-US" altLang="zh-CN" sz="2300" dirty="0" smtClean="0">
                <a:solidFill>
                  <a:srgbClr val="FF0000"/>
                </a:solidFill>
              </a:rPr>
              <a:t> (acknowledgement) </a:t>
            </a:r>
            <a:r>
              <a:rPr lang="en-US" altLang="zh-CN" sz="2300" dirty="0" smtClean="0"/>
              <a:t>: </a:t>
            </a:r>
            <a:r>
              <a:rPr lang="en-US" altLang="zh-CN" sz="2300" dirty="0" smtClean="0">
                <a:solidFill>
                  <a:srgbClr val="0000FF"/>
                </a:solidFill>
              </a:rPr>
              <a:t>+</a:t>
            </a:r>
            <a:r>
              <a:rPr lang="en-US" altLang="zh-CN" sz="2300" dirty="0" err="1" smtClean="0">
                <a:solidFill>
                  <a:srgbClr val="0000FF"/>
                </a:solidFill>
              </a:rPr>
              <a:t>ve</a:t>
            </a:r>
            <a:r>
              <a:rPr lang="en-US" altLang="zh-CN" sz="2300" dirty="0" smtClean="0">
                <a:solidFill>
                  <a:srgbClr val="0000FF"/>
                </a:solidFill>
              </a:rPr>
              <a:t>- data success- </a:t>
            </a:r>
            <a:r>
              <a:rPr lang="en-US" altLang="zh-CN" sz="2300" dirty="0" smtClean="0">
                <a:solidFill>
                  <a:srgbClr val="FF0000"/>
                </a:solidFill>
              </a:rPr>
              <a:t>ACK </a:t>
            </a:r>
          </a:p>
          <a:p>
            <a:pPr algn="just">
              <a:spcBef>
                <a:spcPts val="0"/>
              </a:spcBef>
              <a:buNone/>
            </a:pPr>
            <a:r>
              <a:rPr lang="en-US" altLang="zh-CN" sz="2300" dirty="0" smtClean="0">
                <a:solidFill>
                  <a:srgbClr val="FF0000"/>
                </a:solidFill>
              </a:rPr>
              <a:t>     </a:t>
            </a:r>
            <a:r>
              <a:rPr lang="en-US" altLang="zh-CN" sz="2300" dirty="0" smtClean="0"/>
              <a:t>&amp; </a:t>
            </a:r>
            <a:r>
              <a:rPr lang="en-US" altLang="zh-CN" sz="2300" dirty="0" smtClean="0">
                <a:solidFill>
                  <a:srgbClr val="0000FF"/>
                </a:solidFill>
              </a:rPr>
              <a:t>-</a:t>
            </a:r>
            <a:r>
              <a:rPr lang="en-US" altLang="zh-CN" sz="2300" dirty="0" err="1" smtClean="0">
                <a:solidFill>
                  <a:srgbClr val="0000FF"/>
                </a:solidFill>
              </a:rPr>
              <a:t>ve</a:t>
            </a:r>
            <a:r>
              <a:rPr lang="en-US" altLang="zh-CN" sz="2300" dirty="0" smtClean="0">
                <a:solidFill>
                  <a:srgbClr val="0000FF"/>
                </a:solidFill>
              </a:rPr>
              <a:t>- data loss- </a:t>
            </a:r>
            <a:r>
              <a:rPr lang="en-US" altLang="zh-CN" sz="2300" dirty="0" smtClean="0">
                <a:solidFill>
                  <a:srgbClr val="FF0000"/>
                </a:solidFill>
              </a:rPr>
              <a:t>NAK.</a:t>
            </a:r>
          </a:p>
          <a:p>
            <a:pPr algn="just">
              <a:spcBef>
                <a:spcPts val="0"/>
              </a:spcBef>
              <a:buFont typeface="Arial" pitchFamily="34" charset="0"/>
              <a:buChar char="•"/>
            </a:pPr>
            <a:r>
              <a:rPr lang="en-US" altLang="zh-CN" sz="2300" dirty="0" smtClean="0">
                <a:solidFill>
                  <a:srgbClr val="FF0000"/>
                </a:solidFill>
              </a:rPr>
              <a:t>Data retransmission </a:t>
            </a:r>
            <a:r>
              <a:rPr lang="en-US" altLang="zh-CN" sz="2300" dirty="0" smtClean="0"/>
              <a:t>(fail or retransmit) and </a:t>
            </a:r>
            <a:r>
              <a:rPr lang="en-US" altLang="zh-CN" sz="2300" dirty="0" smtClean="0">
                <a:solidFill>
                  <a:srgbClr val="FF0000"/>
                </a:solidFill>
              </a:rPr>
              <a:t>Error frames </a:t>
            </a:r>
            <a:r>
              <a:rPr lang="en-US" altLang="zh-CN" sz="2300" dirty="0" smtClean="0"/>
              <a:t>(damage or loss). </a:t>
            </a:r>
          </a:p>
          <a:p>
            <a:pPr algn="just">
              <a:spcBef>
                <a:spcPts val="0"/>
              </a:spcBef>
              <a:buFont typeface="Arial" pitchFamily="34" charset="0"/>
              <a:buChar char="•"/>
            </a:pPr>
            <a:r>
              <a:rPr lang="en-US" altLang="zh-CN" sz="2300" dirty="0" smtClean="0">
                <a:solidFill>
                  <a:srgbClr val="FF0000"/>
                </a:solidFill>
              </a:rPr>
              <a:t>Sequence no.: Access controlling</a:t>
            </a:r>
            <a:r>
              <a:rPr lang="en-US" altLang="zh-CN" sz="2300" dirty="0" smtClean="0"/>
              <a:t> &amp; </a:t>
            </a:r>
            <a:r>
              <a:rPr lang="en-US" altLang="zh-CN" sz="2300" dirty="0" smtClean="0">
                <a:solidFill>
                  <a:srgbClr val="FF0000"/>
                </a:solidFill>
              </a:rPr>
              <a:t>Accounting &amp; billing</a:t>
            </a:r>
            <a:r>
              <a:rPr lang="en-US" altLang="zh-CN" sz="2300" dirty="0" smtClean="0"/>
              <a:t>. </a:t>
            </a:r>
          </a:p>
          <a:p>
            <a:pPr lvl="1" algn="just">
              <a:spcBef>
                <a:spcPts val="0"/>
              </a:spcBef>
              <a:buFont typeface="Arial" pitchFamily="34" charset="0"/>
              <a:buChar char="•"/>
            </a:pPr>
            <a:r>
              <a:rPr lang="en-US" altLang="zh-CN" sz="2300" dirty="0" smtClean="0"/>
              <a:t>having the sender break up the input data into data frames and transmit the frames sequentially.</a:t>
            </a:r>
          </a:p>
          <a:p>
            <a:pPr algn="just"/>
            <a:r>
              <a:rPr lang="en-US" sz="2300" dirty="0" smtClean="0"/>
              <a:t>How to </a:t>
            </a:r>
            <a:r>
              <a:rPr lang="en-US" sz="2300" dirty="0" smtClean="0">
                <a:solidFill>
                  <a:srgbClr val="FF0000"/>
                </a:solidFill>
              </a:rPr>
              <a:t>control access to the shared channel</a:t>
            </a:r>
            <a:r>
              <a:rPr lang="en-US" sz="2300" dirty="0" smtClean="0"/>
              <a:t>. A special sublayer of the data link layer, the </a:t>
            </a:r>
            <a:r>
              <a:rPr lang="en-US" sz="2300" dirty="0" smtClean="0">
                <a:solidFill>
                  <a:srgbClr val="0000FF"/>
                </a:solidFill>
              </a:rPr>
              <a:t>medium access control sublayer</a:t>
            </a:r>
            <a:r>
              <a:rPr lang="en-US" sz="2300" dirty="0" smtClean="0"/>
              <a:t>, deals with this problem.</a:t>
            </a:r>
            <a:endParaRPr lang="en-US" sz="23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152400" y="152400"/>
            <a:ext cx="8686800" cy="6553200"/>
          </a:xfrm>
        </p:spPr>
        <p:txBody>
          <a:bodyPr/>
          <a:lstStyle/>
          <a:p>
            <a:pPr algn="just">
              <a:spcBef>
                <a:spcPts val="0"/>
              </a:spcBef>
              <a:buNone/>
            </a:pPr>
            <a:r>
              <a:rPr lang="en-US" altLang="zh-CN" sz="2300" b="1" dirty="0" smtClean="0">
                <a:solidFill>
                  <a:srgbClr val="FF0000"/>
                </a:solidFill>
              </a:rPr>
              <a:t>3. The Network Layer:</a:t>
            </a:r>
          </a:p>
          <a:p>
            <a:pPr algn="just">
              <a:spcBef>
                <a:spcPts val="0"/>
              </a:spcBef>
            </a:pPr>
            <a:r>
              <a:rPr lang="en-US" sz="2300" dirty="0" smtClean="0"/>
              <a:t>The network layer controls the operation of the subnet</a:t>
            </a:r>
            <a:r>
              <a:rPr lang="en-US" altLang="zh-CN" sz="2300" dirty="0" smtClean="0"/>
              <a:t>(routing).</a:t>
            </a:r>
            <a:r>
              <a:rPr lang="en-US" sz="2300" dirty="0" smtClean="0"/>
              <a:t> </a:t>
            </a:r>
          </a:p>
          <a:p>
            <a:pPr algn="just">
              <a:spcBef>
                <a:spcPts val="0"/>
              </a:spcBef>
            </a:pPr>
            <a:r>
              <a:rPr lang="en-US" sz="2300" dirty="0" smtClean="0"/>
              <a:t>A key design issue is determining how packets are routed from source to destination.</a:t>
            </a:r>
            <a:endParaRPr lang="en-US" altLang="zh-CN" sz="2300" dirty="0" smtClean="0"/>
          </a:p>
          <a:p>
            <a:pPr algn="just">
              <a:spcBef>
                <a:spcPts val="0"/>
              </a:spcBef>
              <a:buNone/>
            </a:pPr>
            <a:r>
              <a:rPr lang="en-US" sz="2300" dirty="0" smtClean="0">
                <a:solidFill>
                  <a:srgbClr val="FF0000"/>
                </a:solidFill>
              </a:rPr>
              <a:t>Network Layer issue: </a:t>
            </a:r>
            <a:r>
              <a:rPr lang="en-US" sz="2300" dirty="0" smtClean="0">
                <a:solidFill>
                  <a:srgbClr val="0000FF"/>
                </a:solidFill>
              </a:rPr>
              <a:t>Handling congestion</a:t>
            </a:r>
            <a:r>
              <a:rPr lang="en-US" sz="2300" dirty="0" smtClean="0"/>
              <a:t>.</a:t>
            </a:r>
            <a:r>
              <a:rPr lang="en-US" altLang="zh-CN" sz="2300" dirty="0" smtClean="0"/>
              <a:t> </a:t>
            </a:r>
          </a:p>
          <a:p>
            <a:pPr algn="just">
              <a:spcBef>
                <a:spcPts val="0"/>
              </a:spcBef>
            </a:pPr>
            <a:r>
              <a:rPr lang="en-US" sz="2300" dirty="0" smtClean="0"/>
              <a:t>The </a:t>
            </a:r>
            <a:r>
              <a:rPr lang="en-US" sz="2300" dirty="0" smtClean="0">
                <a:solidFill>
                  <a:srgbClr val="0000FF"/>
                </a:solidFill>
              </a:rPr>
              <a:t>quality of service</a:t>
            </a:r>
            <a:r>
              <a:rPr lang="en-US" sz="2300" dirty="0" smtClean="0"/>
              <a:t> provided (delay, transit time, jitter, etc.)</a:t>
            </a:r>
          </a:p>
          <a:p>
            <a:pPr algn="just">
              <a:spcBef>
                <a:spcPts val="0"/>
              </a:spcBef>
              <a:buNone/>
            </a:pPr>
            <a:r>
              <a:rPr lang="en-US" altLang="zh-CN" sz="2300" b="1" dirty="0" smtClean="0">
                <a:solidFill>
                  <a:srgbClr val="FF0000"/>
                </a:solidFill>
              </a:rPr>
              <a:t>4. The Transport Layer:</a:t>
            </a:r>
          </a:p>
          <a:p>
            <a:pPr algn="just">
              <a:spcBef>
                <a:spcPts val="0"/>
              </a:spcBef>
            </a:pPr>
            <a:r>
              <a:rPr lang="en-US" altLang="zh-CN" sz="2300" dirty="0" smtClean="0"/>
              <a:t>The basic function of the transport layer is to accept data from above, split it up into smaller units if need be, pass these to the network layer, and ensure that the pieces all arrive correctly at the other end.</a:t>
            </a:r>
          </a:p>
          <a:p>
            <a:pPr algn="just">
              <a:spcBef>
                <a:spcPts val="0"/>
              </a:spcBef>
            </a:pPr>
            <a:r>
              <a:rPr lang="en-US" altLang="zh-CN" sz="2300" dirty="0" smtClean="0">
                <a:solidFill>
                  <a:srgbClr val="0000FF"/>
                </a:solidFill>
              </a:rPr>
              <a:t>The transport layer Services: </a:t>
            </a:r>
            <a:r>
              <a:rPr lang="en-US" sz="2300" dirty="0" smtClean="0"/>
              <a:t>The most popular type of transport connection is an </a:t>
            </a:r>
            <a:r>
              <a:rPr lang="en-US" sz="2300" dirty="0" smtClean="0">
                <a:solidFill>
                  <a:srgbClr val="FF0000"/>
                </a:solidFill>
              </a:rPr>
              <a:t>error-free point-to-point </a:t>
            </a:r>
            <a:r>
              <a:rPr lang="en-US" sz="2300" dirty="0" smtClean="0"/>
              <a:t>channel that delivers messages or bytes in the order in which they were sent. </a:t>
            </a:r>
          </a:p>
          <a:p>
            <a:pPr algn="just">
              <a:spcBef>
                <a:spcPts val="0"/>
              </a:spcBef>
            </a:pPr>
            <a:r>
              <a:rPr lang="en-US" altLang="zh-CN" sz="2300" dirty="0" smtClean="0"/>
              <a:t>The transport layer is a true end-to-end layer, all the way from the source to the destination.</a:t>
            </a:r>
          </a:p>
          <a:p>
            <a:r>
              <a:rPr lang="en-US" sz="2400" dirty="0" smtClean="0"/>
              <a:t>The difference between layers 1 through 3, which are chained, and layers 4 through 7, which are end-to-end.</a:t>
            </a:r>
            <a:endParaRPr lang="en-US" altLang="zh-CN" sz="23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152400" y="228600"/>
            <a:ext cx="8763000" cy="6629400"/>
          </a:xfrm>
        </p:spPr>
        <p:txBody>
          <a:bodyPr/>
          <a:lstStyle/>
          <a:p>
            <a:pPr algn="just">
              <a:spcBef>
                <a:spcPts val="0"/>
              </a:spcBef>
              <a:buNone/>
            </a:pPr>
            <a:r>
              <a:rPr lang="en-US" altLang="zh-CN" sz="2200" b="1" dirty="0" smtClean="0">
                <a:solidFill>
                  <a:srgbClr val="0000FF"/>
                </a:solidFill>
              </a:rPr>
              <a:t>5. The Session Layer</a:t>
            </a:r>
          </a:p>
          <a:p>
            <a:pPr algn="just">
              <a:spcBef>
                <a:spcPts val="0"/>
              </a:spcBef>
            </a:pPr>
            <a:r>
              <a:rPr lang="en-US" altLang="zh-CN" sz="2200" dirty="0" smtClean="0"/>
              <a:t>The session layer allows users on different machines to </a:t>
            </a:r>
            <a:r>
              <a:rPr lang="en-US" altLang="zh-CN" sz="2200" dirty="0" smtClean="0">
                <a:solidFill>
                  <a:srgbClr val="FF0000"/>
                </a:solidFill>
              </a:rPr>
              <a:t>establish sessions between them</a:t>
            </a:r>
            <a:r>
              <a:rPr lang="en-US" altLang="zh-CN" sz="2200" dirty="0" smtClean="0"/>
              <a:t>.</a:t>
            </a:r>
          </a:p>
          <a:p>
            <a:r>
              <a:rPr lang="en-US" altLang="zh-CN" sz="2200" dirty="0" smtClean="0"/>
              <a:t>Sessions offer various services, including </a:t>
            </a:r>
            <a:r>
              <a:rPr lang="en-US" altLang="zh-CN" sz="2200" dirty="0" smtClean="0">
                <a:solidFill>
                  <a:srgbClr val="FF0000"/>
                </a:solidFill>
              </a:rPr>
              <a:t>Dialog Control</a:t>
            </a:r>
            <a:r>
              <a:rPr lang="en-US" sz="2200" dirty="0" smtClean="0"/>
              <a:t> (keeping track of whose turn it is to transmit), </a:t>
            </a:r>
            <a:r>
              <a:rPr lang="en-US" altLang="zh-CN" sz="2200" dirty="0" smtClean="0">
                <a:solidFill>
                  <a:srgbClr val="FF0000"/>
                </a:solidFill>
              </a:rPr>
              <a:t>Token Management </a:t>
            </a:r>
            <a:r>
              <a:rPr lang="en-US" sz="2200" dirty="0" smtClean="0"/>
              <a:t>(preventing two parties from attempting the same critical operation simultaneously), and </a:t>
            </a:r>
            <a:r>
              <a:rPr lang="en-US" altLang="zh-CN" sz="2200" dirty="0" smtClean="0">
                <a:solidFill>
                  <a:srgbClr val="FF0000"/>
                </a:solidFill>
              </a:rPr>
              <a:t>Synchronization</a:t>
            </a:r>
            <a:r>
              <a:rPr lang="en-US" sz="2200" dirty="0" smtClean="0"/>
              <a:t> (check pointing long transmissions to allow them to pick up from where they left off in the event of a crash and subsequent recovery).</a:t>
            </a:r>
            <a:endParaRPr lang="en-US" altLang="zh-CN" sz="2200" dirty="0" smtClean="0">
              <a:solidFill>
                <a:srgbClr val="FF0000"/>
              </a:solidFill>
            </a:endParaRPr>
          </a:p>
          <a:p>
            <a:pPr algn="just">
              <a:spcBef>
                <a:spcPts val="0"/>
              </a:spcBef>
              <a:buNone/>
            </a:pPr>
            <a:r>
              <a:rPr lang="en-US" altLang="zh-CN" sz="2200" b="1" dirty="0" smtClean="0">
                <a:solidFill>
                  <a:srgbClr val="0000FF"/>
                </a:solidFill>
              </a:rPr>
              <a:t>6. The Presentation Layer</a:t>
            </a:r>
          </a:p>
          <a:p>
            <a:pPr algn="just">
              <a:spcBef>
                <a:spcPts val="0"/>
              </a:spcBef>
            </a:pPr>
            <a:r>
              <a:rPr lang="en-US" altLang="zh-CN" sz="2200" dirty="0" smtClean="0"/>
              <a:t>concerned with the </a:t>
            </a:r>
            <a:r>
              <a:rPr lang="en-US" altLang="zh-CN" sz="2200" dirty="0" smtClean="0">
                <a:solidFill>
                  <a:srgbClr val="FF0000"/>
                </a:solidFill>
              </a:rPr>
              <a:t>syntax and semantics of the information transmitted,</a:t>
            </a:r>
            <a:r>
              <a:rPr lang="en-US" altLang="zh-CN" sz="2200" dirty="0" smtClean="0"/>
              <a:t> to make it possible for computers with different data representations to communicate.</a:t>
            </a:r>
          </a:p>
          <a:p>
            <a:pPr algn="just">
              <a:spcBef>
                <a:spcPts val="0"/>
              </a:spcBef>
              <a:buNone/>
            </a:pPr>
            <a:r>
              <a:rPr lang="en-US" altLang="zh-CN" sz="2200" b="1" dirty="0" smtClean="0">
                <a:solidFill>
                  <a:srgbClr val="0000FF"/>
                </a:solidFill>
              </a:rPr>
              <a:t>7. The Application Layer</a:t>
            </a:r>
          </a:p>
          <a:p>
            <a:pPr algn="just">
              <a:spcBef>
                <a:spcPts val="0"/>
              </a:spcBef>
            </a:pPr>
            <a:r>
              <a:rPr lang="en-US" altLang="zh-CN" sz="2200" dirty="0" smtClean="0"/>
              <a:t>The application layer contains a variety of protocols that are commonly needed by users. </a:t>
            </a:r>
          </a:p>
          <a:p>
            <a:pPr algn="just">
              <a:spcBef>
                <a:spcPts val="0"/>
              </a:spcBef>
            </a:pPr>
            <a:r>
              <a:rPr lang="en-US" altLang="zh-CN" sz="2200" dirty="0" smtClean="0"/>
              <a:t>One widely used application protocol is </a:t>
            </a:r>
            <a:r>
              <a:rPr lang="en-US" altLang="zh-CN" sz="2200" dirty="0" smtClean="0">
                <a:solidFill>
                  <a:srgbClr val="FF0000"/>
                </a:solidFill>
              </a:rPr>
              <a:t>HTTP (Hyper Text Transfer Protocol), </a:t>
            </a:r>
            <a:r>
              <a:rPr lang="en-US" altLang="zh-CN" sz="2200" dirty="0" smtClean="0"/>
              <a:t>which is the basis for the </a:t>
            </a:r>
            <a:r>
              <a:rPr lang="en-US" altLang="zh-CN" sz="2200" dirty="0" smtClean="0">
                <a:solidFill>
                  <a:srgbClr val="FF0000"/>
                </a:solidFill>
              </a:rPr>
              <a:t>World Wide Web</a:t>
            </a:r>
            <a:r>
              <a:rPr lang="en-US" altLang="zh-CN" sz="2200" dirty="0" smtClean="0"/>
              <a:t>.</a:t>
            </a:r>
          </a:p>
          <a:p>
            <a:pPr algn="just">
              <a:spcBef>
                <a:spcPts val="0"/>
              </a:spcBef>
            </a:pPr>
            <a:r>
              <a:rPr lang="en-US" sz="2200" dirty="0" smtClean="0">
                <a:solidFill>
                  <a:srgbClr val="FF0000"/>
                </a:solidFill>
              </a:rPr>
              <a:t>File Transfer, Electronic Mail, and Network News etc…</a:t>
            </a:r>
            <a:endParaRPr lang="en-US" altLang="zh-CN" sz="2200" dirty="0" smtClean="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152400" y="152400"/>
            <a:ext cx="8229600" cy="609600"/>
          </a:xfrm>
        </p:spPr>
        <p:txBody>
          <a:bodyPr/>
          <a:lstStyle/>
          <a:p>
            <a:pPr algn="ctr">
              <a:buNone/>
            </a:pPr>
            <a:r>
              <a:rPr lang="en-US" altLang="zh-CN" b="1" dirty="0" smtClean="0">
                <a:solidFill>
                  <a:srgbClr val="0000FF"/>
                </a:solidFill>
                <a:latin typeface="Comic Sans MS" pitchFamily="66" charset="0"/>
              </a:rPr>
              <a:t>The TCP/IP Reference Model</a:t>
            </a:r>
          </a:p>
        </p:txBody>
      </p:sp>
      <p:sp>
        <p:nvSpPr>
          <p:cNvPr id="29701" name="Text Box 5"/>
          <p:cNvSpPr txBox="1">
            <a:spLocks noChangeArrowheads="1"/>
          </p:cNvSpPr>
          <p:nvPr/>
        </p:nvSpPr>
        <p:spPr bwMode="auto">
          <a:xfrm>
            <a:off x="4191000" y="4953000"/>
            <a:ext cx="3886200" cy="396875"/>
          </a:xfrm>
          <a:prstGeom prst="rect">
            <a:avLst/>
          </a:prstGeom>
          <a:noFill/>
          <a:ln w="9525">
            <a:noFill/>
            <a:miter lim="800000"/>
            <a:headEnd/>
            <a:tailEnd/>
          </a:ln>
        </p:spPr>
        <p:txBody>
          <a:bodyPr wrap="square">
            <a:spAutoFit/>
          </a:bodyPr>
          <a:lstStyle/>
          <a:p>
            <a:pPr>
              <a:spcBef>
                <a:spcPct val="50000"/>
              </a:spcBef>
            </a:pPr>
            <a:r>
              <a:rPr lang="en-US" altLang="zh-CN" b="1" dirty="0">
                <a:solidFill>
                  <a:srgbClr val="FF0000"/>
                </a:solidFill>
              </a:rPr>
              <a:t>The TCP/IP reference model</a:t>
            </a:r>
          </a:p>
        </p:txBody>
      </p:sp>
      <p:sp>
        <p:nvSpPr>
          <p:cNvPr id="7" name="Rectangle 6"/>
          <p:cNvSpPr/>
          <p:nvPr/>
        </p:nvSpPr>
        <p:spPr>
          <a:xfrm>
            <a:off x="304800" y="762000"/>
            <a:ext cx="8686800" cy="830997"/>
          </a:xfrm>
          <a:prstGeom prst="rect">
            <a:avLst/>
          </a:prstGeom>
        </p:spPr>
        <p:txBody>
          <a:bodyPr wrap="square">
            <a:spAutoFit/>
          </a:bodyPr>
          <a:lstStyle/>
          <a:p>
            <a:pPr algn="just"/>
            <a:r>
              <a:rPr lang="en-US" sz="2400" dirty="0" smtClean="0">
                <a:latin typeface="+mn-lt"/>
              </a:rPr>
              <a:t>The ARPANET was a research network sponsored by the </a:t>
            </a:r>
            <a:r>
              <a:rPr lang="en-US" sz="2400" dirty="0" err="1" smtClean="0">
                <a:latin typeface="+mn-lt"/>
              </a:rPr>
              <a:t>DoD</a:t>
            </a:r>
            <a:r>
              <a:rPr lang="en-US" sz="2400" dirty="0" smtClean="0">
                <a:latin typeface="+mn-lt"/>
              </a:rPr>
              <a:t> (U.S. Department of Defense).</a:t>
            </a:r>
            <a:endParaRPr lang="en-US" sz="2400" dirty="0">
              <a:latin typeface="+mn-lt"/>
            </a:endParaRPr>
          </a:p>
        </p:txBody>
      </p:sp>
      <p:sp>
        <p:nvSpPr>
          <p:cNvPr id="8" name="Rectangle 7"/>
          <p:cNvSpPr/>
          <p:nvPr/>
        </p:nvSpPr>
        <p:spPr>
          <a:xfrm>
            <a:off x="228600" y="1676400"/>
            <a:ext cx="3200400" cy="3785652"/>
          </a:xfrm>
          <a:prstGeom prst="rect">
            <a:avLst/>
          </a:prstGeom>
        </p:spPr>
        <p:txBody>
          <a:bodyPr wrap="square">
            <a:spAutoFit/>
          </a:bodyPr>
          <a:lstStyle/>
          <a:p>
            <a:pPr algn="just"/>
            <a:r>
              <a:rPr lang="en-US" sz="2400" dirty="0" smtClean="0">
                <a:latin typeface="+mn-lt"/>
              </a:rPr>
              <a:t>It was first described by </a:t>
            </a:r>
            <a:r>
              <a:rPr lang="en-US" sz="2400" dirty="0" smtClean="0">
                <a:solidFill>
                  <a:srgbClr val="FF0000"/>
                </a:solidFill>
                <a:latin typeface="+mn-lt"/>
              </a:rPr>
              <a:t>Cerf and Kahn (1974), </a:t>
            </a:r>
            <a:r>
              <a:rPr lang="en-US" sz="2400" dirty="0" smtClean="0">
                <a:latin typeface="+mn-lt"/>
              </a:rPr>
              <a:t>and later refined and defined as a standard in the Internet community (</a:t>
            </a:r>
            <a:r>
              <a:rPr lang="en-US" sz="2400" dirty="0" smtClean="0">
                <a:solidFill>
                  <a:srgbClr val="FF0000"/>
                </a:solidFill>
                <a:latin typeface="+mn-lt"/>
              </a:rPr>
              <a:t>Braden, 1989</a:t>
            </a:r>
            <a:r>
              <a:rPr lang="en-US" sz="2400" dirty="0" smtClean="0">
                <a:latin typeface="+mn-lt"/>
              </a:rPr>
              <a:t>). </a:t>
            </a:r>
          </a:p>
          <a:p>
            <a:pPr algn="just"/>
            <a:r>
              <a:rPr lang="en-US" sz="2400" dirty="0" smtClean="0">
                <a:latin typeface="+mn-lt"/>
              </a:rPr>
              <a:t>The design philosophy behind the model is discussed by </a:t>
            </a:r>
            <a:r>
              <a:rPr lang="en-US" sz="2400" dirty="0" smtClean="0">
                <a:solidFill>
                  <a:srgbClr val="FF0000"/>
                </a:solidFill>
                <a:latin typeface="+mn-lt"/>
              </a:rPr>
              <a:t>Clark (1988).</a:t>
            </a:r>
            <a:endParaRPr lang="en-US" sz="2400" dirty="0">
              <a:solidFill>
                <a:srgbClr val="FF0000"/>
              </a:solidFill>
              <a:latin typeface="+mn-lt"/>
            </a:endParaRPr>
          </a:p>
        </p:txBody>
      </p:sp>
      <p:pic>
        <p:nvPicPr>
          <p:cNvPr id="1026" name="Picture 2"/>
          <p:cNvPicPr>
            <a:picLocks noChangeAspect="1" noChangeArrowheads="1"/>
          </p:cNvPicPr>
          <p:nvPr/>
        </p:nvPicPr>
        <p:blipFill>
          <a:blip r:embed="rId2" cstate="print"/>
          <a:srcRect/>
          <a:stretch>
            <a:fillRect/>
          </a:stretch>
        </p:blipFill>
        <p:spPr bwMode="auto">
          <a:xfrm>
            <a:off x="3505200" y="1600200"/>
            <a:ext cx="5305425" cy="3295650"/>
          </a:xfrm>
          <a:prstGeom prst="rect">
            <a:avLst/>
          </a:prstGeom>
          <a:noFill/>
          <a:ln w="9525">
            <a:noFill/>
            <a:miter lim="800000"/>
            <a:headEnd/>
            <a:tailEnd/>
          </a:ln>
          <a:effectLst/>
        </p:spPr>
      </p:pic>
      <p:sp>
        <p:nvSpPr>
          <p:cNvPr id="10" name="Rectangle 9"/>
          <p:cNvSpPr/>
          <p:nvPr/>
        </p:nvSpPr>
        <p:spPr>
          <a:xfrm>
            <a:off x="228600" y="5486400"/>
            <a:ext cx="8763000" cy="1200329"/>
          </a:xfrm>
          <a:prstGeom prst="rect">
            <a:avLst/>
          </a:prstGeom>
        </p:spPr>
        <p:txBody>
          <a:bodyPr wrap="square">
            <a:spAutoFit/>
          </a:bodyPr>
          <a:lstStyle/>
          <a:p>
            <a:pPr algn="just"/>
            <a:r>
              <a:rPr lang="en-US" sz="2400" b="1" dirty="0" smtClean="0">
                <a:latin typeface="+mn-lt"/>
              </a:rPr>
              <a:t>The Link Layer: </a:t>
            </a:r>
            <a:r>
              <a:rPr lang="en-US" sz="2400" dirty="0" smtClean="0">
                <a:latin typeface="+mn-lt"/>
              </a:rPr>
              <a:t>describes what links such as serial lines and classic Ethernet must do to meet the needs of this connectionless internet layer. - an interface between hosts and transmission links.</a:t>
            </a:r>
            <a:endParaRPr lang="en-US" sz="2400" dirty="0">
              <a:latin typeface="+mn-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28600" y="228600"/>
            <a:ext cx="8610600" cy="5791200"/>
          </a:xfrm>
        </p:spPr>
        <p:txBody>
          <a:bodyPr/>
          <a:lstStyle/>
          <a:p>
            <a:pPr algn="just"/>
            <a:r>
              <a:rPr lang="en-US" altLang="zh-CN" sz="2400" b="1" dirty="0" smtClean="0">
                <a:solidFill>
                  <a:srgbClr val="0000FF"/>
                </a:solidFill>
              </a:rPr>
              <a:t>The Internet Layer :</a:t>
            </a:r>
          </a:p>
          <a:p>
            <a:pPr algn="just"/>
            <a:r>
              <a:rPr lang="en-US" altLang="zh-CN" sz="2400" dirty="0" smtClean="0"/>
              <a:t>Its job is to permit hosts to inject packets into any network and have them travel independently to the destination (potentially on a different network). They may even arrive in a different order than they were sent, in which case it is the job of higher layers to rearrange them, if in-order delivery is desired.</a:t>
            </a:r>
          </a:p>
          <a:p>
            <a:pPr algn="just"/>
            <a:r>
              <a:rPr lang="en-US" altLang="zh-CN" sz="2400" dirty="0" smtClean="0"/>
              <a:t>The internet layer defines an official packet format and protocol called </a:t>
            </a:r>
            <a:r>
              <a:rPr lang="en-US" altLang="zh-CN" sz="2400" dirty="0" smtClean="0">
                <a:solidFill>
                  <a:srgbClr val="FF0000"/>
                </a:solidFill>
              </a:rPr>
              <a:t>IP (Internet Protocol). </a:t>
            </a:r>
            <a:r>
              <a:rPr lang="en-US" altLang="zh-CN" sz="2400" dirty="0" smtClean="0"/>
              <a:t>The job of the internet layer is to deliver IP packets where they are supposed to go.</a:t>
            </a:r>
          </a:p>
          <a:p>
            <a:pPr algn="just"/>
            <a:r>
              <a:rPr lang="en-US" altLang="zh-CN" sz="2400" dirty="0" smtClean="0"/>
              <a:t>The underlining Host-to-Network Layer is a great void. host connected to this layer can send IP packets.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258762"/>
          </a:xfrm>
        </p:spPr>
        <p:txBody>
          <a:bodyPr/>
          <a:lstStyle/>
          <a:p>
            <a:r>
              <a:rPr lang="en-US" altLang="zh-CN" sz="2800" dirty="0" smtClean="0">
                <a:solidFill>
                  <a:srgbClr val="FF0000"/>
                </a:solidFill>
                <a:latin typeface="Comic Sans MS" pitchFamily="66" charset="0"/>
              </a:rPr>
              <a:t>Introduction (Cont’d)</a:t>
            </a:r>
          </a:p>
        </p:txBody>
      </p:sp>
      <p:sp>
        <p:nvSpPr>
          <p:cNvPr id="31747" name="Rectangle 3"/>
          <p:cNvSpPr>
            <a:spLocks noGrp="1" noChangeArrowheads="1"/>
          </p:cNvSpPr>
          <p:nvPr>
            <p:ph idx="1"/>
          </p:nvPr>
        </p:nvSpPr>
        <p:spPr>
          <a:xfrm>
            <a:off x="228600" y="381000"/>
            <a:ext cx="8763000" cy="6477000"/>
          </a:xfrm>
        </p:spPr>
        <p:txBody>
          <a:bodyPr/>
          <a:lstStyle/>
          <a:p>
            <a:pPr>
              <a:lnSpc>
                <a:spcPct val="130000"/>
              </a:lnSpc>
            </a:pPr>
            <a:r>
              <a:rPr lang="en-US" altLang="zh-CN" sz="2800" dirty="0" smtClean="0">
                <a:solidFill>
                  <a:srgbClr val="0000FF"/>
                </a:solidFill>
                <a:latin typeface="Comic Sans MS" pitchFamily="66" charset="0"/>
              </a:rPr>
              <a:t>The Transport Layer</a:t>
            </a:r>
          </a:p>
          <a:p>
            <a:pPr lvl="1">
              <a:lnSpc>
                <a:spcPct val="130000"/>
              </a:lnSpc>
            </a:pPr>
            <a:r>
              <a:rPr lang="en-US" altLang="zh-CN" sz="2400" dirty="0" smtClean="0">
                <a:latin typeface="Comic Sans MS" pitchFamily="66" charset="0"/>
              </a:rPr>
              <a:t>It is designed to allow peer entities on the source and destination hosts to carry on a conversation</a:t>
            </a:r>
          </a:p>
          <a:p>
            <a:pPr lvl="1">
              <a:lnSpc>
                <a:spcPct val="130000"/>
              </a:lnSpc>
            </a:pPr>
            <a:r>
              <a:rPr lang="en-US" altLang="zh-CN" sz="2400" dirty="0" smtClean="0">
                <a:solidFill>
                  <a:srgbClr val="FF0000"/>
                </a:solidFill>
                <a:latin typeface="Comic Sans MS" pitchFamily="66" charset="0"/>
              </a:rPr>
              <a:t>Two end-to-end transport protocols </a:t>
            </a:r>
            <a:r>
              <a:rPr lang="en-US" altLang="zh-CN" sz="2400" dirty="0" smtClean="0">
                <a:latin typeface="Comic Sans MS" pitchFamily="66" charset="0"/>
              </a:rPr>
              <a:t>have been defined here. The first one, </a:t>
            </a:r>
            <a:r>
              <a:rPr lang="en-US" altLang="zh-CN" sz="2400" dirty="0" smtClean="0">
                <a:solidFill>
                  <a:srgbClr val="0000FF"/>
                </a:solidFill>
                <a:latin typeface="Comic Sans MS" pitchFamily="66" charset="0"/>
              </a:rPr>
              <a:t>TCP (Transmission Control Protocol), is a reliable connection-oriented protocol </a:t>
            </a:r>
            <a:r>
              <a:rPr lang="en-US" altLang="zh-CN" sz="2400" dirty="0" smtClean="0">
                <a:latin typeface="Comic Sans MS" pitchFamily="66" charset="0"/>
              </a:rPr>
              <a:t>that allows a </a:t>
            </a:r>
            <a:r>
              <a:rPr lang="en-US" altLang="zh-CN" sz="2400" dirty="0" smtClean="0">
                <a:solidFill>
                  <a:srgbClr val="0000FF"/>
                </a:solidFill>
                <a:latin typeface="Comic Sans MS" pitchFamily="66" charset="0"/>
              </a:rPr>
              <a:t>byte stream originating </a:t>
            </a:r>
            <a:r>
              <a:rPr lang="en-US" altLang="zh-CN" sz="2400" dirty="0" smtClean="0">
                <a:latin typeface="Comic Sans MS" pitchFamily="66" charset="0"/>
              </a:rPr>
              <a:t>on one machine to be delivered </a:t>
            </a:r>
            <a:r>
              <a:rPr lang="en-US" altLang="zh-CN" sz="2400" dirty="0" smtClean="0">
                <a:solidFill>
                  <a:srgbClr val="FF0000"/>
                </a:solidFill>
                <a:latin typeface="Comic Sans MS" pitchFamily="66" charset="0"/>
              </a:rPr>
              <a:t>without error on any other machine </a:t>
            </a:r>
            <a:r>
              <a:rPr lang="en-US" altLang="zh-CN" sz="2400" dirty="0" smtClean="0">
                <a:latin typeface="Comic Sans MS" pitchFamily="66" charset="0"/>
              </a:rPr>
              <a:t>in the internet.</a:t>
            </a:r>
          </a:p>
          <a:p>
            <a:pPr lvl="1">
              <a:lnSpc>
                <a:spcPct val="130000"/>
              </a:lnSpc>
            </a:pPr>
            <a:r>
              <a:rPr lang="en-US" altLang="zh-CN" sz="2400" dirty="0" smtClean="0">
                <a:latin typeface="Comic Sans MS" pitchFamily="66" charset="0"/>
              </a:rPr>
              <a:t>The </a:t>
            </a:r>
            <a:r>
              <a:rPr lang="en-US" altLang="zh-CN" sz="2400" dirty="0" smtClean="0">
                <a:solidFill>
                  <a:srgbClr val="FF0000"/>
                </a:solidFill>
                <a:latin typeface="Comic Sans MS" pitchFamily="66" charset="0"/>
              </a:rPr>
              <a:t>second protocol in this layer, UDP (User Datagram Protocol), is an </a:t>
            </a:r>
            <a:r>
              <a:rPr lang="en-US" altLang="zh-CN" sz="2400" dirty="0" smtClean="0">
                <a:solidFill>
                  <a:srgbClr val="0000FF"/>
                </a:solidFill>
                <a:latin typeface="Comic Sans MS" pitchFamily="66" charset="0"/>
              </a:rPr>
              <a:t>unreliable, connectionless protocol </a:t>
            </a:r>
            <a:r>
              <a:rPr lang="en-US" altLang="zh-CN" sz="2400" dirty="0" smtClean="0">
                <a:latin typeface="Comic Sans MS" pitchFamily="66" charset="0"/>
              </a:rPr>
              <a:t>for applications that do not want TCP's sequencing or flow control and wish to provide their own.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dirty="0" smtClean="0">
                <a:solidFill>
                  <a:srgbClr val="0000FF"/>
                </a:solidFill>
                <a:latin typeface="Comic Sans MS" pitchFamily="66" charset="0"/>
                <a:ea typeface="宋体" pitchFamily="2" charset="-122"/>
              </a:rPr>
              <a:t>Business applications.</a:t>
            </a:r>
          </a:p>
          <a:p>
            <a:pPr marL="514350" indent="-514350">
              <a:buFont typeface="+mj-lt"/>
              <a:buAutoNum type="arabicPeriod"/>
            </a:pPr>
            <a:r>
              <a:rPr lang="en-US" dirty="0" smtClean="0">
                <a:solidFill>
                  <a:srgbClr val="0000FF"/>
                </a:solidFill>
                <a:latin typeface="Comic Sans MS" pitchFamily="66" charset="0"/>
                <a:ea typeface="宋体" pitchFamily="2" charset="-122"/>
              </a:rPr>
              <a:t>Home Applications.</a:t>
            </a:r>
          </a:p>
          <a:p>
            <a:pPr marL="514350" indent="-514350">
              <a:buFont typeface="+mj-lt"/>
              <a:buAutoNum type="arabicPeriod"/>
            </a:pPr>
            <a:r>
              <a:rPr lang="en-US" dirty="0" smtClean="0">
                <a:solidFill>
                  <a:srgbClr val="0000FF"/>
                </a:solidFill>
                <a:latin typeface="Comic Sans MS" pitchFamily="66" charset="0"/>
                <a:ea typeface="宋体" pitchFamily="2" charset="-122"/>
              </a:rPr>
              <a:t>Mobile Users .</a:t>
            </a:r>
          </a:p>
          <a:p>
            <a:pPr marL="514350" indent="-514350">
              <a:buFont typeface="+mj-lt"/>
              <a:buAutoNum type="arabicPeriod"/>
            </a:pPr>
            <a:r>
              <a:rPr lang="en-US" dirty="0" smtClean="0">
                <a:solidFill>
                  <a:srgbClr val="0000FF"/>
                </a:solidFill>
                <a:latin typeface="Comic Sans MS" pitchFamily="66" charset="0"/>
                <a:ea typeface="宋体" pitchFamily="2" charset="-122"/>
              </a:rPr>
              <a:t>Social Issues.</a:t>
            </a:r>
          </a:p>
          <a:p>
            <a:pPr marL="514350" indent="-514350">
              <a:buNone/>
            </a:pPr>
            <a:endParaRPr lang="en-US" dirty="0" smtClean="0">
              <a:solidFill>
                <a:srgbClr val="0000FF"/>
              </a:solidFill>
              <a:latin typeface="Comic Sans MS" pitchFamily="66" charset="0"/>
              <a:ea typeface="宋体" pitchFamily="2" charset="-122"/>
            </a:endParaRPr>
          </a:p>
          <a:p>
            <a:pPr>
              <a:buNone/>
            </a:pPr>
            <a:endParaRPr lang="en-US" dirty="0">
              <a:solidFill>
                <a:srgbClr val="0000FF"/>
              </a:solidFill>
            </a:endParaRPr>
          </a:p>
        </p:txBody>
      </p:sp>
      <p:sp>
        <p:nvSpPr>
          <p:cNvPr id="4" name="Title 1"/>
          <p:cNvSpPr>
            <a:spLocks noGrp="1"/>
          </p:cNvSpPr>
          <p:nvPr>
            <p:ph type="title"/>
          </p:nvPr>
        </p:nvSpPr>
        <p:spPr/>
        <p:txBody>
          <a:bodyPr/>
          <a:lstStyle/>
          <a:p>
            <a:r>
              <a:rPr lang="en-US" altLang="zh-CN" sz="3600" dirty="0" smtClean="0">
                <a:solidFill>
                  <a:srgbClr val="FF0000"/>
                </a:solidFill>
                <a:latin typeface="Comic Sans MS" pitchFamily="66" charset="0"/>
              </a:rPr>
              <a:t>USE OF COMPUTER NETWORKS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228600" y="0"/>
            <a:ext cx="8686800" cy="6324600"/>
          </a:xfrm>
        </p:spPr>
        <p:txBody>
          <a:bodyPr/>
          <a:lstStyle/>
          <a:p>
            <a:pPr algn="just">
              <a:lnSpc>
                <a:spcPct val="114000"/>
              </a:lnSpc>
              <a:spcBef>
                <a:spcPts val="0"/>
              </a:spcBef>
            </a:pPr>
            <a:r>
              <a:rPr lang="en-US" altLang="zh-CN" sz="2800" b="1" dirty="0" smtClean="0">
                <a:solidFill>
                  <a:srgbClr val="FF0000"/>
                </a:solidFill>
                <a:ea typeface="+mj-ea"/>
                <a:cs typeface="+mj-cs"/>
              </a:rPr>
              <a:t>The Application Layer</a:t>
            </a:r>
          </a:p>
          <a:p>
            <a:pPr lvl="1" algn="just">
              <a:lnSpc>
                <a:spcPct val="114000"/>
              </a:lnSpc>
              <a:spcBef>
                <a:spcPts val="0"/>
              </a:spcBef>
            </a:pPr>
            <a:r>
              <a:rPr lang="en-US" altLang="zh-CN" sz="2400" dirty="0" smtClean="0"/>
              <a:t>The TCP/IP model does not have session or presentation layers, which are of little use to most applications.</a:t>
            </a:r>
          </a:p>
          <a:p>
            <a:pPr lvl="1" algn="just">
              <a:lnSpc>
                <a:spcPct val="114000"/>
              </a:lnSpc>
              <a:spcBef>
                <a:spcPts val="0"/>
              </a:spcBef>
            </a:pPr>
            <a:r>
              <a:rPr lang="en-US" altLang="zh-CN" sz="2400" dirty="0" smtClean="0"/>
              <a:t>It contains all the higher-level protocols. The early ones included </a:t>
            </a:r>
            <a:r>
              <a:rPr lang="en-US" altLang="zh-CN" sz="2400" dirty="0" smtClean="0">
                <a:solidFill>
                  <a:srgbClr val="FF0000"/>
                </a:solidFill>
              </a:rPr>
              <a:t>virtual terminal (TELNET), </a:t>
            </a:r>
            <a:r>
              <a:rPr lang="en-US" altLang="zh-CN" sz="2400" dirty="0" smtClean="0">
                <a:solidFill>
                  <a:srgbClr val="0000FF"/>
                </a:solidFill>
              </a:rPr>
              <a:t>file transfer (FTP)</a:t>
            </a:r>
            <a:r>
              <a:rPr lang="en-US" altLang="zh-CN" sz="2400" dirty="0" smtClean="0"/>
              <a:t>, and </a:t>
            </a:r>
            <a:r>
              <a:rPr lang="en-US" altLang="zh-CN" sz="2400" dirty="0" smtClean="0">
                <a:solidFill>
                  <a:srgbClr val="FF0000"/>
                </a:solidFill>
              </a:rPr>
              <a:t>electronic mail (SMTP). </a:t>
            </a:r>
            <a:r>
              <a:rPr lang="en-US" altLang="zh-CN" sz="2400" dirty="0" smtClean="0"/>
              <a:t>Many other protocols have been added to these over the years: the </a:t>
            </a:r>
            <a:r>
              <a:rPr lang="en-US" altLang="zh-CN" sz="2400" dirty="0" smtClean="0">
                <a:solidFill>
                  <a:srgbClr val="0000FF"/>
                </a:solidFill>
              </a:rPr>
              <a:t>Domain Name System (DNS) </a:t>
            </a:r>
            <a:r>
              <a:rPr lang="en-US" altLang="zh-CN" sz="2400" dirty="0" smtClean="0"/>
              <a:t>for mapping host names onto their network addresses, </a:t>
            </a:r>
            <a:r>
              <a:rPr lang="en-US" sz="2400" dirty="0" smtClean="0">
                <a:solidFill>
                  <a:srgbClr val="FF0000"/>
                </a:solidFill>
              </a:rPr>
              <a:t>Network News Transfer Protocol (</a:t>
            </a:r>
            <a:r>
              <a:rPr lang="en-US" sz="2400" b="1" dirty="0" smtClean="0">
                <a:solidFill>
                  <a:srgbClr val="FF0000"/>
                </a:solidFill>
              </a:rPr>
              <a:t>NNTP</a:t>
            </a:r>
            <a:r>
              <a:rPr lang="en-US" sz="2400" dirty="0" smtClean="0">
                <a:solidFill>
                  <a:srgbClr val="FF0000"/>
                </a:solidFill>
              </a:rPr>
              <a:t>) </a:t>
            </a:r>
            <a:r>
              <a:rPr lang="en-US" sz="2400" dirty="0" smtClean="0"/>
              <a:t>is an application protocol used for transporting Usenet news articles (</a:t>
            </a:r>
            <a:r>
              <a:rPr lang="en-US" sz="2400" dirty="0" err="1" smtClean="0"/>
              <a:t>netnews</a:t>
            </a:r>
            <a:r>
              <a:rPr lang="en-US" sz="2400" dirty="0" smtClean="0"/>
              <a:t>) between news servers and for reading and posting articles by end user client applications</a:t>
            </a:r>
            <a:r>
              <a:rPr lang="en-US" altLang="zh-CN" sz="2400" dirty="0" smtClean="0"/>
              <a:t>, the protocol for moving USENET news articles around, and HTTP, the protocol for fetching pages on the World Wide Web, and many others.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FF0000"/>
                </a:solidFill>
              </a:rPr>
              <a:t>The TCP/IP model with some protocols we will study.</a:t>
            </a:r>
            <a:endParaRPr lang="en-US" sz="2800" b="1"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112336" y="1524000"/>
            <a:ext cx="8726864" cy="35052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76200" y="76200"/>
            <a:ext cx="8991600" cy="6781800"/>
          </a:xfrm>
        </p:spPr>
        <p:txBody>
          <a:bodyPr/>
          <a:lstStyle/>
          <a:p>
            <a:pPr algn="just">
              <a:lnSpc>
                <a:spcPct val="80000"/>
              </a:lnSpc>
            </a:pPr>
            <a:r>
              <a:rPr lang="en-US" altLang="zh-CN" sz="2400" b="1" dirty="0" smtClean="0">
                <a:solidFill>
                  <a:srgbClr val="FF0000"/>
                </a:solidFill>
                <a:latin typeface="Comic Sans MS" pitchFamily="66" charset="0"/>
                <a:ea typeface="+mj-ea"/>
                <a:cs typeface="+mj-cs"/>
              </a:rPr>
              <a:t>Comparison of the OSI and TCP/IP Reference Models</a:t>
            </a:r>
          </a:p>
          <a:p>
            <a:pPr algn="just">
              <a:lnSpc>
                <a:spcPct val="80000"/>
              </a:lnSpc>
              <a:buNone/>
            </a:pPr>
            <a:r>
              <a:rPr lang="en-US" altLang="zh-CN" sz="2400" b="1" dirty="0" smtClean="0">
                <a:solidFill>
                  <a:srgbClr val="FF0000"/>
                </a:solidFill>
                <a:latin typeface="Comic Sans MS" pitchFamily="66" charset="0"/>
                <a:ea typeface="+mj-ea"/>
                <a:cs typeface="+mj-cs"/>
              </a:rPr>
              <a:t>Similarities</a:t>
            </a:r>
          </a:p>
          <a:p>
            <a:pPr marL="173038" lvl="2" indent="0" algn="just">
              <a:lnSpc>
                <a:spcPct val="80000"/>
              </a:lnSpc>
            </a:pPr>
            <a:r>
              <a:rPr lang="en-US" altLang="zh-CN" dirty="0" smtClean="0">
                <a:latin typeface="Comic Sans MS" pitchFamily="66" charset="0"/>
              </a:rPr>
              <a:t>Both are based on the concept of a </a:t>
            </a:r>
            <a:r>
              <a:rPr lang="en-US" altLang="zh-CN" dirty="0" smtClean="0">
                <a:solidFill>
                  <a:srgbClr val="0000FF"/>
                </a:solidFill>
                <a:latin typeface="Comic Sans MS" pitchFamily="66" charset="0"/>
              </a:rPr>
              <a:t>stack of independent </a:t>
            </a:r>
          </a:p>
          <a:p>
            <a:pPr marL="173038" lvl="2" indent="0" algn="just">
              <a:lnSpc>
                <a:spcPct val="80000"/>
              </a:lnSpc>
              <a:buNone/>
            </a:pPr>
            <a:r>
              <a:rPr lang="en-US" altLang="zh-CN" dirty="0" smtClean="0">
                <a:solidFill>
                  <a:srgbClr val="0000FF"/>
                </a:solidFill>
                <a:latin typeface="Comic Sans MS" pitchFamily="66" charset="0"/>
              </a:rPr>
              <a:t>  protocols.</a:t>
            </a:r>
          </a:p>
          <a:p>
            <a:pPr marL="173038" lvl="2" indent="0" algn="just">
              <a:lnSpc>
                <a:spcPct val="80000"/>
              </a:lnSpc>
            </a:pPr>
            <a:r>
              <a:rPr lang="en-US" altLang="zh-CN" dirty="0" smtClean="0">
                <a:latin typeface="Comic Sans MS" pitchFamily="66" charset="0"/>
              </a:rPr>
              <a:t>Both of them have </a:t>
            </a:r>
            <a:r>
              <a:rPr lang="en-US" altLang="zh-CN" dirty="0" smtClean="0">
                <a:solidFill>
                  <a:srgbClr val="FF0000"/>
                </a:solidFill>
                <a:latin typeface="Comic Sans MS" pitchFamily="66" charset="0"/>
              </a:rPr>
              <a:t>transport layer </a:t>
            </a:r>
            <a:r>
              <a:rPr lang="en-US" altLang="zh-CN" dirty="0" smtClean="0">
                <a:latin typeface="Comic Sans MS" pitchFamily="66" charset="0"/>
              </a:rPr>
              <a:t>to </a:t>
            </a:r>
            <a:r>
              <a:rPr lang="en-US" altLang="zh-CN" dirty="0" smtClean="0">
                <a:solidFill>
                  <a:srgbClr val="0000FF"/>
                </a:solidFill>
                <a:latin typeface="Comic Sans MS" pitchFamily="66" charset="0"/>
              </a:rPr>
              <a:t>provide an end-to-end,   </a:t>
            </a:r>
          </a:p>
          <a:p>
            <a:pPr marL="173038" lvl="2" indent="0" algn="just">
              <a:lnSpc>
                <a:spcPct val="80000"/>
              </a:lnSpc>
              <a:buNone/>
            </a:pPr>
            <a:r>
              <a:rPr lang="en-US" altLang="zh-CN" dirty="0" smtClean="0">
                <a:solidFill>
                  <a:srgbClr val="0000FF"/>
                </a:solidFill>
                <a:latin typeface="Comic Sans MS" pitchFamily="66" charset="0"/>
              </a:rPr>
              <a:t>  network-independent transport service</a:t>
            </a:r>
          </a:p>
          <a:p>
            <a:pPr marL="173038" lvl="2" indent="0" algn="just">
              <a:lnSpc>
                <a:spcPct val="80000"/>
              </a:lnSpc>
              <a:buNone/>
            </a:pPr>
            <a:r>
              <a:rPr lang="en-US" altLang="zh-CN" b="1" dirty="0" smtClean="0">
                <a:solidFill>
                  <a:srgbClr val="FF0000"/>
                </a:solidFill>
                <a:latin typeface="Comic Sans MS" pitchFamily="66" charset="0"/>
                <a:ea typeface="+mj-ea"/>
                <a:cs typeface="+mj-cs"/>
              </a:rPr>
              <a:t>Differences</a:t>
            </a:r>
          </a:p>
          <a:p>
            <a:pPr marL="231775" lvl="2" indent="0" algn="just">
              <a:lnSpc>
                <a:spcPct val="80000"/>
              </a:lnSpc>
            </a:pPr>
            <a:r>
              <a:rPr lang="en-US" altLang="zh-CN" dirty="0" smtClean="0">
                <a:latin typeface="Comic Sans MS" pitchFamily="66" charset="0"/>
              </a:rPr>
              <a:t>In OSI, a layer's service definition tells </a:t>
            </a:r>
            <a:r>
              <a:rPr lang="en-US" altLang="zh-CN" dirty="0" smtClean="0">
                <a:solidFill>
                  <a:srgbClr val="0000FF"/>
                </a:solidFill>
                <a:latin typeface="Comic Sans MS" pitchFamily="66" charset="0"/>
              </a:rPr>
              <a:t>what the layer </a:t>
            </a:r>
          </a:p>
          <a:p>
            <a:pPr marL="231775" lvl="2" indent="0" algn="just">
              <a:lnSpc>
                <a:spcPct val="80000"/>
              </a:lnSpc>
              <a:buNone/>
            </a:pPr>
            <a:r>
              <a:rPr lang="en-US" altLang="zh-CN" dirty="0" smtClean="0">
                <a:solidFill>
                  <a:srgbClr val="0000FF"/>
                </a:solidFill>
                <a:latin typeface="Comic Sans MS" pitchFamily="66" charset="0"/>
              </a:rPr>
              <a:t> does, and a layer's interface tells the processes above it   </a:t>
            </a:r>
          </a:p>
          <a:p>
            <a:pPr marL="347663" lvl="2" indent="-115888" algn="just">
              <a:lnSpc>
                <a:spcPct val="80000"/>
              </a:lnSpc>
              <a:buNone/>
            </a:pPr>
            <a:r>
              <a:rPr lang="en-US" altLang="zh-CN" dirty="0" smtClean="0">
                <a:solidFill>
                  <a:srgbClr val="0000FF"/>
                </a:solidFill>
                <a:latin typeface="Comic Sans MS" pitchFamily="66" charset="0"/>
              </a:rPr>
              <a:t> how to access it, </a:t>
            </a:r>
            <a:r>
              <a:rPr lang="en-US" altLang="zh-CN" dirty="0" smtClean="0">
                <a:solidFill>
                  <a:srgbClr val="FF0000"/>
                </a:solidFill>
                <a:latin typeface="Comic Sans MS" pitchFamily="66" charset="0"/>
              </a:rPr>
              <a:t>without explaining how the layers works inside.</a:t>
            </a:r>
          </a:p>
          <a:p>
            <a:pPr marL="347663" lvl="2" indent="-115888" algn="just">
              <a:lnSpc>
                <a:spcPct val="80000"/>
              </a:lnSpc>
            </a:pPr>
            <a:r>
              <a:rPr lang="en-US" altLang="zh-CN" dirty="0" smtClean="0">
                <a:latin typeface="Comic Sans MS" pitchFamily="66" charset="0"/>
              </a:rPr>
              <a:t>The </a:t>
            </a:r>
            <a:r>
              <a:rPr lang="en-US" altLang="zh-CN" dirty="0" smtClean="0">
                <a:solidFill>
                  <a:srgbClr val="0000FF"/>
                </a:solidFill>
                <a:latin typeface="Comic Sans MS" pitchFamily="66" charset="0"/>
              </a:rPr>
              <a:t>TCP/IP model did not clearly </a:t>
            </a:r>
            <a:r>
              <a:rPr lang="en-US" altLang="zh-CN" dirty="0" smtClean="0">
                <a:latin typeface="Comic Sans MS" pitchFamily="66" charset="0"/>
              </a:rPr>
              <a:t>distinguish between </a:t>
            </a:r>
            <a:r>
              <a:rPr lang="en-US" altLang="zh-CN" dirty="0" smtClean="0">
                <a:solidFill>
                  <a:srgbClr val="FF0000"/>
                </a:solidFill>
                <a:latin typeface="Comic Sans MS" pitchFamily="66" charset="0"/>
              </a:rPr>
              <a:t>service, interface of the layers.</a:t>
            </a:r>
          </a:p>
          <a:p>
            <a:pPr marL="347663" lvl="2" indent="-115888" algn="just">
              <a:lnSpc>
                <a:spcPct val="80000"/>
              </a:lnSpc>
            </a:pPr>
            <a:r>
              <a:rPr lang="en-US" altLang="zh-CN" dirty="0" smtClean="0">
                <a:latin typeface="Comic Sans MS" pitchFamily="66" charset="0"/>
              </a:rPr>
              <a:t>As a consequence, the protocols in the </a:t>
            </a:r>
            <a:r>
              <a:rPr lang="en-US" altLang="zh-CN" dirty="0" smtClean="0">
                <a:solidFill>
                  <a:srgbClr val="0000FF"/>
                </a:solidFill>
                <a:latin typeface="Comic Sans MS" pitchFamily="66" charset="0"/>
              </a:rPr>
              <a:t>OSI model are better hidden</a:t>
            </a:r>
            <a:r>
              <a:rPr lang="en-US" altLang="zh-CN" dirty="0" smtClean="0">
                <a:latin typeface="Comic Sans MS" pitchFamily="66" charset="0"/>
              </a:rPr>
              <a:t> than in the TCP/IP model and can be replaced relatively easily as the technology changes.</a:t>
            </a:r>
          </a:p>
          <a:p>
            <a:pPr marL="404813" lvl="2" indent="-173038" algn="just">
              <a:lnSpc>
                <a:spcPct val="80000"/>
              </a:lnSpc>
            </a:pPr>
            <a:r>
              <a:rPr lang="en-US" altLang="zh-CN" dirty="0" smtClean="0">
                <a:latin typeface="Comic Sans MS" pitchFamily="66" charset="0"/>
              </a:rPr>
              <a:t>OSI model strives to describe the general model of network protocols, while TCP/IP model is specific as it is defined after the real implementations. So TCP/IP model is not useful to describe other protocols.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457200" y="304800"/>
            <a:ext cx="8229600" cy="5821363"/>
          </a:xfrm>
        </p:spPr>
        <p:txBody>
          <a:bodyPr/>
          <a:lstStyle/>
          <a:p>
            <a:r>
              <a:rPr lang="en-US" altLang="zh-CN" dirty="0" smtClean="0">
                <a:solidFill>
                  <a:srgbClr val="FF0000"/>
                </a:solidFill>
                <a:latin typeface="Comic Sans MS" pitchFamily="66" charset="0"/>
              </a:rPr>
              <a:t>The hybrid reference model</a:t>
            </a:r>
          </a:p>
        </p:txBody>
      </p:sp>
      <p:pic>
        <p:nvPicPr>
          <p:cNvPr id="34820" name="Picture 4"/>
          <p:cNvPicPr>
            <a:picLocks noChangeAspect="1" noChangeArrowheads="1"/>
          </p:cNvPicPr>
          <p:nvPr/>
        </p:nvPicPr>
        <p:blipFill>
          <a:blip r:embed="rId2" cstate="print"/>
          <a:srcRect/>
          <a:stretch>
            <a:fillRect/>
          </a:stretch>
        </p:blipFill>
        <p:spPr bwMode="auto">
          <a:xfrm>
            <a:off x="2438400" y="1523999"/>
            <a:ext cx="4495800" cy="3780559"/>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lstStyle/>
          <a:p>
            <a:pPr>
              <a:buNone/>
            </a:pPr>
            <a:r>
              <a:rPr lang="en-US" b="1" dirty="0" smtClean="0">
                <a:solidFill>
                  <a:srgbClr val="FF0000"/>
                </a:solidFill>
              </a:rPr>
              <a:t>Three concepts are central to the OSI model:</a:t>
            </a:r>
          </a:p>
          <a:p>
            <a:pPr>
              <a:buNone/>
            </a:pPr>
            <a:r>
              <a:rPr lang="en-US" dirty="0" smtClean="0"/>
              <a:t>1. </a:t>
            </a:r>
            <a:r>
              <a:rPr lang="en-US" sz="2800" dirty="0" smtClean="0"/>
              <a:t>Services</a:t>
            </a:r>
          </a:p>
          <a:p>
            <a:pPr>
              <a:buNone/>
            </a:pPr>
            <a:r>
              <a:rPr lang="en-US" sz="2800" dirty="0" smtClean="0"/>
              <a:t>2. Interfaces</a:t>
            </a:r>
          </a:p>
          <a:p>
            <a:pPr>
              <a:buNone/>
            </a:pPr>
            <a:r>
              <a:rPr lang="en-US" sz="2800" dirty="0" smtClean="0"/>
              <a:t>3. Protocols</a:t>
            </a:r>
          </a:p>
          <a:p>
            <a:pPr algn="just"/>
            <a:r>
              <a:rPr lang="en-US" sz="2400" dirty="0" smtClean="0"/>
              <a:t>The </a:t>
            </a:r>
            <a:r>
              <a:rPr lang="en-US" sz="2400" b="1" dirty="0" smtClean="0">
                <a:solidFill>
                  <a:srgbClr val="FF0000"/>
                </a:solidFill>
              </a:rPr>
              <a:t>service</a:t>
            </a:r>
            <a:r>
              <a:rPr lang="en-US" sz="2400" dirty="0" smtClean="0"/>
              <a:t> definition tells what the layer does, not how entities above it access it or how the layer works. It defines the layer’s semantics.</a:t>
            </a:r>
          </a:p>
          <a:p>
            <a:pPr algn="just"/>
            <a:r>
              <a:rPr lang="en-US" sz="2400" dirty="0" smtClean="0"/>
              <a:t>A layer’s </a:t>
            </a:r>
            <a:r>
              <a:rPr lang="en-US" sz="2400" b="1" dirty="0" smtClean="0">
                <a:solidFill>
                  <a:srgbClr val="FF0000"/>
                </a:solidFill>
              </a:rPr>
              <a:t>interface</a:t>
            </a:r>
            <a:r>
              <a:rPr lang="en-US" sz="2400" dirty="0" smtClean="0"/>
              <a:t> tells the processes above it how to access it. It specifies what the parameters are and what results to expect. It, too, says nothing about how the layer works inside.</a:t>
            </a:r>
          </a:p>
          <a:p>
            <a:pPr algn="just"/>
            <a:r>
              <a:rPr lang="en-US" sz="2400" dirty="0" smtClean="0"/>
              <a:t>Finally, the peer </a:t>
            </a:r>
            <a:r>
              <a:rPr lang="en-US" sz="2400" b="1" dirty="0" smtClean="0">
                <a:solidFill>
                  <a:srgbClr val="FF0000"/>
                </a:solidFill>
              </a:rPr>
              <a:t>protocols</a:t>
            </a:r>
            <a:r>
              <a:rPr lang="en-US" sz="2400" dirty="0" smtClean="0"/>
              <a:t> used in a layer are the layer’s own business. It can use any protocols it wants to, as long as it gets the job done (i.e., provides the offered services). It can also change them at will without affecting software in higher layers.</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lstStyle/>
          <a:p>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A Critique of the OSI Model and Protocols</a:t>
            </a:r>
            <a:r>
              <a:rPr lang="en-US" sz="2800" dirty="0" smtClean="0">
                <a:solidFill>
                  <a:srgbClr val="FF0000"/>
                </a:solidFill>
              </a:rPr>
              <a:t/>
            </a:r>
            <a:br>
              <a:rPr lang="en-US" sz="2800" dirty="0" smtClean="0">
                <a:solidFill>
                  <a:srgbClr val="FF0000"/>
                </a:solidFill>
              </a:rPr>
            </a:br>
            <a:endParaRPr lang="en-US" sz="2800" dirty="0">
              <a:solidFill>
                <a:srgbClr val="FF0000"/>
              </a:solidFill>
            </a:endParaRPr>
          </a:p>
        </p:txBody>
      </p:sp>
      <p:sp>
        <p:nvSpPr>
          <p:cNvPr id="3" name="Content Placeholder 2"/>
          <p:cNvSpPr>
            <a:spLocks noGrp="1"/>
          </p:cNvSpPr>
          <p:nvPr>
            <p:ph idx="1"/>
          </p:nvPr>
        </p:nvSpPr>
        <p:spPr>
          <a:xfrm>
            <a:off x="304800" y="685800"/>
            <a:ext cx="8458200" cy="5943600"/>
          </a:xfrm>
        </p:spPr>
        <p:txBody>
          <a:bodyPr/>
          <a:lstStyle/>
          <a:p>
            <a:pPr algn="just"/>
            <a:r>
              <a:rPr lang="en-US" sz="2400" dirty="0" smtClean="0"/>
              <a:t>Neither the OSI model and its protocols nor the TCP/IP model and its protocols are perfect.</a:t>
            </a:r>
          </a:p>
          <a:p>
            <a:pPr algn="just"/>
            <a:r>
              <a:rPr lang="en-US" sz="2400" dirty="0" smtClean="0"/>
              <a:t>Quite a bit of criticism can be, and has been, directed at both of them.</a:t>
            </a:r>
          </a:p>
          <a:p>
            <a:pPr algn="just">
              <a:buNone/>
            </a:pPr>
            <a:r>
              <a:rPr lang="en-US" sz="2400" dirty="0" smtClean="0">
                <a:solidFill>
                  <a:srgbClr val="FF0000"/>
                </a:solidFill>
              </a:rPr>
              <a:t>1. Bad timing.</a:t>
            </a:r>
          </a:p>
          <a:p>
            <a:pPr algn="just">
              <a:buNone/>
            </a:pPr>
            <a:r>
              <a:rPr lang="en-US" sz="2400" dirty="0" smtClean="0">
                <a:solidFill>
                  <a:srgbClr val="FF0000"/>
                </a:solidFill>
              </a:rPr>
              <a:t>2. Bad technology.</a:t>
            </a:r>
          </a:p>
          <a:p>
            <a:pPr algn="just">
              <a:buNone/>
            </a:pPr>
            <a:r>
              <a:rPr lang="en-US" sz="2400" dirty="0" smtClean="0">
                <a:solidFill>
                  <a:srgbClr val="FF0000"/>
                </a:solidFill>
              </a:rPr>
              <a:t>3. Bad implementations.</a:t>
            </a:r>
          </a:p>
          <a:p>
            <a:pPr algn="just">
              <a:buNone/>
            </a:pPr>
            <a:r>
              <a:rPr lang="en-US" sz="2400" dirty="0" smtClean="0">
                <a:solidFill>
                  <a:srgbClr val="FF0000"/>
                </a:solidFill>
              </a:rPr>
              <a:t>4. Bad politics.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pPr algn="l"/>
            <a:r>
              <a:rPr lang="en-US" sz="3600" b="1" dirty="0" smtClean="0">
                <a:solidFill>
                  <a:srgbClr val="FF0000"/>
                </a:solidFill>
              </a:rPr>
              <a:t>The apocalypse of the two elephants</a:t>
            </a:r>
            <a:endParaRPr lang="en-US" sz="3600" b="1" dirty="0">
              <a:solidFill>
                <a:srgbClr val="FF0000"/>
              </a:solidFill>
            </a:endParaRPr>
          </a:p>
        </p:txBody>
      </p:sp>
      <p:sp>
        <p:nvSpPr>
          <p:cNvPr id="3" name="Content Placeholder 2"/>
          <p:cNvSpPr>
            <a:spLocks noGrp="1"/>
          </p:cNvSpPr>
          <p:nvPr>
            <p:ph idx="1"/>
          </p:nvPr>
        </p:nvSpPr>
        <p:spPr>
          <a:xfrm>
            <a:off x="381000" y="914401"/>
            <a:ext cx="8229600" cy="2057400"/>
          </a:xfrm>
        </p:spPr>
        <p:txBody>
          <a:bodyPr/>
          <a:lstStyle/>
          <a:p>
            <a:pPr algn="just">
              <a:buNone/>
            </a:pPr>
            <a:r>
              <a:rPr lang="en-US" sz="2400" b="1" dirty="0" smtClean="0">
                <a:solidFill>
                  <a:srgbClr val="FF0000"/>
                </a:solidFill>
              </a:rPr>
              <a:t>1. Bad timing </a:t>
            </a:r>
            <a:r>
              <a:rPr lang="en-US" sz="2400" dirty="0" smtClean="0"/>
              <a:t>The time at which a standard is established is absolutely critical to its success. </a:t>
            </a:r>
          </a:p>
          <a:p>
            <a:pPr algn="just"/>
            <a:r>
              <a:rPr lang="en-US" sz="2400" dirty="0" smtClean="0"/>
              <a:t>David Clark of M.I.T. has a theory of standards that he calls the </a:t>
            </a:r>
            <a:r>
              <a:rPr lang="en-US" sz="2400" b="1" dirty="0" smtClean="0">
                <a:solidFill>
                  <a:srgbClr val="FF0000"/>
                </a:solidFill>
              </a:rPr>
              <a:t>apocalypse of the two elephants.</a:t>
            </a:r>
            <a:endParaRPr lang="en-US" sz="2400" dirty="0"/>
          </a:p>
        </p:txBody>
      </p:sp>
      <p:pic>
        <p:nvPicPr>
          <p:cNvPr id="1026" name="Picture 2"/>
          <p:cNvPicPr>
            <a:picLocks noChangeAspect="1" noChangeArrowheads="1"/>
          </p:cNvPicPr>
          <p:nvPr/>
        </p:nvPicPr>
        <p:blipFill>
          <a:blip r:embed="rId2" cstate="print"/>
          <a:srcRect r="1370"/>
          <a:stretch>
            <a:fillRect/>
          </a:stretch>
        </p:blipFill>
        <p:spPr bwMode="auto">
          <a:xfrm>
            <a:off x="762000" y="2828925"/>
            <a:ext cx="7543800" cy="334327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lstStyle/>
          <a:p>
            <a:pPr algn="just">
              <a:spcBef>
                <a:spcPts val="0"/>
              </a:spcBef>
              <a:buNone/>
            </a:pPr>
            <a:r>
              <a:rPr lang="en-US" sz="2400" b="1" dirty="0" smtClean="0">
                <a:solidFill>
                  <a:srgbClr val="FF0000"/>
                </a:solidFill>
              </a:rPr>
              <a:t>2. Bad Technology: </a:t>
            </a:r>
            <a:r>
              <a:rPr lang="en-US" sz="2400" dirty="0" smtClean="0"/>
              <a:t>The OSI model, along with its associated service definitions and protocols, is extraordinarily complex</a:t>
            </a:r>
            <a:r>
              <a:rPr lang="en-US" dirty="0" smtClean="0"/>
              <a:t>.</a:t>
            </a:r>
          </a:p>
          <a:p>
            <a:pPr algn="just"/>
            <a:r>
              <a:rPr lang="en-US" sz="2400" dirty="0" smtClean="0"/>
              <a:t>They are also difficult to implement and inefficient in operation.</a:t>
            </a:r>
          </a:p>
          <a:p>
            <a:pPr algn="just">
              <a:spcBef>
                <a:spcPts val="0"/>
              </a:spcBef>
              <a:buNone/>
            </a:pPr>
            <a:r>
              <a:rPr lang="en-US" sz="2400" b="1" dirty="0" smtClean="0">
                <a:solidFill>
                  <a:srgbClr val="FF0000"/>
                </a:solidFill>
              </a:rPr>
              <a:t>Q: </a:t>
            </a:r>
            <a:r>
              <a:rPr lang="en-US" sz="2400" dirty="0" smtClean="0"/>
              <a:t>What do you get when you cross a mobster with an international standard?</a:t>
            </a:r>
          </a:p>
          <a:p>
            <a:pPr algn="just">
              <a:spcBef>
                <a:spcPts val="0"/>
              </a:spcBef>
              <a:buNone/>
            </a:pPr>
            <a:r>
              <a:rPr lang="en-US" sz="2400" b="1" dirty="0" smtClean="0">
                <a:solidFill>
                  <a:srgbClr val="FF0000"/>
                </a:solidFill>
              </a:rPr>
              <a:t>A: </a:t>
            </a:r>
            <a:r>
              <a:rPr lang="en-US" sz="2400" dirty="0" smtClean="0"/>
              <a:t>Someone who makes you an offer you can’t understand.</a:t>
            </a:r>
          </a:p>
          <a:p>
            <a:pPr algn="just"/>
            <a:r>
              <a:rPr lang="en-US" sz="2400" dirty="0" smtClean="0"/>
              <a:t>In addition to being incomprehensible, another problem with OSI is that some functions, such as addressing, flow control, and error control, reappear again and again in each layer.</a:t>
            </a:r>
          </a:p>
          <a:p>
            <a:pPr>
              <a:buNone/>
            </a:pPr>
            <a:r>
              <a:rPr lang="en-US" sz="2400" b="1" dirty="0" smtClean="0">
                <a:solidFill>
                  <a:srgbClr val="FF0000"/>
                </a:solidFill>
              </a:rPr>
              <a:t>3. Bad Implementations: </a:t>
            </a:r>
            <a:r>
              <a:rPr lang="en-US" sz="2400" dirty="0" smtClean="0"/>
              <a:t>It did not take long for people to associate ‘‘OSI’’ with ‘‘poor quality.’’ Although the products improved in the course of time, the image stuck.</a:t>
            </a:r>
          </a:p>
          <a:p>
            <a:r>
              <a:rPr lang="en-US" sz="2400" dirty="0" smtClean="0"/>
              <a:t>In contrast, one of the first implementations of TCP/IP was part of Berkeley UNIX and was quite good (not to mention, free).</a:t>
            </a:r>
            <a:endParaRPr lang="en-US" sz="2400" dirty="0" smtClean="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8077200" cy="6324600"/>
          </a:xfrm>
        </p:spPr>
        <p:txBody>
          <a:bodyPr/>
          <a:lstStyle/>
          <a:p>
            <a:pPr algn="just">
              <a:spcBef>
                <a:spcPts val="0"/>
              </a:spcBef>
              <a:buNone/>
            </a:pPr>
            <a:r>
              <a:rPr lang="en-US" b="1" dirty="0" smtClean="0">
                <a:solidFill>
                  <a:srgbClr val="FF0000"/>
                </a:solidFill>
              </a:rPr>
              <a:t>4. Bad Politics: </a:t>
            </a:r>
          </a:p>
          <a:p>
            <a:pPr algn="just">
              <a:spcBef>
                <a:spcPts val="0"/>
              </a:spcBef>
              <a:buNone/>
            </a:pPr>
            <a:r>
              <a:rPr lang="en-US" sz="2400" b="1" dirty="0" smtClean="0">
                <a:solidFill>
                  <a:srgbClr val="FF0000"/>
                </a:solidFill>
              </a:rPr>
              <a:t>	</a:t>
            </a:r>
            <a:r>
              <a:rPr lang="en-US" sz="2400" dirty="0" smtClean="0"/>
              <a:t>On account of the initial implementation, many people, especially in academia, thought of TCP/IP as part of UNIX, </a:t>
            </a:r>
          </a:p>
          <a:p>
            <a:pPr algn="just">
              <a:spcBef>
                <a:spcPts val="0"/>
              </a:spcBef>
              <a:buNone/>
            </a:pPr>
            <a:r>
              <a:rPr lang="en-US" sz="2400" dirty="0" smtClean="0"/>
              <a:t>	and UNIX in the 1980s in academia was not unlike parenthood (then incorrectly called motherhood) and apple pie.</a:t>
            </a:r>
          </a:p>
          <a:p>
            <a:pPr algn="just">
              <a:spcBef>
                <a:spcPts val="0"/>
              </a:spcBef>
              <a:buNone/>
            </a:pPr>
            <a:r>
              <a:rPr lang="en-US" sz="2400" b="1" dirty="0" smtClean="0"/>
              <a:t>	</a:t>
            </a:r>
            <a:r>
              <a:rPr lang="en-US" sz="2400" dirty="0" smtClean="0"/>
              <a:t>OSI, on the other hand, was widely thought to be the creature of the European telecommunication ministries, the European Community, and later the U.S. Government.</a:t>
            </a:r>
          </a:p>
          <a:p>
            <a:pPr algn="just">
              <a:spcBef>
                <a:spcPts val="0"/>
              </a:spcBef>
              <a:buNone/>
            </a:pPr>
            <a:r>
              <a:rPr lang="en-US" sz="2400" b="1" dirty="0" smtClean="0"/>
              <a:t>	</a:t>
            </a:r>
            <a:r>
              <a:rPr lang="en-US" sz="2400" b="1" dirty="0" smtClean="0">
                <a:solidFill>
                  <a:srgbClr val="FF0000"/>
                </a:solidFill>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3200" b="1" dirty="0" smtClean="0">
                <a:solidFill>
                  <a:srgbClr val="FF0000"/>
                </a:solidFill>
              </a:rPr>
              <a:t>A Critique of the TCP/IP Reference Model</a:t>
            </a:r>
            <a:endParaRPr lang="en-US" sz="3200" dirty="0"/>
          </a:p>
        </p:txBody>
      </p:sp>
      <p:sp>
        <p:nvSpPr>
          <p:cNvPr id="3" name="Content Placeholder 2"/>
          <p:cNvSpPr>
            <a:spLocks noGrp="1"/>
          </p:cNvSpPr>
          <p:nvPr>
            <p:ph idx="1"/>
          </p:nvPr>
        </p:nvSpPr>
        <p:spPr>
          <a:xfrm>
            <a:off x="228600" y="808037"/>
            <a:ext cx="8686800" cy="5745163"/>
          </a:xfrm>
        </p:spPr>
        <p:txBody>
          <a:bodyPr/>
          <a:lstStyle/>
          <a:p>
            <a:pPr algn="just">
              <a:spcBef>
                <a:spcPts val="0"/>
              </a:spcBef>
            </a:pPr>
            <a:r>
              <a:rPr lang="en-US" sz="2400" dirty="0" smtClean="0"/>
              <a:t>The TCP/IP model and protocols have their problems too. First, the model does not clearly distinguish the concepts of services, interfaces, and protocols.</a:t>
            </a:r>
            <a:endParaRPr lang="en-US" sz="2400" b="1" dirty="0" smtClean="0">
              <a:solidFill>
                <a:srgbClr val="FF0000"/>
              </a:solidFill>
            </a:endParaRPr>
          </a:p>
          <a:p>
            <a:pPr algn="just"/>
            <a:r>
              <a:rPr lang="en-US" sz="2400" dirty="0" smtClean="0"/>
              <a:t>Good software engineering practice requires differentiating between the specification and the implementation, something that OSI does very carefully, but TCP/IP does not. </a:t>
            </a:r>
          </a:p>
          <a:p>
            <a:pPr algn="just"/>
            <a:r>
              <a:rPr lang="en-US" sz="2400" dirty="0" smtClean="0"/>
              <a:t>Consequently, the TCP/IP model is not much of a guide for designing new networks using new technologies.</a:t>
            </a:r>
          </a:p>
          <a:p>
            <a:pPr algn="just"/>
            <a:r>
              <a:rPr lang="en-US" sz="2400" b="1" dirty="0" smtClean="0">
                <a:solidFill>
                  <a:srgbClr val="FF0000"/>
                </a:solidFill>
              </a:rPr>
              <a:t>Second,</a:t>
            </a:r>
            <a:r>
              <a:rPr lang="en-US" sz="2400" dirty="0" smtClean="0"/>
              <a:t> the TCP/IP model is not at all general and is poorly suited to describing any protocol stack other than TCP/IP. Trying to use the TCP/IP model to describe Bluetooth, for example, is completely impossible.</a:t>
            </a:r>
          </a:p>
          <a:p>
            <a:pPr algn="just"/>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229600" cy="609600"/>
          </a:xfrm>
        </p:spPr>
        <p:txBody>
          <a:bodyPr/>
          <a:lstStyle/>
          <a:p>
            <a:pPr>
              <a:buNone/>
            </a:pPr>
            <a:r>
              <a:rPr lang="en-US" sz="2000" b="1" dirty="0" smtClean="0">
                <a:solidFill>
                  <a:srgbClr val="0000FF"/>
                </a:solidFill>
                <a:ea typeface="宋体" pitchFamily="2" charset="-122"/>
              </a:rPr>
              <a:t>1. Business applications- </a:t>
            </a:r>
            <a:r>
              <a:rPr lang="en-US" sz="2000" dirty="0" smtClean="0">
                <a:ea typeface="宋体" pitchFamily="2" charset="-122"/>
              </a:rPr>
              <a:t>Resource sharing</a:t>
            </a:r>
          </a:p>
          <a:p>
            <a:endParaRPr lang="en-US" sz="2000" dirty="0" smtClean="0">
              <a:ea typeface="宋体" pitchFamily="2" charset="-122"/>
            </a:endParaRPr>
          </a:p>
          <a:p>
            <a:endParaRPr lang="en-US" sz="2000" dirty="0" smtClean="0">
              <a:ea typeface="宋体" pitchFamily="2" charset="-122"/>
            </a:endParaRPr>
          </a:p>
          <a:p>
            <a:pPr>
              <a:buNone/>
            </a:pPr>
            <a:endParaRPr lang="en-US" dirty="0" smtClean="0"/>
          </a:p>
          <a:p>
            <a:endParaRPr lang="en-US" dirty="0"/>
          </a:p>
        </p:txBody>
      </p:sp>
      <p:pic>
        <p:nvPicPr>
          <p:cNvPr id="54276" name="Picture 4"/>
          <p:cNvPicPr>
            <a:picLocks noChangeAspect="1" noChangeArrowheads="1"/>
          </p:cNvPicPr>
          <p:nvPr/>
        </p:nvPicPr>
        <p:blipFill>
          <a:blip r:embed="rId2" cstate="print"/>
          <a:srcRect/>
          <a:stretch>
            <a:fillRect/>
          </a:stretch>
        </p:blipFill>
        <p:spPr bwMode="auto">
          <a:xfrm>
            <a:off x="1524000" y="533400"/>
            <a:ext cx="5765487" cy="2514600"/>
          </a:xfrm>
          <a:prstGeom prst="rect">
            <a:avLst/>
          </a:prstGeom>
          <a:noFill/>
          <a:ln w="9525">
            <a:noFill/>
            <a:miter lim="800000"/>
            <a:headEnd/>
            <a:tailEnd/>
          </a:ln>
          <a:effectLst/>
        </p:spPr>
      </p:pic>
      <p:sp>
        <p:nvSpPr>
          <p:cNvPr id="7" name="Rectangle 6"/>
          <p:cNvSpPr/>
          <p:nvPr/>
        </p:nvSpPr>
        <p:spPr>
          <a:xfrm>
            <a:off x="3505200" y="2590800"/>
            <a:ext cx="5638800" cy="400110"/>
          </a:xfrm>
          <a:prstGeom prst="rect">
            <a:avLst/>
          </a:prstGeom>
        </p:spPr>
        <p:txBody>
          <a:bodyPr wrap="square">
            <a:spAutoFit/>
          </a:bodyPr>
          <a:lstStyle/>
          <a:p>
            <a:r>
              <a:rPr lang="en-US" dirty="0"/>
              <a:t>A network with two clients and one server.</a:t>
            </a:r>
          </a:p>
        </p:txBody>
      </p:sp>
      <p:sp>
        <p:nvSpPr>
          <p:cNvPr id="9" name="Rectangle 8"/>
          <p:cNvSpPr/>
          <p:nvPr/>
        </p:nvSpPr>
        <p:spPr>
          <a:xfrm>
            <a:off x="228600" y="3072348"/>
            <a:ext cx="8763000" cy="3785652"/>
          </a:xfrm>
          <a:prstGeom prst="rect">
            <a:avLst/>
          </a:prstGeom>
        </p:spPr>
        <p:txBody>
          <a:bodyPr wrap="square">
            <a:spAutoFit/>
          </a:bodyPr>
          <a:lstStyle/>
          <a:p>
            <a:pPr algn="just"/>
            <a:r>
              <a:rPr lang="en-US" b="1" dirty="0" smtClean="0">
                <a:solidFill>
                  <a:srgbClr val="FF0000"/>
                </a:solidFill>
              </a:rPr>
              <a:t>Computer Network Goals:</a:t>
            </a:r>
          </a:p>
          <a:p>
            <a:pPr marL="457200" indent="-457200" algn="just">
              <a:buAutoNum type="arabicPeriod"/>
            </a:pPr>
            <a:r>
              <a:rPr lang="en-US" dirty="0" smtClean="0">
                <a:solidFill>
                  <a:srgbClr val="FF0000"/>
                </a:solidFill>
              </a:rPr>
              <a:t>Client-server model- </a:t>
            </a:r>
            <a:r>
              <a:rPr lang="en-US" dirty="0" smtClean="0"/>
              <a:t>Web application.</a:t>
            </a:r>
          </a:p>
          <a:p>
            <a:pPr marL="457200" indent="-457200" algn="just">
              <a:buAutoNum type="arabicPeriod"/>
            </a:pPr>
            <a:r>
              <a:rPr lang="en-US" dirty="0" smtClean="0"/>
              <a:t>A </a:t>
            </a:r>
            <a:r>
              <a:rPr lang="en-US" dirty="0"/>
              <a:t>second goal of </a:t>
            </a:r>
            <a:r>
              <a:rPr lang="en-US" dirty="0" smtClean="0"/>
              <a:t>a computer </a:t>
            </a:r>
            <a:r>
              <a:rPr lang="en-US" dirty="0"/>
              <a:t>network can provide a </a:t>
            </a:r>
            <a:r>
              <a:rPr lang="en-US" dirty="0" smtClean="0"/>
              <a:t>powerful </a:t>
            </a:r>
            <a:r>
              <a:rPr lang="en-US" b="1" dirty="0" smtClean="0">
                <a:solidFill>
                  <a:srgbClr val="FF0000"/>
                </a:solidFill>
              </a:rPr>
              <a:t>communication </a:t>
            </a:r>
            <a:r>
              <a:rPr lang="en-US" b="1" dirty="0">
                <a:solidFill>
                  <a:srgbClr val="FF0000"/>
                </a:solidFill>
              </a:rPr>
              <a:t>medium among </a:t>
            </a:r>
            <a:r>
              <a:rPr lang="en-US" b="1" dirty="0" smtClean="0">
                <a:solidFill>
                  <a:srgbClr val="FF0000"/>
                </a:solidFill>
              </a:rPr>
              <a:t>employees</a:t>
            </a:r>
            <a:r>
              <a:rPr lang="en-US" b="1" dirty="0" smtClean="0"/>
              <a:t>.- </a:t>
            </a:r>
            <a:r>
              <a:rPr lang="en-US" b="1" dirty="0" smtClean="0">
                <a:solidFill>
                  <a:srgbClr val="FF0000"/>
                </a:solidFill>
              </a:rPr>
              <a:t>email</a:t>
            </a:r>
            <a:r>
              <a:rPr lang="en-US" b="1" dirty="0" smtClean="0"/>
              <a:t> (electronic mail). </a:t>
            </a:r>
          </a:p>
          <a:p>
            <a:pPr lvl="1" algn="just"/>
            <a:r>
              <a:rPr lang="en-US" dirty="0" smtClean="0"/>
              <a:t>Telephone calls between employees may be carried by the computer network instead of by the phone company. This technology is called </a:t>
            </a:r>
            <a:r>
              <a:rPr lang="en-US" b="1" dirty="0" smtClean="0">
                <a:solidFill>
                  <a:srgbClr val="FF0000"/>
                </a:solidFill>
              </a:rPr>
              <a:t>IP telephony or Voice over IP (VoIP).</a:t>
            </a:r>
          </a:p>
          <a:p>
            <a:pPr marL="457200" indent="-457200" algn="just">
              <a:buAutoNum type="arabicPeriod"/>
            </a:pPr>
            <a:r>
              <a:rPr lang="en-US" dirty="0" smtClean="0"/>
              <a:t>A </a:t>
            </a:r>
            <a:r>
              <a:rPr lang="en-US" dirty="0"/>
              <a:t>third goal for many companies is doing business electronically, </a:t>
            </a:r>
            <a:r>
              <a:rPr lang="en-US" dirty="0" smtClean="0"/>
              <a:t>especially with </a:t>
            </a:r>
            <a:r>
              <a:rPr lang="en-US" dirty="0"/>
              <a:t>customers and suppliers. This new model is </a:t>
            </a:r>
            <a:r>
              <a:rPr lang="en-US" dirty="0" smtClean="0"/>
              <a:t>called   </a:t>
            </a:r>
            <a:r>
              <a:rPr lang="en-US" b="1" dirty="0">
                <a:solidFill>
                  <a:srgbClr val="FF0000"/>
                </a:solidFill>
              </a:rPr>
              <a:t>e-commerce (</a:t>
            </a:r>
            <a:r>
              <a:rPr lang="en-US" b="1" dirty="0" smtClean="0">
                <a:solidFill>
                  <a:srgbClr val="FF0000"/>
                </a:solidFill>
              </a:rPr>
              <a:t>electronic commerce)</a:t>
            </a:r>
          </a:p>
          <a:p>
            <a:pPr algn="just"/>
            <a:r>
              <a:rPr lang="en-US" dirty="0" smtClean="0"/>
              <a:t>This </a:t>
            </a:r>
            <a:r>
              <a:rPr lang="en-US" dirty="0"/>
              <a:t>reduces the need for large inventories </a:t>
            </a:r>
            <a:r>
              <a:rPr lang="en-US" dirty="0" smtClean="0"/>
              <a:t>and </a:t>
            </a:r>
            <a:r>
              <a:rPr lang="en-US" dirty="0" smtClean="0">
                <a:solidFill>
                  <a:srgbClr val="FF0000"/>
                </a:solidFill>
              </a:rPr>
              <a:t>enhances </a:t>
            </a:r>
            <a:r>
              <a:rPr lang="en-US" dirty="0">
                <a:solidFill>
                  <a:srgbClr val="FF0000"/>
                </a:solidFill>
              </a:rPr>
              <a:t>efficiency</a:t>
            </a:r>
            <a:endParaRPr lang="en-US" dirty="0" smtClean="0">
              <a:solidFill>
                <a:srgbClr val="FF0000"/>
              </a:solidFill>
            </a:endParaRPr>
          </a:p>
          <a:p>
            <a:pPr algn="just"/>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lstStyle/>
          <a:p>
            <a:pPr algn="just">
              <a:spcBef>
                <a:spcPts val="0"/>
              </a:spcBef>
            </a:pPr>
            <a:r>
              <a:rPr lang="en-US" sz="2400" dirty="0" smtClean="0"/>
              <a:t>Third, the link layer is not really a layer at all in the normal sense of the term as used in the context of layered protocols. It is an interface (between the network and data link layers). </a:t>
            </a:r>
          </a:p>
          <a:p>
            <a:pPr algn="just">
              <a:spcBef>
                <a:spcPts val="0"/>
              </a:spcBef>
            </a:pPr>
            <a:r>
              <a:rPr lang="en-US" sz="2400" dirty="0" smtClean="0"/>
              <a:t>The distinction between an interface and a layer is crucial, and one should not be sloppy about it.</a:t>
            </a:r>
          </a:p>
          <a:p>
            <a:pPr algn="just">
              <a:spcBef>
                <a:spcPts val="0"/>
              </a:spcBef>
            </a:pPr>
            <a:r>
              <a:rPr lang="en-US" sz="2400" dirty="0" smtClean="0"/>
              <a:t>Fourth, the TCP/IP model does not distinguish between the physical and data link layers. These are completely different. The physical layer has to do with the transmission characteristics of copper wire, fiber optics, and wireless communication.</a:t>
            </a:r>
          </a:p>
          <a:p>
            <a:pPr algn="just">
              <a:spcBef>
                <a:spcPts val="0"/>
              </a:spcBef>
            </a:pPr>
            <a:r>
              <a:rPr lang="en-US" sz="2400" dirty="0" smtClean="0"/>
              <a:t>The data link layer’s job is to delimit the start and end of frames and get them from one side to the other with the desired degree of reliability. </a:t>
            </a:r>
          </a:p>
          <a:p>
            <a:pPr algn="just">
              <a:spcBef>
                <a:spcPts val="0"/>
              </a:spcBef>
            </a:pPr>
            <a:r>
              <a:rPr lang="en-US" sz="2400" dirty="0" smtClean="0"/>
              <a:t>A proper model should include both as separate layers. </a:t>
            </a:r>
          </a:p>
          <a:p>
            <a:pPr algn="just">
              <a:spcBef>
                <a:spcPts val="0"/>
              </a:spcBef>
            </a:pPr>
            <a:r>
              <a:rPr lang="en-US" sz="2400" dirty="0" smtClean="0"/>
              <a:t>The TCP/IP model does not do this.</a:t>
            </a:r>
          </a:p>
          <a:p>
            <a:r>
              <a:rPr lang="en-US" sz="2400" dirty="0" smtClean="0"/>
              <a:t>Finally, although the IP and TCP protocols were carefully thought out and well implemented, many of the other protocols were ad hoc, generally produced by a couple of graduate students hacking away until they got tired.</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457200" y="304801"/>
            <a:ext cx="8229600" cy="609600"/>
          </a:xfrm>
        </p:spPr>
        <p:txBody>
          <a:bodyPr/>
          <a:lstStyle/>
          <a:p>
            <a:pPr>
              <a:buNone/>
            </a:pPr>
            <a:r>
              <a:rPr lang="en-US" altLang="zh-CN" b="1" dirty="0" smtClean="0">
                <a:solidFill>
                  <a:srgbClr val="FF0000"/>
                </a:solidFill>
                <a:latin typeface="Comic Sans MS" pitchFamily="66" charset="0"/>
              </a:rPr>
              <a:t>IV. Example Networks — The Internet </a:t>
            </a:r>
          </a:p>
        </p:txBody>
      </p:sp>
      <p:pic>
        <p:nvPicPr>
          <p:cNvPr id="35844" name="Picture 4"/>
          <p:cNvPicPr>
            <a:picLocks noChangeAspect="1" noChangeArrowheads="1"/>
          </p:cNvPicPr>
          <p:nvPr/>
        </p:nvPicPr>
        <p:blipFill>
          <a:blip r:embed="rId2" cstate="print"/>
          <a:srcRect/>
          <a:stretch>
            <a:fillRect/>
          </a:stretch>
        </p:blipFill>
        <p:spPr bwMode="auto">
          <a:xfrm>
            <a:off x="533400" y="1205096"/>
            <a:ext cx="8229600" cy="4662304"/>
          </a:xfrm>
          <a:prstGeom prst="rect">
            <a:avLst/>
          </a:prstGeom>
          <a:noFill/>
          <a:ln w="9525">
            <a:noFill/>
            <a:miter lim="800000"/>
            <a:headEnd/>
            <a:tailEnd/>
          </a:ln>
        </p:spPr>
      </p:pic>
      <p:sp>
        <p:nvSpPr>
          <p:cNvPr id="35845" name="Text Box 5"/>
          <p:cNvSpPr txBox="1">
            <a:spLocks noChangeArrowheads="1"/>
          </p:cNvSpPr>
          <p:nvPr/>
        </p:nvSpPr>
        <p:spPr bwMode="auto">
          <a:xfrm>
            <a:off x="1752600" y="5791200"/>
            <a:ext cx="6400800" cy="854075"/>
          </a:xfrm>
          <a:prstGeom prst="rect">
            <a:avLst/>
          </a:prstGeom>
          <a:noFill/>
          <a:ln w="9525">
            <a:noFill/>
            <a:miter lim="800000"/>
            <a:headEnd/>
            <a:tailEnd/>
          </a:ln>
        </p:spPr>
        <p:txBody>
          <a:bodyPr>
            <a:spAutoFit/>
          </a:bodyPr>
          <a:lstStyle/>
          <a:p>
            <a:pPr marL="342900" indent="-342900">
              <a:spcBef>
                <a:spcPct val="50000"/>
              </a:spcBef>
              <a:buFontTx/>
              <a:buAutoNum type="alphaLcParenBoth"/>
            </a:pPr>
            <a:r>
              <a:rPr lang="en-US" altLang="zh-CN" dirty="0">
                <a:solidFill>
                  <a:srgbClr val="FF0000"/>
                </a:solidFill>
              </a:rPr>
              <a:t>Structure of the telephone system.</a:t>
            </a:r>
          </a:p>
          <a:p>
            <a:pPr marL="342900" indent="-342900">
              <a:spcBef>
                <a:spcPct val="50000"/>
              </a:spcBef>
            </a:pPr>
            <a:r>
              <a:rPr lang="en-US" altLang="zh-CN" dirty="0">
                <a:solidFill>
                  <a:srgbClr val="FF0000"/>
                </a:solidFill>
              </a:rPr>
              <a:t>(b) </a:t>
            </a:r>
            <a:r>
              <a:rPr lang="en-US" altLang="zh-CN" dirty="0" err="1">
                <a:solidFill>
                  <a:srgbClr val="FF0000"/>
                </a:solidFill>
              </a:rPr>
              <a:t>Baran's</a:t>
            </a:r>
            <a:r>
              <a:rPr lang="en-US" altLang="zh-CN" dirty="0">
                <a:solidFill>
                  <a:srgbClr val="FF0000"/>
                </a:solidFill>
              </a:rPr>
              <a:t> proposed distributed switching system.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457200" y="304800"/>
            <a:ext cx="8229600" cy="762000"/>
          </a:xfrm>
        </p:spPr>
        <p:txBody>
          <a:bodyPr/>
          <a:lstStyle/>
          <a:p>
            <a:r>
              <a:rPr lang="en-US" altLang="zh-CN" dirty="0" smtClean="0">
                <a:solidFill>
                  <a:srgbClr val="FF0000"/>
                </a:solidFill>
                <a:latin typeface="Comic Sans MS" pitchFamily="66" charset="0"/>
              </a:rPr>
              <a:t>Example Networks — The Internet 2</a:t>
            </a:r>
          </a:p>
        </p:txBody>
      </p:sp>
      <p:pic>
        <p:nvPicPr>
          <p:cNvPr id="36868" name="Picture 4"/>
          <p:cNvPicPr>
            <a:picLocks noChangeAspect="1" noChangeArrowheads="1"/>
          </p:cNvPicPr>
          <p:nvPr/>
        </p:nvPicPr>
        <p:blipFill>
          <a:blip r:embed="rId2" cstate="print"/>
          <a:srcRect/>
          <a:stretch>
            <a:fillRect/>
          </a:stretch>
        </p:blipFill>
        <p:spPr bwMode="auto">
          <a:xfrm>
            <a:off x="76200" y="1219200"/>
            <a:ext cx="9011702" cy="3733800"/>
          </a:xfrm>
          <a:prstGeom prst="rect">
            <a:avLst/>
          </a:prstGeom>
          <a:noFill/>
          <a:ln w="9525">
            <a:noFill/>
            <a:miter lim="800000"/>
            <a:headEnd/>
            <a:tailEnd/>
          </a:ln>
        </p:spPr>
      </p:pic>
      <p:sp>
        <p:nvSpPr>
          <p:cNvPr id="36869" name="Text Box 5"/>
          <p:cNvSpPr txBox="1">
            <a:spLocks noChangeArrowheads="1"/>
          </p:cNvSpPr>
          <p:nvPr/>
        </p:nvSpPr>
        <p:spPr bwMode="auto">
          <a:xfrm>
            <a:off x="1524000" y="5562600"/>
            <a:ext cx="7391400" cy="701675"/>
          </a:xfrm>
          <a:prstGeom prst="rect">
            <a:avLst/>
          </a:prstGeom>
          <a:noFill/>
          <a:ln w="9525">
            <a:noFill/>
            <a:miter lim="800000"/>
            <a:headEnd/>
            <a:tailEnd/>
          </a:ln>
        </p:spPr>
        <p:txBody>
          <a:bodyPr wrap="square">
            <a:spAutoFit/>
          </a:bodyPr>
          <a:lstStyle/>
          <a:p>
            <a:pPr>
              <a:spcBef>
                <a:spcPct val="50000"/>
              </a:spcBef>
            </a:pPr>
            <a:r>
              <a:rPr lang="en-US" altLang="zh-CN" dirty="0"/>
              <a:t>The original ARPANET design </a:t>
            </a:r>
            <a:r>
              <a:rPr lang="en-US" altLang="zh-CN" dirty="0" smtClean="0"/>
              <a:t>( </a:t>
            </a:r>
            <a:r>
              <a:rPr lang="en-US" altLang="zh-CN" dirty="0" smtClean="0">
                <a:solidFill>
                  <a:srgbClr val="FF0000"/>
                </a:solidFill>
              </a:rPr>
              <a:t>IMP - </a:t>
            </a:r>
            <a:r>
              <a:rPr lang="en-US" altLang="zh-CN" dirty="0">
                <a:solidFill>
                  <a:srgbClr val="FF0000"/>
                </a:solidFill>
              </a:rPr>
              <a:t>Interface Message </a:t>
            </a:r>
            <a:r>
              <a:rPr lang="en-US" altLang="zh-CN" dirty="0" smtClean="0">
                <a:solidFill>
                  <a:srgbClr val="FF0000"/>
                </a:solidFill>
              </a:rPr>
              <a:t>Processors- </a:t>
            </a:r>
            <a:r>
              <a:rPr lang="en-US" altLang="zh-CN" dirty="0" smtClean="0">
                <a:solidFill>
                  <a:srgbClr val="0000FF"/>
                </a:solidFill>
              </a:rPr>
              <a:t>minicomputers</a:t>
            </a:r>
            <a:r>
              <a:rPr lang="en-US" altLang="zh-CN" dirty="0" smtClean="0"/>
              <a:t>)</a:t>
            </a:r>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b="2705"/>
          <a:stretch>
            <a:fillRect/>
          </a:stretch>
        </p:blipFill>
        <p:spPr bwMode="auto">
          <a:xfrm>
            <a:off x="457200" y="152400"/>
            <a:ext cx="8229600" cy="5657850"/>
          </a:xfrm>
          <a:prstGeom prst="rect">
            <a:avLst/>
          </a:prstGeom>
          <a:noFill/>
          <a:ln w="9525">
            <a:noFill/>
            <a:miter lim="800000"/>
            <a:headEnd/>
            <a:tailEnd/>
          </a:ln>
          <a:effectLst/>
        </p:spPr>
      </p:pic>
      <p:sp>
        <p:nvSpPr>
          <p:cNvPr id="5" name="Rectangle 4"/>
          <p:cNvSpPr/>
          <p:nvPr/>
        </p:nvSpPr>
        <p:spPr>
          <a:xfrm>
            <a:off x="228600" y="6019800"/>
            <a:ext cx="8610600" cy="707886"/>
          </a:xfrm>
          <a:prstGeom prst="rect">
            <a:avLst/>
          </a:prstGeom>
        </p:spPr>
        <p:txBody>
          <a:bodyPr wrap="square">
            <a:spAutoFit/>
          </a:bodyPr>
          <a:lstStyle/>
          <a:p>
            <a:r>
              <a:rPr lang="en-US" b="1" dirty="0" smtClean="0">
                <a:solidFill>
                  <a:srgbClr val="FF0000"/>
                </a:solidFill>
              </a:rPr>
              <a:t>Growth of the ARPANET. (a) December 1969. (b) July 1970.</a:t>
            </a:r>
          </a:p>
          <a:p>
            <a:r>
              <a:rPr lang="en-US" b="1" dirty="0" smtClean="0">
                <a:solidFill>
                  <a:srgbClr val="FF0000"/>
                </a:solidFill>
              </a:rPr>
              <a:t>(c) March 1971. (d) April 1972. (e) September 1972.</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228600" y="76200"/>
            <a:ext cx="8229600" cy="685800"/>
          </a:xfrm>
        </p:spPr>
        <p:txBody>
          <a:bodyPr/>
          <a:lstStyle/>
          <a:p>
            <a:r>
              <a:rPr lang="en-US" altLang="zh-CN" dirty="0" smtClean="0">
                <a:solidFill>
                  <a:srgbClr val="FF0000"/>
                </a:solidFill>
                <a:latin typeface="Comic Sans MS" pitchFamily="66" charset="0"/>
              </a:rPr>
              <a:t>Example Networks — The Internet 3</a:t>
            </a:r>
            <a:endParaRPr lang="en-US" altLang="zh-CN" dirty="0" smtClean="0">
              <a:solidFill>
                <a:srgbClr val="FF0000"/>
              </a:solidFill>
            </a:endParaRPr>
          </a:p>
        </p:txBody>
      </p:sp>
      <p:pic>
        <p:nvPicPr>
          <p:cNvPr id="37892" name="Picture 4"/>
          <p:cNvPicPr>
            <a:picLocks noChangeAspect="1" noChangeArrowheads="1"/>
          </p:cNvPicPr>
          <p:nvPr/>
        </p:nvPicPr>
        <p:blipFill>
          <a:blip r:embed="rId2" cstate="print"/>
          <a:srcRect/>
          <a:stretch>
            <a:fillRect/>
          </a:stretch>
        </p:blipFill>
        <p:spPr bwMode="auto">
          <a:xfrm>
            <a:off x="152400" y="761999"/>
            <a:ext cx="8077200" cy="3996965"/>
          </a:xfrm>
          <a:prstGeom prst="rect">
            <a:avLst/>
          </a:prstGeom>
          <a:noFill/>
          <a:ln w="9525">
            <a:noFill/>
            <a:miter lim="800000"/>
            <a:headEnd/>
            <a:tailEnd/>
          </a:ln>
        </p:spPr>
      </p:pic>
      <p:sp>
        <p:nvSpPr>
          <p:cNvPr id="5" name="Rectangle 4"/>
          <p:cNvSpPr/>
          <p:nvPr/>
        </p:nvSpPr>
        <p:spPr>
          <a:xfrm>
            <a:off x="152400" y="4535031"/>
            <a:ext cx="8763000" cy="1938992"/>
          </a:xfrm>
          <a:prstGeom prst="rect">
            <a:avLst/>
          </a:prstGeom>
        </p:spPr>
        <p:txBody>
          <a:bodyPr wrap="square">
            <a:spAutoFit/>
          </a:bodyPr>
          <a:lstStyle/>
          <a:p>
            <a:r>
              <a:rPr lang="en-US" altLang="zh-CN" dirty="0" smtClean="0">
                <a:latin typeface="+mn-lt"/>
              </a:rPr>
              <a:t>The NSFNET (National Science Foundation Network) backbone in 1988</a:t>
            </a:r>
          </a:p>
          <a:p>
            <a:r>
              <a:rPr lang="en-US" dirty="0" smtClean="0">
                <a:latin typeface="+mn-lt"/>
              </a:rPr>
              <a:t>Microcomputer called a </a:t>
            </a:r>
            <a:r>
              <a:rPr lang="en-US" b="1" dirty="0" err="1" smtClean="0">
                <a:latin typeface="+mn-lt"/>
              </a:rPr>
              <a:t>fuzzball</a:t>
            </a:r>
            <a:r>
              <a:rPr lang="en-US" b="1" dirty="0" smtClean="0">
                <a:latin typeface="+mn-lt"/>
              </a:rPr>
              <a:t>. </a:t>
            </a:r>
          </a:p>
          <a:p>
            <a:r>
              <a:rPr lang="en-US" b="1" dirty="0" smtClean="0">
                <a:latin typeface="+mn-lt"/>
              </a:rPr>
              <a:t>The </a:t>
            </a:r>
            <a:r>
              <a:rPr lang="en-US" b="1" dirty="0" err="1" smtClean="0">
                <a:latin typeface="+mn-lt"/>
              </a:rPr>
              <a:t>fuzzballs</a:t>
            </a:r>
            <a:r>
              <a:rPr lang="en-US" b="1" dirty="0" smtClean="0">
                <a:latin typeface="+mn-lt"/>
              </a:rPr>
              <a:t> </a:t>
            </a:r>
            <a:r>
              <a:rPr lang="en-US" dirty="0" smtClean="0">
                <a:latin typeface="+mn-lt"/>
              </a:rPr>
              <a:t>were connected with 56-kbps leased lines and formed the subnet, the same hardware technology the ARPANET used. </a:t>
            </a:r>
          </a:p>
          <a:p>
            <a:r>
              <a:rPr lang="en-US" dirty="0" smtClean="0">
                <a:latin typeface="+mn-lt"/>
              </a:rPr>
              <a:t>The software technology was different however: the </a:t>
            </a:r>
            <a:r>
              <a:rPr lang="en-US" dirty="0" err="1" smtClean="0">
                <a:latin typeface="+mn-lt"/>
              </a:rPr>
              <a:t>fuzzballs</a:t>
            </a:r>
            <a:r>
              <a:rPr lang="en-US" dirty="0" smtClean="0">
                <a:latin typeface="+mn-lt"/>
              </a:rPr>
              <a:t> spoke TCP/IP right from the start, making it the first TCP/IP WAN.</a:t>
            </a:r>
            <a:endParaRPr lang="en-US" dirty="0">
              <a:latin typeface="+mn-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81000" y="228600"/>
            <a:ext cx="8229600" cy="533400"/>
          </a:xfrm>
        </p:spPr>
        <p:txBody>
          <a:bodyPr/>
          <a:lstStyle/>
          <a:p>
            <a:r>
              <a:rPr lang="en-US" altLang="zh-CN" sz="2800" dirty="0" smtClean="0">
                <a:solidFill>
                  <a:srgbClr val="FF0000"/>
                </a:solidFill>
                <a:latin typeface="Comic Sans MS" pitchFamily="66" charset="0"/>
              </a:rPr>
              <a:t>Example Networks —— The Internet 4</a:t>
            </a:r>
            <a:endParaRPr lang="en-US" altLang="zh-CN" sz="2800" dirty="0" smtClean="0">
              <a:solidFill>
                <a:srgbClr val="FF0000"/>
              </a:solidFill>
            </a:endParaRPr>
          </a:p>
        </p:txBody>
      </p:sp>
      <p:pic>
        <p:nvPicPr>
          <p:cNvPr id="38916" name="Picture 4"/>
          <p:cNvPicPr>
            <a:picLocks noChangeAspect="1" noChangeArrowheads="1"/>
          </p:cNvPicPr>
          <p:nvPr/>
        </p:nvPicPr>
        <p:blipFill>
          <a:blip r:embed="rId2" cstate="print"/>
          <a:srcRect/>
          <a:stretch>
            <a:fillRect/>
          </a:stretch>
        </p:blipFill>
        <p:spPr bwMode="auto">
          <a:xfrm>
            <a:off x="457200" y="762000"/>
            <a:ext cx="6858000" cy="4267774"/>
          </a:xfrm>
          <a:prstGeom prst="rect">
            <a:avLst/>
          </a:prstGeom>
          <a:noFill/>
          <a:ln w="9525">
            <a:noFill/>
            <a:miter lim="800000"/>
            <a:headEnd/>
            <a:tailEnd/>
          </a:ln>
        </p:spPr>
      </p:pic>
      <p:sp>
        <p:nvSpPr>
          <p:cNvPr id="38917" name="Text Box 5"/>
          <p:cNvSpPr txBox="1">
            <a:spLocks noChangeArrowheads="1"/>
          </p:cNvSpPr>
          <p:nvPr/>
        </p:nvSpPr>
        <p:spPr bwMode="auto">
          <a:xfrm>
            <a:off x="381000" y="4953000"/>
            <a:ext cx="6400800" cy="396875"/>
          </a:xfrm>
          <a:prstGeom prst="rect">
            <a:avLst/>
          </a:prstGeom>
          <a:noFill/>
          <a:ln w="9525">
            <a:noFill/>
            <a:miter lim="800000"/>
            <a:headEnd/>
            <a:tailEnd/>
          </a:ln>
        </p:spPr>
        <p:txBody>
          <a:bodyPr>
            <a:spAutoFit/>
          </a:bodyPr>
          <a:lstStyle/>
          <a:p>
            <a:pPr algn="ctr">
              <a:spcBef>
                <a:spcPct val="50000"/>
              </a:spcBef>
            </a:pPr>
            <a:r>
              <a:rPr lang="en-US" altLang="zh-CN" b="1" dirty="0">
                <a:solidFill>
                  <a:srgbClr val="FF0000"/>
                </a:solidFill>
              </a:rPr>
              <a:t>Architecture of the </a:t>
            </a:r>
            <a:r>
              <a:rPr lang="en-US" altLang="zh-CN" b="1" dirty="0" smtClean="0">
                <a:solidFill>
                  <a:srgbClr val="FF0000"/>
                </a:solidFill>
              </a:rPr>
              <a:t>Internet</a:t>
            </a:r>
            <a:endParaRPr lang="en-US" altLang="zh-CN" b="1" dirty="0">
              <a:solidFill>
                <a:srgbClr val="FF0000"/>
              </a:solidFill>
            </a:endParaRPr>
          </a:p>
        </p:txBody>
      </p:sp>
      <p:sp>
        <p:nvSpPr>
          <p:cNvPr id="5" name="Rectangle 4"/>
          <p:cNvSpPr/>
          <p:nvPr/>
        </p:nvSpPr>
        <p:spPr>
          <a:xfrm>
            <a:off x="685800" y="5562600"/>
            <a:ext cx="4062331" cy="1015663"/>
          </a:xfrm>
          <a:prstGeom prst="rect">
            <a:avLst/>
          </a:prstGeom>
        </p:spPr>
        <p:txBody>
          <a:bodyPr wrap="none">
            <a:spAutoFit/>
          </a:bodyPr>
          <a:lstStyle/>
          <a:p>
            <a:pPr>
              <a:spcBef>
                <a:spcPts val="0"/>
              </a:spcBef>
            </a:pPr>
            <a:r>
              <a:rPr lang="en-US" altLang="zh-CN" b="1" dirty="0" smtClean="0">
                <a:solidFill>
                  <a:srgbClr val="FF0000"/>
                </a:solidFill>
              </a:rPr>
              <a:t>POP: </a:t>
            </a:r>
            <a:r>
              <a:rPr lang="en-US" altLang="zh-CN" b="1" dirty="0" smtClean="0">
                <a:solidFill>
                  <a:srgbClr val="0000FF"/>
                </a:solidFill>
              </a:rPr>
              <a:t>Point Of Presence</a:t>
            </a:r>
          </a:p>
          <a:p>
            <a:pPr>
              <a:spcBef>
                <a:spcPts val="0"/>
              </a:spcBef>
            </a:pPr>
            <a:r>
              <a:rPr lang="en-US" altLang="zh-CN" b="1" dirty="0" smtClean="0">
                <a:solidFill>
                  <a:srgbClr val="FF0000"/>
                </a:solidFill>
              </a:rPr>
              <a:t>ISP: </a:t>
            </a:r>
            <a:r>
              <a:rPr lang="en-US" altLang="zh-CN" b="1" dirty="0" smtClean="0">
                <a:solidFill>
                  <a:srgbClr val="0000FF"/>
                </a:solidFill>
              </a:rPr>
              <a:t>Internet Service Provider</a:t>
            </a:r>
          </a:p>
          <a:p>
            <a:pPr>
              <a:spcBef>
                <a:spcPts val="0"/>
              </a:spcBef>
            </a:pPr>
            <a:r>
              <a:rPr lang="en-US" altLang="zh-CN" b="1" dirty="0" smtClean="0">
                <a:solidFill>
                  <a:srgbClr val="FF0000"/>
                </a:solidFill>
              </a:rPr>
              <a:t>NAP: </a:t>
            </a:r>
            <a:r>
              <a:rPr lang="en-US" altLang="zh-CN" b="1" dirty="0" smtClean="0">
                <a:solidFill>
                  <a:srgbClr val="0000FF"/>
                </a:solidFill>
              </a:rPr>
              <a:t>Network Access Point</a:t>
            </a:r>
            <a:endParaRPr lang="en-US" altLang="zh-CN" b="1" dirty="0">
              <a:solidFill>
                <a:srgbClr val="0000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524000"/>
          </a:xfrm>
        </p:spPr>
        <p:txBody>
          <a:bodyPr/>
          <a:lstStyle/>
          <a:p>
            <a:pPr algn="l"/>
            <a:r>
              <a:rPr lang="en-US" altLang="zh-CN" sz="2000" dirty="0" smtClean="0">
                <a:solidFill>
                  <a:srgbClr val="FF0000"/>
                </a:solidFill>
                <a:latin typeface="Comic Sans MS" pitchFamily="66" charset="0"/>
                <a:ea typeface="+mn-ea"/>
                <a:cs typeface="+mn-cs"/>
              </a:rPr>
              <a:t>Overview of the Internet architecture</a:t>
            </a:r>
            <a:br>
              <a:rPr lang="en-US" altLang="zh-CN" sz="2000" dirty="0" smtClean="0">
                <a:solidFill>
                  <a:srgbClr val="FF0000"/>
                </a:solidFill>
                <a:latin typeface="Comic Sans MS" pitchFamily="66" charset="0"/>
                <a:ea typeface="+mn-ea"/>
                <a:cs typeface="+mn-cs"/>
              </a:rPr>
            </a:br>
            <a:r>
              <a:rPr lang="en-US" altLang="zh-CN" sz="2000" dirty="0" smtClean="0">
                <a:solidFill>
                  <a:srgbClr val="0000FF"/>
                </a:solidFill>
                <a:latin typeface="Comic Sans MS" pitchFamily="66" charset="0"/>
                <a:ea typeface="+mn-ea"/>
                <a:cs typeface="+mn-cs"/>
              </a:rPr>
              <a:t>internet exchange points- </a:t>
            </a:r>
            <a:r>
              <a:rPr lang="en-US" altLang="zh-CN" sz="2000" dirty="0" err="1" smtClean="0">
                <a:solidFill>
                  <a:srgbClr val="FF0000"/>
                </a:solidFill>
                <a:latin typeface="Comic Sans MS" pitchFamily="66" charset="0"/>
                <a:ea typeface="+mn-ea"/>
                <a:cs typeface="+mn-cs"/>
              </a:rPr>
              <a:t>ixps</a:t>
            </a:r>
            <a:r>
              <a:rPr lang="en-US" altLang="zh-CN" sz="2000" dirty="0" smtClean="0">
                <a:solidFill>
                  <a:srgbClr val="FF0000"/>
                </a:solidFill>
                <a:latin typeface="Comic Sans MS" pitchFamily="66" charset="0"/>
                <a:ea typeface="+mn-ea"/>
                <a:cs typeface="+mn-cs"/>
              </a:rPr>
              <a:t/>
            </a:r>
            <a:br>
              <a:rPr lang="en-US" altLang="zh-CN" sz="2000" dirty="0" smtClean="0">
                <a:solidFill>
                  <a:srgbClr val="FF0000"/>
                </a:solidFill>
                <a:latin typeface="Comic Sans MS" pitchFamily="66" charset="0"/>
                <a:ea typeface="+mn-ea"/>
                <a:cs typeface="+mn-cs"/>
              </a:rPr>
            </a:br>
            <a:r>
              <a:rPr lang="en-US" altLang="zh-CN" sz="2000" dirty="0" smtClean="0">
                <a:solidFill>
                  <a:srgbClr val="0000FF"/>
                </a:solidFill>
                <a:latin typeface="Comic Sans MS" pitchFamily="66" charset="0"/>
                <a:ea typeface="+mn-ea"/>
                <a:cs typeface="+mn-cs"/>
              </a:rPr>
              <a:t>fiber to home </a:t>
            </a:r>
            <a:r>
              <a:rPr lang="en-US" altLang="zh-CN" sz="2000" dirty="0" smtClean="0">
                <a:solidFill>
                  <a:srgbClr val="FF0000"/>
                </a:solidFill>
                <a:latin typeface="Comic Sans MS" pitchFamily="66" charset="0"/>
                <a:ea typeface="+mn-ea"/>
                <a:cs typeface="+mn-cs"/>
              </a:rPr>
              <a:t>-</a:t>
            </a:r>
            <a:r>
              <a:rPr lang="en-US" altLang="zh-CN" sz="2000" dirty="0" err="1" smtClean="0">
                <a:solidFill>
                  <a:srgbClr val="FF0000"/>
                </a:solidFill>
                <a:latin typeface="Comic Sans MS" pitchFamily="66" charset="0"/>
                <a:ea typeface="+mn-ea"/>
                <a:cs typeface="+mn-cs"/>
              </a:rPr>
              <a:t>ftth</a:t>
            </a:r>
            <a:r>
              <a:rPr lang="en-US" altLang="zh-CN" sz="2000" dirty="0" smtClean="0">
                <a:solidFill>
                  <a:srgbClr val="FF0000"/>
                </a:solidFill>
                <a:latin typeface="Comic Sans MS" pitchFamily="66" charset="0"/>
                <a:ea typeface="+mn-ea"/>
                <a:cs typeface="+mn-cs"/>
              </a:rPr>
              <a:t/>
            </a:r>
            <a:br>
              <a:rPr lang="en-US" altLang="zh-CN" sz="2000" dirty="0" smtClean="0">
                <a:solidFill>
                  <a:srgbClr val="FF0000"/>
                </a:solidFill>
                <a:latin typeface="Comic Sans MS" pitchFamily="66" charset="0"/>
                <a:ea typeface="+mn-ea"/>
                <a:cs typeface="+mn-cs"/>
              </a:rPr>
            </a:br>
            <a:r>
              <a:rPr lang="en-US" altLang="zh-CN" sz="2000" dirty="0" smtClean="0">
                <a:solidFill>
                  <a:srgbClr val="0000FF"/>
                </a:solidFill>
                <a:latin typeface="Comic Sans MS" pitchFamily="66" charset="0"/>
                <a:ea typeface="+mn-ea"/>
                <a:cs typeface="+mn-cs"/>
              </a:rPr>
              <a:t>DSLAM</a:t>
            </a:r>
            <a:r>
              <a:rPr lang="en-US" altLang="zh-CN" sz="2000" dirty="0" smtClean="0">
                <a:solidFill>
                  <a:srgbClr val="FF0000"/>
                </a:solidFill>
                <a:latin typeface="Comic Sans MS" pitchFamily="66" charset="0"/>
                <a:ea typeface="+mn-ea"/>
                <a:cs typeface="+mn-cs"/>
              </a:rPr>
              <a:t> (Digital Subscriber Line Access Multiplexer)</a:t>
            </a:r>
            <a:br>
              <a:rPr lang="en-US" altLang="zh-CN" sz="2000" dirty="0" smtClean="0">
                <a:solidFill>
                  <a:srgbClr val="FF0000"/>
                </a:solidFill>
                <a:latin typeface="Comic Sans MS" pitchFamily="66" charset="0"/>
                <a:ea typeface="+mn-ea"/>
                <a:cs typeface="+mn-cs"/>
              </a:rPr>
            </a:br>
            <a:r>
              <a:rPr lang="en-US" altLang="zh-CN" sz="2000" dirty="0" smtClean="0">
                <a:solidFill>
                  <a:srgbClr val="0000FF"/>
                </a:solidFill>
                <a:latin typeface="Comic Sans MS" pitchFamily="66" charset="0"/>
                <a:ea typeface="+mn-ea"/>
                <a:cs typeface="+mn-cs"/>
              </a:rPr>
              <a:t>CMTS: </a:t>
            </a:r>
            <a:r>
              <a:rPr lang="en-US" altLang="zh-CN" sz="2000" dirty="0" smtClean="0">
                <a:solidFill>
                  <a:srgbClr val="FF0000"/>
                </a:solidFill>
                <a:latin typeface="Comic Sans MS" pitchFamily="66" charset="0"/>
                <a:ea typeface="+mn-ea"/>
                <a:cs typeface="+mn-cs"/>
              </a:rPr>
              <a:t>Cable Modem Termination  System</a:t>
            </a:r>
            <a:endParaRPr lang="en-US" sz="2000" dirty="0">
              <a:solidFill>
                <a:srgbClr val="FF0000"/>
              </a:solidFill>
            </a:endParaRPr>
          </a:p>
        </p:txBody>
      </p:sp>
      <p:pic>
        <p:nvPicPr>
          <p:cNvPr id="1026" name="Picture 2" descr="C:\Users\IT-LIBRARY5\Desktop\01.jpg"/>
          <p:cNvPicPr>
            <a:picLocks noGrp="1" noChangeAspect="1" noChangeArrowheads="1"/>
          </p:cNvPicPr>
          <p:nvPr>
            <p:ph idx="1"/>
          </p:nvPr>
        </p:nvPicPr>
        <p:blipFill>
          <a:blip r:embed="rId2" cstate="print"/>
          <a:srcRect/>
          <a:stretch>
            <a:fillRect/>
          </a:stretch>
        </p:blipFill>
        <p:spPr bwMode="auto">
          <a:xfrm>
            <a:off x="15621" y="1828800"/>
            <a:ext cx="9128379" cy="4778615"/>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610600" cy="6705600"/>
          </a:xfrm>
        </p:spPr>
        <p:txBody>
          <a:bodyPr/>
          <a:lstStyle/>
          <a:p>
            <a:pPr algn="just">
              <a:lnSpc>
                <a:spcPct val="150000"/>
              </a:lnSpc>
              <a:spcBef>
                <a:spcPts val="0"/>
              </a:spcBef>
            </a:pPr>
            <a:r>
              <a:rPr lang="en-US" sz="2400" dirty="0" smtClean="0"/>
              <a:t>A common way to connect to an </a:t>
            </a:r>
            <a:r>
              <a:rPr lang="en-US" sz="2400" dirty="0" smtClean="0">
                <a:solidFill>
                  <a:srgbClr val="FF0000"/>
                </a:solidFill>
              </a:rPr>
              <a:t>ISP </a:t>
            </a:r>
            <a:r>
              <a:rPr lang="en-US" sz="2400" dirty="0" smtClean="0"/>
              <a:t>is to use the phone line to your house, in which case your phone company is your ISP. </a:t>
            </a:r>
          </a:p>
          <a:p>
            <a:pPr algn="just">
              <a:lnSpc>
                <a:spcPct val="150000"/>
              </a:lnSpc>
              <a:spcBef>
                <a:spcPts val="0"/>
              </a:spcBef>
            </a:pPr>
            <a:r>
              <a:rPr lang="en-US" sz="2400" b="1" dirty="0" smtClean="0"/>
              <a:t>DSL- Digital Subscriber Line, </a:t>
            </a:r>
            <a:r>
              <a:rPr lang="en-US" sz="2400" dirty="0" smtClean="0"/>
              <a:t>reuses the telephone line that connects to your house for digital data transmission. </a:t>
            </a:r>
          </a:p>
          <a:p>
            <a:pPr algn="just">
              <a:lnSpc>
                <a:spcPct val="150000"/>
              </a:lnSpc>
              <a:spcBef>
                <a:spcPts val="0"/>
              </a:spcBef>
            </a:pPr>
            <a:r>
              <a:rPr lang="en-US" sz="2400" dirty="0" smtClean="0"/>
              <a:t>The computer is connected to a device called a </a:t>
            </a:r>
            <a:r>
              <a:rPr lang="en-US" sz="2400" b="1" dirty="0" smtClean="0"/>
              <a:t>DSL modem that </a:t>
            </a:r>
            <a:r>
              <a:rPr lang="en-US" sz="2400" dirty="0" smtClean="0"/>
              <a:t>converts between digital packets and analog signals that can pass unrestricted over the telephone line.</a:t>
            </a:r>
          </a:p>
          <a:p>
            <a:pPr algn="just">
              <a:lnSpc>
                <a:spcPct val="150000"/>
              </a:lnSpc>
              <a:spcBef>
                <a:spcPts val="0"/>
              </a:spcBef>
            </a:pPr>
            <a:r>
              <a:rPr lang="en-US" sz="2400" dirty="0" smtClean="0"/>
              <a:t> At the other end, a device called a </a:t>
            </a:r>
            <a:r>
              <a:rPr lang="en-US" sz="2400" b="1" dirty="0" smtClean="0"/>
              <a:t>DSLAM (Digital Subscriber Line Access Multiplexer) converts between signals and packets.</a:t>
            </a:r>
          </a:p>
          <a:p>
            <a:pPr algn="just">
              <a:lnSpc>
                <a:spcPct val="150000"/>
              </a:lnSpc>
              <a:spcBef>
                <a:spcPts val="0"/>
              </a:spcBef>
            </a:pPr>
            <a:r>
              <a:rPr lang="en-US" sz="2400" dirty="0" smtClean="0"/>
              <a:t>Several other popular ways to connect to an ISP are – </a:t>
            </a:r>
            <a:r>
              <a:rPr lang="en-US" sz="2400" b="1" dirty="0" smtClean="0">
                <a:solidFill>
                  <a:srgbClr val="0000FF"/>
                </a:solidFill>
              </a:rPr>
              <a:t>Dial-up- </a:t>
            </a:r>
            <a:r>
              <a:rPr lang="en-US" sz="2400" b="1" dirty="0" smtClean="0"/>
              <a:t>modem </a:t>
            </a:r>
            <a:r>
              <a:rPr lang="en-US" sz="2400" dirty="0" smtClean="0"/>
              <a:t>for ‘‘</a:t>
            </a:r>
            <a:r>
              <a:rPr lang="en-US" sz="2400" dirty="0" smtClean="0">
                <a:solidFill>
                  <a:srgbClr val="FF0000"/>
                </a:solidFill>
              </a:rPr>
              <a:t>modulator demodulator</a:t>
            </a:r>
            <a:r>
              <a:rPr lang="en-US" sz="2400" dirty="0" smtClean="0"/>
              <a:t>’’ and refers to any device that </a:t>
            </a:r>
            <a:r>
              <a:rPr lang="en-US" sz="2400" dirty="0" smtClean="0">
                <a:solidFill>
                  <a:srgbClr val="FF0000"/>
                </a:solidFill>
              </a:rPr>
              <a:t>converts</a:t>
            </a:r>
            <a:r>
              <a:rPr lang="en-US" sz="2400" dirty="0" smtClean="0"/>
              <a:t> between </a:t>
            </a:r>
            <a:r>
              <a:rPr lang="en-US" sz="2400" dirty="0" smtClean="0">
                <a:solidFill>
                  <a:srgbClr val="FF0000"/>
                </a:solidFill>
              </a:rPr>
              <a:t>digital bits </a:t>
            </a:r>
            <a:r>
              <a:rPr lang="en-US" sz="2400" dirty="0" smtClean="0"/>
              <a:t>and </a:t>
            </a:r>
            <a:r>
              <a:rPr lang="en-US" sz="2400" dirty="0" smtClean="0">
                <a:solidFill>
                  <a:srgbClr val="FF0000"/>
                </a:solidFill>
              </a:rPr>
              <a:t>analog signals.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6553200"/>
          </a:xfrm>
        </p:spPr>
        <p:txBody>
          <a:bodyPr/>
          <a:lstStyle/>
          <a:p>
            <a:pPr algn="just"/>
            <a:r>
              <a:rPr lang="en-US" sz="2400" dirty="0" smtClean="0"/>
              <a:t>Another method is to send signals over the </a:t>
            </a:r>
            <a:r>
              <a:rPr lang="en-US" sz="2400" dirty="0" smtClean="0">
                <a:solidFill>
                  <a:srgbClr val="FF0000"/>
                </a:solidFill>
              </a:rPr>
              <a:t>cable TV system.</a:t>
            </a:r>
            <a:r>
              <a:rPr lang="en-US" sz="2400" dirty="0" smtClean="0"/>
              <a:t> Like DSL, this is a way to reuse existing infrastructure.</a:t>
            </a:r>
          </a:p>
          <a:p>
            <a:pPr algn="just"/>
            <a:r>
              <a:rPr lang="en-US" sz="2400" dirty="0" smtClean="0">
                <a:solidFill>
                  <a:srgbClr val="FF0000"/>
                </a:solidFill>
              </a:rPr>
              <a:t>Cable Modem </a:t>
            </a:r>
            <a:r>
              <a:rPr lang="en-US" sz="2400" dirty="0" smtClean="0"/>
              <a:t>and the device at the </a:t>
            </a:r>
            <a:r>
              <a:rPr lang="en-US" sz="2400" dirty="0" smtClean="0">
                <a:solidFill>
                  <a:srgbClr val="FF0000"/>
                </a:solidFill>
              </a:rPr>
              <a:t>cable head end </a:t>
            </a:r>
            <a:r>
              <a:rPr lang="en-US" sz="2400" dirty="0" smtClean="0"/>
              <a:t>is called the </a:t>
            </a:r>
            <a:r>
              <a:rPr lang="en-US" sz="2400" dirty="0" smtClean="0">
                <a:solidFill>
                  <a:srgbClr val="FF0000"/>
                </a:solidFill>
              </a:rPr>
              <a:t>CMTS</a:t>
            </a:r>
            <a:r>
              <a:rPr lang="en-US" sz="2400" dirty="0" smtClean="0"/>
              <a:t> (Cable Modem Termination System).</a:t>
            </a:r>
          </a:p>
          <a:p>
            <a:pPr algn="just"/>
            <a:r>
              <a:rPr lang="en-US" sz="2400" dirty="0" smtClean="0"/>
              <a:t>Internet access at much greater than </a:t>
            </a:r>
            <a:r>
              <a:rPr lang="en-US" sz="2400" dirty="0" smtClean="0">
                <a:solidFill>
                  <a:srgbClr val="FF0000"/>
                </a:solidFill>
              </a:rPr>
              <a:t>dial-up speeds </a:t>
            </a:r>
            <a:r>
              <a:rPr lang="en-US" sz="2400" dirty="0" smtClean="0"/>
              <a:t>is called </a:t>
            </a:r>
            <a:r>
              <a:rPr lang="en-US" sz="2400" dirty="0" smtClean="0">
                <a:solidFill>
                  <a:srgbClr val="FF0000"/>
                </a:solidFill>
              </a:rPr>
              <a:t>broadband.</a:t>
            </a:r>
          </a:p>
          <a:p>
            <a:pPr algn="just"/>
            <a:r>
              <a:rPr lang="en-US" sz="2400" dirty="0" smtClean="0">
                <a:solidFill>
                  <a:srgbClr val="FF0000"/>
                </a:solidFill>
              </a:rPr>
              <a:t>ISP</a:t>
            </a:r>
            <a:r>
              <a:rPr lang="en-US" sz="2400" dirty="0" smtClean="0"/>
              <a:t> networks may be regional, national, or international in scope.</a:t>
            </a:r>
          </a:p>
          <a:p>
            <a:pPr algn="just"/>
            <a:r>
              <a:rPr lang="en-US" sz="2400" dirty="0" smtClean="0"/>
              <a:t>ISPs connect their networks to exchange traffic at </a:t>
            </a:r>
            <a:r>
              <a:rPr lang="en-US" sz="2400" b="1" dirty="0" smtClean="0">
                <a:solidFill>
                  <a:srgbClr val="FF0000"/>
                </a:solidFill>
              </a:rPr>
              <a:t>IXPs (Internet </a:t>
            </a:r>
            <a:r>
              <a:rPr lang="en-US" sz="2400" b="1" dirty="0" err="1" smtClean="0">
                <a:solidFill>
                  <a:srgbClr val="FF0000"/>
                </a:solidFill>
              </a:rPr>
              <a:t>eXchange</a:t>
            </a:r>
            <a:r>
              <a:rPr lang="en-US" sz="2400" b="1" dirty="0" smtClean="0">
                <a:solidFill>
                  <a:srgbClr val="FF0000"/>
                </a:solidFill>
              </a:rPr>
              <a:t> Points).</a:t>
            </a:r>
          </a:p>
          <a:p>
            <a:pPr algn="just"/>
            <a:r>
              <a:rPr lang="en-US" sz="2400" dirty="0" smtClean="0">
                <a:solidFill>
                  <a:srgbClr val="FF0000"/>
                </a:solidFill>
              </a:rPr>
              <a:t>Internet used to be that a machine was on the Internet if it:</a:t>
            </a:r>
            <a:r>
              <a:rPr lang="en-US" sz="2400" dirty="0" smtClean="0"/>
              <a:t> </a:t>
            </a:r>
          </a:p>
          <a:p>
            <a:pPr algn="just">
              <a:buNone/>
            </a:pPr>
            <a:r>
              <a:rPr lang="en-US" sz="2400" dirty="0" smtClean="0"/>
              <a:t>                (1) ran the TCP/IP protocol stack;</a:t>
            </a:r>
          </a:p>
          <a:p>
            <a:pPr algn="just">
              <a:buNone/>
            </a:pPr>
            <a:r>
              <a:rPr lang="en-US" sz="2400" dirty="0" smtClean="0"/>
              <a:t>		  (2) had an IP address; and </a:t>
            </a:r>
          </a:p>
          <a:p>
            <a:pPr algn="just">
              <a:buNone/>
            </a:pPr>
            <a:r>
              <a:rPr lang="en-US" sz="2400" dirty="0" smtClean="0"/>
              <a:t>	          (3) could send IP packets to all the other machines on the </a:t>
            </a:r>
          </a:p>
          <a:p>
            <a:pPr algn="just">
              <a:buNone/>
            </a:pPr>
            <a:r>
              <a:rPr lang="en-US" sz="2400" dirty="0" smtClean="0"/>
              <a:t>                     Internet.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lstStyle/>
          <a:p>
            <a:r>
              <a:rPr lang="en-US" sz="3200" b="1" dirty="0" smtClean="0">
                <a:solidFill>
                  <a:srgbClr val="FF0000"/>
                </a:solidFill>
              </a:rPr>
              <a:t>Wireless LANs: 802.11</a:t>
            </a:r>
            <a:endParaRPr lang="en-US" sz="3200" dirty="0">
              <a:solidFill>
                <a:srgbClr val="FF0000"/>
              </a:solidFill>
            </a:endParaRPr>
          </a:p>
        </p:txBody>
      </p:sp>
      <p:sp>
        <p:nvSpPr>
          <p:cNvPr id="3" name="Content Placeholder 2"/>
          <p:cNvSpPr>
            <a:spLocks noGrp="1"/>
          </p:cNvSpPr>
          <p:nvPr>
            <p:ph idx="1"/>
          </p:nvPr>
        </p:nvSpPr>
        <p:spPr>
          <a:xfrm>
            <a:off x="228600" y="609600"/>
            <a:ext cx="8610600" cy="2743200"/>
          </a:xfrm>
        </p:spPr>
        <p:txBody>
          <a:bodyPr/>
          <a:lstStyle/>
          <a:p>
            <a:pPr algn="just"/>
            <a:r>
              <a:rPr lang="en-US" sz="2100" b="1" dirty="0" smtClean="0">
                <a:solidFill>
                  <a:srgbClr val="FF0000"/>
                </a:solidFill>
              </a:rPr>
              <a:t>Wi-Fi </a:t>
            </a:r>
            <a:r>
              <a:rPr lang="en-US" sz="2100" b="1" dirty="0" smtClean="0"/>
              <a:t>- </a:t>
            </a:r>
            <a:r>
              <a:rPr lang="en-US" sz="2100" dirty="0" smtClean="0"/>
              <a:t>Wireless Fidelity</a:t>
            </a:r>
          </a:p>
          <a:p>
            <a:pPr algn="just"/>
            <a:r>
              <a:rPr lang="en-US" sz="2100" dirty="0" smtClean="0">
                <a:solidFill>
                  <a:srgbClr val="FF0000"/>
                </a:solidFill>
              </a:rPr>
              <a:t>802.11 networks </a:t>
            </a:r>
            <a:r>
              <a:rPr lang="en-US" sz="2100" dirty="0" smtClean="0"/>
              <a:t>are made up of clients, such as laptops and mobile phones, and infrastructure called </a:t>
            </a:r>
            <a:r>
              <a:rPr lang="en-US" sz="2100" b="1" dirty="0" smtClean="0">
                <a:solidFill>
                  <a:srgbClr val="FF0000"/>
                </a:solidFill>
              </a:rPr>
              <a:t>APs </a:t>
            </a:r>
            <a:r>
              <a:rPr lang="en-US" sz="2100" b="1" dirty="0" smtClean="0"/>
              <a:t>(access points) that is installed in buildings. </a:t>
            </a:r>
            <a:r>
              <a:rPr lang="en-US" sz="2100" dirty="0" smtClean="0">
                <a:solidFill>
                  <a:srgbClr val="FF0000"/>
                </a:solidFill>
              </a:rPr>
              <a:t>Access  points </a:t>
            </a:r>
            <a:r>
              <a:rPr lang="en-US" sz="2100" dirty="0" smtClean="0"/>
              <a:t>are sometimes called </a:t>
            </a:r>
            <a:r>
              <a:rPr lang="en-US" sz="2100" b="1" dirty="0" smtClean="0"/>
              <a:t>base stations.</a:t>
            </a:r>
          </a:p>
          <a:p>
            <a:pPr algn="just"/>
            <a:r>
              <a:rPr lang="en-US" sz="2100" dirty="0" smtClean="0"/>
              <a:t>The </a:t>
            </a:r>
            <a:r>
              <a:rPr lang="en-US" sz="2100" b="1" dirty="0" smtClean="0">
                <a:solidFill>
                  <a:srgbClr val="FF0000"/>
                </a:solidFill>
              </a:rPr>
              <a:t>access points </a:t>
            </a:r>
            <a:r>
              <a:rPr lang="en-US" sz="2100" dirty="0" smtClean="0"/>
              <a:t>connect to the wired network, and all communication between clients goes through an access point.</a:t>
            </a:r>
          </a:p>
          <a:p>
            <a:pPr algn="just"/>
            <a:r>
              <a:rPr lang="en-US" sz="2100" dirty="0" smtClean="0"/>
              <a:t>Two Computers in an office without an access point. This arrangement is called an </a:t>
            </a:r>
            <a:r>
              <a:rPr lang="en-US" sz="2100" b="1" dirty="0" smtClean="0"/>
              <a:t>ad hoc network.</a:t>
            </a:r>
          </a:p>
          <a:p>
            <a:pPr algn="just"/>
            <a:endParaRPr lang="en-US" sz="2100" dirty="0"/>
          </a:p>
        </p:txBody>
      </p:sp>
      <p:pic>
        <p:nvPicPr>
          <p:cNvPr id="67587" name="Picture 3" descr="C:\Users\IT-LIBRARY5\Desktop\1.jpg"/>
          <p:cNvPicPr>
            <a:picLocks noChangeAspect="1" noChangeArrowheads="1"/>
          </p:cNvPicPr>
          <p:nvPr/>
        </p:nvPicPr>
        <p:blipFill>
          <a:blip r:embed="rId2" cstate="print"/>
          <a:srcRect/>
          <a:stretch>
            <a:fillRect/>
          </a:stretch>
        </p:blipFill>
        <p:spPr bwMode="auto">
          <a:xfrm>
            <a:off x="1676400" y="3581400"/>
            <a:ext cx="5915025" cy="2733675"/>
          </a:xfrm>
          <a:prstGeom prst="rect">
            <a:avLst/>
          </a:prstGeom>
          <a:noFill/>
        </p:spPr>
      </p:pic>
      <p:sp>
        <p:nvSpPr>
          <p:cNvPr id="6" name="Rectangle 5"/>
          <p:cNvSpPr/>
          <p:nvPr/>
        </p:nvSpPr>
        <p:spPr>
          <a:xfrm>
            <a:off x="1371600" y="6324600"/>
            <a:ext cx="6705600" cy="400110"/>
          </a:xfrm>
          <a:prstGeom prst="rect">
            <a:avLst/>
          </a:prstGeom>
        </p:spPr>
        <p:txBody>
          <a:bodyPr wrap="square">
            <a:spAutoFit/>
          </a:bodyPr>
          <a:lstStyle/>
          <a:p>
            <a:r>
              <a:rPr lang="en-US" dirty="0" smtClean="0">
                <a:solidFill>
                  <a:srgbClr val="FF0000"/>
                </a:solidFill>
                <a:latin typeface="+mn-lt"/>
              </a:rPr>
              <a:t>(a) Wireless network with an access point. (b) Ad hoc network</a:t>
            </a:r>
            <a:endParaRPr lang="en-US" dirty="0">
              <a:solidFill>
                <a:srgbClr val="FF0000"/>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Users\IT-LIBRARY5\Desktop\Untitled.jpg"/>
          <p:cNvPicPr>
            <a:picLocks noGrp="1" noChangeAspect="1" noChangeArrowheads="1"/>
          </p:cNvPicPr>
          <p:nvPr>
            <p:ph idx="1"/>
          </p:nvPr>
        </p:nvPicPr>
        <p:blipFill>
          <a:blip r:embed="rId2" cstate="print"/>
          <a:srcRect/>
          <a:stretch>
            <a:fillRect/>
          </a:stretch>
        </p:blipFill>
        <p:spPr bwMode="auto">
          <a:xfrm>
            <a:off x="990600" y="152400"/>
            <a:ext cx="6400800" cy="1784366"/>
          </a:xfrm>
          <a:prstGeom prst="rect">
            <a:avLst/>
          </a:prstGeom>
          <a:noFill/>
        </p:spPr>
      </p:pic>
      <p:sp>
        <p:nvSpPr>
          <p:cNvPr id="5" name="Rectangle 4"/>
          <p:cNvSpPr/>
          <p:nvPr/>
        </p:nvSpPr>
        <p:spPr>
          <a:xfrm>
            <a:off x="914400" y="1828800"/>
            <a:ext cx="7162800" cy="400110"/>
          </a:xfrm>
          <a:prstGeom prst="rect">
            <a:avLst/>
          </a:prstGeom>
        </p:spPr>
        <p:txBody>
          <a:bodyPr wrap="square">
            <a:spAutoFit/>
          </a:bodyPr>
          <a:lstStyle/>
          <a:p>
            <a:r>
              <a:rPr lang="en-US" b="1" dirty="0">
                <a:solidFill>
                  <a:srgbClr val="0000FF"/>
                </a:solidFill>
              </a:rPr>
              <a:t>The client-server model involves requests and replies.</a:t>
            </a:r>
          </a:p>
        </p:txBody>
      </p:sp>
      <p:sp>
        <p:nvSpPr>
          <p:cNvPr id="8" name="Rectangle 7"/>
          <p:cNvSpPr/>
          <p:nvPr/>
        </p:nvSpPr>
        <p:spPr>
          <a:xfrm>
            <a:off x="152400" y="2590800"/>
            <a:ext cx="8686800" cy="2554545"/>
          </a:xfrm>
          <a:prstGeom prst="rect">
            <a:avLst/>
          </a:prstGeom>
        </p:spPr>
        <p:txBody>
          <a:bodyPr wrap="square">
            <a:spAutoFit/>
          </a:bodyPr>
          <a:lstStyle/>
          <a:p>
            <a:r>
              <a:rPr lang="en-US" dirty="0" smtClean="0">
                <a:solidFill>
                  <a:srgbClr val="FF0000"/>
                </a:solidFill>
              </a:rPr>
              <a:t>2. Home Applications</a:t>
            </a:r>
          </a:p>
          <a:p>
            <a:pPr>
              <a:buFont typeface="Arial" pitchFamily="34" charset="0"/>
              <a:buChar char="•"/>
            </a:pPr>
            <a:r>
              <a:rPr lang="en-US" dirty="0"/>
              <a:t>Internet access provides home users with </a:t>
            </a:r>
            <a:r>
              <a:rPr lang="en-US" b="1" dirty="0"/>
              <a:t>connectivity to remote </a:t>
            </a:r>
            <a:r>
              <a:rPr lang="en-US" b="1" dirty="0" smtClean="0"/>
              <a:t> </a:t>
            </a:r>
          </a:p>
          <a:p>
            <a:r>
              <a:rPr lang="en-US" b="1" dirty="0"/>
              <a:t> </a:t>
            </a:r>
            <a:r>
              <a:rPr lang="en-US" b="1" dirty="0" smtClean="0"/>
              <a:t>computers.</a:t>
            </a:r>
          </a:p>
          <a:p>
            <a:r>
              <a:rPr lang="en-US" dirty="0" smtClean="0">
                <a:solidFill>
                  <a:srgbClr val="0000FF"/>
                </a:solidFill>
              </a:rPr>
              <a:t>The more popular uses of the internet for home users are as follows:</a:t>
            </a:r>
          </a:p>
          <a:p>
            <a:pPr marL="457200" indent="-457200">
              <a:buAutoNum type="arabicPeriod"/>
            </a:pPr>
            <a:r>
              <a:rPr lang="en-US" dirty="0" smtClean="0"/>
              <a:t>Access to remote information.</a:t>
            </a:r>
          </a:p>
          <a:p>
            <a:pPr marL="457200" indent="-457200">
              <a:buAutoNum type="arabicPeriod"/>
            </a:pPr>
            <a:r>
              <a:rPr lang="en-US" dirty="0" smtClean="0"/>
              <a:t>Person-to-Person Communication.- </a:t>
            </a:r>
            <a:r>
              <a:rPr lang="en-US" b="1" dirty="0">
                <a:solidFill>
                  <a:srgbClr val="FF0000"/>
                </a:solidFill>
              </a:rPr>
              <a:t>peer-to-peer communication</a:t>
            </a:r>
            <a:endParaRPr lang="en-US" dirty="0" smtClean="0"/>
          </a:p>
          <a:p>
            <a:pPr marL="457200" indent="-457200">
              <a:buAutoNum type="arabicPeriod"/>
            </a:pPr>
            <a:r>
              <a:rPr lang="en-US" dirty="0" smtClean="0"/>
              <a:t>Interactive Environment.</a:t>
            </a:r>
          </a:p>
          <a:p>
            <a:pPr marL="457200" indent="-457200">
              <a:buAutoNum type="arabicPeriod"/>
            </a:pPr>
            <a:r>
              <a:rPr lang="en-US" dirty="0" smtClean="0"/>
              <a:t>Electronic Commerce.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lstStyle/>
          <a:p>
            <a:pPr algn="just">
              <a:buNone/>
            </a:pPr>
            <a:r>
              <a:rPr lang="en-US" sz="2400" b="1" dirty="0" smtClean="0">
                <a:solidFill>
                  <a:srgbClr val="FF0000"/>
                </a:solidFill>
              </a:rPr>
              <a:t>Multipath Fading :</a:t>
            </a:r>
          </a:p>
          <a:p>
            <a:pPr algn="just">
              <a:spcBef>
                <a:spcPts val="0"/>
              </a:spcBef>
            </a:pPr>
            <a:r>
              <a:rPr lang="en-US" sz="2400" dirty="0" smtClean="0"/>
              <a:t>Frequencies used for 802.11,  radio signals can be reflected off solid objects so that multiple echoes of a transmission may reach a receiver along different paths. </a:t>
            </a:r>
          </a:p>
          <a:p>
            <a:pPr algn="just">
              <a:spcBef>
                <a:spcPts val="0"/>
              </a:spcBef>
            </a:pPr>
            <a:r>
              <a:rPr lang="en-US" sz="2400" dirty="0" smtClean="0"/>
              <a:t>The echoes can cancel or reinforce each other, causing the </a:t>
            </a:r>
            <a:r>
              <a:rPr lang="en-US" sz="2400" dirty="0" smtClean="0">
                <a:solidFill>
                  <a:srgbClr val="FF0000"/>
                </a:solidFill>
              </a:rPr>
              <a:t>received signal to fluctuate greatly-</a:t>
            </a:r>
            <a:r>
              <a:rPr lang="en-US" sz="2400" b="1" dirty="0" smtClean="0">
                <a:solidFill>
                  <a:srgbClr val="0000FF"/>
                </a:solidFill>
              </a:rPr>
              <a:t>multipath fading.</a:t>
            </a:r>
            <a:r>
              <a:rPr lang="en-US" sz="2400" dirty="0" smtClean="0">
                <a:solidFill>
                  <a:srgbClr val="0000FF"/>
                </a:solidFill>
              </a:rPr>
              <a:t> </a:t>
            </a:r>
            <a:endParaRPr lang="en-US" sz="2400" b="1" dirty="0" smtClean="0">
              <a:solidFill>
                <a:srgbClr val="FF0000"/>
              </a:solidFill>
            </a:endParaRPr>
          </a:p>
          <a:p>
            <a:pPr algn="just"/>
            <a:r>
              <a:rPr lang="en-US" sz="2400" dirty="0" smtClean="0"/>
              <a:t>The key idea for </a:t>
            </a:r>
            <a:r>
              <a:rPr lang="en-US" sz="2400" dirty="0" smtClean="0">
                <a:solidFill>
                  <a:srgbClr val="FF0000"/>
                </a:solidFill>
              </a:rPr>
              <a:t>overcoming</a:t>
            </a:r>
            <a:r>
              <a:rPr lang="en-US" sz="2400" dirty="0" smtClean="0"/>
              <a:t> variable wireless conditions or</a:t>
            </a:r>
            <a:r>
              <a:rPr lang="en-US" sz="2400" b="1" dirty="0" smtClean="0">
                <a:solidFill>
                  <a:srgbClr val="FF0000"/>
                </a:solidFill>
              </a:rPr>
              <a:t> </a:t>
            </a:r>
            <a:r>
              <a:rPr lang="en-US" sz="2400" b="1" dirty="0" smtClean="0">
                <a:solidFill>
                  <a:srgbClr val="0000FF"/>
                </a:solidFill>
              </a:rPr>
              <a:t>multipath fading</a:t>
            </a:r>
            <a:r>
              <a:rPr lang="en-US" sz="2400" dirty="0" smtClean="0">
                <a:solidFill>
                  <a:srgbClr val="0000FF"/>
                </a:solidFill>
              </a:rPr>
              <a:t>  </a:t>
            </a:r>
            <a:r>
              <a:rPr lang="en-US" sz="2400" dirty="0" smtClean="0"/>
              <a:t>is </a:t>
            </a:r>
            <a:r>
              <a:rPr lang="en-US" sz="2400" b="1" dirty="0" smtClean="0">
                <a:solidFill>
                  <a:srgbClr val="FF0000"/>
                </a:solidFill>
              </a:rPr>
              <a:t>path diversity</a:t>
            </a:r>
            <a:r>
              <a:rPr lang="en-US" sz="2400" dirty="0" smtClean="0"/>
              <a:t>, or the sending of information </a:t>
            </a:r>
            <a:r>
              <a:rPr lang="en-US" sz="2400" b="1" dirty="0" smtClean="0">
                <a:solidFill>
                  <a:srgbClr val="0000FF"/>
                </a:solidFill>
              </a:rPr>
              <a:t>along multiple, independent paths</a:t>
            </a:r>
            <a:r>
              <a:rPr lang="en-US" sz="2400" dirty="0" smtClean="0"/>
              <a:t>.</a:t>
            </a:r>
          </a:p>
          <a:p>
            <a:pPr algn="just"/>
            <a:r>
              <a:rPr lang="en-US" sz="2400" dirty="0" smtClean="0"/>
              <a:t>The information is likely to be received even if one of the paths happens to be poor due to a </a:t>
            </a:r>
            <a:r>
              <a:rPr lang="en-US" sz="2400" dirty="0" smtClean="0">
                <a:solidFill>
                  <a:srgbClr val="0000FF"/>
                </a:solidFill>
              </a:rPr>
              <a:t>fade</a:t>
            </a:r>
            <a:r>
              <a:rPr lang="en-US" sz="2400" dirty="0" smtClean="0"/>
              <a:t>. These </a:t>
            </a:r>
            <a:r>
              <a:rPr lang="en-US" sz="2400" dirty="0" smtClean="0">
                <a:solidFill>
                  <a:srgbClr val="0000FF"/>
                </a:solidFill>
              </a:rPr>
              <a:t>independent paths </a:t>
            </a:r>
            <a:r>
              <a:rPr lang="en-US" sz="2400" dirty="0" smtClean="0"/>
              <a:t>are typically built into the </a:t>
            </a:r>
            <a:r>
              <a:rPr lang="en-US" sz="2400" dirty="0" smtClean="0">
                <a:solidFill>
                  <a:srgbClr val="FF0000"/>
                </a:solidFill>
              </a:rPr>
              <a:t>digital modulation scheme </a:t>
            </a:r>
            <a:r>
              <a:rPr lang="en-US" sz="2400" dirty="0" smtClean="0"/>
              <a:t>at the physical layer. Options include using different frequencies across the allowed band, following different spatial paths between different pairs of antennas, or repeating bits over different periods of time.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200400" cy="487362"/>
          </a:xfrm>
        </p:spPr>
        <p:txBody>
          <a:bodyPr/>
          <a:lstStyle/>
          <a:p>
            <a:pPr algn="l"/>
            <a:r>
              <a:rPr lang="en-US" sz="3200" b="1" dirty="0" smtClean="0">
                <a:solidFill>
                  <a:srgbClr val="FF0000"/>
                </a:solidFill>
              </a:rPr>
              <a:t>Multipath fading</a:t>
            </a:r>
            <a:endParaRPr lang="en-US" sz="3200" b="1" dirty="0">
              <a:solidFill>
                <a:srgbClr val="FF0000"/>
              </a:solidFill>
            </a:endParaRPr>
          </a:p>
        </p:txBody>
      </p:sp>
      <p:pic>
        <p:nvPicPr>
          <p:cNvPr id="1026" name="Picture 2" descr="C:\Users\IT-LIBRARY5\Desktop\1.jpg"/>
          <p:cNvPicPr>
            <a:picLocks noGrp="1" noChangeAspect="1" noChangeArrowheads="1"/>
          </p:cNvPicPr>
          <p:nvPr>
            <p:ph idx="1"/>
          </p:nvPr>
        </p:nvPicPr>
        <p:blipFill>
          <a:blip r:embed="rId2" cstate="print"/>
          <a:srcRect/>
          <a:stretch>
            <a:fillRect/>
          </a:stretch>
        </p:blipFill>
        <p:spPr bwMode="auto">
          <a:xfrm>
            <a:off x="457200" y="838200"/>
            <a:ext cx="8229600" cy="3429000"/>
          </a:xfrm>
          <a:prstGeom prst="rect">
            <a:avLst/>
          </a:prstGeom>
          <a:noFill/>
        </p:spPr>
      </p:pic>
      <p:sp>
        <p:nvSpPr>
          <p:cNvPr id="5" name="Rectangle 4"/>
          <p:cNvSpPr/>
          <p:nvPr/>
        </p:nvSpPr>
        <p:spPr>
          <a:xfrm>
            <a:off x="152400" y="4206895"/>
            <a:ext cx="8686800" cy="2215991"/>
          </a:xfrm>
          <a:prstGeom prst="rect">
            <a:avLst/>
          </a:prstGeom>
        </p:spPr>
        <p:txBody>
          <a:bodyPr wrap="square">
            <a:spAutoFit/>
          </a:bodyPr>
          <a:lstStyle/>
          <a:p>
            <a:pPr algn="just"/>
            <a:r>
              <a:rPr lang="en-US" sz="2300" dirty="0" smtClean="0">
                <a:latin typeface="+mn-lt"/>
              </a:rPr>
              <a:t>The 802.11a (1999) and 802.11g (2003) standards switched to a different modulation scheme called </a:t>
            </a:r>
            <a:r>
              <a:rPr lang="en-US" sz="2300" b="1" dirty="0" smtClean="0">
                <a:solidFill>
                  <a:srgbClr val="FF0000"/>
                </a:solidFill>
                <a:latin typeface="+mn-lt"/>
              </a:rPr>
              <a:t>OFDM</a:t>
            </a:r>
            <a:r>
              <a:rPr lang="en-US" sz="2300" b="1" dirty="0" smtClean="0">
                <a:latin typeface="+mn-lt"/>
              </a:rPr>
              <a:t> (Orthogonal Frequency Division Multiplexing). </a:t>
            </a:r>
            <a:r>
              <a:rPr lang="en-US" sz="2300" b="1" dirty="0" smtClean="0">
                <a:solidFill>
                  <a:srgbClr val="0000FF"/>
                </a:solidFill>
                <a:latin typeface="+mn-lt"/>
              </a:rPr>
              <a:t>It divides a wide band </a:t>
            </a:r>
            <a:r>
              <a:rPr lang="en-US" sz="2300" dirty="0" smtClean="0">
                <a:latin typeface="+mn-lt"/>
              </a:rPr>
              <a:t>of </a:t>
            </a:r>
            <a:r>
              <a:rPr lang="en-US" sz="2300" dirty="0" smtClean="0">
                <a:solidFill>
                  <a:srgbClr val="FF0000"/>
                </a:solidFill>
                <a:latin typeface="+mn-lt"/>
              </a:rPr>
              <a:t>spectrum into many narrow slices </a:t>
            </a:r>
            <a:r>
              <a:rPr lang="en-US" sz="2300" dirty="0" smtClean="0">
                <a:latin typeface="+mn-lt"/>
              </a:rPr>
              <a:t>over which different bits are </a:t>
            </a:r>
            <a:r>
              <a:rPr lang="en-US" sz="2300" dirty="0" smtClean="0">
                <a:solidFill>
                  <a:srgbClr val="FF0000"/>
                </a:solidFill>
                <a:latin typeface="+mn-lt"/>
              </a:rPr>
              <a:t>sent in parallel</a:t>
            </a:r>
            <a:r>
              <a:rPr lang="en-US" sz="2300" dirty="0" smtClean="0">
                <a:latin typeface="+mn-lt"/>
              </a:rPr>
              <a:t>.</a:t>
            </a:r>
          </a:p>
          <a:p>
            <a:r>
              <a:rPr lang="en-US" sz="2300" dirty="0" smtClean="0">
                <a:latin typeface="+mn-lt"/>
              </a:rPr>
              <a:t>The latest version is </a:t>
            </a:r>
            <a:r>
              <a:rPr lang="en-US" sz="2300" dirty="0" smtClean="0">
                <a:solidFill>
                  <a:srgbClr val="FF0000"/>
                </a:solidFill>
                <a:latin typeface="+mn-lt"/>
              </a:rPr>
              <a:t>802.11n</a:t>
            </a:r>
            <a:r>
              <a:rPr lang="en-US" sz="2300" dirty="0" smtClean="0">
                <a:latin typeface="+mn-lt"/>
              </a:rPr>
              <a:t> (2009). It uses wider frequency bands and up to four antennas per computer to achieve rates up to </a:t>
            </a:r>
            <a:r>
              <a:rPr lang="en-US" sz="2300" dirty="0" smtClean="0">
                <a:solidFill>
                  <a:srgbClr val="FF0000"/>
                </a:solidFill>
                <a:latin typeface="+mn-lt"/>
              </a:rPr>
              <a:t>450 Mbps</a:t>
            </a:r>
            <a:r>
              <a:rPr lang="en-US" sz="2300" dirty="0" smtClean="0">
                <a:latin typeface="+mn-lt"/>
              </a:rPr>
              <a:t>.</a:t>
            </a:r>
            <a:endParaRPr lang="en-US" sz="2300" dirty="0">
              <a:latin typeface="+mn-l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1981200"/>
          </a:xfrm>
        </p:spPr>
        <p:txBody>
          <a:bodyPr/>
          <a:lstStyle/>
          <a:p>
            <a:pPr algn="just"/>
            <a:r>
              <a:rPr lang="en-US" sz="2300" dirty="0" smtClean="0"/>
              <a:t>802.11 radios also have to deal with the </a:t>
            </a:r>
            <a:r>
              <a:rPr lang="en-US" sz="2300" b="1" dirty="0" smtClean="0">
                <a:solidFill>
                  <a:srgbClr val="FF0000"/>
                </a:solidFill>
              </a:rPr>
              <a:t>problem</a:t>
            </a:r>
            <a:r>
              <a:rPr lang="en-US" sz="2300" dirty="0" smtClean="0"/>
              <a:t> of </a:t>
            </a:r>
            <a:r>
              <a:rPr lang="en-US" sz="2300" b="1" dirty="0" smtClean="0">
                <a:solidFill>
                  <a:srgbClr val="FF0000"/>
                </a:solidFill>
              </a:rPr>
              <a:t>multiple transmissions </a:t>
            </a:r>
            <a:r>
              <a:rPr lang="en-US" sz="2300" dirty="0" smtClean="0"/>
              <a:t>that are </a:t>
            </a:r>
            <a:r>
              <a:rPr lang="en-US" sz="2300" b="1" dirty="0" smtClean="0">
                <a:solidFill>
                  <a:srgbClr val="FF0000"/>
                </a:solidFill>
              </a:rPr>
              <a:t>sent at the same time will collide</a:t>
            </a:r>
            <a:r>
              <a:rPr lang="en-US" sz="2300" dirty="0" smtClean="0"/>
              <a:t>, which may interfere with reception. To handle this problem, 802.11 uses a </a:t>
            </a:r>
            <a:r>
              <a:rPr lang="en-US" sz="2300" b="1" dirty="0" smtClean="0">
                <a:solidFill>
                  <a:srgbClr val="FF0000"/>
                </a:solidFill>
              </a:rPr>
              <a:t>CSMA</a:t>
            </a:r>
            <a:r>
              <a:rPr lang="en-US" sz="2300" b="1" dirty="0" smtClean="0"/>
              <a:t> (Carrier Sense Multiple Access).</a:t>
            </a:r>
          </a:p>
          <a:p>
            <a:pPr algn="just"/>
            <a:r>
              <a:rPr lang="en-US" sz="2300" dirty="0" smtClean="0"/>
              <a:t>To handle this problem, 802.11 uses a CSMA scheme and ALOHA.</a:t>
            </a:r>
          </a:p>
          <a:p>
            <a:pPr algn="just"/>
            <a:endParaRPr lang="en-US" sz="2300" dirty="0"/>
          </a:p>
        </p:txBody>
      </p:sp>
      <p:pic>
        <p:nvPicPr>
          <p:cNvPr id="2051" name="Picture 3" descr="C:\Users\IT-LIBRARY5\Desktop\1.jpg"/>
          <p:cNvPicPr>
            <a:picLocks noChangeAspect="1" noChangeArrowheads="1"/>
          </p:cNvPicPr>
          <p:nvPr/>
        </p:nvPicPr>
        <p:blipFill>
          <a:blip r:embed="rId2" cstate="print"/>
          <a:srcRect/>
          <a:stretch>
            <a:fillRect/>
          </a:stretch>
        </p:blipFill>
        <p:spPr bwMode="auto">
          <a:xfrm>
            <a:off x="2133600" y="2438400"/>
            <a:ext cx="4648200" cy="2737273"/>
          </a:xfrm>
          <a:prstGeom prst="rect">
            <a:avLst/>
          </a:prstGeom>
          <a:noFill/>
        </p:spPr>
      </p:pic>
      <p:sp>
        <p:nvSpPr>
          <p:cNvPr id="6" name="Rectangle 5"/>
          <p:cNvSpPr/>
          <p:nvPr/>
        </p:nvSpPr>
        <p:spPr>
          <a:xfrm>
            <a:off x="1219200" y="5334000"/>
            <a:ext cx="6477000" cy="400110"/>
          </a:xfrm>
          <a:prstGeom prst="rect">
            <a:avLst/>
          </a:prstGeom>
        </p:spPr>
        <p:txBody>
          <a:bodyPr wrap="square">
            <a:spAutoFit/>
          </a:bodyPr>
          <a:lstStyle/>
          <a:p>
            <a:r>
              <a:rPr lang="en-US" b="1" dirty="0" smtClean="0">
                <a:solidFill>
                  <a:srgbClr val="FF0000"/>
                </a:solidFill>
                <a:latin typeface="+mn-lt"/>
              </a:rPr>
              <a:t>The range of a single radio may not cover the entire system</a:t>
            </a:r>
            <a:endParaRPr lang="en-US" b="1" dirty="0">
              <a:solidFill>
                <a:srgbClr val="FF0000"/>
              </a:solidFill>
              <a:latin typeface="+mn-l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86800" cy="5486400"/>
          </a:xfrm>
        </p:spPr>
        <p:txBody>
          <a:bodyPr/>
          <a:lstStyle/>
          <a:p>
            <a:pPr algn="just"/>
            <a:r>
              <a:rPr lang="en-US" sz="2000" dirty="0" smtClean="0"/>
              <a:t>Another </a:t>
            </a:r>
            <a:r>
              <a:rPr lang="en-US" sz="2000" b="1" dirty="0" smtClean="0">
                <a:solidFill>
                  <a:srgbClr val="FF0000"/>
                </a:solidFill>
              </a:rPr>
              <a:t>problem </a:t>
            </a:r>
            <a:r>
              <a:rPr lang="en-US" sz="2000" dirty="0" smtClean="0"/>
              <a:t>is that of </a:t>
            </a:r>
            <a:r>
              <a:rPr lang="en-US" sz="2000" b="1" dirty="0" smtClean="0">
                <a:solidFill>
                  <a:srgbClr val="FF0000"/>
                </a:solidFill>
              </a:rPr>
              <a:t>mobility</a:t>
            </a:r>
            <a:r>
              <a:rPr lang="en-US" sz="2000" dirty="0" smtClean="0"/>
              <a:t>. If a mobile client is moved away from the access point it is using and into the range of a different access point, some way of handing it off is needed.</a:t>
            </a:r>
          </a:p>
          <a:p>
            <a:pPr algn="just"/>
            <a:r>
              <a:rPr lang="en-US" sz="2000" dirty="0" smtClean="0"/>
              <a:t>The solution is that an 802.11 network can consist of </a:t>
            </a:r>
            <a:r>
              <a:rPr lang="en-US" sz="2000" b="1" dirty="0" smtClean="0">
                <a:solidFill>
                  <a:srgbClr val="FF0000"/>
                </a:solidFill>
              </a:rPr>
              <a:t>multiple cells</a:t>
            </a:r>
            <a:r>
              <a:rPr lang="en-US" sz="2000" dirty="0" smtClean="0"/>
              <a:t>, each with its </a:t>
            </a:r>
            <a:r>
              <a:rPr lang="en-US" sz="2000" b="1" dirty="0" smtClean="0">
                <a:solidFill>
                  <a:srgbClr val="FF0000"/>
                </a:solidFill>
              </a:rPr>
              <a:t>own access point</a:t>
            </a:r>
            <a:r>
              <a:rPr lang="en-US" sz="2000" dirty="0" smtClean="0"/>
              <a:t>, and a </a:t>
            </a:r>
            <a:r>
              <a:rPr lang="en-US" sz="2000" b="1" dirty="0" smtClean="0">
                <a:solidFill>
                  <a:srgbClr val="FF0000"/>
                </a:solidFill>
              </a:rPr>
              <a:t>distribution system </a:t>
            </a:r>
            <a:r>
              <a:rPr lang="en-US" sz="2000" dirty="0" smtClean="0"/>
              <a:t>that connects the cells. </a:t>
            </a:r>
          </a:p>
          <a:p>
            <a:pPr algn="just"/>
            <a:r>
              <a:rPr lang="en-US" sz="2000" dirty="0" smtClean="0"/>
              <a:t>The </a:t>
            </a:r>
            <a:r>
              <a:rPr lang="en-US" sz="2000" b="1" dirty="0" smtClean="0">
                <a:solidFill>
                  <a:srgbClr val="FF0000"/>
                </a:solidFill>
              </a:rPr>
              <a:t>distribution system </a:t>
            </a:r>
            <a:r>
              <a:rPr lang="en-US" sz="2000" dirty="0" smtClean="0"/>
              <a:t>is often switched Ethernet, but it can use any technology.</a:t>
            </a:r>
          </a:p>
          <a:p>
            <a:pPr algn="just"/>
            <a:r>
              <a:rPr lang="en-US" sz="2000" b="1" dirty="0" smtClean="0">
                <a:solidFill>
                  <a:srgbClr val="FF0000"/>
                </a:solidFill>
              </a:rPr>
              <a:t>problem of security: </a:t>
            </a:r>
            <a:r>
              <a:rPr lang="en-US" sz="2000" dirty="0" smtClean="0"/>
              <a:t>Since wireless transmissions are broadcast, it is easy for nearby computers to receive packets of information that were not intended for them. </a:t>
            </a:r>
          </a:p>
          <a:p>
            <a:pPr algn="just"/>
            <a:r>
              <a:rPr lang="en-US" sz="2000" dirty="0" smtClean="0"/>
              <a:t>To prevent this, the 802.11 standard included an </a:t>
            </a:r>
            <a:r>
              <a:rPr lang="en-US" sz="2000" b="1" dirty="0" smtClean="0">
                <a:solidFill>
                  <a:srgbClr val="FF0000"/>
                </a:solidFill>
              </a:rPr>
              <a:t>Encryption Scheme</a:t>
            </a:r>
            <a:r>
              <a:rPr lang="en-US" sz="2000" b="1" dirty="0" smtClean="0"/>
              <a:t> </a:t>
            </a:r>
            <a:r>
              <a:rPr lang="en-US" sz="2000" dirty="0" smtClean="0"/>
              <a:t>known as </a:t>
            </a:r>
            <a:r>
              <a:rPr lang="en-US" sz="2000" b="1" dirty="0" smtClean="0">
                <a:solidFill>
                  <a:srgbClr val="FF0000"/>
                </a:solidFill>
              </a:rPr>
              <a:t>WEP</a:t>
            </a:r>
            <a:r>
              <a:rPr lang="en-US" sz="2000" b="1" dirty="0" smtClean="0"/>
              <a:t> (Wired Equivalent Privacy).</a:t>
            </a:r>
            <a:endParaRPr lang="en-US" sz="2000" b="1" dirty="0" smtClean="0">
              <a:solidFill>
                <a:srgbClr val="FF0000"/>
              </a:solidFill>
            </a:endParaRPr>
          </a:p>
          <a:p>
            <a:pPr algn="just"/>
            <a:r>
              <a:rPr lang="en-US" sz="2000" dirty="0" smtClean="0"/>
              <a:t>The idea was to make wireless security like that of wired security.</a:t>
            </a:r>
          </a:p>
          <a:p>
            <a:pPr algn="just"/>
            <a:r>
              <a:rPr lang="en-US" sz="2000" b="1" dirty="0" smtClean="0">
                <a:solidFill>
                  <a:srgbClr val="FF0000"/>
                </a:solidFill>
              </a:rPr>
              <a:t>WEP </a:t>
            </a:r>
            <a:r>
              <a:rPr lang="en-US" sz="2000" dirty="0" smtClean="0"/>
              <a:t>has since been replaced with newer schemes that have different cryptographic details in the </a:t>
            </a:r>
            <a:r>
              <a:rPr lang="en-US" sz="2000" b="1" dirty="0" smtClean="0">
                <a:solidFill>
                  <a:srgbClr val="FF0000"/>
                </a:solidFill>
              </a:rPr>
              <a:t>802.11i</a:t>
            </a:r>
            <a:r>
              <a:rPr lang="en-US" sz="2000" dirty="0" smtClean="0"/>
              <a:t> standard, also called </a:t>
            </a:r>
            <a:r>
              <a:rPr lang="en-US" sz="2000" b="1" dirty="0" smtClean="0"/>
              <a:t>WPA- </a:t>
            </a:r>
            <a:r>
              <a:rPr lang="en-US" sz="2000" b="1" dirty="0" err="1" smtClean="0"/>
              <a:t>WiFi</a:t>
            </a:r>
            <a:r>
              <a:rPr lang="en-US" sz="2000" b="1" dirty="0" smtClean="0"/>
              <a:t> Protected Access, </a:t>
            </a:r>
            <a:r>
              <a:rPr lang="en-US" sz="2000" dirty="0" smtClean="0"/>
              <a:t>but now replaced by </a:t>
            </a:r>
            <a:r>
              <a:rPr lang="en-US" sz="2000" b="1" dirty="0" smtClean="0"/>
              <a:t>WPA2.</a:t>
            </a:r>
            <a:endParaRPr lang="en-US" sz="2000" dirty="0" smtClean="0"/>
          </a:p>
          <a:p>
            <a:pPr algn="just"/>
            <a:endParaRPr 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lstStyle/>
          <a:p>
            <a:pPr algn="just"/>
            <a:r>
              <a:rPr lang="en-US" sz="2300" dirty="0" smtClean="0"/>
              <a:t>802.11 has caused a revolution in wireless networking that is set to continue.</a:t>
            </a:r>
          </a:p>
          <a:p>
            <a:pPr algn="just"/>
            <a:r>
              <a:rPr lang="en-US" sz="2300" dirty="0" smtClean="0"/>
              <a:t>Beyond buildings, it is starting to be installed in trains, planes, boats, and automobiles so that people can surf the Internet wherever they go. Mobile phones and all manner of consumer electronics, from game consoles to digital cameras, can communicate with it.</a:t>
            </a:r>
            <a:endParaRPr lang="en-US" sz="23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152400" y="152400"/>
            <a:ext cx="8229600" cy="457200"/>
          </a:xfrm>
        </p:spPr>
        <p:txBody>
          <a:bodyPr/>
          <a:lstStyle/>
          <a:p>
            <a:r>
              <a:rPr lang="en-US" altLang="zh-CN" dirty="0" smtClean="0">
                <a:solidFill>
                  <a:srgbClr val="FF0000"/>
                </a:solidFill>
                <a:latin typeface="Comic Sans MS" pitchFamily="66" charset="0"/>
              </a:rPr>
              <a:t>Network Standardization</a:t>
            </a:r>
          </a:p>
        </p:txBody>
      </p:sp>
      <p:pic>
        <p:nvPicPr>
          <p:cNvPr id="39940" name="Picture 4"/>
          <p:cNvPicPr>
            <a:picLocks noChangeAspect="1" noChangeArrowheads="1"/>
          </p:cNvPicPr>
          <p:nvPr/>
        </p:nvPicPr>
        <p:blipFill>
          <a:blip r:embed="rId2" cstate="print"/>
          <a:srcRect/>
          <a:stretch>
            <a:fillRect/>
          </a:stretch>
        </p:blipFill>
        <p:spPr bwMode="auto">
          <a:xfrm>
            <a:off x="517092" y="685801"/>
            <a:ext cx="8474508" cy="5105400"/>
          </a:xfrm>
          <a:prstGeom prst="rect">
            <a:avLst/>
          </a:prstGeom>
          <a:noFill/>
          <a:ln w="9525">
            <a:noFill/>
            <a:miter lim="800000"/>
            <a:headEnd/>
            <a:tailEnd/>
          </a:ln>
        </p:spPr>
      </p:pic>
      <p:sp>
        <p:nvSpPr>
          <p:cNvPr id="39941" name="Text Box 5"/>
          <p:cNvSpPr txBox="1">
            <a:spLocks noChangeArrowheads="1"/>
          </p:cNvSpPr>
          <p:nvPr/>
        </p:nvSpPr>
        <p:spPr bwMode="auto">
          <a:xfrm>
            <a:off x="609600" y="5892225"/>
            <a:ext cx="8305800" cy="584775"/>
          </a:xfrm>
          <a:prstGeom prst="rect">
            <a:avLst/>
          </a:prstGeom>
          <a:noFill/>
          <a:ln w="9525">
            <a:noFill/>
            <a:miter lim="800000"/>
            <a:headEnd/>
            <a:tailEnd/>
          </a:ln>
        </p:spPr>
        <p:txBody>
          <a:bodyPr wrap="square">
            <a:spAutoFit/>
          </a:bodyPr>
          <a:lstStyle/>
          <a:p>
            <a:pPr>
              <a:spcBef>
                <a:spcPct val="50000"/>
              </a:spcBef>
            </a:pPr>
            <a:r>
              <a:rPr lang="en-US" altLang="zh-CN" sz="1600" dirty="0">
                <a:solidFill>
                  <a:srgbClr val="FF0000"/>
                </a:solidFill>
              </a:rPr>
              <a:t>The IEEE 802 series standards. The important ones are marked with *. The ones marked with ↓ are hibernating. The one marked with t gave up and disbanded itself.</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11162"/>
          </a:xfrm>
        </p:spPr>
        <p:txBody>
          <a:bodyPr/>
          <a:lstStyle/>
          <a:p>
            <a:r>
              <a:rPr lang="en-US" sz="3200" b="1" dirty="0" smtClean="0">
                <a:solidFill>
                  <a:srgbClr val="FF0000"/>
                </a:solidFill>
              </a:rPr>
              <a:t>PHYSICAL LAYER:</a:t>
            </a:r>
            <a:endParaRPr lang="en-US" sz="3200" b="1" dirty="0">
              <a:solidFill>
                <a:srgbClr val="FF0000"/>
              </a:solidFill>
            </a:endParaRPr>
          </a:p>
        </p:txBody>
      </p:sp>
      <p:sp>
        <p:nvSpPr>
          <p:cNvPr id="3" name="Content Placeholder 2"/>
          <p:cNvSpPr>
            <a:spLocks noGrp="1"/>
          </p:cNvSpPr>
          <p:nvPr>
            <p:ph idx="1"/>
          </p:nvPr>
        </p:nvSpPr>
        <p:spPr>
          <a:xfrm>
            <a:off x="304800" y="1371600"/>
            <a:ext cx="5334000" cy="3581400"/>
          </a:xfrm>
        </p:spPr>
        <p:txBody>
          <a:bodyPr/>
          <a:lstStyle/>
          <a:p>
            <a:pPr>
              <a:buNone/>
            </a:pPr>
            <a:r>
              <a:rPr lang="en-US" sz="2800" b="1" dirty="0" smtClean="0">
                <a:solidFill>
                  <a:srgbClr val="FF0000"/>
                </a:solidFill>
              </a:rPr>
              <a:t>GUIDED TRANSMISSION MEDIA</a:t>
            </a:r>
            <a:endParaRPr lang="en-US" sz="2800" dirty="0" smtClean="0"/>
          </a:p>
          <a:p>
            <a:pPr marL="514350" indent="-514350">
              <a:buFont typeface="+mj-lt"/>
              <a:buAutoNum type="arabicPeriod"/>
            </a:pPr>
            <a:r>
              <a:rPr lang="en-US" dirty="0" smtClean="0"/>
              <a:t>Magnetic Media</a:t>
            </a:r>
          </a:p>
          <a:p>
            <a:pPr marL="514350" indent="-514350">
              <a:buFont typeface="+mj-lt"/>
              <a:buAutoNum type="arabicPeriod"/>
            </a:pPr>
            <a:r>
              <a:rPr lang="en-US" dirty="0" smtClean="0"/>
              <a:t>Twisted Pairs</a:t>
            </a:r>
          </a:p>
          <a:p>
            <a:pPr marL="514350" indent="-514350">
              <a:buFont typeface="+mj-lt"/>
              <a:buAutoNum type="arabicPeriod"/>
            </a:pPr>
            <a:r>
              <a:rPr lang="en-US" dirty="0" smtClean="0"/>
              <a:t>Coaxial Cable</a:t>
            </a:r>
          </a:p>
          <a:p>
            <a:pPr marL="514350" indent="-514350">
              <a:buFont typeface="+mj-lt"/>
              <a:buAutoNum type="arabicPeriod"/>
            </a:pPr>
            <a:r>
              <a:rPr lang="en-US" dirty="0" smtClean="0"/>
              <a:t>Power Lines</a:t>
            </a:r>
          </a:p>
          <a:p>
            <a:pPr marL="514350" indent="-514350">
              <a:buFont typeface="+mj-lt"/>
              <a:buAutoNum type="arabicPeriod"/>
            </a:pPr>
            <a:r>
              <a:rPr lang="en-US" dirty="0" smtClean="0"/>
              <a:t>Fiber Optics</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algn="just">
              <a:buNone/>
            </a:pPr>
            <a:r>
              <a:rPr lang="en-US" sz="2400" b="1" dirty="0" smtClean="0">
                <a:solidFill>
                  <a:srgbClr val="FF0000"/>
                </a:solidFill>
              </a:rPr>
              <a:t>Magnetic Media</a:t>
            </a:r>
          </a:p>
          <a:p>
            <a:pPr algn="just"/>
            <a:r>
              <a:rPr lang="en-US" sz="2400" dirty="0" smtClean="0"/>
              <a:t>One of the most common ways to transport data from one computer to another is to write them onto magnetic tape or removable media (e.g., recordable DVDs), physically transport the tape or disks to the destination machine, and read them back in again.</a:t>
            </a:r>
          </a:p>
          <a:p>
            <a:pPr algn="just"/>
            <a:r>
              <a:rPr lang="en-US" sz="2400" dirty="0" smtClean="0"/>
              <a:t>An industry-standard </a:t>
            </a:r>
            <a:r>
              <a:rPr lang="en-US" sz="2400" b="1" dirty="0" err="1" smtClean="0">
                <a:solidFill>
                  <a:srgbClr val="FF0000"/>
                </a:solidFill>
              </a:rPr>
              <a:t>Ultrium</a:t>
            </a:r>
            <a:r>
              <a:rPr lang="en-US" sz="2400" b="1" dirty="0" smtClean="0">
                <a:solidFill>
                  <a:srgbClr val="FF0000"/>
                </a:solidFill>
              </a:rPr>
              <a:t> tape </a:t>
            </a:r>
            <a:r>
              <a:rPr lang="en-US" sz="2400" dirty="0" smtClean="0"/>
              <a:t>can hold </a:t>
            </a:r>
            <a:r>
              <a:rPr lang="en-US" sz="2400" dirty="0" smtClean="0">
                <a:solidFill>
                  <a:srgbClr val="FF0000"/>
                </a:solidFill>
              </a:rPr>
              <a:t>800 gigabytes</a:t>
            </a:r>
            <a:r>
              <a:rPr lang="en-US" sz="2400" dirty="0" smtClean="0"/>
              <a:t>. </a:t>
            </a:r>
          </a:p>
          <a:p>
            <a:pPr algn="just"/>
            <a:r>
              <a:rPr lang="en-US" sz="2400" dirty="0" smtClean="0"/>
              <a:t>A box 60 × 60 × 60 cm can hold about 1000 of these tapes, for a total capacity of </a:t>
            </a:r>
            <a:r>
              <a:rPr lang="en-US" sz="2400" dirty="0" smtClean="0">
                <a:solidFill>
                  <a:srgbClr val="0000FF"/>
                </a:solidFill>
              </a:rPr>
              <a:t>800 terabytes, or 6400 terabits </a:t>
            </a:r>
            <a:r>
              <a:rPr lang="en-US" sz="2400" dirty="0" smtClean="0"/>
              <a:t>(</a:t>
            </a:r>
            <a:r>
              <a:rPr lang="en-US" sz="2400" dirty="0" smtClean="0">
                <a:solidFill>
                  <a:srgbClr val="FF0000"/>
                </a:solidFill>
              </a:rPr>
              <a:t>6.4 </a:t>
            </a:r>
            <a:r>
              <a:rPr lang="en-US" sz="2400" dirty="0" err="1" smtClean="0">
                <a:solidFill>
                  <a:srgbClr val="FF0000"/>
                </a:solidFill>
              </a:rPr>
              <a:t>petabits</a:t>
            </a:r>
            <a:r>
              <a:rPr lang="en-US" sz="2400" dirty="0" smtClean="0"/>
              <a:t>).</a:t>
            </a:r>
          </a:p>
          <a:p>
            <a:pPr algn="just"/>
            <a:r>
              <a:rPr lang="en-US" sz="2400" dirty="0" smtClean="0"/>
              <a:t>The cost of an </a:t>
            </a:r>
            <a:r>
              <a:rPr lang="en-US" sz="2400" b="1" dirty="0" err="1" smtClean="0">
                <a:solidFill>
                  <a:srgbClr val="FF0000"/>
                </a:solidFill>
              </a:rPr>
              <a:t>Ultrium</a:t>
            </a:r>
            <a:r>
              <a:rPr lang="en-US" sz="2400" dirty="0" smtClean="0"/>
              <a:t> tape is around $40 when bought in bulk. A tape can be reused at least 10 times, so the tape cost is maybe $4000 per box per usage.</a:t>
            </a:r>
          </a:p>
          <a:p>
            <a:r>
              <a:rPr lang="en-US" sz="2400" i="1" dirty="0" smtClean="0">
                <a:solidFill>
                  <a:srgbClr val="0000FF"/>
                </a:solidFill>
              </a:rPr>
              <a:t>Never underestimate the bandwidth of a station wagon full of tapes hurtling down the highway.</a:t>
            </a:r>
            <a:endParaRPr lang="en-US" sz="2400" dirty="0">
              <a:solidFill>
                <a:srgbClr val="0000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096000"/>
          </a:xfrm>
        </p:spPr>
        <p:txBody>
          <a:bodyPr/>
          <a:lstStyle/>
          <a:p>
            <a:pPr algn="just">
              <a:spcBef>
                <a:spcPts val="0"/>
              </a:spcBef>
            </a:pPr>
            <a:r>
              <a:rPr lang="en-US" sz="2400" dirty="0" smtClean="0"/>
              <a:t>Although the </a:t>
            </a:r>
            <a:r>
              <a:rPr lang="en-US" sz="2400" dirty="0" smtClean="0">
                <a:solidFill>
                  <a:srgbClr val="0000FF"/>
                </a:solidFill>
              </a:rPr>
              <a:t>bandwidth characteristics of magnetic tape are excellent</a:t>
            </a:r>
            <a:r>
              <a:rPr lang="en-US" sz="2400" dirty="0" smtClean="0"/>
              <a:t>, the </a:t>
            </a:r>
            <a:r>
              <a:rPr lang="en-US" sz="2400" dirty="0" smtClean="0">
                <a:solidFill>
                  <a:srgbClr val="0000FF"/>
                </a:solidFill>
              </a:rPr>
              <a:t>delay characteristics are </a:t>
            </a:r>
            <a:r>
              <a:rPr lang="en-US" sz="2400" dirty="0" smtClean="0">
                <a:solidFill>
                  <a:srgbClr val="FF0000"/>
                </a:solidFill>
              </a:rPr>
              <a:t>poor</a:t>
            </a:r>
            <a:r>
              <a:rPr lang="en-US" sz="2400" dirty="0" smtClean="0">
                <a:solidFill>
                  <a:srgbClr val="0000FF"/>
                </a:solidFill>
              </a:rPr>
              <a:t>. </a:t>
            </a:r>
          </a:p>
          <a:p>
            <a:pPr algn="just">
              <a:spcBef>
                <a:spcPts val="0"/>
              </a:spcBef>
            </a:pPr>
            <a:r>
              <a:rPr lang="en-US" sz="2400" dirty="0" smtClean="0">
                <a:solidFill>
                  <a:srgbClr val="FF0000"/>
                </a:solidFill>
              </a:rPr>
              <a:t>Transmission time </a:t>
            </a:r>
            <a:r>
              <a:rPr lang="en-US" sz="2400" dirty="0" smtClean="0"/>
              <a:t>is measured in </a:t>
            </a:r>
            <a:r>
              <a:rPr lang="en-US" sz="2400" dirty="0" smtClean="0">
                <a:solidFill>
                  <a:srgbClr val="0000FF"/>
                </a:solidFill>
              </a:rPr>
              <a:t>minutes</a:t>
            </a:r>
            <a:r>
              <a:rPr lang="en-US" sz="2400" dirty="0" smtClean="0"/>
              <a:t> or </a:t>
            </a:r>
            <a:r>
              <a:rPr lang="en-US" sz="2400" dirty="0" smtClean="0">
                <a:solidFill>
                  <a:srgbClr val="0000FF"/>
                </a:solidFill>
              </a:rPr>
              <a:t>hours</a:t>
            </a:r>
            <a:r>
              <a:rPr lang="en-US" sz="2400" dirty="0" smtClean="0"/>
              <a:t>, </a:t>
            </a:r>
            <a:r>
              <a:rPr lang="en-US" sz="2400" dirty="0" smtClean="0">
                <a:solidFill>
                  <a:srgbClr val="0000FF"/>
                </a:solidFill>
              </a:rPr>
              <a:t>not</a:t>
            </a:r>
            <a:r>
              <a:rPr lang="en-US" sz="2400" dirty="0" smtClean="0"/>
              <a:t> </a:t>
            </a:r>
            <a:r>
              <a:rPr lang="en-US" sz="2400" dirty="0" smtClean="0">
                <a:solidFill>
                  <a:srgbClr val="0000FF"/>
                </a:solidFill>
              </a:rPr>
              <a:t>milliseconds</a:t>
            </a:r>
            <a:r>
              <a:rPr lang="en-US" sz="2400" dirty="0" smtClean="0"/>
              <a:t>. </a:t>
            </a:r>
          </a:p>
          <a:p>
            <a:pPr algn="just">
              <a:spcBef>
                <a:spcPts val="0"/>
              </a:spcBef>
            </a:pPr>
            <a:r>
              <a:rPr lang="en-US" sz="2400" dirty="0" smtClean="0"/>
              <a:t>For </a:t>
            </a:r>
            <a:r>
              <a:rPr lang="en-US" sz="2400" dirty="0" smtClean="0">
                <a:solidFill>
                  <a:srgbClr val="FF0000"/>
                </a:solidFill>
              </a:rPr>
              <a:t>many applications </a:t>
            </a:r>
            <a:r>
              <a:rPr lang="en-US" sz="2400" dirty="0" smtClean="0"/>
              <a:t>an </a:t>
            </a:r>
            <a:r>
              <a:rPr lang="en-US" sz="2400" dirty="0" smtClean="0">
                <a:solidFill>
                  <a:srgbClr val="0000FF"/>
                </a:solidFill>
              </a:rPr>
              <a:t>online connection is needed</a:t>
            </a:r>
            <a:r>
              <a:rPr lang="en-US" sz="2400" dirty="0" smtClean="0"/>
              <a:t>. </a:t>
            </a:r>
          </a:p>
          <a:p>
            <a:pPr marL="0" indent="0" algn="just">
              <a:spcBef>
                <a:spcPts val="0"/>
              </a:spcBef>
              <a:buNone/>
            </a:pPr>
            <a:r>
              <a:rPr lang="en-US" sz="2800" b="1" dirty="0" smtClean="0">
                <a:solidFill>
                  <a:srgbClr val="FF0000"/>
                </a:solidFill>
              </a:rPr>
              <a:t>2. Twisted </a:t>
            </a:r>
            <a:r>
              <a:rPr lang="en-US" sz="2800" b="1" dirty="0">
                <a:solidFill>
                  <a:srgbClr val="FF0000"/>
                </a:solidFill>
              </a:rPr>
              <a:t>Pairs</a:t>
            </a:r>
          </a:p>
          <a:p>
            <a:pPr algn="just">
              <a:spcBef>
                <a:spcPts val="0"/>
              </a:spcBef>
            </a:pPr>
            <a:r>
              <a:rPr lang="en-US" sz="2400" dirty="0" smtClean="0"/>
              <a:t>One of the </a:t>
            </a:r>
            <a:r>
              <a:rPr lang="en-US" sz="2400" dirty="0"/>
              <a:t>oldest and still most </a:t>
            </a:r>
            <a:r>
              <a:rPr lang="en-US" sz="2400" dirty="0">
                <a:solidFill>
                  <a:srgbClr val="0000FF"/>
                </a:solidFill>
              </a:rPr>
              <a:t>common transmission media </a:t>
            </a:r>
            <a:r>
              <a:rPr lang="en-US" sz="2400" dirty="0"/>
              <a:t>is </a:t>
            </a:r>
            <a:r>
              <a:rPr lang="en-US" sz="2400" b="1" dirty="0">
                <a:solidFill>
                  <a:srgbClr val="FF0000"/>
                </a:solidFill>
              </a:rPr>
              <a:t>twisted pair</a:t>
            </a:r>
            <a:r>
              <a:rPr lang="en-US" sz="2400" dirty="0"/>
              <a:t>. </a:t>
            </a:r>
            <a:endParaRPr lang="en-US" sz="2400" dirty="0" smtClean="0"/>
          </a:p>
          <a:p>
            <a:pPr algn="just">
              <a:spcBef>
                <a:spcPts val="0"/>
              </a:spcBef>
            </a:pPr>
            <a:r>
              <a:rPr lang="en-US" sz="2400" dirty="0" smtClean="0"/>
              <a:t>A twisted pair </a:t>
            </a:r>
            <a:r>
              <a:rPr lang="en-US" sz="2400" dirty="0"/>
              <a:t>consists of </a:t>
            </a:r>
            <a:r>
              <a:rPr lang="en-US" sz="2400" dirty="0">
                <a:solidFill>
                  <a:srgbClr val="FF0000"/>
                </a:solidFill>
              </a:rPr>
              <a:t>two insulated copper wires</a:t>
            </a:r>
            <a:r>
              <a:rPr lang="en-US" sz="2400" dirty="0"/>
              <a:t>, typically about </a:t>
            </a:r>
            <a:r>
              <a:rPr lang="en-US" sz="2400" dirty="0">
                <a:solidFill>
                  <a:srgbClr val="0000FF"/>
                </a:solidFill>
              </a:rPr>
              <a:t>1 mm thick</a:t>
            </a:r>
            <a:r>
              <a:rPr lang="en-US" sz="2400" dirty="0"/>
              <a:t>. </a:t>
            </a:r>
            <a:endParaRPr lang="en-US" sz="2400" dirty="0" smtClean="0"/>
          </a:p>
          <a:p>
            <a:pPr algn="just">
              <a:spcBef>
                <a:spcPts val="0"/>
              </a:spcBef>
            </a:pPr>
            <a:r>
              <a:rPr lang="en-US" sz="2400" dirty="0" smtClean="0"/>
              <a:t>The wires are </a:t>
            </a:r>
            <a:r>
              <a:rPr lang="en-US" sz="2400" dirty="0">
                <a:solidFill>
                  <a:srgbClr val="FF0000"/>
                </a:solidFill>
              </a:rPr>
              <a:t>twisted together </a:t>
            </a:r>
            <a:r>
              <a:rPr lang="en-US" sz="2400" dirty="0"/>
              <a:t>in a </a:t>
            </a:r>
            <a:r>
              <a:rPr lang="en-US" sz="2400" dirty="0">
                <a:solidFill>
                  <a:srgbClr val="0000FF"/>
                </a:solidFill>
              </a:rPr>
              <a:t>helical form</a:t>
            </a:r>
            <a:r>
              <a:rPr lang="en-US" sz="2400" dirty="0"/>
              <a:t>, just like a </a:t>
            </a:r>
            <a:r>
              <a:rPr lang="en-US" sz="2400" dirty="0">
                <a:solidFill>
                  <a:srgbClr val="0000FF"/>
                </a:solidFill>
              </a:rPr>
              <a:t>DNA molecule</a:t>
            </a:r>
            <a:r>
              <a:rPr lang="en-US" sz="2400" dirty="0"/>
              <a:t>. </a:t>
            </a:r>
            <a:endParaRPr lang="en-US" sz="2400" dirty="0" smtClean="0"/>
          </a:p>
          <a:p>
            <a:pPr algn="just">
              <a:spcBef>
                <a:spcPts val="0"/>
              </a:spcBef>
            </a:pPr>
            <a:r>
              <a:rPr lang="en-US" sz="2400" dirty="0" smtClean="0">
                <a:solidFill>
                  <a:srgbClr val="FF0000"/>
                </a:solidFill>
              </a:rPr>
              <a:t>Twisting </a:t>
            </a:r>
            <a:r>
              <a:rPr lang="en-US" sz="2400" dirty="0">
                <a:solidFill>
                  <a:srgbClr val="FF0000"/>
                </a:solidFill>
              </a:rPr>
              <a:t>is </a:t>
            </a:r>
            <a:r>
              <a:rPr lang="en-US" sz="2400" dirty="0" smtClean="0">
                <a:solidFill>
                  <a:srgbClr val="FF0000"/>
                </a:solidFill>
              </a:rPr>
              <a:t>done </a:t>
            </a:r>
            <a:r>
              <a:rPr lang="en-US" sz="2400" dirty="0" smtClean="0"/>
              <a:t>because </a:t>
            </a:r>
            <a:r>
              <a:rPr lang="en-US" sz="2400" dirty="0"/>
              <a:t>two parallel wires constitute a </a:t>
            </a:r>
            <a:r>
              <a:rPr lang="en-US" sz="2400" dirty="0">
                <a:solidFill>
                  <a:srgbClr val="0000FF"/>
                </a:solidFill>
              </a:rPr>
              <a:t>fine antenna</a:t>
            </a:r>
            <a:r>
              <a:rPr lang="en-US" sz="2400" dirty="0" smtClean="0">
                <a:solidFill>
                  <a:srgbClr val="0000FF"/>
                </a:solidFill>
              </a:rPr>
              <a:t>.</a:t>
            </a:r>
          </a:p>
          <a:p>
            <a:pPr algn="just">
              <a:spcBef>
                <a:spcPts val="0"/>
              </a:spcBef>
            </a:pPr>
            <a:r>
              <a:rPr lang="en-US" sz="2400" dirty="0" smtClean="0"/>
              <a:t> </a:t>
            </a:r>
            <a:r>
              <a:rPr lang="en-US" sz="2400" dirty="0"/>
              <a:t>When the </a:t>
            </a:r>
            <a:r>
              <a:rPr lang="en-US" sz="2400" dirty="0">
                <a:solidFill>
                  <a:srgbClr val="FF0000"/>
                </a:solidFill>
              </a:rPr>
              <a:t>wires are </a:t>
            </a:r>
            <a:r>
              <a:rPr lang="en-US" sz="2400" dirty="0" smtClean="0">
                <a:solidFill>
                  <a:srgbClr val="FF0000"/>
                </a:solidFill>
              </a:rPr>
              <a:t>twisted</a:t>
            </a:r>
            <a:r>
              <a:rPr lang="en-US" sz="2400" dirty="0" smtClean="0"/>
              <a:t>, the </a:t>
            </a:r>
            <a:r>
              <a:rPr lang="en-US" sz="2400" dirty="0"/>
              <a:t>waves from different twists cancel out, so the wire radiates less effectively.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534400" cy="6400800"/>
          </a:xfrm>
        </p:spPr>
        <p:txBody>
          <a:bodyPr/>
          <a:lstStyle/>
          <a:p>
            <a:pPr algn="just"/>
            <a:r>
              <a:rPr lang="en-US" sz="2400" dirty="0"/>
              <a:t>The most </a:t>
            </a:r>
            <a:r>
              <a:rPr lang="en-US" sz="2400" dirty="0">
                <a:solidFill>
                  <a:srgbClr val="0000FF"/>
                </a:solidFill>
              </a:rPr>
              <a:t>common application </a:t>
            </a:r>
            <a:r>
              <a:rPr lang="en-US" sz="2400" dirty="0"/>
              <a:t>of the twisted pair is the </a:t>
            </a:r>
            <a:r>
              <a:rPr lang="en-US" sz="2400" dirty="0">
                <a:solidFill>
                  <a:srgbClr val="FF0000"/>
                </a:solidFill>
              </a:rPr>
              <a:t>telephone system</a:t>
            </a:r>
            <a:r>
              <a:rPr lang="en-US" sz="2400" dirty="0" smtClean="0"/>
              <a:t>.</a:t>
            </a:r>
          </a:p>
          <a:p>
            <a:pPr algn="just"/>
            <a:r>
              <a:rPr lang="en-US" sz="2400" dirty="0">
                <a:solidFill>
                  <a:srgbClr val="FF0000"/>
                </a:solidFill>
              </a:rPr>
              <a:t>Twisted pairs </a:t>
            </a:r>
            <a:r>
              <a:rPr lang="en-US" sz="2400" dirty="0"/>
              <a:t>can </a:t>
            </a:r>
            <a:r>
              <a:rPr lang="en-US" sz="2400" dirty="0">
                <a:solidFill>
                  <a:srgbClr val="FF0000"/>
                </a:solidFill>
              </a:rPr>
              <a:t>run several kilometers </a:t>
            </a:r>
            <a:r>
              <a:rPr lang="en-US" sz="2400" dirty="0">
                <a:solidFill>
                  <a:srgbClr val="0000FF"/>
                </a:solidFill>
              </a:rPr>
              <a:t>without amplification</a:t>
            </a:r>
            <a:r>
              <a:rPr lang="en-US" sz="2400" dirty="0"/>
              <a:t>, but for longer </a:t>
            </a:r>
            <a:r>
              <a:rPr lang="en-US" sz="2400" dirty="0" smtClean="0"/>
              <a:t>distances the </a:t>
            </a:r>
            <a:r>
              <a:rPr lang="en-US" sz="2400" dirty="0"/>
              <a:t>signal becomes too attenuated and repeaters are needed</a:t>
            </a:r>
            <a:r>
              <a:rPr lang="en-US" sz="2400" dirty="0" smtClean="0"/>
              <a:t>.</a:t>
            </a:r>
          </a:p>
          <a:p>
            <a:pPr algn="just"/>
            <a:r>
              <a:rPr lang="en-US" sz="2400" dirty="0">
                <a:solidFill>
                  <a:srgbClr val="FF0000"/>
                </a:solidFill>
              </a:rPr>
              <a:t>Twisted pairs </a:t>
            </a:r>
            <a:r>
              <a:rPr lang="en-US" sz="2400" dirty="0"/>
              <a:t>can be used for </a:t>
            </a:r>
            <a:r>
              <a:rPr lang="en-US" sz="2400" dirty="0">
                <a:solidFill>
                  <a:srgbClr val="0000FF"/>
                </a:solidFill>
              </a:rPr>
              <a:t>transmitting either analog or digital information.</a:t>
            </a:r>
          </a:p>
          <a:p>
            <a:pPr algn="just"/>
            <a:r>
              <a:rPr lang="en-US" sz="2400" dirty="0"/>
              <a:t>The </a:t>
            </a:r>
            <a:r>
              <a:rPr lang="en-US" sz="2400" dirty="0">
                <a:solidFill>
                  <a:srgbClr val="FF0000"/>
                </a:solidFill>
              </a:rPr>
              <a:t>bandwidth depends on </a:t>
            </a:r>
            <a:r>
              <a:rPr lang="en-US" sz="2400" dirty="0"/>
              <a:t>the </a:t>
            </a:r>
            <a:r>
              <a:rPr lang="en-US" sz="2400" dirty="0">
                <a:solidFill>
                  <a:srgbClr val="0000FF"/>
                </a:solidFill>
              </a:rPr>
              <a:t>thickness of the wire </a:t>
            </a:r>
            <a:r>
              <a:rPr lang="en-US" sz="2400" dirty="0"/>
              <a:t>and the </a:t>
            </a:r>
            <a:r>
              <a:rPr lang="en-US" sz="2400" dirty="0">
                <a:solidFill>
                  <a:srgbClr val="0000FF"/>
                </a:solidFill>
              </a:rPr>
              <a:t>distance traveled</a:t>
            </a:r>
            <a:r>
              <a:rPr lang="en-US" sz="2400" dirty="0"/>
              <a:t>, </a:t>
            </a:r>
            <a:r>
              <a:rPr lang="en-US" sz="2400" dirty="0" smtClean="0"/>
              <a:t>but several </a:t>
            </a:r>
            <a:r>
              <a:rPr lang="en-US" sz="2400" dirty="0"/>
              <a:t>megabits/sec can be achieved for a few kilometers in many cases. </a:t>
            </a:r>
            <a:endParaRPr lang="en-US" sz="2400" dirty="0" smtClean="0"/>
          </a:p>
          <a:p>
            <a:pPr algn="just"/>
            <a:r>
              <a:rPr lang="en-US" sz="2400" dirty="0" smtClean="0"/>
              <a:t>Due to their </a:t>
            </a:r>
            <a:r>
              <a:rPr lang="en-US" sz="2400" dirty="0">
                <a:solidFill>
                  <a:srgbClr val="0000FF"/>
                </a:solidFill>
              </a:rPr>
              <a:t>adequate performance </a:t>
            </a:r>
            <a:r>
              <a:rPr lang="en-US" sz="2400" dirty="0"/>
              <a:t>and </a:t>
            </a:r>
            <a:r>
              <a:rPr lang="en-US" sz="2400" dirty="0">
                <a:solidFill>
                  <a:srgbClr val="0000FF"/>
                </a:solidFill>
              </a:rPr>
              <a:t>low cost</a:t>
            </a:r>
            <a:r>
              <a:rPr lang="en-US" sz="2400" dirty="0"/>
              <a:t>, twisted pairs are </a:t>
            </a:r>
            <a:r>
              <a:rPr lang="en-US" sz="2400" dirty="0">
                <a:solidFill>
                  <a:srgbClr val="0000FF"/>
                </a:solidFill>
              </a:rPr>
              <a:t>widely </a:t>
            </a:r>
            <a:r>
              <a:rPr lang="en-US" sz="2400" dirty="0" smtClean="0">
                <a:solidFill>
                  <a:srgbClr val="0000FF"/>
                </a:solidFill>
              </a:rPr>
              <a:t>used.</a:t>
            </a:r>
          </a:p>
          <a:p>
            <a:pPr algn="just"/>
            <a:r>
              <a:rPr lang="en-US" sz="2400" dirty="0"/>
              <a:t>A </a:t>
            </a:r>
            <a:r>
              <a:rPr lang="en-US" sz="2400" b="1" dirty="0">
                <a:solidFill>
                  <a:srgbClr val="FF0000"/>
                </a:solidFill>
              </a:rPr>
              <a:t>category </a:t>
            </a:r>
            <a:r>
              <a:rPr lang="en-US" sz="2400" b="1" dirty="0" smtClean="0">
                <a:solidFill>
                  <a:srgbClr val="FF0000"/>
                </a:solidFill>
              </a:rPr>
              <a:t>5 twisted </a:t>
            </a:r>
            <a:r>
              <a:rPr lang="en-US" sz="2400" b="1" dirty="0">
                <a:solidFill>
                  <a:srgbClr val="FF0000"/>
                </a:solidFill>
              </a:rPr>
              <a:t>pair </a:t>
            </a:r>
            <a:r>
              <a:rPr lang="en-US" sz="2400" dirty="0"/>
              <a:t>consists of </a:t>
            </a:r>
            <a:r>
              <a:rPr lang="en-US" sz="2400" dirty="0">
                <a:solidFill>
                  <a:srgbClr val="0000FF"/>
                </a:solidFill>
              </a:rPr>
              <a:t>two insulated wires </a:t>
            </a:r>
            <a:r>
              <a:rPr lang="en-US" sz="2400" dirty="0"/>
              <a:t>gently twisted together. Four </a:t>
            </a:r>
            <a:r>
              <a:rPr lang="en-US" sz="2400" dirty="0" smtClean="0"/>
              <a:t>such pairs </a:t>
            </a:r>
            <a:r>
              <a:rPr lang="en-US" sz="2400" dirty="0"/>
              <a:t>are typically </a:t>
            </a:r>
            <a:r>
              <a:rPr lang="en-US" sz="2400" dirty="0">
                <a:solidFill>
                  <a:srgbClr val="0000FF"/>
                </a:solidFill>
              </a:rPr>
              <a:t>grouped </a:t>
            </a:r>
            <a:r>
              <a:rPr lang="en-US" sz="2400" dirty="0"/>
              <a:t>in a </a:t>
            </a:r>
            <a:r>
              <a:rPr lang="en-US" sz="2400" dirty="0">
                <a:solidFill>
                  <a:srgbClr val="0000FF"/>
                </a:solidFill>
              </a:rPr>
              <a:t>plastic sheath to protect the wires </a:t>
            </a:r>
            <a:r>
              <a:rPr lang="en-US" sz="2400" dirty="0"/>
              <a:t>and keep </a:t>
            </a:r>
            <a:r>
              <a:rPr lang="en-US" sz="2400" dirty="0" smtClean="0"/>
              <a:t>them together</a:t>
            </a:r>
            <a:r>
              <a:rPr lang="en-US" sz="24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563562"/>
          </a:xfrm>
        </p:spPr>
        <p:txBody>
          <a:bodyPr/>
          <a:lstStyle/>
          <a:p>
            <a:pPr algn="l"/>
            <a:r>
              <a:rPr lang="en-US" sz="2800" b="1" dirty="0" smtClean="0">
                <a:solidFill>
                  <a:srgbClr val="FF0000"/>
                </a:solidFill>
                <a:latin typeface="Comic Sans MS" pitchFamily="66" charset="0"/>
                <a:ea typeface="宋体" pitchFamily="2" charset="-122"/>
                <a:cs typeface="+mn-cs"/>
              </a:rPr>
              <a:t/>
            </a:r>
            <a:br>
              <a:rPr lang="en-US" sz="2800" b="1" dirty="0" smtClean="0">
                <a:solidFill>
                  <a:srgbClr val="FF0000"/>
                </a:solidFill>
                <a:latin typeface="Comic Sans MS" pitchFamily="66" charset="0"/>
                <a:ea typeface="宋体" pitchFamily="2" charset="-122"/>
                <a:cs typeface="+mn-cs"/>
              </a:rPr>
            </a:br>
            <a:r>
              <a:rPr lang="en-US" sz="2800" b="1" dirty="0" smtClean="0">
                <a:solidFill>
                  <a:srgbClr val="FF0000"/>
                </a:solidFill>
                <a:latin typeface="Comic Sans MS" pitchFamily="66" charset="0"/>
                <a:ea typeface="宋体" pitchFamily="2" charset="-122"/>
                <a:cs typeface="+mn-cs"/>
              </a:rPr>
              <a:t>peer-to-peer communication:</a:t>
            </a:r>
            <a:r>
              <a:rPr lang="en-US" dirty="0" smtClean="0">
                <a:solidFill>
                  <a:srgbClr val="FF0000"/>
                </a:solidFill>
              </a:rPr>
              <a:t/>
            </a:r>
            <a:br>
              <a:rPr lang="en-US" dirty="0" smtClean="0">
                <a:solidFill>
                  <a:srgbClr val="FF0000"/>
                </a:solidFill>
              </a:rPr>
            </a:br>
            <a:endParaRPr lang="en-US" dirty="0">
              <a:solidFill>
                <a:srgbClr val="FF0000"/>
              </a:solidFill>
            </a:endParaRPr>
          </a:p>
        </p:txBody>
      </p:sp>
      <p:pic>
        <p:nvPicPr>
          <p:cNvPr id="56322" name="Picture 2"/>
          <p:cNvPicPr>
            <a:picLocks noGrp="1" noChangeAspect="1" noChangeArrowheads="1"/>
          </p:cNvPicPr>
          <p:nvPr>
            <p:ph idx="1"/>
          </p:nvPr>
        </p:nvPicPr>
        <p:blipFill>
          <a:blip r:embed="rId2" cstate="print"/>
          <a:srcRect/>
          <a:stretch>
            <a:fillRect/>
          </a:stretch>
        </p:blipFill>
        <p:spPr bwMode="auto">
          <a:xfrm>
            <a:off x="914400" y="533400"/>
            <a:ext cx="6638096" cy="2990476"/>
          </a:xfrm>
          <a:prstGeom prst="rect">
            <a:avLst/>
          </a:prstGeom>
          <a:noFill/>
          <a:ln w="9525">
            <a:noFill/>
            <a:miter lim="800000"/>
            <a:headEnd/>
            <a:tailEnd/>
          </a:ln>
          <a:effectLst/>
        </p:spPr>
      </p:pic>
      <p:sp>
        <p:nvSpPr>
          <p:cNvPr id="5" name="Rectangle 4"/>
          <p:cNvSpPr/>
          <p:nvPr/>
        </p:nvSpPr>
        <p:spPr>
          <a:xfrm>
            <a:off x="381000" y="3581400"/>
            <a:ext cx="8001000" cy="400110"/>
          </a:xfrm>
          <a:prstGeom prst="rect">
            <a:avLst/>
          </a:prstGeom>
        </p:spPr>
        <p:txBody>
          <a:bodyPr wrap="square">
            <a:spAutoFit/>
          </a:bodyPr>
          <a:lstStyle/>
          <a:p>
            <a:r>
              <a:rPr lang="en-US" dirty="0">
                <a:solidFill>
                  <a:srgbClr val="0000FF"/>
                </a:solidFill>
              </a:rPr>
              <a:t>In a peer-to-peer system there are no fixed clients and servers</a:t>
            </a:r>
          </a:p>
        </p:txBody>
      </p:sp>
      <p:pic>
        <p:nvPicPr>
          <p:cNvPr id="56323" name="Picture 3"/>
          <p:cNvPicPr>
            <a:picLocks noChangeAspect="1" noChangeArrowheads="1"/>
          </p:cNvPicPr>
          <p:nvPr/>
        </p:nvPicPr>
        <p:blipFill>
          <a:blip r:embed="rId3" cstate="print"/>
          <a:srcRect/>
          <a:stretch>
            <a:fillRect/>
          </a:stretch>
        </p:blipFill>
        <p:spPr bwMode="auto">
          <a:xfrm>
            <a:off x="990600" y="4038600"/>
            <a:ext cx="6589713" cy="1819275"/>
          </a:xfrm>
          <a:prstGeom prst="rect">
            <a:avLst/>
          </a:prstGeom>
          <a:noFill/>
          <a:ln w="9525">
            <a:noFill/>
            <a:miter lim="800000"/>
            <a:headEnd/>
            <a:tailEnd/>
          </a:ln>
          <a:effectLst/>
        </p:spPr>
      </p:pic>
      <p:sp>
        <p:nvSpPr>
          <p:cNvPr id="7" name="Rectangle 6"/>
          <p:cNvSpPr/>
          <p:nvPr/>
        </p:nvSpPr>
        <p:spPr>
          <a:xfrm>
            <a:off x="2514600" y="6019800"/>
            <a:ext cx="3493264" cy="400110"/>
          </a:xfrm>
          <a:prstGeom prst="rect">
            <a:avLst/>
          </a:prstGeom>
        </p:spPr>
        <p:txBody>
          <a:bodyPr wrap="none">
            <a:spAutoFit/>
          </a:bodyPr>
          <a:lstStyle/>
          <a:p>
            <a:r>
              <a:rPr lang="en-US" dirty="0">
                <a:solidFill>
                  <a:srgbClr val="FF0000"/>
                </a:solidFill>
              </a:rPr>
              <a:t>Some forms of e-commerce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57325" y="400050"/>
            <a:ext cx="4638675" cy="2190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0" y="1"/>
            <a:ext cx="8915400" cy="461665"/>
          </a:xfrm>
          <a:prstGeom prst="rect">
            <a:avLst/>
          </a:prstGeom>
        </p:spPr>
        <p:txBody>
          <a:bodyPr wrap="square">
            <a:spAutoFit/>
          </a:bodyPr>
          <a:lstStyle/>
          <a:p>
            <a:pPr algn="ctr"/>
            <a:r>
              <a:rPr lang="en-US" sz="2400" b="1" dirty="0">
                <a:solidFill>
                  <a:srgbClr val="0000FF"/>
                </a:solidFill>
                <a:latin typeface="+mn-lt"/>
              </a:rPr>
              <a:t>Category 5 UTP cable with four twisted pairs</a:t>
            </a:r>
            <a:r>
              <a:rPr lang="en-US" sz="2400" b="1" dirty="0" smtClean="0">
                <a:solidFill>
                  <a:srgbClr val="0000FF"/>
                </a:solidFill>
                <a:latin typeface="+mn-lt"/>
              </a:rPr>
              <a:t>.</a:t>
            </a:r>
          </a:p>
        </p:txBody>
      </p:sp>
      <p:sp>
        <p:nvSpPr>
          <p:cNvPr id="5" name="Rectangle 4"/>
          <p:cNvSpPr/>
          <p:nvPr/>
        </p:nvSpPr>
        <p:spPr>
          <a:xfrm>
            <a:off x="152400" y="2514600"/>
            <a:ext cx="8839200" cy="3785652"/>
          </a:xfrm>
          <a:prstGeom prst="rect">
            <a:avLst/>
          </a:prstGeom>
        </p:spPr>
        <p:txBody>
          <a:bodyPr wrap="square">
            <a:spAutoFit/>
          </a:bodyPr>
          <a:lstStyle/>
          <a:p>
            <a:pPr marL="288925" indent="-288925" algn="just">
              <a:buFont typeface="Wingdings" pitchFamily="2" charset="2"/>
              <a:buChar char="§"/>
            </a:pPr>
            <a:r>
              <a:rPr lang="en-US" sz="2400" b="1" dirty="0" smtClean="0">
                <a:solidFill>
                  <a:srgbClr val="FF0000"/>
                </a:solidFill>
                <a:latin typeface="+mn-lt"/>
              </a:rPr>
              <a:t>100-Mbps Ethernet </a:t>
            </a:r>
            <a:r>
              <a:rPr lang="en-US" sz="2400" dirty="0" smtClean="0">
                <a:latin typeface="+mn-lt"/>
              </a:rPr>
              <a:t>uses </a:t>
            </a:r>
            <a:r>
              <a:rPr lang="en-US" sz="2400" dirty="0" smtClean="0">
                <a:solidFill>
                  <a:srgbClr val="0000FF"/>
                </a:solidFill>
                <a:latin typeface="+mn-lt"/>
              </a:rPr>
              <a:t>two</a:t>
            </a:r>
            <a:r>
              <a:rPr lang="en-US" sz="2400" dirty="0" smtClean="0">
                <a:latin typeface="+mn-lt"/>
              </a:rPr>
              <a:t> (out of the four) </a:t>
            </a:r>
            <a:r>
              <a:rPr lang="en-US" sz="2400" dirty="0" smtClean="0">
                <a:solidFill>
                  <a:srgbClr val="0000FF"/>
                </a:solidFill>
                <a:latin typeface="+mn-lt"/>
              </a:rPr>
              <a:t>pairs</a:t>
            </a:r>
            <a:r>
              <a:rPr lang="en-US" sz="2400" dirty="0" smtClean="0">
                <a:latin typeface="+mn-lt"/>
              </a:rPr>
              <a:t>, one pair for each direction.</a:t>
            </a:r>
          </a:p>
          <a:p>
            <a:pPr marL="231775" indent="-231775" algn="just">
              <a:buFont typeface="Wingdings" pitchFamily="2" charset="2"/>
              <a:buChar char="§"/>
            </a:pPr>
            <a:r>
              <a:rPr lang="en-US" sz="2400" dirty="0" smtClean="0">
                <a:latin typeface="+mn-lt"/>
              </a:rPr>
              <a:t>To reach higher speeds, </a:t>
            </a:r>
            <a:r>
              <a:rPr lang="en-US" sz="2400" dirty="0" smtClean="0">
                <a:solidFill>
                  <a:srgbClr val="FF0000"/>
                </a:solidFill>
                <a:latin typeface="+mn-lt"/>
              </a:rPr>
              <a:t>1-Gbps Ethernet </a:t>
            </a:r>
            <a:r>
              <a:rPr lang="en-US" sz="2400" dirty="0" smtClean="0">
                <a:latin typeface="+mn-lt"/>
              </a:rPr>
              <a:t>uses </a:t>
            </a:r>
            <a:r>
              <a:rPr lang="en-US" sz="2400" dirty="0" smtClean="0">
                <a:solidFill>
                  <a:srgbClr val="0000FF"/>
                </a:solidFill>
                <a:latin typeface="+mn-lt"/>
              </a:rPr>
              <a:t>all four pairs in both directions (</a:t>
            </a:r>
            <a:r>
              <a:rPr lang="en-US" sz="2400" b="1" dirty="0" smtClean="0">
                <a:solidFill>
                  <a:srgbClr val="FF0000"/>
                </a:solidFill>
                <a:latin typeface="+mn-lt"/>
              </a:rPr>
              <a:t>full- duplex links</a:t>
            </a:r>
            <a:r>
              <a:rPr lang="en-US" sz="2400" dirty="0" smtClean="0">
                <a:solidFill>
                  <a:srgbClr val="0000FF"/>
                </a:solidFill>
                <a:latin typeface="+mn-lt"/>
              </a:rPr>
              <a:t>- </a:t>
            </a:r>
            <a:r>
              <a:rPr lang="en-US" sz="2400" dirty="0" smtClean="0">
                <a:latin typeface="+mn-lt"/>
              </a:rPr>
              <a:t>used in both directions at the same time, like a two-lane road)  simultaneously.</a:t>
            </a:r>
          </a:p>
          <a:p>
            <a:pPr marL="231775" indent="-231775" algn="just">
              <a:buFont typeface="Wingdings" pitchFamily="2" charset="2"/>
              <a:buChar char="§"/>
            </a:pPr>
            <a:r>
              <a:rPr lang="en-US" sz="2400" b="1" dirty="0" smtClean="0">
                <a:solidFill>
                  <a:srgbClr val="FF0000"/>
                </a:solidFill>
                <a:latin typeface="+mn-lt"/>
              </a:rPr>
              <a:t>Half-duplex links </a:t>
            </a:r>
            <a:r>
              <a:rPr lang="en-US" sz="2400" dirty="0" smtClean="0">
                <a:solidFill>
                  <a:srgbClr val="0000FF"/>
                </a:solidFill>
                <a:latin typeface="+mn-lt"/>
              </a:rPr>
              <a:t>- </a:t>
            </a:r>
            <a:r>
              <a:rPr lang="en-US" sz="2400" dirty="0" smtClean="0">
                <a:latin typeface="+mn-lt"/>
              </a:rPr>
              <a:t>used in either direction, but only one way at a time, like a single-track railroad line.</a:t>
            </a:r>
          </a:p>
          <a:p>
            <a:pPr marL="231775" indent="-231775" algn="just">
              <a:buFont typeface="Wingdings" pitchFamily="2" charset="2"/>
              <a:buChar char="§"/>
            </a:pPr>
            <a:r>
              <a:rPr lang="en-US" sz="2400" dirty="0" smtClean="0">
                <a:latin typeface="+mn-lt"/>
              </a:rPr>
              <a:t> A third category consists of links that allow traffic in only one direction, like a one-way street. They are called </a:t>
            </a:r>
            <a:r>
              <a:rPr lang="en-US" sz="2400" b="1" dirty="0" smtClean="0">
                <a:solidFill>
                  <a:srgbClr val="FF0000"/>
                </a:solidFill>
                <a:latin typeface="+mn-lt"/>
              </a:rPr>
              <a:t>simplex links</a:t>
            </a:r>
            <a:r>
              <a:rPr lang="en-US" sz="2400" dirty="0" smtClean="0">
                <a:latin typeface="+mn-lt"/>
              </a:rPr>
              <a:t>.</a:t>
            </a:r>
          </a:p>
          <a:p>
            <a:pPr algn="just"/>
            <a:endParaRPr lang="en-US" sz="2400" dirty="0">
              <a:latin typeface="+mn-l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lstStyle/>
          <a:p>
            <a:pPr algn="just"/>
            <a:r>
              <a:rPr lang="en-US" sz="2000" b="1" dirty="0" smtClean="0">
                <a:solidFill>
                  <a:srgbClr val="0000FF"/>
                </a:solidFill>
              </a:rPr>
              <a:t>Category 3 cables </a:t>
            </a:r>
            <a:r>
              <a:rPr lang="en-US" sz="2000" dirty="0" smtClean="0"/>
              <a:t>that uses the same connector, but has </a:t>
            </a:r>
            <a:r>
              <a:rPr lang="en-US" sz="2000" dirty="0" smtClean="0">
                <a:solidFill>
                  <a:srgbClr val="FF0000"/>
                </a:solidFill>
              </a:rPr>
              <a:t>more twists per meter</a:t>
            </a:r>
            <a:r>
              <a:rPr lang="en-US" sz="2000" dirty="0" smtClean="0"/>
              <a:t>. </a:t>
            </a:r>
            <a:r>
              <a:rPr lang="en-US" sz="2000" dirty="0" smtClean="0">
                <a:solidFill>
                  <a:srgbClr val="0000FF"/>
                </a:solidFill>
              </a:rPr>
              <a:t>More twists result in less crosstalk </a:t>
            </a:r>
            <a:r>
              <a:rPr lang="en-US" sz="2000" dirty="0" smtClean="0"/>
              <a:t>and a </a:t>
            </a:r>
            <a:r>
              <a:rPr lang="en-US" sz="2000" dirty="0" smtClean="0">
                <a:solidFill>
                  <a:srgbClr val="0000FF"/>
                </a:solidFill>
              </a:rPr>
              <a:t>better-quality signal over longer distances</a:t>
            </a:r>
            <a:r>
              <a:rPr lang="en-US" sz="2000" dirty="0" smtClean="0"/>
              <a:t>, making the cables </a:t>
            </a:r>
            <a:r>
              <a:rPr lang="en-US" sz="2000" dirty="0" smtClean="0">
                <a:solidFill>
                  <a:srgbClr val="0000FF"/>
                </a:solidFill>
              </a:rPr>
              <a:t>more suitable for high-speed computer communication</a:t>
            </a:r>
            <a:r>
              <a:rPr lang="en-US" sz="2000" dirty="0" smtClean="0"/>
              <a:t>, especially 100-Mbps and 1-Gbps Ethernet LANs.</a:t>
            </a:r>
          </a:p>
          <a:p>
            <a:pPr algn="just"/>
            <a:r>
              <a:rPr lang="en-US" sz="2000" b="1" dirty="0" smtClean="0">
                <a:solidFill>
                  <a:srgbClr val="0000FF"/>
                </a:solidFill>
              </a:rPr>
              <a:t>Category 6 or even Category 7-  </a:t>
            </a:r>
            <a:r>
              <a:rPr lang="en-US" sz="2000" b="1" dirty="0" smtClean="0"/>
              <a:t>These </a:t>
            </a:r>
            <a:r>
              <a:rPr lang="en-US" sz="2000" dirty="0" smtClean="0"/>
              <a:t>categories has more stringent specifications to handle signals with greater bandwidths.</a:t>
            </a:r>
          </a:p>
          <a:p>
            <a:pPr algn="just"/>
            <a:r>
              <a:rPr lang="en-US" sz="2000" dirty="0" smtClean="0"/>
              <a:t>Some cables in </a:t>
            </a:r>
            <a:r>
              <a:rPr lang="en-US" sz="2000" dirty="0" smtClean="0">
                <a:solidFill>
                  <a:srgbClr val="FF0000"/>
                </a:solidFill>
              </a:rPr>
              <a:t>Category 6</a:t>
            </a:r>
            <a:r>
              <a:rPr lang="en-US" sz="2000" dirty="0" smtClean="0"/>
              <a:t> and above are rated for signals of 500 MHz and can support the 10-Gbps links that will soon be deployed.</a:t>
            </a:r>
          </a:p>
          <a:p>
            <a:pPr algn="just"/>
            <a:r>
              <a:rPr lang="en-US" sz="2000" dirty="0" smtClean="0"/>
              <a:t>Through </a:t>
            </a:r>
            <a:r>
              <a:rPr lang="en-US" sz="2000" b="1" dirty="0" smtClean="0">
                <a:solidFill>
                  <a:srgbClr val="0000FF"/>
                </a:solidFill>
              </a:rPr>
              <a:t>Category 6,</a:t>
            </a:r>
            <a:r>
              <a:rPr lang="en-US" sz="2000" dirty="0" smtClean="0"/>
              <a:t> these wiring types are referred to as </a:t>
            </a:r>
            <a:r>
              <a:rPr lang="en-US" sz="2000" b="1" dirty="0" smtClean="0">
                <a:solidFill>
                  <a:srgbClr val="FF0000"/>
                </a:solidFill>
              </a:rPr>
              <a:t>UTP</a:t>
            </a:r>
            <a:r>
              <a:rPr lang="en-US" sz="2000" b="1" dirty="0" smtClean="0"/>
              <a:t> (Unshielded Twisted Pair) as they consist simply of wires and insulators. </a:t>
            </a:r>
          </a:p>
          <a:p>
            <a:pPr algn="just"/>
            <a:r>
              <a:rPr lang="en-US" sz="2000" b="1" dirty="0" smtClean="0"/>
              <a:t>In contrast to these, </a:t>
            </a:r>
            <a:r>
              <a:rPr lang="en-US" sz="2000" b="1" dirty="0" smtClean="0">
                <a:solidFill>
                  <a:srgbClr val="0000FF"/>
                </a:solidFill>
              </a:rPr>
              <a:t>Category 7 cables </a:t>
            </a:r>
            <a:r>
              <a:rPr lang="en-US" sz="2000" dirty="0" smtClean="0"/>
              <a:t>have shielding on the individual twisted pairs, as well as around the entire cable (but inside the plastic protective sheath). Shielding reduces the susceptibility to external interference and crosstalk with other nearby cables to meet demanding performance specifications.</a:t>
            </a:r>
          </a:p>
          <a:p>
            <a:r>
              <a:rPr lang="en-US" sz="2000" b="1" dirty="0" smtClean="0">
                <a:solidFill>
                  <a:srgbClr val="FF0000"/>
                </a:solidFill>
              </a:rPr>
              <a:t>Expensive shielded twisted pair cables </a:t>
            </a:r>
            <a:r>
              <a:rPr lang="en-US" sz="2000" dirty="0" smtClean="0"/>
              <a:t>that </a:t>
            </a:r>
            <a:r>
              <a:rPr lang="en-US" sz="2000" b="1" dirty="0" smtClean="0">
                <a:solidFill>
                  <a:srgbClr val="FF0000"/>
                </a:solidFill>
              </a:rPr>
              <a:t>IBM</a:t>
            </a:r>
            <a:r>
              <a:rPr lang="en-US" sz="2000" dirty="0" smtClean="0"/>
              <a:t> introduced in the early </a:t>
            </a:r>
            <a:r>
              <a:rPr lang="en-US" sz="2000" dirty="0" smtClean="0">
                <a:solidFill>
                  <a:srgbClr val="0000FF"/>
                </a:solidFill>
              </a:rPr>
              <a:t>1980s</a:t>
            </a:r>
            <a:r>
              <a:rPr lang="en-US" sz="2000" dirty="0" smtClean="0"/>
              <a:t>, but which did not prove popular outside of IBM installations.</a:t>
            </a:r>
            <a:endParaRPr 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lstStyle/>
          <a:p>
            <a:pPr algn="l"/>
            <a:r>
              <a:rPr lang="en-US" sz="3200" b="1" dirty="0" smtClean="0">
                <a:solidFill>
                  <a:srgbClr val="FF0000"/>
                </a:solidFill>
              </a:rPr>
              <a:t>3. Coaxial Cable</a:t>
            </a:r>
            <a:endParaRPr lang="en-US" sz="3200" b="1" dirty="0">
              <a:solidFill>
                <a:srgbClr val="FF0000"/>
              </a:solidFill>
            </a:endParaRPr>
          </a:p>
        </p:txBody>
      </p:sp>
      <p:sp>
        <p:nvSpPr>
          <p:cNvPr id="3" name="Content Placeholder 2"/>
          <p:cNvSpPr>
            <a:spLocks noGrp="1"/>
          </p:cNvSpPr>
          <p:nvPr>
            <p:ph idx="1"/>
          </p:nvPr>
        </p:nvSpPr>
        <p:spPr>
          <a:xfrm>
            <a:off x="228600" y="457200"/>
            <a:ext cx="8534400" cy="6172200"/>
          </a:xfrm>
        </p:spPr>
        <p:txBody>
          <a:bodyPr/>
          <a:lstStyle/>
          <a:p>
            <a:pPr algn="just">
              <a:spcBef>
                <a:spcPts val="0"/>
              </a:spcBef>
            </a:pPr>
            <a:r>
              <a:rPr lang="en-US" sz="2400" dirty="0" smtClean="0"/>
              <a:t>It has better shielding and greater bandwidth than unshielded twisted pairs, so it can span longer distances at higher speeds.</a:t>
            </a:r>
          </a:p>
          <a:p>
            <a:pPr algn="just">
              <a:spcBef>
                <a:spcPts val="0"/>
              </a:spcBef>
              <a:buNone/>
            </a:pPr>
            <a:r>
              <a:rPr lang="en-US" sz="2400" b="1" dirty="0" smtClean="0">
                <a:solidFill>
                  <a:srgbClr val="FF0000"/>
                </a:solidFill>
              </a:rPr>
              <a:t>Two kinds of coaxial cable are widely used. </a:t>
            </a:r>
          </a:p>
          <a:p>
            <a:pPr algn="just">
              <a:spcBef>
                <a:spcPts val="0"/>
              </a:spcBef>
            </a:pPr>
            <a:r>
              <a:rPr lang="en-US" sz="2400" dirty="0" smtClean="0"/>
              <a:t>One kind, </a:t>
            </a:r>
            <a:r>
              <a:rPr lang="en-US" sz="2400" b="1" dirty="0" smtClean="0">
                <a:solidFill>
                  <a:srgbClr val="0000FF"/>
                </a:solidFill>
              </a:rPr>
              <a:t>50-ohm cable</a:t>
            </a:r>
            <a:r>
              <a:rPr lang="en-US" sz="2400" dirty="0" smtClean="0"/>
              <a:t>, is commonly used when it is intended for </a:t>
            </a:r>
            <a:r>
              <a:rPr lang="en-US" sz="2400" dirty="0" smtClean="0">
                <a:solidFill>
                  <a:srgbClr val="FF0000"/>
                </a:solidFill>
              </a:rPr>
              <a:t>digital transmission from the start</a:t>
            </a:r>
            <a:r>
              <a:rPr lang="en-US" sz="2400" dirty="0" smtClean="0"/>
              <a:t>. </a:t>
            </a:r>
          </a:p>
          <a:p>
            <a:pPr algn="just">
              <a:spcBef>
                <a:spcPts val="0"/>
              </a:spcBef>
            </a:pPr>
            <a:r>
              <a:rPr lang="en-US" sz="2400" dirty="0" smtClean="0"/>
              <a:t>The other kind, </a:t>
            </a:r>
            <a:r>
              <a:rPr lang="en-US" sz="2400" b="1" dirty="0" smtClean="0">
                <a:solidFill>
                  <a:srgbClr val="0000FF"/>
                </a:solidFill>
              </a:rPr>
              <a:t>75-ohm cable</a:t>
            </a:r>
            <a:r>
              <a:rPr lang="en-US" sz="2400" dirty="0" smtClean="0"/>
              <a:t>, is commonly used for </a:t>
            </a:r>
            <a:r>
              <a:rPr lang="en-US" sz="2400" dirty="0" smtClean="0">
                <a:solidFill>
                  <a:srgbClr val="FF0000"/>
                </a:solidFill>
              </a:rPr>
              <a:t>analog transmission and cable television</a:t>
            </a:r>
            <a:r>
              <a:rPr lang="en-US" sz="2400" dirty="0" smtClean="0"/>
              <a:t>.</a:t>
            </a:r>
          </a:p>
          <a:p>
            <a:pPr algn="just">
              <a:spcBef>
                <a:spcPts val="0"/>
              </a:spcBef>
            </a:pPr>
            <a:r>
              <a:rPr lang="en-US" sz="2400" dirty="0" smtClean="0"/>
              <a:t>Starting in the mid- 1990s, cable TV operators began to provide Internet access over cable, which has made </a:t>
            </a:r>
            <a:r>
              <a:rPr lang="en-US" sz="2400" b="1" dirty="0" smtClean="0">
                <a:solidFill>
                  <a:srgbClr val="FF0000"/>
                </a:solidFill>
              </a:rPr>
              <a:t>75-ohm cable </a:t>
            </a:r>
            <a:r>
              <a:rPr lang="en-US" sz="2400" dirty="0" smtClean="0"/>
              <a:t>more important for data communication.</a:t>
            </a:r>
          </a:p>
          <a:p>
            <a:pPr algn="just">
              <a:spcBef>
                <a:spcPts val="0"/>
              </a:spcBef>
            </a:pPr>
            <a:r>
              <a:rPr lang="en-US" sz="2400" dirty="0" smtClean="0"/>
              <a:t>A coaxial cable consists of a stiff copper wire as the core, surrounded by an insulating material. The insulator is encased by a cylindrical conductor, often as a closely woven braided mesh. </a:t>
            </a:r>
          </a:p>
          <a:p>
            <a:pPr algn="just">
              <a:spcBef>
                <a:spcPts val="0"/>
              </a:spcBef>
            </a:pPr>
            <a:r>
              <a:rPr lang="en-US" sz="2400" dirty="0" smtClean="0"/>
              <a:t>The outer conductor is covered in a protective plastic sheath(cover).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503238"/>
          </a:xfrm>
        </p:spPr>
        <p:txBody>
          <a:bodyPr/>
          <a:lstStyle/>
          <a:p>
            <a:pPr algn="l"/>
            <a:r>
              <a:rPr lang="en-US" sz="3200" b="1" dirty="0" smtClean="0">
                <a:solidFill>
                  <a:srgbClr val="FF0000"/>
                </a:solidFill>
              </a:rPr>
              <a:t>A cutaway view of a coaxial cable </a:t>
            </a:r>
            <a:endParaRPr lang="en-US" sz="3200" b="1" dirty="0">
              <a:solidFill>
                <a:srgbClr val="FF0000"/>
              </a:solidFill>
            </a:endParaRPr>
          </a:p>
        </p:txBody>
      </p:sp>
      <p:sp>
        <p:nvSpPr>
          <p:cNvPr id="3" name="Content Placeholder 2"/>
          <p:cNvSpPr>
            <a:spLocks noGrp="1"/>
          </p:cNvSpPr>
          <p:nvPr>
            <p:ph idx="1"/>
          </p:nvPr>
        </p:nvSpPr>
        <p:spPr>
          <a:xfrm>
            <a:off x="228600" y="2590800"/>
            <a:ext cx="8686800" cy="4038600"/>
          </a:xfrm>
        </p:spPr>
        <p:txBody>
          <a:bodyPr/>
          <a:lstStyle/>
          <a:p>
            <a:pPr algn="just"/>
            <a:r>
              <a:rPr lang="en-US" sz="2400" dirty="0" smtClean="0"/>
              <a:t>The construction and shielding of the coaxial cable give it a good combination of </a:t>
            </a:r>
            <a:r>
              <a:rPr lang="en-US" sz="2400" b="1" dirty="0" smtClean="0">
                <a:solidFill>
                  <a:srgbClr val="0000FF"/>
                </a:solidFill>
              </a:rPr>
              <a:t>high bandwidth </a:t>
            </a:r>
            <a:r>
              <a:rPr lang="en-US" sz="2400" dirty="0" smtClean="0"/>
              <a:t>and </a:t>
            </a:r>
            <a:r>
              <a:rPr lang="en-US" sz="2400" b="1" dirty="0" smtClean="0">
                <a:solidFill>
                  <a:srgbClr val="0000FF"/>
                </a:solidFill>
              </a:rPr>
              <a:t>excellent noise immunity</a:t>
            </a:r>
            <a:r>
              <a:rPr lang="en-US" sz="2400" dirty="0" smtClean="0"/>
              <a:t>. </a:t>
            </a:r>
          </a:p>
          <a:p>
            <a:pPr algn="just"/>
            <a:r>
              <a:rPr lang="en-US" sz="2400" dirty="0" smtClean="0"/>
              <a:t>The </a:t>
            </a:r>
            <a:r>
              <a:rPr lang="en-US" sz="2400" b="1" dirty="0" smtClean="0">
                <a:solidFill>
                  <a:srgbClr val="0000FF"/>
                </a:solidFill>
              </a:rPr>
              <a:t>bandwidth</a:t>
            </a:r>
            <a:r>
              <a:rPr lang="en-US" sz="2400" dirty="0" smtClean="0"/>
              <a:t> possible depends on the </a:t>
            </a:r>
            <a:r>
              <a:rPr lang="en-US" sz="2400" dirty="0" smtClean="0">
                <a:solidFill>
                  <a:srgbClr val="FF0000"/>
                </a:solidFill>
              </a:rPr>
              <a:t>cable quality </a:t>
            </a:r>
            <a:r>
              <a:rPr lang="en-US" sz="2400" dirty="0" smtClean="0"/>
              <a:t>and</a:t>
            </a:r>
            <a:r>
              <a:rPr lang="en-US" sz="2400" dirty="0" smtClean="0">
                <a:solidFill>
                  <a:srgbClr val="FF0000"/>
                </a:solidFill>
              </a:rPr>
              <a:t> length</a:t>
            </a:r>
            <a:r>
              <a:rPr lang="en-US" sz="2400" dirty="0" smtClean="0"/>
              <a:t>. Modern cables have a bandwidth of up to a few GHz. </a:t>
            </a:r>
          </a:p>
          <a:p>
            <a:pPr algn="just"/>
            <a:r>
              <a:rPr lang="en-US" sz="2400" b="1" dirty="0" smtClean="0">
                <a:solidFill>
                  <a:srgbClr val="FF0000"/>
                </a:solidFill>
              </a:rPr>
              <a:t>Coaxial cables </a:t>
            </a:r>
            <a:r>
              <a:rPr lang="en-US" sz="2400" dirty="0" smtClean="0"/>
              <a:t>used to be widely used within the </a:t>
            </a:r>
            <a:r>
              <a:rPr lang="en-US" sz="2400" dirty="0" smtClean="0">
                <a:solidFill>
                  <a:srgbClr val="0000FF"/>
                </a:solidFill>
              </a:rPr>
              <a:t>telephone system for long-distance lines </a:t>
            </a:r>
            <a:r>
              <a:rPr lang="en-US" sz="2400" dirty="0" smtClean="0"/>
              <a:t>but have </a:t>
            </a:r>
            <a:r>
              <a:rPr lang="en-US" sz="2400" dirty="0" smtClean="0">
                <a:solidFill>
                  <a:srgbClr val="FF0000"/>
                </a:solidFill>
              </a:rPr>
              <a:t>now largely been replaced by fiber optics </a:t>
            </a:r>
            <a:r>
              <a:rPr lang="en-US" sz="2400" dirty="0" smtClean="0"/>
              <a:t>on long haul routes. </a:t>
            </a:r>
          </a:p>
          <a:p>
            <a:pPr algn="just"/>
            <a:r>
              <a:rPr lang="en-US" sz="2400" b="1" dirty="0" smtClean="0">
                <a:solidFill>
                  <a:srgbClr val="FF0000"/>
                </a:solidFill>
              </a:rPr>
              <a:t>Coax</a:t>
            </a:r>
            <a:r>
              <a:rPr lang="en-US" sz="2400" dirty="0" smtClean="0"/>
              <a:t> is still widely used for </a:t>
            </a:r>
            <a:r>
              <a:rPr lang="en-US" sz="2400" dirty="0" smtClean="0">
                <a:solidFill>
                  <a:srgbClr val="0000FF"/>
                </a:solidFill>
              </a:rPr>
              <a:t>cable television </a:t>
            </a:r>
            <a:r>
              <a:rPr lang="en-US" sz="2400" dirty="0" smtClean="0"/>
              <a:t>and </a:t>
            </a:r>
            <a:r>
              <a:rPr lang="en-US" sz="2400" dirty="0" smtClean="0">
                <a:solidFill>
                  <a:srgbClr val="0000FF"/>
                </a:solidFill>
              </a:rPr>
              <a:t>metropolitan area networks</a:t>
            </a:r>
            <a:r>
              <a:rPr lang="en-US" sz="2400" dirty="0" smtClean="0"/>
              <a:t>. </a:t>
            </a:r>
          </a:p>
          <a:p>
            <a:pPr algn="just"/>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381000" y="533400"/>
            <a:ext cx="7620000" cy="2047875"/>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762000"/>
          </a:xfrm>
        </p:spPr>
        <p:txBody>
          <a:bodyPr/>
          <a:lstStyle/>
          <a:p>
            <a:pPr algn="l"/>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4. Power Lines</a:t>
            </a:r>
            <a:r>
              <a:rPr lang="en-US" sz="2400" b="1" dirty="0" smtClean="0"/>
              <a:t/>
            </a:r>
            <a:br>
              <a:rPr lang="en-US" sz="2400" b="1" dirty="0" smtClean="0"/>
            </a:br>
            <a:endParaRPr lang="en-US" sz="2400" b="1" dirty="0">
              <a:solidFill>
                <a:srgbClr val="FF000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447800"/>
            <a:ext cx="7781925" cy="2219325"/>
          </a:xfrm>
          <a:prstGeom prst="rect">
            <a:avLst/>
          </a:prstGeom>
          <a:noFill/>
          <a:ln w="9525">
            <a:noFill/>
            <a:miter lim="800000"/>
            <a:headEnd/>
            <a:tailEnd/>
          </a:ln>
          <a:effectLst/>
        </p:spPr>
      </p:pic>
      <p:sp>
        <p:nvSpPr>
          <p:cNvPr id="5" name="Rectangle 4"/>
          <p:cNvSpPr/>
          <p:nvPr/>
        </p:nvSpPr>
        <p:spPr>
          <a:xfrm>
            <a:off x="1143000" y="3733800"/>
            <a:ext cx="6858000" cy="461665"/>
          </a:xfrm>
          <a:prstGeom prst="rect">
            <a:avLst/>
          </a:prstGeom>
        </p:spPr>
        <p:txBody>
          <a:bodyPr wrap="square">
            <a:spAutoFit/>
          </a:bodyPr>
          <a:lstStyle/>
          <a:p>
            <a:r>
              <a:rPr lang="en-US" sz="2400" b="1" dirty="0" smtClean="0">
                <a:solidFill>
                  <a:srgbClr val="FF0000"/>
                </a:solidFill>
                <a:latin typeface="+mn-lt"/>
              </a:rPr>
              <a:t>A network that uses household electrical wiring</a:t>
            </a:r>
            <a:endParaRPr lang="en-US" sz="2400" dirty="0">
              <a:latin typeface="+mn-l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29600" cy="411162"/>
          </a:xfrm>
        </p:spPr>
        <p:txBody>
          <a:bodyPr/>
          <a:lstStyle/>
          <a:p>
            <a:pPr algn="l"/>
            <a:r>
              <a:rPr lang="en-US" sz="3200" b="1" dirty="0" smtClean="0">
                <a:solidFill>
                  <a:srgbClr val="FF0000"/>
                </a:solidFill>
              </a:rPr>
              <a:t>5. Fiber Optics</a:t>
            </a:r>
            <a:endParaRPr lang="en-US" sz="3200" dirty="0">
              <a:solidFill>
                <a:srgbClr val="FF0000"/>
              </a:solidFill>
            </a:endParaRPr>
          </a:p>
        </p:txBody>
      </p:sp>
      <p:sp>
        <p:nvSpPr>
          <p:cNvPr id="3" name="Content Placeholder 2"/>
          <p:cNvSpPr>
            <a:spLocks noGrp="1"/>
          </p:cNvSpPr>
          <p:nvPr>
            <p:ph idx="1"/>
          </p:nvPr>
        </p:nvSpPr>
        <p:spPr>
          <a:xfrm>
            <a:off x="228600" y="685800"/>
            <a:ext cx="8686800" cy="5943600"/>
          </a:xfrm>
        </p:spPr>
        <p:txBody>
          <a:bodyPr/>
          <a:lstStyle/>
          <a:p>
            <a:pPr algn="just">
              <a:buNone/>
            </a:pPr>
            <a:r>
              <a:rPr lang="en-US" sz="2400" b="1" dirty="0" smtClean="0">
                <a:solidFill>
                  <a:srgbClr val="FF0000"/>
                </a:solidFill>
              </a:rPr>
              <a:t>An optical transmission system has </a:t>
            </a:r>
            <a:r>
              <a:rPr lang="en-US" sz="2400" b="1" dirty="0" smtClean="0">
                <a:solidFill>
                  <a:srgbClr val="0000FF"/>
                </a:solidFill>
              </a:rPr>
              <a:t>three key components</a:t>
            </a:r>
            <a:r>
              <a:rPr lang="en-US" sz="2400" b="1" dirty="0" smtClean="0">
                <a:solidFill>
                  <a:srgbClr val="FF0000"/>
                </a:solidFill>
              </a:rPr>
              <a:t>: </a:t>
            </a:r>
          </a:p>
          <a:p>
            <a:pPr marL="457200" indent="-457200" algn="just">
              <a:buFont typeface="+mj-lt"/>
              <a:buAutoNum type="arabicPeriod"/>
            </a:pPr>
            <a:r>
              <a:rPr lang="en-US" sz="2400" dirty="0" smtClean="0">
                <a:solidFill>
                  <a:srgbClr val="0000FF"/>
                </a:solidFill>
              </a:rPr>
              <a:t>The Light Source: </a:t>
            </a:r>
            <a:r>
              <a:rPr lang="en-US" sz="2400" dirty="0" smtClean="0"/>
              <a:t>A pulse of light indicates a 1 bit and the absence of light indicates a 0 bit. </a:t>
            </a:r>
            <a:endParaRPr lang="en-US" sz="2400" dirty="0" smtClean="0">
              <a:solidFill>
                <a:srgbClr val="0000FF"/>
              </a:solidFill>
            </a:endParaRPr>
          </a:p>
          <a:p>
            <a:pPr marL="457200" indent="-457200" algn="just">
              <a:buFont typeface="+mj-lt"/>
              <a:buAutoNum type="arabicPeriod"/>
            </a:pPr>
            <a:r>
              <a:rPr lang="en-US" sz="2400" dirty="0" smtClean="0">
                <a:solidFill>
                  <a:srgbClr val="0000FF"/>
                </a:solidFill>
              </a:rPr>
              <a:t>The Transmission Medium</a:t>
            </a:r>
            <a:r>
              <a:rPr lang="en-US" sz="2400" dirty="0" smtClean="0"/>
              <a:t> is an ultra-thin fiber of glass</a:t>
            </a:r>
            <a:endParaRPr lang="en-US" sz="2400" dirty="0" smtClean="0">
              <a:solidFill>
                <a:srgbClr val="0000FF"/>
              </a:solidFill>
            </a:endParaRPr>
          </a:p>
          <a:p>
            <a:pPr marL="457200" indent="-457200" algn="just">
              <a:buFont typeface="+mj-lt"/>
              <a:buAutoNum type="arabicPeriod"/>
            </a:pPr>
            <a:r>
              <a:rPr lang="en-US" sz="2400" dirty="0" smtClean="0">
                <a:solidFill>
                  <a:srgbClr val="0000FF"/>
                </a:solidFill>
              </a:rPr>
              <a:t> The detector</a:t>
            </a:r>
            <a:r>
              <a:rPr lang="en-US" sz="2400" dirty="0" smtClean="0"/>
              <a:t> generates an electrical pulse when light falls on it</a:t>
            </a:r>
            <a:endParaRPr lang="en-US" sz="2400" dirty="0" smtClean="0">
              <a:solidFill>
                <a:srgbClr val="0000FF"/>
              </a:solidFill>
            </a:endParaRPr>
          </a:p>
          <a:p>
            <a:r>
              <a:rPr lang="en-US" sz="2400" dirty="0" smtClean="0"/>
              <a:t>By attaching </a:t>
            </a:r>
            <a:r>
              <a:rPr lang="en-US" sz="2400" dirty="0" smtClean="0">
                <a:solidFill>
                  <a:srgbClr val="FF0000"/>
                </a:solidFill>
              </a:rPr>
              <a:t>a light source to one end of an optical fiber </a:t>
            </a:r>
            <a:r>
              <a:rPr lang="en-US" sz="2400" dirty="0" smtClean="0"/>
              <a:t>and a </a:t>
            </a:r>
            <a:r>
              <a:rPr lang="en-US" sz="2400" dirty="0" smtClean="0">
                <a:solidFill>
                  <a:srgbClr val="0000FF"/>
                </a:solidFill>
              </a:rPr>
              <a:t>detector to the other</a:t>
            </a:r>
            <a:r>
              <a:rPr lang="en-US" sz="2400" dirty="0" smtClean="0"/>
              <a:t>, we have a unidirectional data transmission system that accepts an </a:t>
            </a:r>
            <a:r>
              <a:rPr lang="en-US" sz="2400" dirty="0" smtClean="0">
                <a:solidFill>
                  <a:srgbClr val="0000FF"/>
                </a:solidFill>
              </a:rPr>
              <a:t>electrical signal, converts and transmits it by light pulses</a:t>
            </a:r>
            <a:r>
              <a:rPr lang="en-US" sz="2400" dirty="0" smtClean="0"/>
              <a:t>, and then </a:t>
            </a:r>
            <a:r>
              <a:rPr lang="en-US" sz="2400" dirty="0" smtClean="0">
                <a:solidFill>
                  <a:srgbClr val="FF0000"/>
                </a:solidFill>
              </a:rPr>
              <a:t>reconverts the output to an electrical signal at the receiving end.</a:t>
            </a:r>
          </a:p>
          <a:p>
            <a:r>
              <a:rPr lang="en-US" sz="2400" dirty="0" smtClean="0">
                <a:solidFill>
                  <a:srgbClr val="0000FF"/>
                </a:solidFill>
              </a:rPr>
              <a:t>This transmission system would leak light and be useless in practice.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228600" y="228600"/>
            <a:ext cx="8229600" cy="2468880"/>
          </a:xfrm>
          <a:prstGeom prst="rect">
            <a:avLst/>
          </a:prstGeom>
          <a:noFill/>
          <a:ln w="9525">
            <a:noFill/>
            <a:miter lim="800000"/>
            <a:headEnd/>
            <a:tailEnd/>
          </a:ln>
          <a:effectLst/>
        </p:spPr>
      </p:pic>
      <p:sp>
        <p:nvSpPr>
          <p:cNvPr id="5" name="Rectangle 4"/>
          <p:cNvSpPr/>
          <p:nvPr/>
        </p:nvSpPr>
        <p:spPr>
          <a:xfrm>
            <a:off x="228600" y="2819400"/>
            <a:ext cx="8686800" cy="3046988"/>
          </a:xfrm>
          <a:prstGeom prst="rect">
            <a:avLst/>
          </a:prstGeom>
        </p:spPr>
        <p:txBody>
          <a:bodyPr wrap="square">
            <a:spAutoFit/>
          </a:bodyPr>
          <a:lstStyle/>
          <a:p>
            <a:r>
              <a:rPr lang="en-US" sz="2400" dirty="0" smtClean="0">
                <a:solidFill>
                  <a:srgbClr val="0000FF"/>
                </a:solidFill>
                <a:latin typeface="+mn-lt"/>
              </a:rPr>
              <a:t>(a) Three examples of a light ray from inside a silica fiber impinging  </a:t>
            </a:r>
          </a:p>
          <a:p>
            <a:r>
              <a:rPr lang="en-US" sz="2400" dirty="0" smtClean="0">
                <a:solidFill>
                  <a:srgbClr val="0000FF"/>
                </a:solidFill>
                <a:latin typeface="+mn-lt"/>
              </a:rPr>
              <a:t>       on the air/silica boundary at different angles.</a:t>
            </a:r>
          </a:p>
          <a:p>
            <a:r>
              <a:rPr lang="en-US" sz="2400" dirty="0" smtClean="0">
                <a:solidFill>
                  <a:srgbClr val="0000FF"/>
                </a:solidFill>
                <a:latin typeface="+mn-lt"/>
              </a:rPr>
              <a:t> </a:t>
            </a:r>
            <a:r>
              <a:rPr lang="en-US" sz="2400" dirty="0" smtClean="0">
                <a:solidFill>
                  <a:srgbClr val="FF0000"/>
                </a:solidFill>
                <a:latin typeface="+mn-lt"/>
              </a:rPr>
              <a:t>(b) Light trapped by total internal reflection </a:t>
            </a:r>
            <a:r>
              <a:rPr lang="en-US" sz="2400" dirty="0" smtClean="0">
                <a:latin typeface="+mn-lt"/>
              </a:rPr>
              <a:t>and can propagate for </a:t>
            </a:r>
          </a:p>
          <a:p>
            <a:r>
              <a:rPr lang="en-US" sz="2400" dirty="0" smtClean="0">
                <a:latin typeface="+mn-lt"/>
              </a:rPr>
              <a:t>        many kilometers with virtually no loss.</a:t>
            </a:r>
          </a:p>
          <a:p>
            <a:pPr marL="173038" indent="-173038">
              <a:buFont typeface="Arial" pitchFamily="34" charset="0"/>
              <a:buChar char="•"/>
            </a:pPr>
            <a:r>
              <a:rPr lang="en-US" sz="2400" dirty="0" smtClean="0">
                <a:solidFill>
                  <a:srgbClr val="FF0000"/>
                </a:solidFill>
                <a:latin typeface="+mn-lt"/>
              </a:rPr>
              <a:t>Single-mode fibers </a:t>
            </a:r>
            <a:r>
              <a:rPr lang="en-US" sz="2400" dirty="0" smtClean="0">
                <a:latin typeface="+mn-lt"/>
              </a:rPr>
              <a:t>can transmit data at </a:t>
            </a:r>
            <a:r>
              <a:rPr lang="en-US" sz="2400" dirty="0" smtClean="0">
                <a:solidFill>
                  <a:srgbClr val="0000FF"/>
                </a:solidFill>
                <a:latin typeface="+mn-lt"/>
              </a:rPr>
              <a:t>100 </a:t>
            </a:r>
            <a:r>
              <a:rPr lang="en-US" sz="2400" dirty="0" err="1" smtClean="0">
                <a:solidFill>
                  <a:srgbClr val="0000FF"/>
                </a:solidFill>
                <a:latin typeface="+mn-lt"/>
              </a:rPr>
              <a:t>Gbps</a:t>
            </a:r>
            <a:r>
              <a:rPr lang="en-US" sz="2400" dirty="0" smtClean="0">
                <a:solidFill>
                  <a:srgbClr val="0000FF"/>
                </a:solidFill>
                <a:latin typeface="+mn-lt"/>
              </a:rPr>
              <a:t> for 100 km    </a:t>
            </a:r>
            <a:r>
              <a:rPr lang="en-US" sz="2400" dirty="0" smtClean="0">
                <a:latin typeface="+mn-lt"/>
              </a:rPr>
              <a:t>without amplification. </a:t>
            </a:r>
          </a:p>
          <a:p>
            <a:pPr marL="173038" indent="-173038">
              <a:buFont typeface="Arial" pitchFamily="34" charset="0"/>
              <a:buChar char="•"/>
            </a:pPr>
            <a:r>
              <a:rPr lang="en-US" sz="2400" dirty="0" smtClean="0">
                <a:latin typeface="+mn-lt"/>
              </a:rPr>
              <a:t>Even higher data rates have been achieved in the laboratory for shorter distances.</a:t>
            </a:r>
            <a:endParaRPr lang="en-US" sz="2400" dirty="0">
              <a:latin typeface="+mn-l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86800" cy="6400800"/>
          </a:xfrm>
        </p:spPr>
        <p:txBody>
          <a:bodyPr/>
          <a:lstStyle/>
          <a:p>
            <a:pPr>
              <a:buNone/>
            </a:pPr>
            <a:r>
              <a:rPr lang="en-US" b="1" dirty="0" smtClean="0">
                <a:solidFill>
                  <a:srgbClr val="FF0000"/>
                </a:solidFill>
              </a:rPr>
              <a:t>Transmission of Light Through </a:t>
            </a:r>
            <a:r>
              <a:rPr lang="en-US" b="1" dirty="0" smtClean="0">
                <a:solidFill>
                  <a:srgbClr val="FF0000"/>
                </a:solidFill>
              </a:rPr>
              <a:t>Fiber</a:t>
            </a:r>
          </a:p>
          <a:p>
            <a:pPr>
              <a:buNone/>
            </a:pPr>
            <a:endParaRPr lang="en-US" b="1" dirty="0" smtClean="0">
              <a:solidFill>
                <a:srgbClr val="FF0000"/>
              </a:solidFill>
            </a:endParaRPr>
          </a:p>
          <a:p>
            <a:r>
              <a:rPr lang="en-US" sz="2400" dirty="0" smtClean="0"/>
              <a:t>Optical fibers are made of </a:t>
            </a:r>
            <a:r>
              <a:rPr lang="en-US" sz="2400" dirty="0" smtClean="0">
                <a:solidFill>
                  <a:srgbClr val="FF0000"/>
                </a:solidFill>
              </a:rPr>
              <a:t>glass,</a:t>
            </a:r>
            <a:r>
              <a:rPr lang="en-US" sz="2400" dirty="0" smtClean="0"/>
              <a:t> which, in turn, is made from sand, an inexpensive raw material available in unlimited amounts. </a:t>
            </a:r>
          </a:p>
          <a:p>
            <a:r>
              <a:rPr lang="en-US" sz="2400" dirty="0" smtClean="0"/>
              <a:t>Glassmaking was known to the </a:t>
            </a:r>
            <a:r>
              <a:rPr lang="en-US" sz="2400" dirty="0" smtClean="0">
                <a:solidFill>
                  <a:srgbClr val="FF0000"/>
                </a:solidFill>
              </a:rPr>
              <a:t>ancient Egyptians</a:t>
            </a:r>
            <a:r>
              <a:rPr lang="en-US" sz="2400" dirty="0" smtClean="0"/>
              <a:t>, but their  glass had to be no more than </a:t>
            </a:r>
            <a:r>
              <a:rPr lang="en-US" sz="2400" dirty="0" smtClean="0">
                <a:solidFill>
                  <a:srgbClr val="FF0000"/>
                </a:solidFill>
              </a:rPr>
              <a:t>1 mm thick </a:t>
            </a:r>
            <a:r>
              <a:rPr lang="en-US" sz="2400" dirty="0" smtClean="0"/>
              <a:t>or the light could not shine through.</a:t>
            </a:r>
          </a:p>
          <a:p>
            <a:r>
              <a:rPr lang="en-US" sz="2400" dirty="0" smtClean="0"/>
              <a:t>Glass transparent enough to be useful for windows was developed during the Renaissance (regeneration</a:t>
            </a:r>
            <a:r>
              <a:rPr lang="en-US" sz="2400" dirty="0" smtClean="0"/>
              <a:t>).</a:t>
            </a:r>
          </a:p>
          <a:p>
            <a:r>
              <a:rPr lang="en-US" sz="2400" dirty="0" smtClean="0"/>
              <a:t>The </a:t>
            </a:r>
            <a:r>
              <a:rPr lang="en-US" sz="2400" dirty="0" smtClean="0"/>
              <a:t>glass used for modern optical fibers is so transparent that if the oceans were full of it instead of water, the seabed would be as visible from the surface as the ground is from an airplane on a clear day.</a:t>
            </a:r>
            <a:endParaRPr 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2743200"/>
          </a:xfrm>
        </p:spPr>
        <p:txBody>
          <a:bodyPr/>
          <a:lstStyle/>
          <a:p>
            <a:pPr algn="just">
              <a:buNone/>
            </a:pPr>
            <a:r>
              <a:rPr lang="en-US" b="1" dirty="0" smtClean="0">
                <a:solidFill>
                  <a:srgbClr val="FF0000"/>
                </a:solidFill>
              </a:rPr>
              <a:t>Fiber Cables</a:t>
            </a:r>
          </a:p>
          <a:p>
            <a:pPr algn="just"/>
            <a:r>
              <a:rPr lang="en-US" sz="2400" dirty="0" smtClean="0"/>
              <a:t>Fiber optic cables are similar to coax, except without the braid.</a:t>
            </a:r>
          </a:p>
          <a:p>
            <a:pPr algn="just"/>
            <a:r>
              <a:rPr lang="en-US" sz="2400" dirty="0" smtClean="0"/>
              <a:t>At the </a:t>
            </a:r>
            <a:r>
              <a:rPr lang="en-US" sz="2400" dirty="0" smtClean="0">
                <a:solidFill>
                  <a:srgbClr val="FF0000"/>
                </a:solidFill>
              </a:rPr>
              <a:t>center is the glass core </a:t>
            </a:r>
            <a:r>
              <a:rPr lang="en-US" sz="2400" dirty="0" smtClean="0"/>
              <a:t>through which </a:t>
            </a:r>
            <a:r>
              <a:rPr lang="en-US" sz="2400" dirty="0" smtClean="0">
                <a:solidFill>
                  <a:srgbClr val="FF0000"/>
                </a:solidFill>
              </a:rPr>
              <a:t>the light propagates</a:t>
            </a:r>
            <a:r>
              <a:rPr lang="en-US" sz="2400" dirty="0" smtClean="0"/>
              <a:t>. In </a:t>
            </a:r>
            <a:r>
              <a:rPr lang="en-US" sz="2400" b="1" dirty="0" smtClean="0">
                <a:solidFill>
                  <a:srgbClr val="0000FF"/>
                </a:solidFill>
              </a:rPr>
              <a:t>multimode fibers</a:t>
            </a:r>
            <a:r>
              <a:rPr lang="en-US" sz="2400" dirty="0" smtClean="0"/>
              <a:t>, the core is typically </a:t>
            </a:r>
            <a:r>
              <a:rPr lang="en-US" sz="2400" dirty="0" smtClean="0">
                <a:solidFill>
                  <a:srgbClr val="FF0000"/>
                </a:solidFill>
              </a:rPr>
              <a:t>50 microns in diameter</a:t>
            </a:r>
            <a:r>
              <a:rPr lang="en-US" sz="2400" dirty="0" smtClean="0"/>
              <a:t>, about the thickness of a human hair. </a:t>
            </a:r>
          </a:p>
          <a:p>
            <a:pPr algn="just"/>
            <a:r>
              <a:rPr lang="en-US" sz="2400" dirty="0" smtClean="0"/>
              <a:t>In </a:t>
            </a:r>
            <a:r>
              <a:rPr lang="en-US" sz="2400" b="1" dirty="0" smtClean="0">
                <a:solidFill>
                  <a:srgbClr val="0000FF"/>
                </a:solidFill>
              </a:rPr>
              <a:t>single-mode fibers</a:t>
            </a:r>
            <a:r>
              <a:rPr lang="en-US" sz="2400" dirty="0" smtClean="0"/>
              <a:t>, the core is </a:t>
            </a:r>
            <a:r>
              <a:rPr lang="en-US" sz="2400" dirty="0" smtClean="0">
                <a:solidFill>
                  <a:srgbClr val="FF0000"/>
                </a:solidFill>
              </a:rPr>
              <a:t>8 to 10 microns</a:t>
            </a:r>
            <a:r>
              <a:rPr lang="en-US" sz="2400" dirty="0" smtClean="0"/>
              <a:t>.</a:t>
            </a:r>
            <a:endParaRPr lang="en-US" sz="2400" dirty="0"/>
          </a:p>
        </p:txBody>
      </p:sp>
      <p:pic>
        <p:nvPicPr>
          <p:cNvPr id="3074" name="Picture 2"/>
          <p:cNvPicPr>
            <a:picLocks noChangeAspect="1" noChangeArrowheads="1"/>
          </p:cNvPicPr>
          <p:nvPr/>
        </p:nvPicPr>
        <p:blipFill>
          <a:blip r:embed="rId2" cstate="print"/>
          <a:srcRect/>
          <a:stretch>
            <a:fillRect/>
          </a:stretch>
        </p:blipFill>
        <p:spPr bwMode="auto">
          <a:xfrm>
            <a:off x="304800" y="3276600"/>
            <a:ext cx="8391525" cy="2619375"/>
          </a:xfrm>
          <a:prstGeom prst="rect">
            <a:avLst/>
          </a:prstGeom>
          <a:noFill/>
          <a:ln w="9525">
            <a:noFill/>
            <a:miter lim="800000"/>
            <a:headEnd/>
            <a:tailEnd/>
          </a:ln>
          <a:effectLst/>
        </p:spPr>
      </p:pic>
      <p:sp>
        <p:nvSpPr>
          <p:cNvPr id="5" name="Rectangle 4"/>
          <p:cNvSpPr/>
          <p:nvPr/>
        </p:nvSpPr>
        <p:spPr>
          <a:xfrm>
            <a:off x="152400" y="5867400"/>
            <a:ext cx="8763000" cy="707886"/>
          </a:xfrm>
          <a:prstGeom prst="rect">
            <a:avLst/>
          </a:prstGeom>
        </p:spPr>
        <p:txBody>
          <a:bodyPr wrap="square">
            <a:spAutoFit/>
          </a:bodyPr>
          <a:lstStyle/>
          <a:p>
            <a:pPr marL="457200" indent="-457200">
              <a:buAutoNum type="alphaLcParenBoth"/>
            </a:pPr>
            <a:r>
              <a:rPr lang="en-US" b="1" dirty="0" smtClean="0">
                <a:solidFill>
                  <a:srgbClr val="0000FF"/>
                </a:solidFill>
                <a:latin typeface="+mn-lt"/>
              </a:rPr>
              <a:t>Side view of a single fiber. </a:t>
            </a:r>
          </a:p>
          <a:p>
            <a:pPr marL="457200" indent="-457200">
              <a:buAutoNum type="alphaLcParenBoth"/>
            </a:pPr>
            <a:r>
              <a:rPr lang="en-US" b="1" dirty="0" smtClean="0">
                <a:solidFill>
                  <a:srgbClr val="0000FF"/>
                </a:solidFill>
                <a:latin typeface="+mn-lt"/>
              </a:rPr>
              <a:t>(b) End view of a sheath with three fibers</a:t>
            </a:r>
            <a:endParaRPr lang="en-US" b="1" dirty="0">
              <a:solidFill>
                <a:srgbClr val="0000FF"/>
              </a:solidFill>
              <a:latin typeface="+mn-l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477000"/>
          </a:xfrm>
        </p:spPr>
        <p:txBody>
          <a:bodyPr/>
          <a:lstStyle/>
          <a:p>
            <a:pPr algn="just">
              <a:buNone/>
            </a:pPr>
            <a:r>
              <a:rPr lang="en-US" sz="2600" b="1" dirty="0" smtClean="0">
                <a:solidFill>
                  <a:srgbClr val="FF0000"/>
                </a:solidFill>
              </a:rPr>
              <a:t>Fibers can be connected in three different ways.</a:t>
            </a:r>
            <a:r>
              <a:rPr lang="en-US" sz="2400" dirty="0" smtClean="0"/>
              <a:t> </a:t>
            </a:r>
          </a:p>
          <a:p>
            <a:pPr algn="just"/>
            <a:r>
              <a:rPr lang="en-US" sz="2400" dirty="0" smtClean="0"/>
              <a:t>First, they can terminate in </a:t>
            </a:r>
            <a:r>
              <a:rPr lang="en-US" sz="2400" dirty="0" smtClean="0">
                <a:solidFill>
                  <a:srgbClr val="FF0000"/>
                </a:solidFill>
              </a:rPr>
              <a:t>connectors </a:t>
            </a:r>
            <a:r>
              <a:rPr lang="en-US" sz="2400" dirty="0" smtClean="0"/>
              <a:t>and be plugged into fiber sockets. </a:t>
            </a:r>
            <a:endParaRPr lang="en-US" sz="2400" dirty="0" smtClean="0"/>
          </a:p>
          <a:p>
            <a:pPr algn="just"/>
            <a:r>
              <a:rPr lang="en-US" sz="2400" dirty="0" smtClean="0"/>
              <a:t>Connectors </a:t>
            </a:r>
            <a:r>
              <a:rPr lang="en-US" sz="2400" dirty="0" smtClean="0">
                <a:solidFill>
                  <a:srgbClr val="FF0000"/>
                </a:solidFill>
              </a:rPr>
              <a:t>lose about 10 to 20% </a:t>
            </a:r>
            <a:r>
              <a:rPr lang="en-US" sz="2400" dirty="0" smtClean="0"/>
              <a:t>of the light, but they make it easy to reconfigure systems.</a:t>
            </a:r>
          </a:p>
          <a:p>
            <a:pPr algn="just"/>
            <a:r>
              <a:rPr lang="en-US" sz="2400" dirty="0" smtClean="0"/>
              <a:t>Second, they can be spliced mechanically</a:t>
            </a:r>
            <a:r>
              <a:rPr lang="en-US" sz="2400" dirty="0" smtClean="0"/>
              <a:t>.</a:t>
            </a:r>
          </a:p>
          <a:p>
            <a:pPr algn="just"/>
            <a:r>
              <a:rPr lang="en-US" sz="2400" dirty="0" smtClean="0"/>
              <a:t> </a:t>
            </a:r>
            <a:r>
              <a:rPr lang="en-US" sz="2400" dirty="0" smtClean="0"/>
              <a:t>Mechanical splices just lay the two carefully cut ends next to each other in a special sleeve and clamp them in place. Alignment can be improved by passing light through the junction and then making small adjustments to maximize the signal. Mechanical splices take trained personnel about </a:t>
            </a:r>
            <a:r>
              <a:rPr lang="en-US" sz="2400" dirty="0" smtClean="0">
                <a:solidFill>
                  <a:srgbClr val="FF0000"/>
                </a:solidFill>
              </a:rPr>
              <a:t>5 minutes </a:t>
            </a:r>
            <a:r>
              <a:rPr lang="en-US" sz="2400" dirty="0" smtClean="0"/>
              <a:t>and result in a </a:t>
            </a:r>
            <a:r>
              <a:rPr lang="en-US" sz="2400" dirty="0" smtClean="0">
                <a:solidFill>
                  <a:srgbClr val="FF0000"/>
                </a:solidFill>
              </a:rPr>
              <a:t>10% light loss.</a:t>
            </a:r>
          </a:p>
          <a:p>
            <a:pPr algn="just"/>
            <a:r>
              <a:rPr lang="en-US" sz="2400" dirty="0" smtClean="0"/>
              <a:t>Third, two pieces of fiber can be fused (melted) to form a solid connection. </a:t>
            </a:r>
            <a:r>
              <a:rPr lang="en-US" sz="2400" dirty="0" smtClean="0">
                <a:solidFill>
                  <a:srgbClr val="FF0000"/>
                </a:solidFill>
              </a:rPr>
              <a:t>A fusion splice </a:t>
            </a:r>
            <a:r>
              <a:rPr lang="en-US" sz="2400" dirty="0" smtClean="0"/>
              <a:t>is almost as good as a single drawn fiber, but even here, a small amount of attenuation occurs.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lstStyle/>
          <a:p>
            <a:pPr algn="l"/>
            <a:r>
              <a:rPr lang="en-US" sz="2800" b="1" dirty="0" smtClean="0">
                <a:solidFill>
                  <a:srgbClr val="FF0000"/>
                </a:solidFill>
                <a:latin typeface="Comic Sans MS" pitchFamily="66" charset="0"/>
                <a:ea typeface="宋体" pitchFamily="2" charset="-122"/>
                <a:cs typeface="+mn-cs"/>
              </a:rPr>
              <a:t>3. Mobile User</a:t>
            </a:r>
          </a:p>
        </p:txBody>
      </p:sp>
      <p:pic>
        <p:nvPicPr>
          <p:cNvPr id="57346" name="Picture 2"/>
          <p:cNvPicPr>
            <a:picLocks noGrp="1" noChangeAspect="1" noChangeArrowheads="1"/>
          </p:cNvPicPr>
          <p:nvPr>
            <p:ph idx="1"/>
          </p:nvPr>
        </p:nvPicPr>
        <p:blipFill>
          <a:blip r:embed="rId2" cstate="print"/>
          <a:srcRect/>
          <a:stretch>
            <a:fillRect/>
          </a:stretch>
        </p:blipFill>
        <p:spPr bwMode="auto">
          <a:xfrm>
            <a:off x="838200" y="838200"/>
            <a:ext cx="7010400" cy="2069491"/>
          </a:xfrm>
          <a:prstGeom prst="rect">
            <a:avLst/>
          </a:prstGeom>
          <a:noFill/>
          <a:ln w="9525">
            <a:noFill/>
            <a:miter lim="800000"/>
            <a:headEnd/>
            <a:tailEnd/>
          </a:ln>
          <a:effectLst/>
        </p:spPr>
      </p:pic>
      <p:sp>
        <p:nvSpPr>
          <p:cNvPr id="5" name="Rectangle 4"/>
          <p:cNvSpPr/>
          <p:nvPr/>
        </p:nvSpPr>
        <p:spPr>
          <a:xfrm>
            <a:off x="838200" y="3581400"/>
            <a:ext cx="7010400" cy="1323439"/>
          </a:xfrm>
          <a:prstGeom prst="rect">
            <a:avLst/>
          </a:prstGeom>
        </p:spPr>
        <p:txBody>
          <a:bodyPr wrap="square">
            <a:spAutoFit/>
          </a:bodyPr>
          <a:lstStyle/>
          <a:p>
            <a:r>
              <a:rPr lang="en-US" dirty="0" smtClean="0"/>
              <a:t>PDAs’</a:t>
            </a:r>
          </a:p>
          <a:p>
            <a:r>
              <a:rPr lang="en-US" dirty="0" smtClean="0"/>
              <a:t>WAP 1.0 Wireless Application Protocol.</a:t>
            </a:r>
          </a:p>
          <a:p>
            <a:r>
              <a:rPr lang="en-US" dirty="0" smtClean="0"/>
              <a:t>WAP 2.0</a:t>
            </a:r>
          </a:p>
          <a:p>
            <a:r>
              <a:rPr lang="en-US" dirty="0" smtClean="0"/>
              <a:t>Mobile Commerce- M-commerce</a:t>
            </a:r>
            <a:endParaRPr lang="en-US" dirty="0"/>
          </a:p>
        </p:txBody>
      </p:sp>
      <p:sp>
        <p:nvSpPr>
          <p:cNvPr id="6" name="Rectangle 5"/>
          <p:cNvSpPr/>
          <p:nvPr/>
        </p:nvSpPr>
        <p:spPr>
          <a:xfrm>
            <a:off x="914400" y="3048000"/>
            <a:ext cx="7086600" cy="400110"/>
          </a:xfrm>
          <a:prstGeom prst="rect">
            <a:avLst/>
          </a:prstGeom>
        </p:spPr>
        <p:txBody>
          <a:bodyPr wrap="square">
            <a:spAutoFit/>
          </a:bodyPr>
          <a:lstStyle/>
          <a:p>
            <a:r>
              <a:rPr lang="en-US" dirty="0" smtClean="0">
                <a:solidFill>
                  <a:srgbClr val="0000FF"/>
                </a:solidFill>
              </a:rPr>
              <a:t>Combinations of wireless networks and mobile computing</a:t>
            </a:r>
          </a:p>
        </p:txBody>
      </p:sp>
      <p:sp>
        <p:nvSpPr>
          <p:cNvPr id="7" name="Title 1"/>
          <p:cNvSpPr txBox="1">
            <a:spLocks/>
          </p:cNvSpPr>
          <p:nvPr/>
        </p:nvSpPr>
        <p:spPr bwMode="auto">
          <a:xfrm>
            <a:off x="304800" y="51816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0000"/>
                </a:solidFill>
                <a:effectLst/>
                <a:uLnTx/>
                <a:uFillTx/>
                <a:latin typeface="Comic Sans MS" pitchFamily="66" charset="0"/>
                <a:ea typeface="宋体" pitchFamily="2" charset="-122"/>
                <a:cs typeface="+mn-cs"/>
              </a:rPr>
              <a:t>4. Social Issues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1295400"/>
          </a:xfrm>
        </p:spPr>
        <p:txBody>
          <a:bodyPr/>
          <a:lstStyle/>
          <a:p>
            <a:r>
              <a:rPr lang="en-US" sz="2400" dirty="0" smtClean="0"/>
              <a:t>Two kinds of light sources are typically used to do the signaling. These are LEDs (Light Emitting Diodes) and semiconductor lasers.</a:t>
            </a:r>
          </a:p>
          <a:p>
            <a:endParaRPr lang="en-US" sz="2400" dirty="0"/>
          </a:p>
        </p:txBody>
      </p:sp>
      <p:pic>
        <p:nvPicPr>
          <p:cNvPr id="4098" name="Picture 2"/>
          <p:cNvPicPr>
            <a:picLocks noChangeAspect="1" noChangeArrowheads="1"/>
          </p:cNvPicPr>
          <p:nvPr/>
        </p:nvPicPr>
        <p:blipFill>
          <a:blip r:embed="rId2" cstate="print"/>
          <a:srcRect/>
          <a:stretch>
            <a:fillRect/>
          </a:stretch>
        </p:blipFill>
        <p:spPr bwMode="auto">
          <a:xfrm>
            <a:off x="685800" y="1981200"/>
            <a:ext cx="6477000" cy="2447925"/>
          </a:xfrm>
          <a:prstGeom prst="rect">
            <a:avLst/>
          </a:prstGeom>
          <a:noFill/>
          <a:ln w="9525">
            <a:noFill/>
            <a:miter lim="800000"/>
            <a:headEnd/>
            <a:tailEnd/>
          </a:ln>
          <a:effectLst/>
        </p:spPr>
      </p:pic>
      <p:sp>
        <p:nvSpPr>
          <p:cNvPr id="5" name="Rectangle 4"/>
          <p:cNvSpPr/>
          <p:nvPr/>
        </p:nvSpPr>
        <p:spPr>
          <a:xfrm>
            <a:off x="304800" y="4495800"/>
            <a:ext cx="8686800" cy="461665"/>
          </a:xfrm>
          <a:prstGeom prst="rect">
            <a:avLst/>
          </a:prstGeom>
        </p:spPr>
        <p:txBody>
          <a:bodyPr wrap="square">
            <a:spAutoFit/>
          </a:bodyPr>
          <a:lstStyle/>
          <a:p>
            <a:r>
              <a:rPr lang="en-US" sz="2400" b="1" dirty="0" smtClean="0">
                <a:solidFill>
                  <a:srgbClr val="FF0000"/>
                </a:solidFill>
                <a:latin typeface="+mn-lt"/>
              </a:rPr>
              <a:t>A comparison of semiconductor diodes and LEDs as light sources.</a:t>
            </a:r>
            <a:endParaRPr lang="en-US" sz="2400" b="1" dirty="0">
              <a:solidFill>
                <a:srgbClr val="FF0000"/>
              </a:solidFill>
              <a:latin typeface="+mn-l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4495800"/>
          </a:xfrm>
        </p:spPr>
        <p:txBody>
          <a:bodyPr/>
          <a:lstStyle/>
          <a:p>
            <a:pPr algn="ctr">
              <a:buNone/>
            </a:pPr>
            <a:r>
              <a:rPr lang="en-US" b="1" dirty="0" smtClean="0">
                <a:solidFill>
                  <a:srgbClr val="FF0000"/>
                </a:solidFill>
              </a:rPr>
              <a:t>Comparison of Fiber Optics and Copper Wire</a:t>
            </a:r>
          </a:p>
          <a:p>
            <a:pPr algn="just"/>
            <a:r>
              <a:rPr lang="en-US" sz="2400" dirty="0" smtClean="0"/>
              <a:t>Fiber can handle much </a:t>
            </a:r>
            <a:r>
              <a:rPr lang="en-US" sz="2400" dirty="0" smtClean="0">
                <a:solidFill>
                  <a:srgbClr val="FF0000"/>
                </a:solidFill>
              </a:rPr>
              <a:t>higher bandwidths </a:t>
            </a:r>
            <a:r>
              <a:rPr lang="en-US" sz="2400" dirty="0" smtClean="0"/>
              <a:t>than copper. </a:t>
            </a:r>
          </a:p>
          <a:p>
            <a:pPr algn="just"/>
            <a:r>
              <a:rPr lang="en-US" sz="2400" dirty="0" smtClean="0"/>
              <a:t>Due to the low attenuation, repeaters are needed only about every </a:t>
            </a:r>
            <a:r>
              <a:rPr lang="en-US" sz="2400" dirty="0" smtClean="0">
                <a:solidFill>
                  <a:srgbClr val="FF0000"/>
                </a:solidFill>
              </a:rPr>
              <a:t>50 km</a:t>
            </a:r>
            <a:r>
              <a:rPr lang="en-US" sz="2400" dirty="0" smtClean="0"/>
              <a:t> on long lines, versus about every 5 km for copper, resulting in a big cost saving. </a:t>
            </a:r>
          </a:p>
          <a:p>
            <a:pPr algn="just"/>
            <a:r>
              <a:rPr lang="en-US" sz="2400" dirty="0" smtClean="0"/>
              <a:t>Fiber also has the advantage of not being affected by power surges, electromagnetic interference, or power failures. </a:t>
            </a:r>
            <a:endParaRPr lang="en-US" sz="2400" dirty="0" smtClean="0"/>
          </a:p>
          <a:p>
            <a:pPr algn="just"/>
            <a:r>
              <a:rPr lang="en-US" sz="2400" dirty="0" smtClean="0">
                <a:solidFill>
                  <a:srgbClr val="FF0000"/>
                </a:solidFill>
              </a:rPr>
              <a:t>Nor </a:t>
            </a:r>
            <a:r>
              <a:rPr lang="en-US" sz="2400" dirty="0" smtClean="0">
                <a:solidFill>
                  <a:srgbClr val="FF0000"/>
                </a:solidFill>
              </a:rPr>
              <a:t>is it affected by corrosive chemicals </a:t>
            </a:r>
            <a:r>
              <a:rPr lang="en-US" sz="2400" dirty="0" smtClean="0"/>
              <a:t>in the air, important for harsh factory environments.</a:t>
            </a:r>
          </a:p>
          <a:p>
            <a:pPr algn="just"/>
            <a:r>
              <a:rPr lang="en-US" sz="2400" dirty="0" smtClean="0"/>
              <a:t>Fiber has less weight compare to copper.</a:t>
            </a:r>
          </a:p>
          <a:p>
            <a:pPr algn="just"/>
            <a:endParaRPr lang="en-US" sz="2400" dirty="0" smtClean="0"/>
          </a:p>
          <a:p>
            <a:pPr algn="just"/>
            <a:endParaRPr 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rPr>
              <a:t>WIRELESS TRANSMISSION</a:t>
            </a:r>
            <a:endParaRPr lang="en-US" sz="3200" dirty="0">
              <a:solidFill>
                <a:srgbClr val="FF0000"/>
              </a:solidFill>
            </a:endParaRPr>
          </a:p>
        </p:txBody>
      </p:sp>
      <p:sp>
        <p:nvSpPr>
          <p:cNvPr id="3" name="Content Placeholder 2"/>
          <p:cNvSpPr>
            <a:spLocks noGrp="1"/>
          </p:cNvSpPr>
          <p:nvPr>
            <p:ph idx="1"/>
          </p:nvPr>
        </p:nvSpPr>
        <p:spPr>
          <a:xfrm>
            <a:off x="457200" y="1219200"/>
            <a:ext cx="8153400" cy="5105399"/>
          </a:xfrm>
        </p:spPr>
        <p:txBody>
          <a:bodyPr/>
          <a:lstStyle/>
          <a:p>
            <a:pPr algn="just"/>
            <a:r>
              <a:rPr lang="en-US" sz="2400" b="1" dirty="0" smtClean="0"/>
              <a:t>The Electromagnetic Spectrum</a:t>
            </a:r>
          </a:p>
          <a:p>
            <a:pPr algn="just"/>
            <a:r>
              <a:rPr lang="en-US" sz="2400" b="1" dirty="0" smtClean="0"/>
              <a:t>Radio Transmission</a:t>
            </a:r>
          </a:p>
          <a:p>
            <a:pPr algn="just"/>
            <a:r>
              <a:rPr lang="en-US" sz="2400" b="1" dirty="0" smtClean="0"/>
              <a:t>Microwave Transmission</a:t>
            </a:r>
          </a:p>
          <a:p>
            <a:pPr algn="just"/>
            <a:r>
              <a:rPr lang="en-US" sz="2400" b="1" dirty="0" smtClean="0"/>
              <a:t>Infrared Transmission</a:t>
            </a:r>
          </a:p>
          <a:p>
            <a:pPr algn="just"/>
            <a:r>
              <a:rPr lang="en-US" sz="2400" b="1" dirty="0" smtClean="0"/>
              <a:t>Light Transmission</a:t>
            </a:r>
          </a:p>
          <a:p>
            <a:pPr marL="514350" indent="-514350" algn="just">
              <a:buNone/>
            </a:pPr>
            <a:r>
              <a:rPr lang="en-US" sz="2400" dirty="0" smtClean="0">
                <a:solidFill>
                  <a:srgbClr val="0000FF"/>
                </a:solidFill>
              </a:rPr>
              <a:t>People who need to be online for all time. For these mobile users Twisted Pairs, Coaxial Cable and Fiber Optics are of no use.</a:t>
            </a:r>
          </a:p>
          <a:p>
            <a:pPr marL="514350" indent="-514350" algn="just">
              <a:buNone/>
            </a:pPr>
            <a:r>
              <a:rPr lang="en-US" sz="2400" dirty="0" smtClean="0">
                <a:solidFill>
                  <a:srgbClr val="0000FF"/>
                </a:solidFill>
              </a:rPr>
              <a:t>For mobile users , Wireless communication is the solution.</a:t>
            </a:r>
          </a:p>
          <a:p>
            <a:pPr algn="just"/>
            <a:endParaRPr 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lstStyle/>
          <a:p>
            <a:pPr algn="l"/>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The Electromagnetic Spectrum</a:t>
            </a:r>
            <a:br>
              <a:rPr lang="en-US" sz="2800" b="1" dirty="0" smtClean="0">
                <a:solidFill>
                  <a:srgbClr val="FF0000"/>
                </a:solidFill>
              </a:rPr>
            </a:br>
            <a:endParaRPr lang="en-US" sz="2800" dirty="0">
              <a:solidFill>
                <a:srgbClr val="FF0000"/>
              </a:solidFill>
            </a:endParaRPr>
          </a:p>
        </p:txBody>
      </p:sp>
      <p:sp>
        <p:nvSpPr>
          <p:cNvPr id="3" name="Content Placeholder 2"/>
          <p:cNvSpPr>
            <a:spLocks noGrp="1"/>
          </p:cNvSpPr>
          <p:nvPr>
            <p:ph idx="1"/>
          </p:nvPr>
        </p:nvSpPr>
        <p:spPr>
          <a:xfrm>
            <a:off x="457200" y="762000"/>
            <a:ext cx="8229600" cy="5364163"/>
          </a:xfrm>
        </p:spPr>
        <p:txBody>
          <a:bodyPr/>
          <a:lstStyle/>
          <a:p>
            <a:pPr algn="just"/>
            <a:r>
              <a:rPr lang="en-US" sz="2400" dirty="0" smtClean="0"/>
              <a:t>The number of oscillations per second of a wave is called its </a:t>
            </a:r>
            <a:r>
              <a:rPr lang="en-US" sz="2400" b="1" dirty="0" smtClean="0"/>
              <a:t>frequency, </a:t>
            </a:r>
            <a:r>
              <a:rPr lang="en-US" sz="2400" b="1" i="1" dirty="0" smtClean="0"/>
              <a:t>f, and is measured in Hz (in honor of Heinrich </a:t>
            </a:r>
            <a:r>
              <a:rPr lang="en-US" sz="2400" dirty="0" smtClean="0"/>
              <a:t>Hertz). </a:t>
            </a:r>
          </a:p>
          <a:p>
            <a:pPr algn="just"/>
            <a:r>
              <a:rPr lang="en-US" sz="2400" dirty="0" smtClean="0"/>
              <a:t>The distance between two consecutive maxima (or minima) is called the </a:t>
            </a:r>
            <a:r>
              <a:rPr lang="en-US" sz="2400" b="1" dirty="0" smtClean="0"/>
              <a:t>wavelength, </a:t>
            </a:r>
            <a:r>
              <a:rPr lang="en-US" sz="2400" dirty="0" smtClean="0"/>
              <a:t>which is universally designated by the Greek letter λ (lambda).</a:t>
            </a:r>
          </a:p>
          <a:p>
            <a:pPr algn="just"/>
            <a:r>
              <a:rPr lang="en-US" sz="2400" dirty="0" smtClean="0">
                <a:solidFill>
                  <a:srgbClr val="FF0000"/>
                </a:solidFill>
              </a:rPr>
              <a:t>First form of spread spectrum</a:t>
            </a:r>
            <a:r>
              <a:rPr lang="en-US" sz="2400" dirty="0" smtClean="0"/>
              <a:t>, </a:t>
            </a:r>
            <a:r>
              <a:rPr lang="en-US" sz="2400" b="1" dirty="0" smtClean="0"/>
              <a:t>frequency hopping spread spectrum</a:t>
            </a:r>
            <a:r>
              <a:rPr lang="en-US" sz="2400" dirty="0" smtClean="0"/>
              <a:t>, the transmitter hops from frequency to frequency hundreds of times per second. It is popular for military communication because it makes transmissions hard to detect and next to impossible to jam. It also offers good resistance to multipath fading and  narrowband interference because the receiver  will not be stuck on an impaired frequency for long enough to shut down communication. </a:t>
            </a:r>
            <a:endParaRPr lang="en-US" sz="2400" b="1" dirty="0" smtClean="0"/>
          </a:p>
          <a:p>
            <a:pPr algn="just"/>
            <a:endParaRPr lang="en-US" sz="24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3200" b="1" cap="small" dirty="0" smtClean="0">
                <a:solidFill>
                  <a:srgbClr val="FF0000"/>
                </a:solidFill>
              </a:rPr>
              <a:t/>
            </a:r>
            <a:br>
              <a:rPr lang="en-US" sz="3200" b="1" cap="small" dirty="0" smtClean="0">
                <a:solidFill>
                  <a:srgbClr val="FF0000"/>
                </a:solidFill>
              </a:rPr>
            </a:br>
            <a:r>
              <a:rPr lang="en-US" sz="3200" b="1" cap="small" dirty="0" smtClean="0">
                <a:solidFill>
                  <a:srgbClr val="FF0000"/>
                </a:solidFill>
              </a:rPr>
              <a:t>Electromagnetic Spectrum</a:t>
            </a:r>
            <a:br>
              <a:rPr lang="en-US" sz="3200" b="1" cap="small" dirty="0" smtClean="0">
                <a:solidFill>
                  <a:srgbClr val="FF0000"/>
                </a:solidFill>
              </a:rPr>
            </a:br>
            <a:endParaRPr lang="en-US" sz="3200" b="1" dirty="0">
              <a:solidFill>
                <a:srgbClr val="FF0000"/>
              </a:solidFill>
            </a:endParaRPr>
          </a:p>
        </p:txBody>
      </p:sp>
      <p:pic>
        <p:nvPicPr>
          <p:cNvPr id="1026" name="Picture 2" descr="emspectrum.jpg"/>
          <p:cNvPicPr>
            <a:picLocks noChangeAspect="1" noChangeArrowheads="1"/>
          </p:cNvPicPr>
          <p:nvPr/>
        </p:nvPicPr>
        <p:blipFill>
          <a:blip r:embed="rId2" cstate="print"/>
          <a:srcRect/>
          <a:stretch>
            <a:fillRect/>
          </a:stretch>
        </p:blipFill>
        <p:spPr bwMode="auto">
          <a:xfrm>
            <a:off x="1905000" y="914400"/>
            <a:ext cx="5781675" cy="4429126"/>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lstStyle/>
          <a:p>
            <a:r>
              <a:rPr lang="en-US" sz="2400" b="1" dirty="0" smtClean="0">
                <a:solidFill>
                  <a:srgbClr val="FF0000"/>
                </a:solidFill>
              </a:rPr>
              <a:t>The electromagnetic spectrum and its uses for communication.</a:t>
            </a:r>
            <a:endParaRPr lang="en-US" sz="2400" b="1" dirty="0">
              <a:solidFill>
                <a:srgbClr val="FF0000"/>
              </a:solidFill>
            </a:endParaRPr>
          </a:p>
        </p:txBody>
      </p:sp>
      <p:pic>
        <p:nvPicPr>
          <p:cNvPr id="1026" name="Picture 2"/>
          <p:cNvPicPr>
            <a:picLocks noChangeAspect="1" noChangeArrowheads="1"/>
          </p:cNvPicPr>
          <p:nvPr/>
        </p:nvPicPr>
        <p:blipFill>
          <a:blip r:embed="rId2" cstate="print"/>
          <a:srcRect l="17778" t="18681" r="21111" b="28889"/>
          <a:stretch>
            <a:fillRect/>
          </a:stretch>
        </p:blipFill>
        <p:spPr bwMode="auto">
          <a:xfrm>
            <a:off x="457200" y="609600"/>
            <a:ext cx="8153400" cy="4495800"/>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457200" y="5105400"/>
          <a:ext cx="7848601" cy="1676400"/>
        </p:xfrm>
        <a:graphic>
          <a:graphicData uri="http://schemas.openxmlformats.org/drawingml/2006/table">
            <a:tbl>
              <a:tblPr/>
              <a:tblGrid>
                <a:gridCol w="4807268"/>
                <a:gridCol w="3041333"/>
              </a:tblGrid>
              <a:tr h="0">
                <a:tc>
                  <a:txBody>
                    <a:bodyPr/>
                    <a:lstStyle/>
                    <a:p>
                      <a:pPr marL="0" marR="0" algn="ctr">
                        <a:lnSpc>
                          <a:spcPct val="100000"/>
                        </a:lnSpc>
                        <a:spcBef>
                          <a:spcPts val="0"/>
                        </a:spcBef>
                        <a:spcAft>
                          <a:spcPts val="0"/>
                        </a:spcAft>
                      </a:pPr>
                      <a:r>
                        <a:rPr lang="en-US" b="1" u="none" dirty="0">
                          <a:solidFill>
                            <a:srgbClr val="0000FF"/>
                          </a:solidFill>
                        </a:rPr>
                        <a:t>Very high frequency</a:t>
                      </a: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gn="ctr">
                        <a:lnSpc>
                          <a:spcPct val="115000"/>
                        </a:lnSpc>
                        <a:spcBef>
                          <a:spcPts val="0"/>
                        </a:spcBef>
                        <a:spcAft>
                          <a:spcPts val="0"/>
                        </a:spcAft>
                      </a:pPr>
                      <a:r>
                        <a:rPr lang="en-US" sz="1400">
                          <a:solidFill>
                            <a:srgbClr val="202122"/>
                          </a:solidFill>
                          <a:latin typeface="Calibri"/>
                          <a:ea typeface="Times New Roman"/>
                          <a:cs typeface="Calibri"/>
                        </a:rPr>
                        <a:t>VHF</a:t>
                      </a:r>
                      <a:endParaRPr lang="en-US" sz="1400">
                        <a:latin typeface="Calibri"/>
                        <a:ea typeface="Times New Roman"/>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0">
                <a:tc>
                  <a:txBody>
                    <a:bodyPr/>
                    <a:lstStyle/>
                    <a:p>
                      <a:pPr marL="0" marR="0" algn="ctr">
                        <a:lnSpc>
                          <a:spcPct val="100000"/>
                        </a:lnSpc>
                        <a:spcBef>
                          <a:spcPts val="0"/>
                        </a:spcBef>
                        <a:spcAft>
                          <a:spcPts val="0"/>
                        </a:spcAft>
                      </a:pPr>
                      <a:r>
                        <a:rPr lang="en-US" b="1" u="none" dirty="0">
                          <a:solidFill>
                            <a:srgbClr val="0000FF"/>
                          </a:solidFill>
                        </a:rPr>
                        <a:t>Ultra high frequency</a:t>
                      </a: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gn="ctr">
                        <a:lnSpc>
                          <a:spcPct val="115000"/>
                        </a:lnSpc>
                        <a:spcBef>
                          <a:spcPts val="0"/>
                        </a:spcBef>
                        <a:spcAft>
                          <a:spcPts val="0"/>
                        </a:spcAft>
                      </a:pPr>
                      <a:r>
                        <a:rPr lang="en-US" sz="1400">
                          <a:solidFill>
                            <a:srgbClr val="202122"/>
                          </a:solidFill>
                          <a:latin typeface="Calibri"/>
                          <a:ea typeface="Times New Roman"/>
                          <a:cs typeface="Calibri"/>
                        </a:rPr>
                        <a:t>UHF</a:t>
                      </a:r>
                      <a:endParaRPr lang="en-US" sz="1400">
                        <a:latin typeface="Calibri"/>
                        <a:ea typeface="Times New Roman"/>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0">
                <a:tc>
                  <a:txBody>
                    <a:bodyPr/>
                    <a:lstStyle/>
                    <a:p>
                      <a:pPr marL="0" marR="0" algn="ctr">
                        <a:lnSpc>
                          <a:spcPct val="100000"/>
                        </a:lnSpc>
                        <a:spcBef>
                          <a:spcPts val="0"/>
                        </a:spcBef>
                        <a:spcAft>
                          <a:spcPts val="0"/>
                        </a:spcAft>
                      </a:pPr>
                      <a:r>
                        <a:rPr lang="en-US" b="1" u="none" dirty="0">
                          <a:solidFill>
                            <a:srgbClr val="0000FF"/>
                          </a:solidFill>
                        </a:rPr>
                        <a:t>Super high frequency</a:t>
                      </a: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gn="ctr">
                        <a:lnSpc>
                          <a:spcPct val="115000"/>
                        </a:lnSpc>
                        <a:spcBef>
                          <a:spcPts val="0"/>
                        </a:spcBef>
                        <a:spcAft>
                          <a:spcPts val="0"/>
                        </a:spcAft>
                      </a:pPr>
                      <a:r>
                        <a:rPr lang="en-US" sz="1400">
                          <a:solidFill>
                            <a:srgbClr val="202122"/>
                          </a:solidFill>
                          <a:latin typeface="Calibri"/>
                          <a:ea typeface="Times New Roman"/>
                          <a:cs typeface="Calibri"/>
                        </a:rPr>
                        <a:t>SHF</a:t>
                      </a:r>
                      <a:endParaRPr lang="en-US" sz="1400">
                        <a:latin typeface="Calibri"/>
                        <a:ea typeface="Times New Roman"/>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0">
                <a:tc>
                  <a:txBody>
                    <a:bodyPr/>
                    <a:lstStyle/>
                    <a:p>
                      <a:pPr marL="0" marR="0" algn="ctr">
                        <a:lnSpc>
                          <a:spcPct val="100000"/>
                        </a:lnSpc>
                        <a:spcBef>
                          <a:spcPts val="0"/>
                        </a:spcBef>
                        <a:spcAft>
                          <a:spcPts val="0"/>
                        </a:spcAft>
                      </a:pPr>
                      <a:r>
                        <a:rPr lang="en-US" b="1" u="none" dirty="0">
                          <a:solidFill>
                            <a:srgbClr val="0000FF"/>
                          </a:solidFill>
                        </a:rPr>
                        <a:t>Extremely high frequency</a:t>
                      </a: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gn="ctr">
                        <a:lnSpc>
                          <a:spcPct val="115000"/>
                        </a:lnSpc>
                        <a:spcBef>
                          <a:spcPts val="0"/>
                        </a:spcBef>
                        <a:spcAft>
                          <a:spcPts val="0"/>
                        </a:spcAft>
                      </a:pPr>
                      <a:r>
                        <a:rPr lang="en-US" sz="1400">
                          <a:solidFill>
                            <a:srgbClr val="202122"/>
                          </a:solidFill>
                          <a:latin typeface="Calibri"/>
                          <a:ea typeface="Times New Roman"/>
                          <a:cs typeface="Calibri"/>
                        </a:rPr>
                        <a:t>EHF</a:t>
                      </a:r>
                      <a:endParaRPr lang="en-US" sz="1400">
                        <a:latin typeface="Calibri"/>
                        <a:ea typeface="Times New Roman"/>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r h="0">
                <a:tc>
                  <a:txBody>
                    <a:bodyPr/>
                    <a:lstStyle/>
                    <a:p>
                      <a:pPr marL="0" marR="0" algn="ctr">
                        <a:lnSpc>
                          <a:spcPct val="100000"/>
                        </a:lnSpc>
                        <a:spcBef>
                          <a:spcPts val="0"/>
                        </a:spcBef>
                        <a:spcAft>
                          <a:spcPts val="0"/>
                        </a:spcAft>
                      </a:pPr>
                      <a:r>
                        <a:rPr lang="en-US" b="1" u="none" dirty="0">
                          <a:solidFill>
                            <a:srgbClr val="0000FF"/>
                          </a:solidFill>
                        </a:rPr>
                        <a:t>Terahertz or Tremendously high frequency</a:t>
                      </a: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gn="ctr">
                        <a:lnSpc>
                          <a:spcPct val="115000"/>
                        </a:lnSpc>
                        <a:spcBef>
                          <a:spcPts val="0"/>
                        </a:spcBef>
                        <a:spcAft>
                          <a:spcPts val="0"/>
                        </a:spcAft>
                      </a:pPr>
                      <a:r>
                        <a:rPr lang="en-US" sz="1400" dirty="0">
                          <a:solidFill>
                            <a:srgbClr val="202122"/>
                          </a:solidFill>
                          <a:latin typeface="Calibri"/>
                          <a:ea typeface="Times New Roman"/>
                          <a:cs typeface="Calibri"/>
                        </a:rPr>
                        <a:t>THz or THF</a:t>
                      </a:r>
                      <a:endParaRPr lang="en-US" sz="1400" dirty="0">
                        <a:latin typeface="Calibri"/>
                        <a:ea typeface="Times New Roman"/>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763000" cy="4953000"/>
          </a:xfrm>
        </p:spPr>
        <p:txBody>
          <a:bodyPr/>
          <a:lstStyle/>
          <a:p>
            <a:pPr algn="just">
              <a:buNone/>
            </a:pPr>
            <a:r>
              <a:rPr lang="en-US" sz="2000" dirty="0" smtClean="0">
                <a:solidFill>
                  <a:srgbClr val="FF0000"/>
                </a:solidFill>
              </a:rPr>
              <a:t>A second form of spread spectrum</a:t>
            </a:r>
            <a:r>
              <a:rPr lang="en-US" sz="2000" dirty="0" smtClean="0"/>
              <a:t>, </a:t>
            </a:r>
            <a:r>
              <a:rPr lang="en-US" sz="2000" b="1" dirty="0" smtClean="0"/>
              <a:t>direct sequence spread spectrum, </a:t>
            </a:r>
            <a:r>
              <a:rPr lang="en-US" sz="2000" dirty="0" smtClean="0"/>
              <a:t>uses a</a:t>
            </a:r>
            <a:r>
              <a:rPr lang="en-US" sz="2000" b="1" dirty="0" smtClean="0"/>
              <a:t> </a:t>
            </a:r>
            <a:r>
              <a:rPr lang="en-US" sz="2000" dirty="0" smtClean="0"/>
              <a:t>code sequence to spread the data signal over a wider frequency band. </a:t>
            </a:r>
          </a:p>
          <a:p>
            <a:pPr algn="just"/>
            <a:r>
              <a:rPr lang="en-US" sz="2000" dirty="0" smtClean="0"/>
              <a:t>It is widely used commercially as a spectrally efficient way to let multiple signals share the same frequency band. </a:t>
            </a:r>
          </a:p>
          <a:p>
            <a:pPr algn="just"/>
            <a:r>
              <a:rPr lang="en-US" sz="2000" dirty="0" smtClean="0"/>
              <a:t>These signals can be given different codes, a method called </a:t>
            </a:r>
            <a:r>
              <a:rPr lang="en-US" sz="2000" b="1" dirty="0" smtClean="0"/>
              <a:t>CDMA (Code Division Multiple Access).</a:t>
            </a:r>
          </a:p>
          <a:p>
            <a:pPr algn="just">
              <a:buNone/>
            </a:pPr>
            <a:r>
              <a:rPr lang="en-US" sz="2000" b="1" dirty="0" smtClean="0">
                <a:solidFill>
                  <a:srgbClr val="FF0000"/>
                </a:solidFill>
              </a:rPr>
              <a:t>A third method of communication </a:t>
            </a:r>
            <a:r>
              <a:rPr lang="en-US" sz="2000" dirty="0" smtClean="0"/>
              <a:t>with a wider band is </a:t>
            </a:r>
            <a:r>
              <a:rPr lang="en-US" sz="2000" b="1" dirty="0" smtClean="0"/>
              <a:t>UWB (Ultra- </a:t>
            </a:r>
            <a:r>
              <a:rPr lang="en-US" sz="2000" b="1" dirty="0" smtClean="0"/>
              <a:t>Wide Band</a:t>
            </a:r>
            <a:r>
              <a:rPr lang="en-US" sz="2000" b="1" dirty="0" smtClean="0"/>
              <a:t>) communication. UWB sends a series of rapid pulses, varying their </a:t>
            </a:r>
            <a:r>
              <a:rPr lang="en-US" sz="2000" dirty="0" smtClean="0"/>
              <a:t>positions to communicate information. </a:t>
            </a:r>
          </a:p>
          <a:p>
            <a:pPr algn="just"/>
            <a:r>
              <a:rPr lang="en-US" sz="2000" dirty="0" smtClean="0"/>
              <a:t>The rapid transitions lead to a signal that is spread thinly over a very wide frequency band.</a:t>
            </a:r>
          </a:p>
          <a:p>
            <a:pPr algn="just"/>
            <a:r>
              <a:rPr lang="en-US" sz="2000" dirty="0" smtClean="0"/>
              <a:t>UWB has very little energy at any given frequency when used for short-range transmission, it does not cause harmful interference to those other narrowband radio signals. It is said to </a:t>
            </a:r>
            <a:r>
              <a:rPr lang="en-US" sz="2000" b="1" dirty="0" smtClean="0"/>
              <a:t>underlay the other signals.</a:t>
            </a:r>
          </a:p>
          <a:p>
            <a:pPr algn="just"/>
            <a:endParaRPr lang="en-US" sz="20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cstate="print"/>
          <a:srcRect/>
          <a:stretch>
            <a:fillRect/>
          </a:stretch>
        </p:blipFill>
        <p:spPr bwMode="auto">
          <a:xfrm>
            <a:off x="609600" y="1524000"/>
            <a:ext cx="7181850" cy="2228850"/>
          </a:xfrm>
          <a:prstGeom prst="rect">
            <a:avLst/>
          </a:prstGeom>
          <a:noFill/>
          <a:ln w="9525">
            <a:noFill/>
            <a:miter lim="800000"/>
            <a:headEnd/>
            <a:tailEnd/>
          </a:ln>
          <a:effectLst/>
        </p:spPr>
      </p:pic>
      <p:sp>
        <p:nvSpPr>
          <p:cNvPr id="5" name="Rectangle 4"/>
          <p:cNvSpPr/>
          <p:nvPr/>
        </p:nvSpPr>
        <p:spPr>
          <a:xfrm>
            <a:off x="381000" y="3733800"/>
            <a:ext cx="8001000" cy="461665"/>
          </a:xfrm>
          <a:prstGeom prst="rect">
            <a:avLst/>
          </a:prstGeom>
        </p:spPr>
        <p:txBody>
          <a:bodyPr wrap="square">
            <a:spAutoFit/>
          </a:bodyPr>
          <a:lstStyle/>
          <a:p>
            <a:r>
              <a:rPr lang="en-US" sz="2400" b="1" dirty="0" smtClean="0">
                <a:solidFill>
                  <a:srgbClr val="FF0000"/>
                </a:solidFill>
                <a:latin typeface="+mn-lt"/>
              </a:rPr>
              <a:t>Spread spectrum and ultra-wideband (UWB) communication.</a:t>
            </a:r>
            <a:endParaRPr lang="en-US" sz="2400" b="1" dirty="0">
              <a:solidFill>
                <a:srgbClr val="FF0000"/>
              </a:solidFill>
              <a:latin typeface="+mn-lt"/>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lstStyle/>
          <a:p>
            <a:pPr algn="l"/>
            <a:r>
              <a:rPr lang="en-US" sz="2800" b="1" dirty="0" smtClean="0">
                <a:solidFill>
                  <a:srgbClr val="FF0000"/>
                </a:solidFill>
              </a:rPr>
              <a:t>Radio Transmission</a:t>
            </a:r>
            <a:endParaRPr lang="en-US" sz="2800" dirty="0">
              <a:solidFill>
                <a:srgbClr val="FF0000"/>
              </a:solidFill>
            </a:endParaRPr>
          </a:p>
        </p:txBody>
      </p:sp>
      <p:sp>
        <p:nvSpPr>
          <p:cNvPr id="3" name="Content Placeholder 2"/>
          <p:cNvSpPr>
            <a:spLocks noGrp="1"/>
          </p:cNvSpPr>
          <p:nvPr>
            <p:ph idx="1"/>
          </p:nvPr>
        </p:nvSpPr>
        <p:spPr>
          <a:xfrm>
            <a:off x="228600" y="685800"/>
            <a:ext cx="8686800" cy="5943600"/>
          </a:xfrm>
        </p:spPr>
        <p:txBody>
          <a:bodyPr/>
          <a:lstStyle/>
          <a:p>
            <a:pPr algn="just"/>
            <a:r>
              <a:rPr lang="en-US" sz="2400" dirty="0" smtClean="0"/>
              <a:t>Radio frequency (RF) waves are easy to generate, can travel long distances, and </a:t>
            </a:r>
            <a:r>
              <a:rPr lang="en-US" sz="2400" dirty="0" smtClean="0">
                <a:solidFill>
                  <a:srgbClr val="FF0000"/>
                </a:solidFill>
              </a:rPr>
              <a:t>can penetrate buildings </a:t>
            </a:r>
            <a:r>
              <a:rPr lang="en-US" sz="2400" dirty="0" smtClean="0"/>
              <a:t>easily, so they are widely used for communication, both indoors and outdoors. </a:t>
            </a:r>
          </a:p>
          <a:p>
            <a:pPr algn="just"/>
            <a:r>
              <a:rPr lang="en-US" sz="2400" dirty="0" smtClean="0"/>
              <a:t>Radio waves also are </a:t>
            </a:r>
            <a:r>
              <a:rPr lang="en-US" sz="2400" dirty="0" smtClean="0">
                <a:solidFill>
                  <a:srgbClr val="FF0000"/>
                </a:solidFill>
              </a:rPr>
              <a:t>omnidirectional</a:t>
            </a:r>
            <a:r>
              <a:rPr lang="en-US" sz="2400" dirty="0" smtClean="0"/>
              <a:t>, meaning that they travel in all directions from the source, so the transmitter and receiver do not have to be carefully aligned physically.</a:t>
            </a:r>
          </a:p>
          <a:p>
            <a:pPr algn="just"/>
            <a:r>
              <a:rPr lang="en-US" sz="2400" dirty="0" smtClean="0"/>
              <a:t>The signal energy is spread more thinly over a larger surface. This attenuation is called </a:t>
            </a:r>
            <a:r>
              <a:rPr lang="en-US" sz="2400" b="1" dirty="0" smtClean="0"/>
              <a:t>path loss. </a:t>
            </a:r>
          </a:p>
          <a:p>
            <a:pPr algn="just"/>
            <a:r>
              <a:rPr lang="en-US" sz="2400" dirty="0" smtClean="0"/>
              <a:t>At high frequencies, radio waves tend to travel in straight lines and bounce off obstacles. </a:t>
            </a:r>
          </a:p>
          <a:p>
            <a:pPr algn="just"/>
            <a:r>
              <a:rPr lang="en-US" sz="2400" dirty="0" smtClean="0"/>
              <a:t>Path loss still reduces power, though the received signal can depend strongly </a:t>
            </a:r>
            <a:r>
              <a:rPr lang="en-US" sz="2400" dirty="0" smtClean="0">
                <a:solidFill>
                  <a:srgbClr val="FF0000"/>
                </a:solidFill>
              </a:rPr>
              <a:t>on reflections </a:t>
            </a:r>
            <a:r>
              <a:rPr lang="en-US" sz="2400" dirty="0" smtClean="0"/>
              <a:t>as well. </a:t>
            </a:r>
          </a:p>
          <a:p>
            <a:pPr algn="just"/>
            <a:r>
              <a:rPr lang="en-US" sz="2400" dirty="0" smtClean="0"/>
              <a:t>High-frequency radio waves are also absorbed by rain and other obstacles to a larger extent than are low-frequency ones.</a:t>
            </a:r>
            <a:endParaRPr 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123051" y="89694"/>
            <a:ext cx="9020949" cy="2882106"/>
          </a:xfrm>
          <a:prstGeom prst="rect">
            <a:avLst/>
          </a:prstGeom>
          <a:noFill/>
          <a:ln w="9525">
            <a:noFill/>
            <a:miter lim="800000"/>
            <a:headEnd/>
            <a:tailEnd/>
          </a:ln>
          <a:effectLst/>
        </p:spPr>
      </p:pic>
      <p:sp>
        <p:nvSpPr>
          <p:cNvPr id="5" name="Rectangle 4"/>
          <p:cNvSpPr/>
          <p:nvPr/>
        </p:nvSpPr>
        <p:spPr>
          <a:xfrm>
            <a:off x="304800" y="3200400"/>
            <a:ext cx="8458200" cy="707886"/>
          </a:xfrm>
          <a:prstGeom prst="rect">
            <a:avLst/>
          </a:prstGeom>
        </p:spPr>
        <p:txBody>
          <a:bodyPr wrap="square">
            <a:spAutoFit/>
          </a:bodyPr>
          <a:lstStyle/>
          <a:p>
            <a:r>
              <a:rPr lang="en-US" b="1" dirty="0" smtClean="0">
                <a:solidFill>
                  <a:srgbClr val="FF0000"/>
                </a:solidFill>
                <a:latin typeface="+mn-lt"/>
              </a:rPr>
              <a:t>(a) In the VLF, LF, and MF bands, radio waves follow the curvature of the earth. </a:t>
            </a:r>
          </a:p>
          <a:p>
            <a:r>
              <a:rPr lang="en-US" b="1" dirty="0" smtClean="0">
                <a:solidFill>
                  <a:srgbClr val="FF0000"/>
                </a:solidFill>
                <a:latin typeface="+mn-lt"/>
              </a:rPr>
              <a:t>(b) In the HF band, they bounce off the ionosphere.</a:t>
            </a:r>
            <a:endParaRPr lang="en-US" b="1" dirty="0">
              <a:solidFill>
                <a:srgbClr val="FF0000"/>
              </a:solidFill>
              <a:latin typeface="+mn-lt"/>
            </a:endParaRPr>
          </a:p>
        </p:txBody>
      </p:sp>
      <p:sp>
        <p:nvSpPr>
          <p:cNvPr id="6" name="Rectangle 5"/>
          <p:cNvSpPr/>
          <p:nvPr/>
        </p:nvSpPr>
        <p:spPr>
          <a:xfrm>
            <a:off x="381000" y="4267200"/>
            <a:ext cx="8763000" cy="523220"/>
          </a:xfrm>
          <a:prstGeom prst="rect">
            <a:avLst/>
          </a:prstGeom>
        </p:spPr>
        <p:txBody>
          <a:bodyPr wrap="square">
            <a:spAutoFit/>
          </a:bodyPr>
          <a:lstStyle/>
          <a:p>
            <a:r>
              <a:rPr lang="en-US" sz="2800" b="1" dirty="0" smtClean="0">
                <a:solidFill>
                  <a:srgbClr val="0000FF"/>
                </a:solidFill>
                <a:latin typeface="+mn-lt"/>
              </a:rPr>
              <a:t>The military also communicate in the HF and VHF bands.</a:t>
            </a:r>
            <a:endParaRPr lang="en-US" sz="2800" b="1" dirty="0">
              <a:solidFill>
                <a:srgbClr val="0000FF"/>
              </a:solidFill>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228600" y="228600"/>
            <a:ext cx="8610600" cy="6400800"/>
          </a:xfrm>
        </p:spPr>
        <p:txBody>
          <a:bodyPr/>
          <a:lstStyle/>
          <a:p>
            <a:pPr>
              <a:lnSpc>
                <a:spcPct val="90000"/>
              </a:lnSpc>
              <a:buNone/>
            </a:pPr>
            <a:r>
              <a:rPr lang="en-US" altLang="zh-CN" sz="2800" b="1" dirty="0" smtClean="0">
                <a:solidFill>
                  <a:srgbClr val="FF0000"/>
                </a:solidFill>
                <a:latin typeface="Comic Sans MS" pitchFamily="66" charset="0"/>
              </a:rPr>
              <a:t>I. Network Hardware</a:t>
            </a:r>
          </a:p>
          <a:p>
            <a:pPr>
              <a:lnSpc>
                <a:spcPct val="90000"/>
              </a:lnSpc>
              <a:buNone/>
            </a:pPr>
            <a:r>
              <a:rPr lang="en-US" altLang="zh-CN" sz="2800" dirty="0" smtClean="0">
                <a:solidFill>
                  <a:srgbClr val="FF0000"/>
                </a:solidFill>
                <a:latin typeface="Comic Sans MS" pitchFamily="66" charset="0"/>
              </a:rPr>
              <a:t> 2 types of transmission technologies</a:t>
            </a:r>
          </a:p>
          <a:p>
            <a:pPr lvl="1">
              <a:lnSpc>
                <a:spcPct val="90000"/>
              </a:lnSpc>
            </a:pPr>
            <a:r>
              <a:rPr lang="en-US" altLang="zh-CN" sz="2400" dirty="0" smtClean="0">
                <a:solidFill>
                  <a:srgbClr val="FF0000"/>
                </a:solidFill>
                <a:latin typeface="Comic Sans MS" pitchFamily="66" charset="0"/>
              </a:rPr>
              <a:t>Broadcast</a:t>
            </a:r>
          </a:p>
          <a:p>
            <a:pPr lvl="2">
              <a:lnSpc>
                <a:spcPct val="90000"/>
              </a:lnSpc>
            </a:pPr>
            <a:r>
              <a:rPr lang="en-US" altLang="zh-CN" sz="2000" dirty="0" smtClean="0">
                <a:latin typeface="Comic Sans MS" pitchFamily="66" charset="0"/>
              </a:rPr>
              <a:t>Broadcast networks have a </a:t>
            </a:r>
            <a:r>
              <a:rPr lang="en-US" altLang="zh-CN" sz="2000" dirty="0" smtClean="0">
                <a:solidFill>
                  <a:srgbClr val="FF0000"/>
                </a:solidFill>
                <a:latin typeface="Comic Sans MS" pitchFamily="66" charset="0"/>
              </a:rPr>
              <a:t>single communication channel</a:t>
            </a:r>
            <a:r>
              <a:rPr lang="en-US" altLang="zh-CN" sz="2000" dirty="0" smtClean="0">
                <a:latin typeface="Comic Sans MS" pitchFamily="66" charset="0"/>
              </a:rPr>
              <a:t> that is shared by all the machines on the network. </a:t>
            </a:r>
          </a:p>
          <a:p>
            <a:pPr lvl="2">
              <a:lnSpc>
                <a:spcPct val="90000"/>
              </a:lnSpc>
            </a:pPr>
            <a:r>
              <a:rPr lang="en-US" altLang="zh-CN" sz="2000" dirty="0" smtClean="0">
                <a:latin typeface="Comic Sans MS" pitchFamily="66" charset="0"/>
              </a:rPr>
              <a:t>Short messages, called </a:t>
            </a:r>
            <a:r>
              <a:rPr lang="en-US" altLang="zh-CN" sz="2000" dirty="0" smtClean="0">
                <a:solidFill>
                  <a:srgbClr val="FF0000"/>
                </a:solidFill>
                <a:latin typeface="Comic Sans MS" pitchFamily="66" charset="0"/>
              </a:rPr>
              <a:t>packets</a:t>
            </a:r>
            <a:r>
              <a:rPr lang="en-US" altLang="zh-CN" sz="2000" dirty="0" smtClean="0">
                <a:latin typeface="Comic Sans MS" pitchFamily="66" charset="0"/>
              </a:rPr>
              <a:t> in certain contexts, sent by any machine are received by all the others. (Address Checking required)</a:t>
            </a:r>
          </a:p>
          <a:p>
            <a:pPr lvl="1">
              <a:lnSpc>
                <a:spcPct val="90000"/>
              </a:lnSpc>
            </a:pPr>
            <a:r>
              <a:rPr lang="en-US" altLang="zh-CN" sz="2400" dirty="0" smtClean="0">
                <a:solidFill>
                  <a:srgbClr val="FF0000"/>
                </a:solidFill>
                <a:latin typeface="Comic Sans MS" pitchFamily="66" charset="0"/>
              </a:rPr>
              <a:t>Point-to-point</a:t>
            </a:r>
            <a:r>
              <a:rPr lang="en-US" altLang="zh-CN" sz="2400" dirty="0" smtClean="0">
                <a:latin typeface="Comic Sans MS" pitchFamily="66" charset="0"/>
              </a:rPr>
              <a:t> </a:t>
            </a:r>
          </a:p>
          <a:p>
            <a:pPr lvl="2">
              <a:lnSpc>
                <a:spcPct val="90000"/>
              </a:lnSpc>
            </a:pPr>
            <a:r>
              <a:rPr lang="en-US" altLang="zh-CN" sz="2000" dirty="0" smtClean="0">
                <a:latin typeface="Comic Sans MS" pitchFamily="66" charset="0"/>
              </a:rPr>
              <a:t>In point-to-point networks, there consist of many connections between individual pairs of machines. </a:t>
            </a:r>
          </a:p>
          <a:p>
            <a:pPr lvl="1">
              <a:lnSpc>
                <a:spcPct val="90000"/>
              </a:lnSpc>
            </a:pPr>
            <a:r>
              <a:rPr lang="en-US" altLang="zh-CN" sz="2400" dirty="0" smtClean="0">
                <a:latin typeface="Comic Sans MS" pitchFamily="66" charset="0"/>
              </a:rPr>
              <a:t> </a:t>
            </a:r>
            <a:r>
              <a:rPr lang="en-US" altLang="zh-CN" sz="2000" dirty="0" smtClean="0">
                <a:latin typeface="Comic Sans MS" pitchFamily="66" charset="0"/>
              </a:rPr>
              <a:t>As a general rule (although there are many exceptions), smaller, geographically localized networks tend to use broadcasting, whereas larger networks usually are point-to-point.</a:t>
            </a:r>
            <a:r>
              <a:rPr lang="en-US" altLang="zh-CN" sz="2400" dirty="0" smtClean="0">
                <a:latin typeface="Comic Sans MS" pitchFamily="66" charset="0"/>
              </a:rPr>
              <a:t> </a:t>
            </a:r>
          </a:p>
          <a:p>
            <a:r>
              <a:rPr lang="en-US" altLang="zh-CN" sz="2000" dirty="0" smtClean="0">
                <a:latin typeface="Comic Sans MS" pitchFamily="66" charset="0"/>
              </a:rPr>
              <a:t>Point-to-point transmission with exactly one sender and exactly one receiver is sometimes called </a:t>
            </a:r>
            <a:r>
              <a:rPr lang="en-US" altLang="zh-CN" sz="2000" dirty="0" err="1" smtClean="0">
                <a:solidFill>
                  <a:srgbClr val="FF0000"/>
                </a:solidFill>
                <a:latin typeface="Comic Sans MS" pitchFamily="66" charset="0"/>
              </a:rPr>
              <a:t>unicasting</a:t>
            </a:r>
            <a:r>
              <a:rPr lang="en-US" dirty="0" smtClean="0">
                <a:solidFill>
                  <a:srgbClr val="FF0000"/>
                </a:solidFill>
              </a:rPr>
              <a:t>.</a:t>
            </a:r>
            <a:endParaRPr lang="en-US" altLang="zh-CN" sz="9600" dirty="0" smtClean="0">
              <a:solidFill>
                <a:srgbClr val="FF0000"/>
              </a:solidFill>
              <a:latin typeface="Comic Sans MS" pitchFamily="66"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pPr algn="l"/>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Microwave Transmission</a:t>
            </a:r>
            <a:br>
              <a:rPr lang="en-US" sz="2800" b="1" dirty="0" smtClean="0">
                <a:solidFill>
                  <a:srgbClr val="FF0000"/>
                </a:solidFill>
              </a:rPr>
            </a:br>
            <a:endParaRPr lang="en-US" sz="2800" dirty="0">
              <a:solidFill>
                <a:srgbClr val="FF0000"/>
              </a:solidFill>
            </a:endParaRPr>
          </a:p>
        </p:txBody>
      </p:sp>
      <p:sp>
        <p:nvSpPr>
          <p:cNvPr id="3" name="Content Placeholder 2"/>
          <p:cNvSpPr>
            <a:spLocks noGrp="1"/>
          </p:cNvSpPr>
          <p:nvPr>
            <p:ph idx="1"/>
          </p:nvPr>
        </p:nvSpPr>
        <p:spPr>
          <a:xfrm>
            <a:off x="152400" y="838200"/>
            <a:ext cx="8763000" cy="5867400"/>
          </a:xfrm>
        </p:spPr>
        <p:txBody>
          <a:bodyPr/>
          <a:lstStyle/>
          <a:p>
            <a:pPr algn="just"/>
            <a:r>
              <a:rPr lang="en-US" sz="2400" dirty="0" smtClean="0"/>
              <a:t>Microwaves travel in a straight line, so if the towers are too far apart, the earth will get in the way. Thus, </a:t>
            </a:r>
            <a:r>
              <a:rPr lang="en-US" sz="2400" dirty="0" smtClean="0">
                <a:solidFill>
                  <a:srgbClr val="FF0000"/>
                </a:solidFill>
              </a:rPr>
              <a:t>repeaters are </a:t>
            </a:r>
            <a:r>
              <a:rPr lang="en-US" sz="2400" dirty="0" smtClean="0"/>
              <a:t>needed periodically.</a:t>
            </a:r>
          </a:p>
          <a:p>
            <a:pPr algn="just"/>
            <a:r>
              <a:rPr lang="en-US" sz="2400" dirty="0" smtClean="0"/>
              <a:t>The distance between repeaters goes up very roughly with the square root of the tower height. </a:t>
            </a:r>
          </a:p>
          <a:p>
            <a:pPr algn="just"/>
            <a:r>
              <a:rPr lang="en-US" sz="2400" dirty="0" smtClean="0"/>
              <a:t>For 100-meter-high towers, repeaters can be 80 km apart.</a:t>
            </a:r>
          </a:p>
          <a:p>
            <a:r>
              <a:rPr lang="en-US" sz="2400" dirty="0" smtClean="0"/>
              <a:t>Unlike radio waves at lower frequencies, microwaves do not pass through buildings well.</a:t>
            </a:r>
          </a:p>
          <a:p>
            <a:r>
              <a:rPr lang="en-US" sz="2400" b="1" dirty="0" smtClean="0"/>
              <a:t>Multipath fading </a:t>
            </a:r>
            <a:r>
              <a:rPr lang="en-US" sz="2400" dirty="0" smtClean="0"/>
              <a:t>is a serious problem.</a:t>
            </a:r>
          </a:p>
          <a:p>
            <a:r>
              <a:rPr lang="en-US" sz="2400" dirty="0" smtClean="0"/>
              <a:t>Microwave communication is so widely used for long-distance telephone communication, mobile phones, television distribution, and other purposes that a severe shortage of spectrum has developed.</a:t>
            </a:r>
          </a:p>
          <a:p>
            <a:r>
              <a:rPr lang="en-US" sz="2400" dirty="0" smtClean="0"/>
              <a:t>Microwave is also relatively inexpensive.</a:t>
            </a:r>
            <a:endParaRPr 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477000"/>
          </a:xfrm>
        </p:spPr>
        <p:txBody>
          <a:bodyPr/>
          <a:lstStyle/>
          <a:p>
            <a:pPr algn="just"/>
            <a:r>
              <a:rPr lang="en-US" sz="2400" dirty="0" smtClean="0"/>
              <a:t>Putting up two simple towers (which can be just big poles with four guy wires) and putting antennas on each one may be cheaper than burying 50 km of fiber through a congested urban area or up over a mountain, and it may also be cheaper than leasing the telephone company’s fiber, especially if the telephone company has not yet even fully paid for  the copper it ripped out when it put in the fiber.</a:t>
            </a:r>
          </a:p>
          <a:p>
            <a:pPr algn="just"/>
            <a:endParaRPr lang="en-US" sz="2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lstStyle/>
          <a:p>
            <a:pPr>
              <a:buNone/>
            </a:pPr>
            <a:r>
              <a:rPr lang="en-US" b="1" dirty="0" smtClean="0">
                <a:solidFill>
                  <a:srgbClr val="FF0000"/>
                </a:solidFill>
              </a:rPr>
              <a:t>Infrared Transmission</a:t>
            </a:r>
          </a:p>
          <a:p>
            <a:r>
              <a:rPr lang="en-US" sz="2400" dirty="0" smtClean="0"/>
              <a:t>Widely used for short-range communication.</a:t>
            </a:r>
          </a:p>
          <a:p>
            <a:r>
              <a:rPr lang="en-US" sz="2400" dirty="0" smtClean="0"/>
              <a:t>The remote controls used for televisions, VCRs, and stereos all use infrared communication.</a:t>
            </a:r>
          </a:p>
          <a:p>
            <a:r>
              <a:rPr lang="en-US" sz="2400" dirty="0" smtClean="0"/>
              <a:t>They are relatively directional, cheap, and easy to build. </a:t>
            </a:r>
          </a:p>
          <a:p>
            <a:r>
              <a:rPr lang="en-US" sz="2400" dirty="0" smtClean="0"/>
              <a:t>A major drawback is they do not pass through solid objects.</a:t>
            </a:r>
          </a:p>
          <a:p>
            <a:r>
              <a:rPr lang="en-US" sz="2400" dirty="0" smtClean="0"/>
              <a:t>Infrared communication has a limited use on the desktop, for example, to connect notebook computers and printers with the </a:t>
            </a:r>
            <a:r>
              <a:rPr lang="en-US" sz="2400" b="1" dirty="0" smtClean="0"/>
              <a:t>IrDA (Infrared Data Association) standard, </a:t>
            </a:r>
            <a:r>
              <a:rPr lang="en-US" sz="2400" dirty="0" smtClean="0"/>
              <a:t>but it is not a major player in the communication game.</a:t>
            </a:r>
            <a:endParaRPr lang="en-US" sz="2400" dirty="0">
              <a:solidFill>
                <a:srgbClr val="FF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324600"/>
          </a:xfrm>
        </p:spPr>
        <p:txBody>
          <a:bodyPr/>
          <a:lstStyle/>
          <a:p>
            <a:pPr algn="just">
              <a:buNone/>
            </a:pPr>
            <a:r>
              <a:rPr lang="en-US" b="1" dirty="0" smtClean="0">
                <a:solidFill>
                  <a:srgbClr val="FF0000"/>
                </a:solidFill>
              </a:rPr>
              <a:t>Light Transmission</a:t>
            </a:r>
          </a:p>
          <a:p>
            <a:pPr algn="just"/>
            <a:r>
              <a:rPr lang="en-US" sz="2400" dirty="0" smtClean="0"/>
              <a:t>A more modern application is to connect the LANs in two buildings via lasers mounted on their rooftops.</a:t>
            </a:r>
          </a:p>
          <a:p>
            <a:pPr algn="just"/>
            <a:r>
              <a:rPr lang="en-US" sz="2400" dirty="0" smtClean="0"/>
              <a:t>This scheme offers very high bandwidth at very low cost and is relatively secure because it is difficult to tap a narrow laser beam. It is also relatively easy to install and, unlike microwave transmission, does not require an FCC license.</a:t>
            </a:r>
          </a:p>
          <a:p>
            <a:pPr algn="just"/>
            <a:endParaRPr lang="en-US" sz="2400" b="1" dirty="0" smtClean="0">
              <a:solidFill>
                <a:srgbClr val="FF0000"/>
              </a:solidFill>
            </a:endParaRPr>
          </a:p>
          <a:p>
            <a:pPr algn="just"/>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81000" y="28575"/>
            <a:ext cx="8267700" cy="5991225"/>
          </a:xfrm>
          <a:prstGeom prst="rect">
            <a:avLst/>
          </a:prstGeom>
          <a:noFill/>
          <a:ln w="9525">
            <a:noFill/>
            <a:miter lim="800000"/>
            <a:headEnd/>
            <a:tailEnd/>
          </a:ln>
          <a:effectLst/>
        </p:spPr>
      </p:pic>
      <p:sp>
        <p:nvSpPr>
          <p:cNvPr id="5" name="Rectangle 4"/>
          <p:cNvSpPr/>
          <p:nvPr/>
        </p:nvSpPr>
        <p:spPr>
          <a:xfrm>
            <a:off x="457200" y="6096000"/>
            <a:ext cx="8686800" cy="707886"/>
          </a:xfrm>
          <a:prstGeom prst="rect">
            <a:avLst/>
          </a:prstGeom>
        </p:spPr>
        <p:txBody>
          <a:bodyPr wrap="square">
            <a:spAutoFit/>
          </a:bodyPr>
          <a:lstStyle/>
          <a:p>
            <a:r>
              <a:rPr lang="en-US" b="1" dirty="0" smtClean="0">
                <a:solidFill>
                  <a:srgbClr val="FF0000"/>
                </a:solidFill>
                <a:latin typeface="+mn-lt"/>
              </a:rPr>
              <a:t>Convection currents can interfere with laser communication systems.</a:t>
            </a:r>
          </a:p>
          <a:p>
            <a:r>
              <a:rPr lang="en-US" b="1" dirty="0" smtClean="0">
                <a:solidFill>
                  <a:srgbClr val="FF0000"/>
                </a:solidFill>
                <a:latin typeface="+mn-lt"/>
              </a:rPr>
              <a:t>A bidirectional system with two lasers is pictured here.</a:t>
            </a:r>
            <a:endParaRPr lang="en-US" b="1" dirty="0">
              <a:solidFill>
                <a:srgbClr val="FF0000"/>
              </a:solidFill>
              <a:latin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1635</TotalTime>
  <Words>7551</Words>
  <Application>Microsoft Office PowerPoint</Application>
  <PresentationFormat>On-screen Show (4:3)</PresentationFormat>
  <Paragraphs>508</Paragraphs>
  <Slides>94</Slides>
  <Notes>1</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Computer Networks</vt:lpstr>
      <vt:lpstr>Introduction  </vt:lpstr>
      <vt:lpstr>Introduction (Cont’d)</vt:lpstr>
      <vt:lpstr>USE OF COMPUTER NETWORKS</vt:lpstr>
      <vt:lpstr>Slide 5</vt:lpstr>
      <vt:lpstr>Slide 6</vt:lpstr>
      <vt:lpstr> peer-to-peer communication: </vt:lpstr>
      <vt:lpstr>3. Mobile User</vt:lpstr>
      <vt:lpstr>Slide 9</vt:lpstr>
      <vt:lpstr>Slide 10</vt:lpstr>
      <vt:lpstr>Slide 11</vt:lpstr>
      <vt:lpstr>Slide 12</vt:lpstr>
      <vt:lpstr>Slide 13</vt:lpstr>
      <vt:lpstr>Slide 14</vt:lpstr>
      <vt:lpstr>Slide 15</vt:lpstr>
      <vt:lpstr>II. Network Software</vt:lpstr>
      <vt:lpstr>Network Software (Cont’d)</vt:lpstr>
      <vt:lpstr>Network Software(Cont’d)</vt:lpstr>
      <vt:lpstr>Network Software (Cont’d)</vt:lpstr>
      <vt:lpstr>Network Software (Cont’d)</vt:lpstr>
      <vt:lpstr>Network Software (Cont’d)</vt:lpstr>
      <vt:lpstr>Network Software (Cont’d)</vt:lpstr>
      <vt:lpstr>Slide 23</vt:lpstr>
      <vt:lpstr>Slide 24</vt:lpstr>
      <vt:lpstr>Network Software (Cont’d)</vt:lpstr>
      <vt:lpstr>Slide 26</vt:lpstr>
      <vt:lpstr>Slide 27</vt:lpstr>
      <vt:lpstr>Slide 28</vt:lpstr>
      <vt:lpstr>Slide 29</vt:lpstr>
      <vt:lpstr> III. Reference Models </vt:lpstr>
      <vt:lpstr>Slide 31</vt:lpstr>
      <vt:lpstr>Slide 32</vt:lpstr>
      <vt:lpstr>Slide 33</vt:lpstr>
      <vt:lpstr>Slide 34</vt:lpstr>
      <vt:lpstr>Slide 35</vt:lpstr>
      <vt:lpstr>Slide 36</vt:lpstr>
      <vt:lpstr>Slide 37</vt:lpstr>
      <vt:lpstr>Slide 38</vt:lpstr>
      <vt:lpstr>Introduction (Cont’d)</vt:lpstr>
      <vt:lpstr>Slide 40</vt:lpstr>
      <vt:lpstr>The TCP/IP model with some protocols we will study.</vt:lpstr>
      <vt:lpstr>Slide 42</vt:lpstr>
      <vt:lpstr>Slide 43</vt:lpstr>
      <vt:lpstr>Slide 44</vt:lpstr>
      <vt:lpstr> A Critique of the OSI Model and Protocols </vt:lpstr>
      <vt:lpstr>The apocalypse of the two elephants</vt:lpstr>
      <vt:lpstr>Slide 47</vt:lpstr>
      <vt:lpstr>Slide 48</vt:lpstr>
      <vt:lpstr>A Critique of the TCP/IP Reference Model</vt:lpstr>
      <vt:lpstr>Slide 50</vt:lpstr>
      <vt:lpstr>Slide 51</vt:lpstr>
      <vt:lpstr>Slide 52</vt:lpstr>
      <vt:lpstr>Slide 53</vt:lpstr>
      <vt:lpstr>Slide 54</vt:lpstr>
      <vt:lpstr>Slide 55</vt:lpstr>
      <vt:lpstr>Overview of the Internet architecture internet exchange points- ixps fiber to home -ftth DSLAM (Digital Subscriber Line Access Multiplexer) CMTS: Cable Modem Termination  System</vt:lpstr>
      <vt:lpstr>Slide 57</vt:lpstr>
      <vt:lpstr>Slide 58</vt:lpstr>
      <vt:lpstr>Wireless LANs: 802.11</vt:lpstr>
      <vt:lpstr>Slide 60</vt:lpstr>
      <vt:lpstr>Multipath fading</vt:lpstr>
      <vt:lpstr>Slide 62</vt:lpstr>
      <vt:lpstr>Slide 63</vt:lpstr>
      <vt:lpstr>Slide 64</vt:lpstr>
      <vt:lpstr>Slide 65</vt:lpstr>
      <vt:lpstr>PHYSICAL LAYER:</vt:lpstr>
      <vt:lpstr>Slide 67</vt:lpstr>
      <vt:lpstr>Slide 68</vt:lpstr>
      <vt:lpstr>Slide 69</vt:lpstr>
      <vt:lpstr>Slide 70</vt:lpstr>
      <vt:lpstr>Slide 71</vt:lpstr>
      <vt:lpstr>3. Coaxial Cable</vt:lpstr>
      <vt:lpstr>A cutaway view of a coaxial cable </vt:lpstr>
      <vt:lpstr> 4. Power Lines </vt:lpstr>
      <vt:lpstr>5. Fiber Optics</vt:lpstr>
      <vt:lpstr>Slide 76</vt:lpstr>
      <vt:lpstr>Slide 77</vt:lpstr>
      <vt:lpstr>Slide 78</vt:lpstr>
      <vt:lpstr>Slide 79</vt:lpstr>
      <vt:lpstr>Slide 80</vt:lpstr>
      <vt:lpstr>Slide 81</vt:lpstr>
      <vt:lpstr>WIRELESS TRANSMISSION</vt:lpstr>
      <vt:lpstr> The Electromagnetic Spectrum </vt:lpstr>
      <vt:lpstr> Electromagnetic Spectrum </vt:lpstr>
      <vt:lpstr>The electromagnetic spectrum and its uses for communication.</vt:lpstr>
      <vt:lpstr>Slide 86</vt:lpstr>
      <vt:lpstr>Slide 87</vt:lpstr>
      <vt:lpstr>Radio Transmission</vt:lpstr>
      <vt:lpstr>Slide 89</vt:lpstr>
      <vt:lpstr> Microwave Transmission </vt:lpstr>
      <vt:lpstr>Slide 91</vt:lpstr>
      <vt:lpstr>Slide 92</vt:lpstr>
      <vt:lpstr>Slide 93</vt:lpstr>
      <vt:lpstr>Slide 94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IT-LIBRARY5</dc:creator>
  <cp:lastModifiedBy>svpcet</cp:lastModifiedBy>
  <cp:revision>613</cp:revision>
  <cp:lastPrinted>1601-01-01T00:00:00Z</cp:lastPrinted>
  <dcterms:created xsi:type="dcterms:W3CDTF">1601-01-01T00:00:00Z</dcterms:created>
  <dcterms:modified xsi:type="dcterms:W3CDTF">2022-11-01T05:24:46Z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