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sldIdLst>
    <p:sldId id="256" r:id="rId2"/>
    <p:sldId id="258" r:id="rId3"/>
    <p:sldId id="257"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8" r:id="rId29"/>
    <p:sldId id="389" r:id="rId30"/>
    <p:sldId id="391" r:id="rId31"/>
    <p:sldId id="390" r:id="rId32"/>
    <p:sldId id="393" r:id="rId33"/>
    <p:sldId id="392" r:id="rId34"/>
    <p:sldId id="395" r:id="rId35"/>
    <p:sldId id="396" r:id="rId36"/>
    <p:sldId id="397" r:id="rId37"/>
    <p:sldId id="398" r:id="rId38"/>
    <p:sldId id="399" r:id="rId39"/>
    <p:sldId id="400" r:id="rId40"/>
    <p:sldId id="401" r:id="rId41"/>
    <p:sldId id="402" r:id="rId42"/>
    <p:sldId id="403" r:id="rId43"/>
    <p:sldId id="404" r:id="rId44"/>
    <p:sldId id="406" r:id="rId45"/>
    <p:sldId id="407" r:id="rId46"/>
    <p:sldId id="408" r:id="rId47"/>
    <p:sldId id="430" r:id="rId48"/>
    <p:sldId id="429" r:id="rId49"/>
    <p:sldId id="409" r:id="rId50"/>
    <p:sldId id="410" r:id="rId51"/>
    <p:sldId id="411" r:id="rId52"/>
    <p:sldId id="412" r:id="rId53"/>
    <p:sldId id="413" r:id="rId54"/>
    <p:sldId id="414" r:id="rId55"/>
    <p:sldId id="415" r:id="rId56"/>
    <p:sldId id="416" r:id="rId57"/>
    <p:sldId id="424" r:id="rId58"/>
    <p:sldId id="417" r:id="rId59"/>
    <p:sldId id="425" r:id="rId60"/>
    <p:sldId id="426" r:id="rId61"/>
    <p:sldId id="418" r:id="rId62"/>
    <p:sldId id="419" r:id="rId63"/>
    <p:sldId id="427" r:id="rId64"/>
    <p:sldId id="428" r:id="rId65"/>
    <p:sldId id="420" r:id="rId66"/>
    <p:sldId id="421" r:id="rId67"/>
    <p:sldId id="422"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snapToGrid="0">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CCB8CA-CAFA-480C-9DD4-92636A44AE45}" type="datetimeFigureOut">
              <a:rPr lang="en-US"/>
              <a:pPr>
                <a:defRPr/>
              </a:pPr>
              <a:t>7/27/2022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50880A-01B9-4BD8-A005-0FBE305528F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548E92-98B9-47BB-B476-04546903E8D8}" type="datetimeFigureOut">
              <a:rPr lang="en-US"/>
              <a:pPr>
                <a:defRPr/>
              </a:pPr>
              <a:t>7/27/2022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31D6C3-ACC1-4447-BB27-C5F421791C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D3C9E5-8824-4495-AE1F-8AD359EE3D24}" type="datetimeFigureOut">
              <a:rPr lang="en-US"/>
              <a:pPr>
                <a:defRPr/>
              </a:pPr>
              <a:t>7/27/2022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C405AA-F53B-40E6-B058-B8D459F89CB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86F041C9-EE74-44FE-89EF-39945B0F813C}" type="datetimeFigureOut">
              <a:rPr lang="en-US"/>
              <a:pPr>
                <a:defRPr/>
              </a:pPr>
              <a:t>7/27/2022</a:t>
            </a:fld>
            <a:endParaRPr lang="en-US"/>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DB3A31C1-902F-4C73-8F61-97360951B2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0" y="6629400"/>
            <a:ext cx="9144000" cy="228600"/>
          </a:xfrm>
        </p:spPr>
        <p:txBody>
          <a:bodyPr/>
          <a:lstStyle>
            <a:lvl1pPr>
              <a:defRPr sz="1200" i="1">
                <a:solidFill>
                  <a:schemeClr val="tx1"/>
                </a:solidFill>
              </a:defRPr>
            </a:lvl1pPr>
          </a:lstStyle>
          <a:p>
            <a:pPr>
              <a:defRPr/>
            </a:pPr>
            <a:r>
              <a:rPr lang="en-US"/>
              <a:t>Computer Networks, Fifth Edition by Andrew </a:t>
            </a:r>
            <a:r>
              <a:rPr lang="en-US" err="1"/>
              <a:t>Tanenbaum</a:t>
            </a:r>
            <a:r>
              <a:rPr lang="en-US"/>
              <a:t> and David </a:t>
            </a:r>
            <a:r>
              <a:rPr lang="en-US" err="1"/>
              <a:t>Wetherall</a:t>
            </a:r>
            <a:r>
              <a:rPr lang="en-US"/>
              <a:t>, © Pearson Education-Prentice Hall, 2011</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D2DA3F-F135-40E7-AC45-A28C55BB98DD}" type="datetimeFigureOut">
              <a:rPr lang="en-US"/>
              <a:pPr>
                <a:defRPr/>
              </a:pPr>
              <a:t>7/27/2022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AF2FF4-5169-43D2-858A-1A89FB121A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ABECD3B-D9EC-4977-8599-B9BFED764441}" type="datetimeFigureOut">
              <a:rPr lang="en-US"/>
              <a:pPr>
                <a:defRPr/>
              </a:pPr>
              <a:t>7/27/2022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92707A-4852-4F1E-9853-ED263E4626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995C190-30EA-4806-93E5-36717911E174}" type="datetimeFigureOut">
              <a:rPr lang="en-US"/>
              <a:pPr>
                <a:defRPr/>
              </a:pPr>
              <a:t>7/27/2022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DAE0BE9-3B73-442B-9A86-A6B07EA90D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403A45C-DFDE-4DA7-B480-A6DF008DEDAC}" type="datetimeFigureOut">
              <a:rPr lang="en-US"/>
              <a:pPr>
                <a:defRPr/>
              </a:pPr>
              <a:t>7/27/2022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143A1E5-A05C-41F2-AA81-F76FE10D04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41C211-8EF7-4328-9360-6CCA0D17D044}" type="datetimeFigureOut">
              <a:rPr lang="en-US"/>
              <a:pPr>
                <a:defRPr/>
              </a:pPr>
              <a:t>7/27/2022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367342D-C1D4-483A-958E-F3EC9A3233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3BE07D7-CDF1-4187-97A1-F1784B99C9A9}" type="datetimeFigureOut">
              <a:rPr lang="en-US"/>
              <a:pPr>
                <a:defRPr/>
              </a:pPr>
              <a:t>7/27/2022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08F38-360E-46E2-BC63-61BE727301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7574A5-8600-4675-964E-F1009280731F}" type="datetimeFigureOut">
              <a:rPr lang="en-US"/>
              <a:pPr>
                <a:defRPr/>
              </a:pPr>
              <a:t>7/27/2022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367EBA-25C2-4DDA-8065-623553668A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3048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143000" y="1828800"/>
            <a:ext cx="75438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81D4CB1-E2AD-428A-9D5D-B7F90F21474E}" type="datetimeFigureOut">
              <a:rPr lang="en-US"/>
              <a:pPr>
                <a:defRPr/>
              </a:pPr>
              <a:t>7/27/2022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5D65959-726E-4A08-88A1-118AF36621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 id="2147483838"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xStyles>
    <p:titleStyle>
      <a:lvl1pPr algn="ctr" rtl="0" eaLnBrk="0" fontAlgn="base" hangingPunct="0">
        <a:spcBef>
          <a:spcPct val="0"/>
        </a:spcBef>
        <a:spcAft>
          <a:spcPct val="0"/>
        </a:spcAft>
        <a:defRPr lang="en-US" sz="3600" kern="1200" dirty="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36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36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36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3600">
          <a:solidFill>
            <a:srgbClr val="FF0000"/>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lr>
          <a:srgbClr val="0000CC"/>
        </a:buClr>
        <a:buFont typeface="Arial"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VoLTE"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47056" y="413656"/>
            <a:ext cx="7946573" cy="5617029"/>
          </a:xfrm>
        </p:spPr>
        <p:txBody>
          <a:bodyPr/>
          <a:lstStyle/>
          <a:p>
            <a:r>
              <a:rPr lang="en-US" b="1" dirty="0" smtClean="0">
                <a:solidFill>
                  <a:srgbClr val="FF0000"/>
                </a:solidFill>
              </a:rPr>
              <a:t>UNIT-V: APPLICATION LAYER	</a:t>
            </a:r>
            <a:r>
              <a:rPr lang="en-US" dirty="0" smtClean="0"/>
              <a:t>				                  </a:t>
            </a:r>
          </a:p>
          <a:p>
            <a:pPr algn="l">
              <a:buFont typeface="Wingdings" pitchFamily="2" charset="2"/>
              <a:buChar char="v"/>
            </a:pPr>
            <a:r>
              <a:rPr lang="en-US" sz="2800" dirty="0" smtClean="0">
                <a:solidFill>
                  <a:schemeClr val="tx1"/>
                </a:solidFill>
              </a:rPr>
              <a:t>Domain Name System (DNS)-Name space, </a:t>
            </a:r>
          </a:p>
          <a:p>
            <a:pPr algn="l"/>
            <a:r>
              <a:rPr lang="en-US" sz="2800" dirty="0" smtClean="0">
                <a:solidFill>
                  <a:schemeClr val="tx1"/>
                </a:solidFill>
              </a:rPr>
              <a:t>    Domain resource records, Name servers;</a:t>
            </a:r>
          </a:p>
          <a:p>
            <a:pPr algn="l">
              <a:buFont typeface="Wingdings" pitchFamily="2" charset="2"/>
              <a:buChar char="v"/>
            </a:pPr>
            <a:r>
              <a:rPr lang="en-US" sz="2800" dirty="0" smtClean="0">
                <a:solidFill>
                  <a:schemeClr val="tx1"/>
                </a:solidFill>
              </a:rPr>
              <a:t> Electronic mail-Architecture and services,  </a:t>
            </a:r>
          </a:p>
          <a:p>
            <a:pPr algn="just"/>
            <a:r>
              <a:rPr lang="en-US" sz="2800" dirty="0" smtClean="0">
                <a:solidFill>
                  <a:schemeClr val="tx1"/>
                </a:solidFill>
              </a:rPr>
              <a:t>     User agent, Message formats, Message transfer, </a:t>
            </a:r>
          </a:p>
          <a:p>
            <a:pPr algn="l"/>
            <a:r>
              <a:rPr lang="en-US" sz="2800" dirty="0" smtClean="0">
                <a:solidFill>
                  <a:schemeClr val="tx1"/>
                </a:solidFill>
              </a:rPr>
              <a:t>     Final delivery;</a:t>
            </a:r>
          </a:p>
          <a:p>
            <a:pPr algn="l">
              <a:buFont typeface="Wingdings" pitchFamily="2" charset="2"/>
              <a:buChar char="v"/>
            </a:pPr>
            <a:r>
              <a:rPr lang="en-US" sz="2800" dirty="0" smtClean="0">
                <a:solidFill>
                  <a:schemeClr val="tx1"/>
                </a:solidFill>
              </a:rPr>
              <a:t>The World Wide Web- Architectural overview,</a:t>
            </a:r>
          </a:p>
          <a:p>
            <a:pPr algn="l">
              <a:buFont typeface="Wingdings" pitchFamily="2" charset="2"/>
              <a:buChar char="v"/>
            </a:pPr>
            <a:r>
              <a:rPr lang="en-US" sz="2800" dirty="0" smtClean="0">
                <a:solidFill>
                  <a:schemeClr val="tx1"/>
                </a:solidFill>
              </a:rPr>
              <a:t> HTTP.</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latin typeface="Arial" charset="0"/>
                <a:cs typeface="Arial" charset="0"/>
              </a:rPr>
              <a:t>Architecture and Services (1)</a:t>
            </a:r>
          </a:p>
        </p:txBody>
      </p:sp>
      <p:sp>
        <p:nvSpPr>
          <p:cNvPr id="1536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Architecture of the email system</a:t>
            </a:r>
          </a:p>
        </p:txBody>
      </p:sp>
      <p:pic>
        <p:nvPicPr>
          <p:cNvPr id="15364" name="Picture 2"/>
          <p:cNvPicPr>
            <a:picLocks noChangeAspect="1" noChangeArrowheads="1"/>
          </p:cNvPicPr>
          <p:nvPr/>
        </p:nvPicPr>
        <p:blipFill>
          <a:blip r:embed="rId2" cstate="print"/>
          <a:srcRect/>
          <a:stretch>
            <a:fillRect/>
          </a:stretch>
        </p:blipFill>
        <p:spPr bwMode="auto">
          <a:xfrm>
            <a:off x="192088" y="1679575"/>
            <a:ext cx="8951912" cy="297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charset="0"/>
                <a:cs typeface="Arial" charset="0"/>
              </a:rPr>
              <a:t>Architecture and Services (2)</a:t>
            </a:r>
          </a:p>
        </p:txBody>
      </p:sp>
      <p:sp>
        <p:nvSpPr>
          <p:cNvPr id="8195" name="Rectangle 3"/>
          <p:cNvSpPr>
            <a:spLocks noGrp="1" noChangeArrowheads="1"/>
          </p:cNvSpPr>
          <p:nvPr>
            <p:ph idx="1"/>
          </p:nvPr>
        </p:nvSpPr>
        <p:spPr>
          <a:xfrm>
            <a:off x="0" y="6105525"/>
            <a:ext cx="8856662" cy="752475"/>
          </a:xfrm>
        </p:spPr>
        <p:txBody>
          <a:bodyPr/>
          <a:lstStyle/>
          <a:p>
            <a:pPr algn="ctr" eaLnBrk="1" hangingPunct="1">
              <a:buFontTx/>
              <a:buNone/>
              <a:defRPr/>
            </a:pPr>
            <a:r>
              <a:rPr lang="en-US" sz="2000" dirty="0" smtClean="0">
                <a:latin typeface="+mn-lt"/>
              </a:rPr>
              <a:t>Envelopes and messages.</a:t>
            </a:r>
            <a:r>
              <a:rPr lang="en-US" sz="2000" dirty="0" smtClean="0">
                <a:solidFill>
                  <a:schemeClr val="accent6">
                    <a:lumMod val="75000"/>
                  </a:schemeClr>
                </a:solidFill>
                <a:latin typeface="+mn-lt"/>
              </a:rPr>
              <a:t> (a) </a:t>
            </a:r>
            <a:r>
              <a:rPr lang="en-US" sz="2000" dirty="0" smtClean="0">
                <a:latin typeface="+mn-lt"/>
              </a:rPr>
              <a:t>Paper mail. </a:t>
            </a:r>
            <a:r>
              <a:rPr lang="en-US" sz="2000" dirty="0" smtClean="0">
                <a:solidFill>
                  <a:schemeClr val="accent6">
                    <a:lumMod val="75000"/>
                  </a:schemeClr>
                </a:solidFill>
                <a:latin typeface="+mn-lt"/>
              </a:rPr>
              <a:t>(b) </a:t>
            </a:r>
            <a:r>
              <a:rPr lang="en-US" sz="2000" dirty="0" smtClean="0">
                <a:latin typeface="+mn-lt"/>
              </a:rPr>
              <a:t>Electronic mail.</a:t>
            </a:r>
            <a:endParaRPr lang="en-US" sz="2000" dirty="0" smtClean="0">
              <a:latin typeface="+mn-lt"/>
              <a:cs typeface="Arial" charset="0"/>
            </a:endParaRPr>
          </a:p>
        </p:txBody>
      </p:sp>
      <p:pic>
        <p:nvPicPr>
          <p:cNvPr id="16388" name="Picture 2"/>
          <p:cNvPicPr>
            <a:picLocks noChangeAspect="1" noChangeArrowheads="1"/>
          </p:cNvPicPr>
          <p:nvPr/>
        </p:nvPicPr>
        <p:blipFill>
          <a:blip r:embed="rId2" cstate="print"/>
          <a:srcRect/>
          <a:stretch>
            <a:fillRect/>
          </a:stretch>
        </p:blipFill>
        <p:spPr bwMode="auto">
          <a:xfrm>
            <a:off x="1744663" y="1143000"/>
            <a:ext cx="63150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Arial" charset="0"/>
                <a:cs typeface="Arial" charset="0"/>
              </a:rPr>
              <a:t>The User Agent</a:t>
            </a:r>
          </a:p>
        </p:txBody>
      </p:sp>
      <p:sp>
        <p:nvSpPr>
          <p:cNvPr id="17411" name="Rectangle 3"/>
          <p:cNvSpPr>
            <a:spLocks noGrp="1" noChangeArrowheads="1"/>
          </p:cNvSpPr>
          <p:nvPr>
            <p:ph idx="1"/>
          </p:nvPr>
        </p:nvSpPr>
        <p:spPr>
          <a:xfrm>
            <a:off x="287338" y="5921375"/>
            <a:ext cx="8856662" cy="631825"/>
          </a:xfrm>
        </p:spPr>
        <p:txBody>
          <a:bodyPr/>
          <a:lstStyle/>
          <a:p>
            <a:pPr algn="ctr" eaLnBrk="1" hangingPunct="1">
              <a:buFontTx/>
              <a:buNone/>
            </a:pPr>
            <a:r>
              <a:rPr lang="en-US" smtClean="0">
                <a:latin typeface="Arial" charset="0"/>
                <a:cs typeface="Arial" charset="0"/>
              </a:rPr>
              <a:t>Typical elements of the user agent interface</a:t>
            </a:r>
          </a:p>
        </p:txBody>
      </p:sp>
      <p:pic>
        <p:nvPicPr>
          <p:cNvPr id="17412" name="Picture 3"/>
          <p:cNvPicPr>
            <a:picLocks noChangeAspect="1" noChangeArrowheads="1"/>
          </p:cNvPicPr>
          <p:nvPr/>
        </p:nvPicPr>
        <p:blipFill>
          <a:blip r:embed="rId2" cstate="print"/>
          <a:srcRect/>
          <a:stretch>
            <a:fillRect/>
          </a:stretch>
        </p:blipFill>
        <p:spPr bwMode="auto">
          <a:xfrm>
            <a:off x="322263" y="1049338"/>
            <a:ext cx="8378825" cy="469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latin typeface="Arial" charset="0"/>
                <a:cs typeface="Arial" charset="0"/>
              </a:rPr>
              <a:t>Message Formats (1)</a:t>
            </a:r>
          </a:p>
        </p:txBody>
      </p:sp>
      <p:sp>
        <p:nvSpPr>
          <p:cNvPr id="1843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RFC 5322 header fields related to message transport.</a:t>
            </a:r>
          </a:p>
        </p:txBody>
      </p:sp>
      <p:pic>
        <p:nvPicPr>
          <p:cNvPr id="18436" name="Picture 3"/>
          <p:cNvPicPr>
            <a:picLocks noChangeAspect="1" noChangeArrowheads="1"/>
          </p:cNvPicPr>
          <p:nvPr/>
        </p:nvPicPr>
        <p:blipFill>
          <a:blip r:embed="rId2" cstate="print"/>
          <a:srcRect/>
          <a:stretch>
            <a:fillRect/>
          </a:stretch>
        </p:blipFill>
        <p:spPr bwMode="auto">
          <a:xfrm>
            <a:off x="369888" y="1544638"/>
            <a:ext cx="8550275" cy="361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Arial" charset="0"/>
                <a:cs typeface="Arial" charset="0"/>
              </a:rPr>
              <a:t>Message Formats (2)</a:t>
            </a:r>
          </a:p>
        </p:txBody>
      </p:sp>
      <p:sp>
        <p:nvSpPr>
          <p:cNvPr id="1945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Some fields used in the RFC 5322 message header.</a:t>
            </a:r>
          </a:p>
        </p:txBody>
      </p:sp>
      <p:pic>
        <p:nvPicPr>
          <p:cNvPr id="19460" name="Picture 2"/>
          <p:cNvPicPr>
            <a:picLocks noChangeAspect="1" noChangeArrowheads="1"/>
          </p:cNvPicPr>
          <p:nvPr/>
        </p:nvPicPr>
        <p:blipFill>
          <a:blip r:embed="rId2" cstate="print"/>
          <a:srcRect/>
          <a:stretch>
            <a:fillRect/>
          </a:stretch>
        </p:blipFill>
        <p:spPr bwMode="auto">
          <a:xfrm>
            <a:off x="284163" y="1679575"/>
            <a:ext cx="8694737"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charset="0"/>
                <a:cs typeface="Arial" charset="0"/>
              </a:rPr>
              <a:t>Message Formats (3)</a:t>
            </a:r>
          </a:p>
        </p:txBody>
      </p:sp>
      <p:sp>
        <p:nvSpPr>
          <p:cNvPr id="20483" name="Rectangle 3"/>
          <p:cNvSpPr>
            <a:spLocks noGrp="1" noChangeArrowheads="1"/>
          </p:cNvSpPr>
          <p:nvPr>
            <p:ph idx="1"/>
          </p:nvPr>
        </p:nvSpPr>
        <p:spPr>
          <a:xfrm>
            <a:off x="287338" y="3871908"/>
            <a:ext cx="8856662" cy="838200"/>
          </a:xfrm>
        </p:spPr>
        <p:txBody>
          <a:bodyPr/>
          <a:lstStyle/>
          <a:p>
            <a:pPr algn="ctr" eaLnBrk="1" hangingPunct="1">
              <a:buFontTx/>
              <a:buNone/>
            </a:pPr>
            <a:r>
              <a:rPr lang="en-US" dirty="0" smtClean="0">
                <a:latin typeface="Arial" charset="0"/>
                <a:cs typeface="Arial" charset="0"/>
              </a:rPr>
              <a:t>Message headers added by MIME.</a:t>
            </a:r>
          </a:p>
        </p:txBody>
      </p:sp>
      <p:pic>
        <p:nvPicPr>
          <p:cNvPr id="20484" name="Picture 2"/>
          <p:cNvPicPr>
            <a:picLocks noChangeAspect="1" noChangeArrowheads="1"/>
          </p:cNvPicPr>
          <p:nvPr/>
        </p:nvPicPr>
        <p:blipFill>
          <a:blip r:embed="rId2" cstate="print"/>
          <a:srcRect/>
          <a:stretch>
            <a:fillRect/>
          </a:stretch>
        </p:blipFill>
        <p:spPr bwMode="auto">
          <a:xfrm>
            <a:off x="165100" y="1428740"/>
            <a:ext cx="8843963" cy="2273300"/>
          </a:xfrm>
          <a:prstGeom prst="rect">
            <a:avLst/>
          </a:prstGeom>
          <a:noFill/>
          <a:ln w="9525">
            <a:noFill/>
            <a:miter lim="800000"/>
            <a:headEnd/>
            <a:tailEnd/>
          </a:ln>
        </p:spPr>
      </p:pic>
      <p:sp>
        <p:nvSpPr>
          <p:cNvPr id="2" name="Rectangle 1"/>
          <p:cNvSpPr/>
          <p:nvPr/>
        </p:nvSpPr>
        <p:spPr>
          <a:xfrm>
            <a:off x="342891" y="4396098"/>
            <a:ext cx="8543933" cy="830997"/>
          </a:xfrm>
          <a:prstGeom prst="rect">
            <a:avLst/>
          </a:prstGeom>
        </p:spPr>
        <p:txBody>
          <a:bodyPr wrap="square">
            <a:spAutoFit/>
          </a:bodyPr>
          <a:lstStyle/>
          <a:p>
            <a:r>
              <a:rPr lang="en-US" sz="2400" dirty="0">
                <a:solidFill>
                  <a:srgbClr val="4D5156"/>
                </a:solidFill>
                <a:latin typeface="arial" panose="020B0604020202020204" pitchFamily="34" charset="0"/>
              </a:rPr>
              <a:t>Multipurpose Internet Mail Extensions. It is used to extend the capabilities of Internet e-mail protocols such as SMTP.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charset="0"/>
                <a:cs typeface="Arial" charset="0"/>
              </a:rPr>
              <a:t>Message Formats (4)</a:t>
            </a:r>
          </a:p>
        </p:txBody>
      </p:sp>
      <p:sp>
        <p:nvSpPr>
          <p:cNvPr id="2150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MIME content types and example subtypes.</a:t>
            </a:r>
          </a:p>
        </p:txBody>
      </p:sp>
      <p:pic>
        <p:nvPicPr>
          <p:cNvPr id="21508" name="Picture 2"/>
          <p:cNvPicPr>
            <a:picLocks noChangeAspect="1" noChangeArrowheads="1"/>
          </p:cNvPicPr>
          <p:nvPr/>
        </p:nvPicPr>
        <p:blipFill>
          <a:blip r:embed="rId2" cstate="print"/>
          <a:srcRect/>
          <a:stretch>
            <a:fillRect/>
          </a:stretch>
        </p:blipFill>
        <p:spPr bwMode="auto">
          <a:xfrm>
            <a:off x="120650" y="1447800"/>
            <a:ext cx="8874125" cy="347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latin typeface="Arial" charset="0"/>
                <a:cs typeface="Arial" charset="0"/>
              </a:rPr>
              <a:t>Message Transfer (1)</a:t>
            </a:r>
          </a:p>
        </p:txBody>
      </p:sp>
      <p:sp>
        <p:nvSpPr>
          <p:cNvPr id="22531" name="Rectangle 3"/>
          <p:cNvSpPr>
            <a:spLocks noGrp="1" noChangeArrowheads="1"/>
          </p:cNvSpPr>
          <p:nvPr>
            <p:ph idx="1"/>
          </p:nvPr>
        </p:nvSpPr>
        <p:spPr>
          <a:xfrm>
            <a:off x="287338" y="5410200"/>
            <a:ext cx="8856662" cy="838200"/>
          </a:xfrm>
        </p:spPr>
        <p:txBody>
          <a:bodyPr/>
          <a:lstStyle/>
          <a:p>
            <a:pPr algn="ctr" eaLnBrk="1" hangingPunct="1">
              <a:buFontTx/>
              <a:buNone/>
            </a:pPr>
            <a:r>
              <a:rPr lang="en-US" dirty="0" smtClean="0">
                <a:latin typeface="Arial" charset="0"/>
                <a:cs typeface="Arial" charset="0"/>
              </a:rPr>
              <a:t>A multipart message containing HTML and audio alternatives.</a:t>
            </a:r>
          </a:p>
        </p:txBody>
      </p:sp>
      <p:pic>
        <p:nvPicPr>
          <p:cNvPr id="22532" name="Picture 2"/>
          <p:cNvPicPr>
            <a:picLocks noChangeAspect="1" noChangeArrowheads="1"/>
          </p:cNvPicPr>
          <p:nvPr/>
        </p:nvPicPr>
        <p:blipFill>
          <a:blip r:embed="rId2" cstate="print"/>
          <a:srcRect/>
          <a:stretch>
            <a:fillRect/>
          </a:stretch>
        </p:blipFill>
        <p:spPr bwMode="auto">
          <a:xfrm>
            <a:off x="846138" y="1600200"/>
            <a:ext cx="7000875" cy="3806825"/>
          </a:xfrm>
          <a:prstGeom prst="rect">
            <a:avLst/>
          </a:prstGeom>
          <a:noFill/>
          <a:ln w="9525">
            <a:noFill/>
            <a:miter lim="800000"/>
            <a:headEnd/>
            <a:tailEnd/>
          </a:ln>
        </p:spPr>
      </p:pic>
      <p:sp>
        <p:nvSpPr>
          <p:cNvPr id="22533" name="TextBox 4"/>
          <p:cNvSpPr txBox="1">
            <a:spLocks noChangeArrowheads="1"/>
          </p:cNvSpPr>
          <p:nvPr/>
        </p:nvSpPr>
        <p:spPr bwMode="auto">
          <a:xfrm>
            <a:off x="914400" y="4557713"/>
            <a:ext cx="1109663" cy="460375"/>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latin typeface="Arial" charset="0"/>
                <a:cs typeface="Arial" charset="0"/>
              </a:rPr>
              <a:t>Message Transfer (2)</a:t>
            </a:r>
          </a:p>
        </p:txBody>
      </p:sp>
      <p:sp>
        <p:nvSpPr>
          <p:cNvPr id="23555" name="Rectangle 3"/>
          <p:cNvSpPr>
            <a:spLocks noGrp="1" noChangeArrowheads="1"/>
          </p:cNvSpPr>
          <p:nvPr>
            <p:ph idx="1"/>
          </p:nvPr>
        </p:nvSpPr>
        <p:spPr>
          <a:xfrm>
            <a:off x="287338" y="5286375"/>
            <a:ext cx="8856662" cy="838200"/>
          </a:xfrm>
        </p:spPr>
        <p:txBody>
          <a:bodyPr/>
          <a:lstStyle/>
          <a:p>
            <a:pPr algn="ctr" eaLnBrk="1" hangingPunct="1">
              <a:buFontTx/>
              <a:buNone/>
            </a:pPr>
            <a:r>
              <a:rPr lang="en-US" dirty="0" smtClean="0">
                <a:latin typeface="Arial" charset="0"/>
                <a:cs typeface="Arial" charset="0"/>
              </a:rPr>
              <a:t>A multipart message containing HTML and audio alternatives.</a:t>
            </a:r>
          </a:p>
        </p:txBody>
      </p:sp>
      <p:sp>
        <p:nvSpPr>
          <p:cNvPr id="23556" name="TextBox 4"/>
          <p:cNvSpPr txBox="1">
            <a:spLocks noChangeArrowheads="1"/>
          </p:cNvSpPr>
          <p:nvPr/>
        </p:nvSpPr>
        <p:spPr bwMode="auto">
          <a:xfrm>
            <a:off x="1169988" y="1333500"/>
            <a:ext cx="1108075" cy="461963"/>
          </a:xfrm>
          <a:prstGeom prst="rect">
            <a:avLst/>
          </a:prstGeom>
          <a:noFill/>
          <a:ln w="9525">
            <a:noFill/>
            <a:miter lim="800000"/>
            <a:headEnd/>
            <a:tailEnd/>
          </a:ln>
        </p:spPr>
        <p:txBody>
          <a:bodyPr>
            <a:spAutoFit/>
          </a:bodyPr>
          <a:lstStyle/>
          <a:p>
            <a:r>
              <a:rPr lang="en-US" sz="2400" b="1"/>
              <a:t>. . .</a:t>
            </a:r>
          </a:p>
        </p:txBody>
      </p:sp>
      <p:pic>
        <p:nvPicPr>
          <p:cNvPr id="23557" name="Picture 2"/>
          <p:cNvPicPr>
            <a:picLocks noChangeAspect="1" noChangeArrowheads="1"/>
          </p:cNvPicPr>
          <p:nvPr/>
        </p:nvPicPr>
        <p:blipFill>
          <a:blip r:embed="rId2" cstate="print"/>
          <a:srcRect/>
          <a:stretch>
            <a:fillRect/>
          </a:stretch>
        </p:blipFill>
        <p:spPr bwMode="auto">
          <a:xfrm>
            <a:off x="1189038" y="1868488"/>
            <a:ext cx="5057775" cy="3138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Arial" charset="0"/>
                <a:cs typeface="Arial" charset="0"/>
              </a:rPr>
              <a:t>Message Transfer (3)</a:t>
            </a:r>
          </a:p>
        </p:txBody>
      </p:sp>
      <p:sp>
        <p:nvSpPr>
          <p:cNvPr id="24579" name="Rectangle 3"/>
          <p:cNvSpPr>
            <a:spLocks noGrp="1" noChangeArrowheads="1"/>
          </p:cNvSpPr>
          <p:nvPr>
            <p:ph idx="1"/>
          </p:nvPr>
        </p:nvSpPr>
        <p:spPr>
          <a:xfrm>
            <a:off x="287338" y="5562600"/>
            <a:ext cx="8856662" cy="838200"/>
          </a:xfrm>
        </p:spPr>
        <p:txBody>
          <a:bodyPr/>
          <a:lstStyle/>
          <a:p>
            <a:pPr marL="0" indent="0" algn="ctr" eaLnBrk="1" hangingPunct="1">
              <a:buFontTx/>
              <a:buNone/>
            </a:pPr>
            <a:r>
              <a:rPr lang="en-US" dirty="0" smtClean="0">
                <a:latin typeface="Arial" charset="0"/>
                <a:cs typeface="Arial" charset="0"/>
              </a:rPr>
              <a:t>Sending a message from </a:t>
            </a:r>
            <a:r>
              <a:rPr lang="en-US" i="1" dirty="0" smtClean="0">
                <a:latin typeface="Arial" charset="0"/>
                <a:cs typeface="Arial" charset="0"/>
              </a:rPr>
              <a:t>alice@cs.washington.edu </a:t>
            </a:r>
            <a:r>
              <a:rPr lang="en-US" dirty="0" smtClean="0">
                <a:latin typeface="Arial" charset="0"/>
                <a:cs typeface="Arial" charset="0"/>
              </a:rPr>
              <a:t>to </a:t>
            </a:r>
            <a:r>
              <a:rPr lang="en-US" i="1" dirty="0" smtClean="0">
                <a:latin typeface="Arial" charset="0"/>
                <a:cs typeface="Arial" charset="0"/>
              </a:rPr>
              <a:t>bob@ee.uwa.edu.au.</a:t>
            </a:r>
            <a:endParaRPr lang="en-US" dirty="0" smtClean="0">
              <a:latin typeface="Arial" charset="0"/>
              <a:cs typeface="Arial" charset="0"/>
            </a:endParaRPr>
          </a:p>
        </p:txBody>
      </p:sp>
      <p:pic>
        <p:nvPicPr>
          <p:cNvPr id="24580" name="Picture 3"/>
          <p:cNvPicPr>
            <a:picLocks noChangeAspect="1" noChangeArrowheads="1"/>
          </p:cNvPicPr>
          <p:nvPr/>
        </p:nvPicPr>
        <p:blipFill>
          <a:blip r:embed="rId2" cstate="print"/>
          <a:srcRect/>
          <a:stretch>
            <a:fillRect/>
          </a:stretch>
        </p:blipFill>
        <p:spPr bwMode="auto">
          <a:xfrm>
            <a:off x="889000" y="1203325"/>
            <a:ext cx="6858000" cy="4402138"/>
          </a:xfrm>
          <a:prstGeom prst="rect">
            <a:avLst/>
          </a:prstGeom>
          <a:noFill/>
          <a:ln w="9525">
            <a:noFill/>
            <a:miter lim="800000"/>
            <a:headEnd/>
            <a:tailEnd/>
          </a:ln>
        </p:spPr>
      </p:pic>
      <p:sp>
        <p:nvSpPr>
          <p:cNvPr id="24581" name="TextBox 5"/>
          <p:cNvSpPr txBox="1">
            <a:spLocks noChangeArrowheads="1"/>
          </p:cNvSpPr>
          <p:nvPr/>
        </p:nvSpPr>
        <p:spPr bwMode="auto">
          <a:xfrm>
            <a:off x="1679575" y="5172075"/>
            <a:ext cx="1108075" cy="461963"/>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DNS – The Domain Name System</a:t>
            </a:r>
          </a:p>
        </p:txBody>
      </p:sp>
      <p:sp>
        <p:nvSpPr>
          <p:cNvPr id="7171" name="Rectangle 3"/>
          <p:cNvSpPr>
            <a:spLocks noGrp="1" noChangeArrowheads="1"/>
          </p:cNvSpPr>
          <p:nvPr>
            <p:ph idx="1"/>
          </p:nvPr>
        </p:nvSpPr>
        <p:spPr>
          <a:xfrm>
            <a:off x="989012" y="1600200"/>
            <a:ext cx="7540625" cy="4038600"/>
          </a:xfrm>
        </p:spPr>
        <p:txBody>
          <a:bodyPr/>
          <a:lstStyle/>
          <a:p>
            <a:pPr eaLnBrk="1" hangingPunct="1">
              <a:buFontTx/>
              <a:buChar char="•"/>
            </a:pPr>
            <a:r>
              <a:rPr lang="en-US" sz="3200" dirty="0" smtClean="0">
                <a:latin typeface="Arial" charset="0"/>
                <a:cs typeface="Arial" charset="0"/>
              </a:rPr>
              <a:t>The DNS name space</a:t>
            </a:r>
          </a:p>
          <a:p>
            <a:pPr eaLnBrk="1" hangingPunct="1">
              <a:buFontTx/>
              <a:buChar char="•"/>
            </a:pPr>
            <a:r>
              <a:rPr lang="en-US" sz="3200" dirty="0" smtClean="0">
                <a:latin typeface="Arial" charset="0"/>
                <a:cs typeface="Arial" charset="0"/>
              </a:rPr>
              <a:t>Domain Resource records</a:t>
            </a:r>
          </a:p>
          <a:p>
            <a:pPr eaLnBrk="1" hangingPunct="1">
              <a:buFontTx/>
              <a:buChar char="•"/>
            </a:pPr>
            <a:r>
              <a:rPr lang="en-US" sz="3200" dirty="0" smtClean="0">
                <a:latin typeface="Arial" charset="0"/>
                <a:cs typeface="Arial" charset="0"/>
              </a:rPr>
              <a:t>Name servers</a:t>
            </a:r>
          </a:p>
          <a:p>
            <a:pPr eaLnBrk="1" hangingPunct="1">
              <a:buFontTx/>
              <a:buChar char="•"/>
            </a:pPr>
            <a:endParaRPr lang="en-US" sz="3200" dirty="0" smtClean="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latin typeface="Arial" charset="0"/>
                <a:cs typeface="Arial" charset="0"/>
              </a:rPr>
              <a:t>Message Transfer (4)</a:t>
            </a:r>
          </a:p>
        </p:txBody>
      </p:sp>
      <p:sp>
        <p:nvSpPr>
          <p:cNvPr id="25603" name="Rectangle 3"/>
          <p:cNvSpPr>
            <a:spLocks noGrp="1" noChangeArrowheads="1"/>
          </p:cNvSpPr>
          <p:nvPr>
            <p:ph idx="1"/>
          </p:nvPr>
        </p:nvSpPr>
        <p:spPr>
          <a:xfrm>
            <a:off x="287338" y="5715000"/>
            <a:ext cx="8856662" cy="838200"/>
          </a:xfrm>
        </p:spPr>
        <p:txBody>
          <a:bodyPr/>
          <a:lstStyle/>
          <a:p>
            <a:pPr marL="0" indent="0" algn="ctr" eaLnBrk="1" hangingPunct="1">
              <a:buFontTx/>
              <a:buNone/>
            </a:pPr>
            <a:r>
              <a:rPr lang="en-US" sz="2000" dirty="0" smtClean="0">
                <a:latin typeface="Arial" charset="0"/>
                <a:cs typeface="Arial" charset="0"/>
              </a:rPr>
              <a:t>Sending a message from </a:t>
            </a:r>
            <a:r>
              <a:rPr lang="en-US" sz="2000" i="1" dirty="0" smtClean="0">
                <a:latin typeface="Arial" charset="0"/>
                <a:cs typeface="Arial" charset="0"/>
              </a:rPr>
              <a:t>alice@cs.washington.edu </a:t>
            </a:r>
            <a:r>
              <a:rPr lang="en-US" sz="2000" dirty="0" smtClean="0">
                <a:latin typeface="Arial" charset="0"/>
                <a:cs typeface="Arial" charset="0"/>
              </a:rPr>
              <a:t>to </a:t>
            </a:r>
            <a:r>
              <a:rPr lang="en-US" sz="2000" i="1" dirty="0" smtClean="0">
                <a:latin typeface="Arial" charset="0"/>
                <a:cs typeface="Arial" charset="0"/>
              </a:rPr>
              <a:t>bob@ee.uwa.edu.au.</a:t>
            </a:r>
            <a:endParaRPr lang="en-US" sz="2000" dirty="0" smtClean="0">
              <a:latin typeface="Arial" charset="0"/>
              <a:cs typeface="Arial" charset="0"/>
            </a:endParaRPr>
          </a:p>
        </p:txBody>
      </p:sp>
      <p:pic>
        <p:nvPicPr>
          <p:cNvPr id="25604" name="Picture 2"/>
          <p:cNvPicPr>
            <a:picLocks noChangeAspect="1" noChangeArrowheads="1"/>
          </p:cNvPicPr>
          <p:nvPr/>
        </p:nvPicPr>
        <p:blipFill>
          <a:blip r:embed="rId2" cstate="print"/>
          <a:srcRect/>
          <a:stretch>
            <a:fillRect/>
          </a:stretch>
        </p:blipFill>
        <p:spPr bwMode="auto">
          <a:xfrm>
            <a:off x="1335088" y="1139825"/>
            <a:ext cx="5665787" cy="4567238"/>
          </a:xfrm>
          <a:prstGeom prst="rect">
            <a:avLst/>
          </a:prstGeom>
          <a:noFill/>
          <a:ln w="9525">
            <a:noFill/>
            <a:miter lim="800000"/>
            <a:headEnd/>
            <a:tailEnd/>
          </a:ln>
        </p:spPr>
      </p:pic>
      <p:sp>
        <p:nvSpPr>
          <p:cNvPr id="25605" name="TextBox 5"/>
          <p:cNvSpPr txBox="1">
            <a:spLocks noChangeArrowheads="1"/>
          </p:cNvSpPr>
          <p:nvPr/>
        </p:nvSpPr>
        <p:spPr bwMode="auto">
          <a:xfrm>
            <a:off x="1274763" y="688975"/>
            <a:ext cx="1108075" cy="461963"/>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09545"/>
            <a:ext cx="8229600" cy="1066800"/>
          </a:xfrm>
        </p:spPr>
        <p:txBody>
          <a:bodyPr/>
          <a:lstStyle/>
          <a:p>
            <a:pPr eaLnBrk="1" hangingPunct="1"/>
            <a:r>
              <a:rPr lang="en-US" dirty="0" smtClean="0">
                <a:latin typeface="Arial" charset="0"/>
                <a:cs typeface="Arial" charset="0"/>
              </a:rPr>
              <a:t>Message Transfer (5)</a:t>
            </a:r>
          </a:p>
        </p:txBody>
      </p:sp>
      <p:sp>
        <p:nvSpPr>
          <p:cNvPr id="26627" name="Rectangle 3"/>
          <p:cNvSpPr>
            <a:spLocks noGrp="1" noChangeArrowheads="1"/>
          </p:cNvSpPr>
          <p:nvPr>
            <p:ph idx="1"/>
          </p:nvPr>
        </p:nvSpPr>
        <p:spPr>
          <a:xfrm>
            <a:off x="287338" y="3800468"/>
            <a:ext cx="8856662" cy="838200"/>
          </a:xfrm>
        </p:spPr>
        <p:txBody>
          <a:bodyPr/>
          <a:lstStyle/>
          <a:p>
            <a:pPr algn="ctr" eaLnBrk="1" hangingPunct="1">
              <a:buFontTx/>
              <a:buNone/>
            </a:pPr>
            <a:r>
              <a:rPr lang="en-US" dirty="0" smtClean="0">
                <a:latin typeface="Arial" charset="0"/>
                <a:cs typeface="Arial" charset="0"/>
              </a:rPr>
              <a:t>Some SMTP extensions.</a:t>
            </a:r>
          </a:p>
        </p:txBody>
      </p:sp>
      <p:pic>
        <p:nvPicPr>
          <p:cNvPr id="26628" name="Picture 3"/>
          <p:cNvPicPr>
            <a:picLocks noChangeAspect="1" noChangeArrowheads="1"/>
          </p:cNvPicPr>
          <p:nvPr/>
        </p:nvPicPr>
        <p:blipFill>
          <a:blip r:embed="rId2" cstate="print"/>
          <a:srcRect/>
          <a:stretch>
            <a:fillRect/>
          </a:stretch>
        </p:blipFill>
        <p:spPr bwMode="auto">
          <a:xfrm>
            <a:off x="638175" y="795332"/>
            <a:ext cx="7867650" cy="3038475"/>
          </a:xfrm>
          <a:prstGeom prst="rect">
            <a:avLst/>
          </a:prstGeom>
          <a:noFill/>
          <a:ln w="9525">
            <a:noFill/>
            <a:miter lim="800000"/>
            <a:headEnd/>
            <a:tailEnd/>
          </a:ln>
        </p:spPr>
      </p:pic>
      <p:sp>
        <p:nvSpPr>
          <p:cNvPr id="2" name="Rectangle 1"/>
          <p:cNvSpPr/>
          <p:nvPr/>
        </p:nvSpPr>
        <p:spPr>
          <a:xfrm>
            <a:off x="342891" y="4321179"/>
            <a:ext cx="8486783" cy="3046988"/>
          </a:xfrm>
          <a:prstGeom prst="rect">
            <a:avLst/>
          </a:prstGeom>
        </p:spPr>
        <p:txBody>
          <a:bodyPr wrap="square">
            <a:spAutoFit/>
          </a:bodyPr>
          <a:lstStyle/>
          <a:p>
            <a:pPr algn="just"/>
            <a:r>
              <a:rPr lang="en-US" sz="2400" dirty="0">
                <a:solidFill>
                  <a:srgbClr val="222222"/>
                </a:solidFill>
                <a:latin typeface="+mn-lt"/>
              </a:rPr>
              <a:t>The Internet Message Access Protocol Version 4rev2 (IMAP4rev2) allows a client to access and manipulate electronic mail messages on a server. IMAP4rev2 permits manipulation of mailboxes (remote message folders) in a way that is functionally equivalent to local folders. IMAP4rev2 also provides the capability for an offline client to resynchronize with the server</a:t>
            </a:r>
            <a:r>
              <a:rPr lang="en-US" sz="2400" dirty="0" smtClean="0">
                <a:solidFill>
                  <a:srgbClr val="222222"/>
                </a:solidFill>
                <a:latin typeface="+mn-lt"/>
              </a:rPr>
              <a:t>.</a:t>
            </a:r>
            <a:endParaRPr lang="en-US" sz="2400" dirty="0">
              <a:solidFill>
                <a:srgbClr val="222222"/>
              </a:solidFill>
              <a:latin typeface="+mn-lt"/>
            </a:endParaRPr>
          </a:p>
          <a:p>
            <a:pPr algn="just"/>
            <a:r>
              <a:rPr lang="en-US" sz="2400" dirty="0">
                <a:latin typeface="+mn-lt"/>
              </a:rPr>
              <a:t/>
            </a:r>
            <a:br>
              <a:rPr lang="en-US" sz="2400" dirty="0">
                <a:latin typeface="+mn-lt"/>
              </a:rPr>
            </a:br>
            <a:endParaRPr lang="en-US" sz="24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52395"/>
            <a:ext cx="8229600" cy="1066800"/>
          </a:xfrm>
        </p:spPr>
        <p:txBody>
          <a:bodyPr/>
          <a:lstStyle/>
          <a:p>
            <a:pPr eaLnBrk="1" hangingPunct="1"/>
            <a:r>
              <a:rPr lang="en-US" dirty="0" smtClean="0">
                <a:latin typeface="Arial" charset="0"/>
                <a:cs typeface="Arial" charset="0"/>
              </a:rPr>
              <a:t>Final Delivery (1)</a:t>
            </a:r>
          </a:p>
        </p:txBody>
      </p:sp>
      <p:sp>
        <p:nvSpPr>
          <p:cNvPr id="27651" name="Rectangle 3"/>
          <p:cNvSpPr>
            <a:spLocks noGrp="1" noChangeArrowheads="1"/>
          </p:cNvSpPr>
          <p:nvPr>
            <p:ph idx="1"/>
          </p:nvPr>
        </p:nvSpPr>
        <p:spPr>
          <a:xfrm>
            <a:off x="287338" y="6010275"/>
            <a:ext cx="8856662" cy="542925"/>
          </a:xfrm>
        </p:spPr>
        <p:txBody>
          <a:bodyPr/>
          <a:lstStyle/>
          <a:p>
            <a:pPr algn="ctr" eaLnBrk="1" hangingPunct="1">
              <a:buFontTx/>
              <a:buNone/>
            </a:pPr>
            <a:r>
              <a:rPr lang="en-US" dirty="0" smtClean="0">
                <a:latin typeface="Arial" charset="0"/>
                <a:cs typeface="Arial" charset="0"/>
              </a:rPr>
              <a:t>IMAP (version 4) commands.</a:t>
            </a:r>
          </a:p>
        </p:txBody>
      </p:sp>
      <p:pic>
        <p:nvPicPr>
          <p:cNvPr id="27652" name="Picture 2"/>
          <p:cNvPicPr>
            <a:picLocks noChangeAspect="1" noChangeArrowheads="1"/>
          </p:cNvPicPr>
          <p:nvPr/>
        </p:nvPicPr>
        <p:blipFill>
          <a:blip r:embed="rId2" cstate="print"/>
          <a:srcRect/>
          <a:stretch>
            <a:fillRect/>
          </a:stretch>
        </p:blipFill>
        <p:spPr bwMode="auto">
          <a:xfrm>
            <a:off x="600075" y="900113"/>
            <a:ext cx="7943850" cy="5057775"/>
          </a:xfrm>
          <a:prstGeom prst="rect">
            <a:avLst/>
          </a:prstGeom>
          <a:noFill/>
          <a:ln w="9525">
            <a:noFill/>
            <a:miter lim="800000"/>
            <a:headEnd/>
            <a:tailEnd/>
          </a:ln>
        </p:spPr>
      </p:pic>
      <p:sp>
        <p:nvSpPr>
          <p:cNvPr id="27653" name="TextBox 4"/>
          <p:cNvSpPr txBox="1">
            <a:spLocks noChangeArrowheads="1"/>
          </p:cNvSpPr>
          <p:nvPr/>
        </p:nvSpPr>
        <p:spPr bwMode="auto">
          <a:xfrm>
            <a:off x="495300" y="5786438"/>
            <a:ext cx="1108075" cy="461962"/>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6193"/>
            <a:ext cx="8229600" cy="1066800"/>
          </a:xfrm>
        </p:spPr>
        <p:txBody>
          <a:bodyPr/>
          <a:lstStyle/>
          <a:p>
            <a:pPr eaLnBrk="1" hangingPunct="1"/>
            <a:r>
              <a:rPr lang="en-US" dirty="0" smtClean="0">
                <a:latin typeface="Arial" charset="0"/>
                <a:cs typeface="Arial" charset="0"/>
              </a:rPr>
              <a:t>Final Delivery (2)</a:t>
            </a:r>
          </a:p>
        </p:txBody>
      </p:sp>
      <p:sp>
        <p:nvSpPr>
          <p:cNvPr id="28675" name="Rectangle 3"/>
          <p:cNvSpPr>
            <a:spLocks noGrp="1" noChangeArrowheads="1"/>
          </p:cNvSpPr>
          <p:nvPr>
            <p:ph idx="1"/>
          </p:nvPr>
        </p:nvSpPr>
        <p:spPr>
          <a:xfrm>
            <a:off x="287338" y="6100763"/>
            <a:ext cx="8856662" cy="452437"/>
          </a:xfrm>
        </p:spPr>
        <p:txBody>
          <a:bodyPr/>
          <a:lstStyle/>
          <a:p>
            <a:pPr algn="ctr" eaLnBrk="1" hangingPunct="1">
              <a:buFontTx/>
              <a:buNone/>
            </a:pPr>
            <a:r>
              <a:rPr lang="en-US" smtClean="0">
                <a:latin typeface="Arial" charset="0"/>
                <a:cs typeface="Arial" charset="0"/>
              </a:rPr>
              <a:t>IMAP (version 4) commands.</a:t>
            </a:r>
          </a:p>
        </p:txBody>
      </p:sp>
      <p:sp>
        <p:nvSpPr>
          <p:cNvPr id="28676" name="TextBox 4"/>
          <p:cNvSpPr txBox="1">
            <a:spLocks noChangeArrowheads="1"/>
          </p:cNvSpPr>
          <p:nvPr/>
        </p:nvSpPr>
        <p:spPr bwMode="auto">
          <a:xfrm>
            <a:off x="314325" y="479425"/>
            <a:ext cx="1109663" cy="461963"/>
          </a:xfrm>
          <a:prstGeom prst="rect">
            <a:avLst/>
          </a:prstGeom>
          <a:noFill/>
          <a:ln w="9525">
            <a:noFill/>
            <a:miter lim="800000"/>
            <a:headEnd/>
            <a:tailEnd/>
          </a:ln>
        </p:spPr>
        <p:txBody>
          <a:bodyPr>
            <a:spAutoFit/>
          </a:bodyPr>
          <a:lstStyle/>
          <a:p>
            <a:r>
              <a:rPr lang="en-US" sz="2400" b="1"/>
              <a:t>. . .</a:t>
            </a:r>
          </a:p>
        </p:txBody>
      </p:sp>
      <p:pic>
        <p:nvPicPr>
          <p:cNvPr id="28677" name="Picture 2"/>
          <p:cNvPicPr>
            <a:picLocks noChangeAspect="1" noChangeArrowheads="1"/>
          </p:cNvPicPr>
          <p:nvPr/>
        </p:nvPicPr>
        <p:blipFill>
          <a:blip r:embed="rId2" cstate="print"/>
          <a:srcRect/>
          <a:stretch>
            <a:fillRect/>
          </a:stretch>
        </p:blipFill>
        <p:spPr bwMode="auto">
          <a:xfrm>
            <a:off x="1276350" y="1132307"/>
            <a:ext cx="6724650" cy="5001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The World Wide Web</a:t>
            </a:r>
          </a:p>
        </p:txBody>
      </p:sp>
      <p:sp>
        <p:nvSpPr>
          <p:cNvPr id="29699" name="Rectangle 3"/>
          <p:cNvSpPr>
            <a:spLocks noGrp="1" noChangeArrowheads="1"/>
          </p:cNvSpPr>
          <p:nvPr>
            <p:ph idx="1"/>
          </p:nvPr>
        </p:nvSpPr>
        <p:spPr>
          <a:xfrm>
            <a:off x="419100" y="2033588"/>
            <a:ext cx="8724900" cy="4519612"/>
          </a:xfrm>
        </p:spPr>
        <p:txBody>
          <a:bodyPr/>
          <a:lstStyle/>
          <a:p>
            <a:pPr eaLnBrk="1" hangingPunct="1">
              <a:buFontTx/>
              <a:buChar char="•"/>
            </a:pPr>
            <a:r>
              <a:rPr lang="en-US" sz="3200" smtClean="0">
                <a:latin typeface="Arial" charset="0"/>
                <a:cs typeface="Arial" charset="0"/>
              </a:rPr>
              <a:t>Architectural overview</a:t>
            </a:r>
          </a:p>
          <a:p>
            <a:pPr eaLnBrk="1" hangingPunct="1">
              <a:buFontTx/>
              <a:buChar char="•"/>
            </a:pPr>
            <a:r>
              <a:rPr lang="en-US" sz="3200" smtClean="0">
                <a:latin typeface="Arial" charset="0"/>
                <a:cs typeface="Arial" charset="0"/>
              </a:rPr>
              <a:t>Static web pages</a:t>
            </a:r>
          </a:p>
          <a:p>
            <a:pPr eaLnBrk="1" hangingPunct="1">
              <a:buFontTx/>
              <a:buChar char="•"/>
            </a:pPr>
            <a:r>
              <a:rPr lang="en-US" sz="3200" smtClean="0">
                <a:latin typeface="Arial" charset="0"/>
                <a:cs typeface="Arial" charset="0"/>
              </a:rPr>
              <a:t>Dynamic web pages, web applications</a:t>
            </a:r>
          </a:p>
          <a:p>
            <a:pPr eaLnBrk="1" hangingPunct="1">
              <a:buFontTx/>
              <a:buChar char="•"/>
            </a:pPr>
            <a:r>
              <a:rPr lang="en-US" sz="3200" smtClean="0">
                <a:latin typeface="Arial" charset="0"/>
                <a:cs typeface="Arial" charset="0"/>
              </a:rPr>
              <a:t>The hypertext transfer protocol</a:t>
            </a:r>
          </a:p>
          <a:p>
            <a:pPr eaLnBrk="1" hangingPunct="1">
              <a:buFontTx/>
              <a:buChar char="•"/>
            </a:pPr>
            <a:r>
              <a:rPr lang="en-US" sz="3200" smtClean="0">
                <a:latin typeface="Arial" charset="0"/>
                <a:cs typeface="Arial" charset="0"/>
              </a:rPr>
              <a:t>The mobile web</a:t>
            </a:r>
          </a:p>
          <a:p>
            <a:pPr eaLnBrk="1" hangingPunct="1">
              <a:buFontTx/>
              <a:buChar char="•"/>
            </a:pPr>
            <a:r>
              <a:rPr lang="en-US" sz="3200" smtClean="0">
                <a:latin typeface="Arial" charset="0"/>
                <a:cs typeface="Arial" charset="0"/>
              </a:rPr>
              <a:t>Web search</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989013"/>
          </a:xfrm>
        </p:spPr>
        <p:txBody>
          <a:bodyPr/>
          <a:lstStyle/>
          <a:p>
            <a:pPr eaLnBrk="1" hangingPunct="1"/>
            <a:r>
              <a:rPr lang="en-US" smtClean="0">
                <a:latin typeface="Arial" charset="0"/>
                <a:cs typeface="Arial" charset="0"/>
              </a:rPr>
              <a:t>Architectural Overview (1)</a:t>
            </a:r>
          </a:p>
        </p:txBody>
      </p:sp>
      <p:sp>
        <p:nvSpPr>
          <p:cNvPr id="30723" name="Rectangle 3"/>
          <p:cNvSpPr>
            <a:spLocks noGrp="1" noChangeArrowheads="1"/>
          </p:cNvSpPr>
          <p:nvPr>
            <p:ph idx="1"/>
          </p:nvPr>
        </p:nvSpPr>
        <p:spPr>
          <a:xfrm>
            <a:off x="287338" y="5951538"/>
            <a:ext cx="8856662" cy="601662"/>
          </a:xfrm>
        </p:spPr>
        <p:txBody>
          <a:bodyPr/>
          <a:lstStyle/>
          <a:p>
            <a:pPr algn="ctr" eaLnBrk="1" hangingPunct="1">
              <a:buFontTx/>
              <a:buNone/>
            </a:pPr>
            <a:r>
              <a:rPr lang="en-US" smtClean="0">
                <a:latin typeface="Arial" charset="0"/>
                <a:cs typeface="Arial" charset="0"/>
              </a:rPr>
              <a:t>Architecture of the Web.</a:t>
            </a:r>
          </a:p>
        </p:txBody>
      </p:sp>
      <p:pic>
        <p:nvPicPr>
          <p:cNvPr id="30724" name="Picture 2"/>
          <p:cNvPicPr>
            <a:picLocks noChangeAspect="1" noChangeArrowheads="1"/>
          </p:cNvPicPr>
          <p:nvPr/>
        </p:nvPicPr>
        <p:blipFill>
          <a:blip r:embed="rId2" cstate="print"/>
          <a:srcRect/>
          <a:stretch>
            <a:fillRect/>
          </a:stretch>
        </p:blipFill>
        <p:spPr bwMode="auto">
          <a:xfrm>
            <a:off x="687388" y="819150"/>
            <a:ext cx="7856537"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Architectural Overview (2)</a:t>
            </a:r>
          </a:p>
        </p:txBody>
      </p:sp>
      <p:sp>
        <p:nvSpPr>
          <p:cNvPr id="7171" name="Rectangle 3"/>
          <p:cNvSpPr>
            <a:spLocks noGrp="1" noChangeArrowheads="1"/>
          </p:cNvSpPr>
          <p:nvPr>
            <p:ph idx="1"/>
          </p:nvPr>
        </p:nvSpPr>
        <p:spPr>
          <a:xfrm>
            <a:off x="515938" y="1943100"/>
            <a:ext cx="8027987" cy="4519613"/>
          </a:xfrm>
        </p:spPr>
        <p:txBody>
          <a:bodyPr/>
          <a:lstStyle/>
          <a:p>
            <a:pPr marL="0" indent="0">
              <a:buFontTx/>
              <a:buNone/>
              <a:defRPr/>
            </a:pPr>
            <a:r>
              <a:rPr lang="en-US" sz="3200" dirty="0" smtClean="0"/>
              <a:t>Three questions had to be answered before a selected page could be displayed:</a:t>
            </a:r>
          </a:p>
          <a:p>
            <a:pPr>
              <a:buFont typeface="+mj-lt"/>
              <a:buAutoNum type="arabicPeriod"/>
              <a:defRPr/>
            </a:pPr>
            <a:r>
              <a:rPr lang="en-US" sz="3200" dirty="0" smtClean="0"/>
              <a:t>What is the page called?</a:t>
            </a:r>
          </a:p>
          <a:p>
            <a:pPr>
              <a:buFont typeface="+mj-lt"/>
              <a:buAutoNum type="arabicPeriod"/>
              <a:defRPr/>
            </a:pPr>
            <a:r>
              <a:rPr lang="en-US" sz="3200" dirty="0" smtClean="0"/>
              <a:t>Where is the page located?</a:t>
            </a:r>
          </a:p>
          <a:p>
            <a:pPr>
              <a:buFont typeface="+mj-lt"/>
              <a:buAutoNum type="arabicPeriod"/>
              <a:defRPr/>
            </a:pPr>
            <a:r>
              <a:rPr lang="en-US" sz="3200" dirty="0" smtClean="0"/>
              <a:t>How can the page be accessed?</a:t>
            </a:r>
            <a:endParaRPr lang="en-US" sz="32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Architectural Overview (3)</a:t>
            </a:r>
          </a:p>
        </p:txBody>
      </p:sp>
      <p:sp>
        <p:nvSpPr>
          <p:cNvPr id="32771" name="Rectangle 3"/>
          <p:cNvSpPr>
            <a:spLocks noGrp="1" noChangeArrowheads="1"/>
          </p:cNvSpPr>
          <p:nvPr>
            <p:ph idx="1"/>
          </p:nvPr>
        </p:nvSpPr>
        <p:spPr>
          <a:xfrm>
            <a:off x="203200" y="1385888"/>
            <a:ext cx="8867775" cy="4519612"/>
          </a:xfrm>
        </p:spPr>
        <p:txBody>
          <a:bodyPr/>
          <a:lstStyle/>
          <a:p>
            <a:pPr>
              <a:buFontTx/>
              <a:buNone/>
            </a:pPr>
            <a:r>
              <a:rPr lang="en-US" sz="2400" dirty="0" smtClean="0">
                <a:latin typeface="Arial" charset="0"/>
                <a:cs typeface="Arial" charset="0"/>
              </a:rPr>
              <a:t>Steps that occur when link is selected:</a:t>
            </a:r>
          </a:p>
          <a:p>
            <a:pPr>
              <a:buFont typeface="Times New Roman" pitchFamily="18" charset="0"/>
              <a:buAutoNum type="arabicPeriod"/>
            </a:pPr>
            <a:r>
              <a:rPr lang="en-US" sz="2400" dirty="0" smtClean="0">
                <a:latin typeface="Arial" charset="0"/>
                <a:cs typeface="Arial" charset="0"/>
              </a:rPr>
              <a:t>Browser determines the URL</a:t>
            </a:r>
          </a:p>
          <a:p>
            <a:pPr>
              <a:buFont typeface="Times New Roman" pitchFamily="18" charset="0"/>
              <a:buAutoNum type="arabicPeriod"/>
            </a:pPr>
            <a:r>
              <a:rPr lang="en-US" sz="2400" dirty="0" smtClean="0">
                <a:latin typeface="Arial" charset="0"/>
                <a:cs typeface="Arial" charset="0"/>
              </a:rPr>
              <a:t>Browser asks DNS for the IP address of the server</a:t>
            </a:r>
          </a:p>
          <a:p>
            <a:pPr>
              <a:buFont typeface="Times New Roman" pitchFamily="18" charset="0"/>
              <a:buAutoNum type="arabicPeriod"/>
            </a:pPr>
            <a:r>
              <a:rPr lang="en-US" sz="2400" dirty="0" smtClean="0">
                <a:latin typeface="Arial" charset="0"/>
                <a:cs typeface="Arial" charset="0"/>
              </a:rPr>
              <a:t>DNS replies</a:t>
            </a:r>
          </a:p>
          <a:p>
            <a:pPr>
              <a:buFont typeface="Times New Roman" pitchFamily="18" charset="0"/>
              <a:buAutoNum type="arabicPeriod"/>
            </a:pPr>
            <a:r>
              <a:rPr lang="en-US" sz="2400" dirty="0" smtClean="0">
                <a:latin typeface="Arial" charset="0"/>
                <a:cs typeface="Arial" charset="0"/>
              </a:rPr>
              <a:t>The browser makes a TCP connection</a:t>
            </a:r>
          </a:p>
          <a:p>
            <a:pPr>
              <a:buFont typeface="Times New Roman" pitchFamily="18" charset="0"/>
              <a:buAutoNum type="arabicPeriod"/>
            </a:pPr>
            <a:r>
              <a:rPr lang="en-US" sz="2400" dirty="0" smtClean="0">
                <a:latin typeface="Arial" charset="0"/>
                <a:cs typeface="Arial" charset="0"/>
              </a:rPr>
              <a:t>Sends HTTP request for the page </a:t>
            </a:r>
          </a:p>
          <a:p>
            <a:pPr>
              <a:buFont typeface="Times New Roman" pitchFamily="18" charset="0"/>
              <a:buAutoNum type="arabicPeriod"/>
            </a:pPr>
            <a:r>
              <a:rPr lang="en-US" sz="2400" dirty="0" smtClean="0">
                <a:latin typeface="Arial" charset="0"/>
                <a:cs typeface="Arial" charset="0"/>
              </a:rPr>
              <a:t>Server sends the page as HTTP response</a:t>
            </a:r>
          </a:p>
          <a:p>
            <a:pPr>
              <a:buFont typeface="Times New Roman" pitchFamily="18" charset="0"/>
              <a:buAutoNum type="arabicPeriod"/>
            </a:pPr>
            <a:r>
              <a:rPr lang="en-US" sz="2400" dirty="0" smtClean="0">
                <a:latin typeface="Arial" charset="0"/>
                <a:cs typeface="Arial" charset="0"/>
              </a:rPr>
              <a:t>Browser fetches other URLs as needed</a:t>
            </a:r>
          </a:p>
          <a:p>
            <a:pPr>
              <a:buFont typeface="Times New Roman" pitchFamily="18" charset="0"/>
              <a:buAutoNum type="arabicPeriod"/>
            </a:pPr>
            <a:r>
              <a:rPr lang="en-US" sz="2400" dirty="0" smtClean="0">
                <a:latin typeface="Arial" charset="0"/>
                <a:cs typeface="Arial" charset="0"/>
              </a:rPr>
              <a:t>The browser displays the page</a:t>
            </a:r>
          </a:p>
          <a:p>
            <a:pPr>
              <a:buFont typeface="Times New Roman" pitchFamily="18" charset="0"/>
              <a:buAutoNum type="arabicPeriod"/>
            </a:pPr>
            <a:r>
              <a:rPr lang="en-US" sz="2400" dirty="0" smtClean="0">
                <a:latin typeface="Arial" charset="0"/>
                <a:cs typeface="Arial" charset="0"/>
              </a:rPr>
              <a:t>The TCP connections are released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9530"/>
            <a:ext cx="8229600" cy="407199"/>
          </a:xfrm>
        </p:spPr>
        <p:txBody>
          <a:bodyPr/>
          <a:lstStyle/>
          <a:p>
            <a:pPr eaLnBrk="1" hangingPunct="1"/>
            <a:r>
              <a:rPr lang="en-US" sz="2800" dirty="0" smtClean="0">
                <a:latin typeface="Arial" charset="0"/>
                <a:cs typeface="Arial" charset="0"/>
              </a:rPr>
              <a:t>Architectural Overview (4)</a:t>
            </a:r>
          </a:p>
        </p:txBody>
      </p:sp>
      <p:sp>
        <p:nvSpPr>
          <p:cNvPr id="34819" name="Rectangle 3"/>
          <p:cNvSpPr>
            <a:spLocks noGrp="1" noChangeArrowheads="1"/>
          </p:cNvSpPr>
          <p:nvPr>
            <p:ph idx="1"/>
          </p:nvPr>
        </p:nvSpPr>
        <p:spPr>
          <a:xfrm>
            <a:off x="173037" y="3448423"/>
            <a:ext cx="8856662" cy="404813"/>
          </a:xfrm>
        </p:spPr>
        <p:txBody>
          <a:bodyPr/>
          <a:lstStyle/>
          <a:p>
            <a:pPr algn="ctr" eaLnBrk="1" hangingPunct="1">
              <a:buFontTx/>
              <a:buNone/>
            </a:pPr>
            <a:r>
              <a:rPr lang="en-US" sz="2400" dirty="0" smtClean="0">
                <a:solidFill>
                  <a:srgbClr val="FF0000"/>
                </a:solidFill>
                <a:latin typeface="Arial" charset="0"/>
                <a:cs typeface="Arial" charset="0"/>
              </a:rPr>
              <a:t>Some common URL schemes.</a:t>
            </a:r>
          </a:p>
        </p:txBody>
      </p:sp>
      <p:pic>
        <p:nvPicPr>
          <p:cNvPr id="34820" name="Picture 2"/>
          <p:cNvPicPr>
            <a:picLocks noChangeAspect="1" noChangeArrowheads="1"/>
          </p:cNvPicPr>
          <p:nvPr/>
        </p:nvPicPr>
        <p:blipFill>
          <a:blip r:embed="rId2" cstate="print"/>
          <a:srcRect/>
          <a:stretch>
            <a:fillRect/>
          </a:stretch>
        </p:blipFill>
        <p:spPr bwMode="auto">
          <a:xfrm>
            <a:off x="671512" y="477768"/>
            <a:ext cx="7158037" cy="3104875"/>
          </a:xfrm>
          <a:prstGeom prst="rect">
            <a:avLst/>
          </a:prstGeom>
          <a:noFill/>
          <a:ln w="9525">
            <a:noFill/>
            <a:miter lim="800000"/>
            <a:headEnd/>
            <a:tailEnd/>
          </a:ln>
        </p:spPr>
      </p:pic>
      <p:sp>
        <p:nvSpPr>
          <p:cNvPr id="2" name="Rectangle 1"/>
          <p:cNvSpPr/>
          <p:nvPr/>
        </p:nvSpPr>
        <p:spPr>
          <a:xfrm>
            <a:off x="173037" y="3867524"/>
            <a:ext cx="8728075" cy="2554545"/>
          </a:xfrm>
          <a:prstGeom prst="rect">
            <a:avLst/>
          </a:prstGeom>
        </p:spPr>
        <p:txBody>
          <a:bodyPr wrap="square">
            <a:spAutoFit/>
          </a:bodyPr>
          <a:lstStyle/>
          <a:p>
            <a:pPr algn="just"/>
            <a:r>
              <a:rPr lang="en-US" sz="2000" dirty="0">
                <a:solidFill>
                  <a:srgbClr val="202122"/>
                </a:solidFill>
                <a:latin typeface="+mn-lt"/>
              </a:rPr>
              <a:t>The </a:t>
            </a:r>
            <a:r>
              <a:rPr lang="en-US" sz="2000" b="1" dirty="0">
                <a:solidFill>
                  <a:srgbClr val="FF0000"/>
                </a:solidFill>
                <a:latin typeface="+mn-lt"/>
              </a:rPr>
              <a:t>Session Initiation Protocol</a:t>
            </a:r>
            <a:r>
              <a:rPr lang="en-US" sz="2000" dirty="0">
                <a:solidFill>
                  <a:srgbClr val="FF0000"/>
                </a:solidFill>
                <a:latin typeface="+mn-lt"/>
              </a:rPr>
              <a:t> (</a:t>
            </a:r>
            <a:r>
              <a:rPr lang="en-US" sz="2000" b="1" dirty="0">
                <a:solidFill>
                  <a:srgbClr val="FF0000"/>
                </a:solidFill>
                <a:latin typeface="+mn-lt"/>
              </a:rPr>
              <a:t>SIP</a:t>
            </a:r>
            <a:r>
              <a:rPr lang="en-US" sz="2000" dirty="0">
                <a:solidFill>
                  <a:srgbClr val="FF0000"/>
                </a:solidFill>
                <a:latin typeface="+mn-lt"/>
              </a:rPr>
              <a:t>) </a:t>
            </a:r>
            <a:r>
              <a:rPr lang="en-US" sz="2000" dirty="0">
                <a:solidFill>
                  <a:srgbClr val="202122"/>
                </a:solidFill>
                <a:latin typeface="+mn-lt"/>
              </a:rPr>
              <a:t>is a </a:t>
            </a:r>
            <a:r>
              <a:rPr lang="en-US" sz="2000" dirty="0">
                <a:solidFill>
                  <a:srgbClr val="0645AD"/>
                </a:solidFill>
                <a:latin typeface="+mn-lt"/>
              </a:rPr>
              <a:t>signaling protocol</a:t>
            </a:r>
            <a:r>
              <a:rPr lang="en-US" sz="2000" dirty="0">
                <a:solidFill>
                  <a:srgbClr val="202122"/>
                </a:solidFill>
                <a:latin typeface="+mn-lt"/>
              </a:rPr>
              <a:t> used for initiating, maintaining, and terminating </a:t>
            </a:r>
            <a:r>
              <a:rPr lang="en-US" sz="2000" dirty="0">
                <a:solidFill>
                  <a:srgbClr val="0645AD"/>
                </a:solidFill>
                <a:latin typeface="+mn-lt"/>
              </a:rPr>
              <a:t>communication sessions</a:t>
            </a:r>
            <a:r>
              <a:rPr lang="en-US" sz="2000" dirty="0">
                <a:solidFill>
                  <a:srgbClr val="202122"/>
                </a:solidFill>
                <a:latin typeface="+mn-lt"/>
              </a:rPr>
              <a:t> that include voice, video and messaging </a:t>
            </a:r>
            <a:r>
              <a:rPr lang="en-US" sz="2000" dirty="0" smtClean="0">
                <a:solidFill>
                  <a:srgbClr val="202122"/>
                </a:solidFill>
                <a:latin typeface="+mn-lt"/>
              </a:rPr>
              <a:t>applications.</a:t>
            </a:r>
            <a:r>
              <a:rPr lang="en-US" sz="2000" dirty="0">
                <a:latin typeface="+mn-lt"/>
              </a:rPr>
              <a:t> SIP is used in </a:t>
            </a:r>
            <a:r>
              <a:rPr lang="en-US" sz="2000" dirty="0">
                <a:solidFill>
                  <a:srgbClr val="0645AD"/>
                </a:solidFill>
                <a:latin typeface="+mn-lt"/>
              </a:rPr>
              <a:t>Internet telephony</a:t>
            </a:r>
            <a:r>
              <a:rPr lang="en-US" sz="2000" dirty="0">
                <a:latin typeface="+mn-lt"/>
              </a:rPr>
              <a:t>, in private IP telephone systems, as well as mobile phone calling over LTE (</a:t>
            </a:r>
            <a:r>
              <a:rPr lang="en-US" sz="2000" dirty="0" err="1" smtClean="0">
                <a:latin typeface="+mn-lt"/>
                <a:hlinkClick r:id="rId3" tooltip="VoLTE"/>
              </a:rPr>
              <a:t>VoLTE</a:t>
            </a:r>
            <a:r>
              <a:rPr lang="en-US" sz="2000" dirty="0">
                <a:latin typeface="+mn-lt"/>
              </a:rPr>
              <a:t>-Voice over Long-Term Evolution).</a:t>
            </a:r>
          </a:p>
          <a:p>
            <a:pPr algn="just"/>
            <a:r>
              <a:rPr lang="en-US" sz="2000" b="1" dirty="0">
                <a:solidFill>
                  <a:srgbClr val="FF0000"/>
                </a:solidFill>
                <a:latin typeface="+mn-lt"/>
              </a:rPr>
              <a:t>Real Time Streaming Protocol (RTSP) </a:t>
            </a:r>
            <a:r>
              <a:rPr lang="en-US" sz="2000" dirty="0">
                <a:latin typeface="+mn-lt"/>
              </a:rPr>
              <a:t>is an application-level network communication system that transfers real-time data from multimedia to an endpoint device by communicating directly with the server streaming the data.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latin typeface="Arial" charset="0"/>
                <a:cs typeface="Arial" charset="0"/>
              </a:rPr>
              <a:t>Architectural Overview (5)</a:t>
            </a:r>
          </a:p>
        </p:txBody>
      </p:sp>
      <p:sp>
        <p:nvSpPr>
          <p:cNvPr id="8195" name="Rectangle 3"/>
          <p:cNvSpPr>
            <a:spLocks noGrp="1" noChangeArrowheads="1"/>
          </p:cNvSpPr>
          <p:nvPr>
            <p:ph idx="1"/>
          </p:nvPr>
        </p:nvSpPr>
        <p:spPr>
          <a:xfrm>
            <a:off x="287338" y="5715000"/>
            <a:ext cx="8856662" cy="838200"/>
          </a:xfrm>
        </p:spPr>
        <p:txBody>
          <a:bodyPr/>
          <a:lstStyle/>
          <a:p>
            <a:pPr algn="ctr" eaLnBrk="1" hangingPunct="1">
              <a:buFontTx/>
              <a:buNone/>
              <a:defRPr/>
            </a:pPr>
            <a:r>
              <a:rPr lang="en-US" dirty="0" smtClean="0">
                <a:solidFill>
                  <a:schemeClr val="accent6">
                    <a:lumMod val="75000"/>
                  </a:schemeClr>
                </a:solidFill>
              </a:rPr>
              <a:t>(a) </a:t>
            </a:r>
            <a:r>
              <a:rPr lang="en-US" dirty="0" smtClean="0"/>
              <a:t>A browser plug-in. </a:t>
            </a:r>
            <a:r>
              <a:rPr lang="en-US" dirty="0" smtClean="0">
                <a:solidFill>
                  <a:schemeClr val="accent6">
                    <a:lumMod val="75000"/>
                  </a:schemeClr>
                </a:solidFill>
              </a:rPr>
              <a:t>(b) </a:t>
            </a:r>
            <a:r>
              <a:rPr lang="en-US" dirty="0" smtClean="0"/>
              <a:t>A helper application.</a:t>
            </a:r>
            <a:endParaRPr lang="en-US" dirty="0" smtClean="0">
              <a:latin typeface="Arial" charset="0"/>
              <a:cs typeface="Arial" charset="0"/>
            </a:endParaRPr>
          </a:p>
        </p:txBody>
      </p:sp>
      <p:pic>
        <p:nvPicPr>
          <p:cNvPr id="35844" name="Picture 2"/>
          <p:cNvPicPr>
            <a:picLocks noChangeAspect="1" noChangeArrowheads="1"/>
          </p:cNvPicPr>
          <p:nvPr/>
        </p:nvPicPr>
        <p:blipFill>
          <a:blip r:embed="rId2" cstate="print"/>
          <a:srcRect/>
          <a:stretch>
            <a:fillRect/>
          </a:stretch>
        </p:blipFill>
        <p:spPr bwMode="auto">
          <a:xfrm>
            <a:off x="696913" y="1798638"/>
            <a:ext cx="7827962"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latin typeface="Arial" charset="0"/>
                <a:cs typeface="Arial" charset="0"/>
              </a:rPr>
              <a:t>The DNS Name Space (1)</a:t>
            </a:r>
          </a:p>
        </p:txBody>
      </p:sp>
      <p:sp>
        <p:nvSpPr>
          <p:cNvPr id="81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 portion of the Internet domain name space.</a:t>
            </a:r>
          </a:p>
        </p:txBody>
      </p:sp>
      <p:pic>
        <p:nvPicPr>
          <p:cNvPr id="8196" name="Picture 5"/>
          <p:cNvPicPr>
            <a:picLocks noChangeAspect="1" noChangeArrowheads="1"/>
          </p:cNvPicPr>
          <p:nvPr/>
        </p:nvPicPr>
        <p:blipFill>
          <a:blip r:embed="rId2" cstate="print"/>
          <a:srcRect/>
          <a:stretch>
            <a:fillRect/>
          </a:stretch>
        </p:blipFill>
        <p:spPr bwMode="auto">
          <a:xfrm>
            <a:off x="209550" y="1679575"/>
            <a:ext cx="8713788"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Architectural Overview (6)</a:t>
            </a:r>
          </a:p>
        </p:txBody>
      </p:sp>
      <p:sp>
        <p:nvSpPr>
          <p:cNvPr id="36867" name="Rectangle 3"/>
          <p:cNvSpPr>
            <a:spLocks noGrp="1" noChangeArrowheads="1"/>
          </p:cNvSpPr>
          <p:nvPr>
            <p:ph idx="1"/>
          </p:nvPr>
        </p:nvSpPr>
        <p:spPr>
          <a:xfrm>
            <a:off x="644525" y="1889125"/>
            <a:ext cx="8499475" cy="4664075"/>
          </a:xfrm>
        </p:spPr>
        <p:txBody>
          <a:bodyPr/>
          <a:lstStyle/>
          <a:p>
            <a:pPr eaLnBrk="1" hangingPunct="1">
              <a:buFontTx/>
              <a:buNone/>
            </a:pPr>
            <a:r>
              <a:rPr lang="en-US" sz="3200" dirty="0" smtClean="0">
                <a:latin typeface="Arial" charset="0"/>
                <a:cs typeface="Arial" charset="0"/>
              </a:rPr>
              <a:t>Steps server performs in main loop</a:t>
            </a:r>
          </a:p>
          <a:p>
            <a:pPr>
              <a:buFont typeface="Times New Roman" pitchFamily="18" charset="0"/>
              <a:buAutoNum type="arabicPeriod"/>
            </a:pPr>
            <a:r>
              <a:rPr lang="en-US" sz="3200" dirty="0" smtClean="0">
                <a:latin typeface="Arial" charset="0"/>
                <a:cs typeface="Arial" charset="0"/>
              </a:rPr>
              <a:t>Accept a TCP connection from client</a:t>
            </a:r>
          </a:p>
          <a:p>
            <a:pPr>
              <a:buFont typeface="Times New Roman" pitchFamily="18" charset="0"/>
              <a:buAutoNum type="arabicPeriod"/>
            </a:pPr>
            <a:r>
              <a:rPr lang="en-US" sz="3200" dirty="0" smtClean="0">
                <a:latin typeface="Arial" charset="0"/>
                <a:cs typeface="Arial" charset="0"/>
              </a:rPr>
              <a:t>Get path to page, name of file requested.</a:t>
            </a:r>
          </a:p>
          <a:p>
            <a:pPr>
              <a:buFont typeface="Times New Roman" pitchFamily="18" charset="0"/>
              <a:buAutoNum type="arabicPeriod"/>
            </a:pPr>
            <a:r>
              <a:rPr lang="en-US" sz="3200" dirty="0" smtClean="0">
                <a:latin typeface="Arial" charset="0"/>
                <a:cs typeface="Arial" charset="0"/>
              </a:rPr>
              <a:t>Get the file (from disk).</a:t>
            </a:r>
          </a:p>
          <a:p>
            <a:pPr>
              <a:buFont typeface="Times New Roman" pitchFamily="18" charset="0"/>
              <a:buAutoNum type="arabicPeriod"/>
            </a:pPr>
            <a:r>
              <a:rPr lang="en-US" sz="3200" dirty="0" smtClean="0">
                <a:latin typeface="Arial" charset="0"/>
                <a:cs typeface="Arial" charset="0"/>
              </a:rPr>
              <a:t>Send contents of the file to the client.</a:t>
            </a:r>
          </a:p>
          <a:p>
            <a:pPr>
              <a:buFont typeface="Times New Roman" pitchFamily="18" charset="0"/>
              <a:buAutoNum type="arabicPeriod"/>
            </a:pPr>
            <a:r>
              <a:rPr lang="en-US" sz="3200" dirty="0" smtClean="0">
                <a:latin typeface="Arial" charset="0"/>
                <a:cs typeface="Arial" charset="0"/>
              </a:rPr>
              <a:t>Release the TCP connection.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latin typeface="Arial" charset="0"/>
                <a:cs typeface="Arial" charset="0"/>
              </a:rPr>
              <a:t>Architectural Overview</a:t>
            </a:r>
          </a:p>
        </p:txBody>
      </p:sp>
      <p:sp>
        <p:nvSpPr>
          <p:cNvPr id="37891" name="Rectangle 3"/>
          <p:cNvSpPr>
            <a:spLocks noGrp="1" noChangeArrowheads="1"/>
          </p:cNvSpPr>
          <p:nvPr>
            <p:ph idx="1"/>
          </p:nvPr>
        </p:nvSpPr>
        <p:spPr>
          <a:xfrm>
            <a:off x="144463" y="5153025"/>
            <a:ext cx="8856662" cy="838200"/>
          </a:xfrm>
        </p:spPr>
        <p:txBody>
          <a:bodyPr/>
          <a:lstStyle/>
          <a:p>
            <a:pPr marL="0" indent="0" algn="ctr" eaLnBrk="1" hangingPunct="1">
              <a:buFontTx/>
              <a:buNone/>
            </a:pPr>
            <a:r>
              <a:rPr lang="en-US" b="1" dirty="0" smtClean="0">
                <a:solidFill>
                  <a:srgbClr val="FF0000"/>
                </a:solidFill>
                <a:latin typeface="Arial" charset="0"/>
                <a:cs typeface="Arial" charset="0"/>
              </a:rPr>
              <a:t>A multithreaded Web server with a front end </a:t>
            </a:r>
            <a:br>
              <a:rPr lang="en-US" b="1" dirty="0" smtClean="0">
                <a:solidFill>
                  <a:srgbClr val="FF0000"/>
                </a:solidFill>
                <a:latin typeface="Arial" charset="0"/>
                <a:cs typeface="Arial" charset="0"/>
              </a:rPr>
            </a:br>
            <a:r>
              <a:rPr lang="en-US" b="1" dirty="0" smtClean="0">
                <a:solidFill>
                  <a:srgbClr val="FF0000"/>
                </a:solidFill>
                <a:latin typeface="Arial" charset="0"/>
                <a:cs typeface="Arial" charset="0"/>
              </a:rPr>
              <a:t>and processing modules.</a:t>
            </a:r>
          </a:p>
        </p:txBody>
      </p:sp>
      <p:pic>
        <p:nvPicPr>
          <p:cNvPr id="37892" name="Picture 2"/>
          <p:cNvPicPr>
            <a:picLocks noChangeAspect="1" noChangeArrowheads="1"/>
          </p:cNvPicPr>
          <p:nvPr/>
        </p:nvPicPr>
        <p:blipFill>
          <a:blip r:embed="rId2" cstate="print"/>
          <a:srcRect/>
          <a:stretch>
            <a:fillRect/>
          </a:stretch>
        </p:blipFill>
        <p:spPr bwMode="auto">
          <a:xfrm>
            <a:off x="258763" y="1738313"/>
            <a:ext cx="8615362" cy="3205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Architectural Overview  </a:t>
            </a:r>
          </a:p>
        </p:txBody>
      </p:sp>
      <p:sp>
        <p:nvSpPr>
          <p:cNvPr id="7171" name="Rectangle 3"/>
          <p:cNvSpPr>
            <a:spLocks noGrp="1" noChangeArrowheads="1"/>
          </p:cNvSpPr>
          <p:nvPr>
            <p:ph idx="1"/>
          </p:nvPr>
        </p:nvSpPr>
        <p:spPr>
          <a:xfrm>
            <a:off x="674688" y="1517650"/>
            <a:ext cx="8469312" cy="4845050"/>
          </a:xfrm>
        </p:spPr>
        <p:txBody>
          <a:bodyPr/>
          <a:lstStyle/>
          <a:p>
            <a:pPr marL="457200" indent="-457200" eaLnBrk="1" hangingPunct="1">
              <a:buFontTx/>
              <a:buNone/>
            </a:pPr>
            <a:r>
              <a:rPr lang="en-US" sz="3000" smtClean="0">
                <a:latin typeface="Arial" charset="0"/>
                <a:cs typeface="Arial" charset="0"/>
              </a:rPr>
              <a:t>A processing module performs a series of steps:</a:t>
            </a:r>
          </a:p>
          <a:p>
            <a:pPr marL="457200" indent="-457200" eaLnBrk="1" hangingPunct="1">
              <a:buFontTx/>
              <a:buNone/>
            </a:pPr>
            <a:endParaRPr lang="en-US" sz="3000" smtClean="0">
              <a:latin typeface="Arial" charset="0"/>
              <a:cs typeface="Arial" charset="0"/>
            </a:endParaRPr>
          </a:p>
          <a:p>
            <a:pPr marL="457200" indent="-457200">
              <a:buFont typeface="Times New Roman" pitchFamily="18" charset="0"/>
              <a:buAutoNum type="arabicPeriod"/>
            </a:pPr>
            <a:r>
              <a:rPr lang="en-US" sz="2800" smtClean="0">
                <a:latin typeface="Arial" charset="0"/>
                <a:cs typeface="Arial" charset="0"/>
              </a:rPr>
              <a:t>Resolve name of Web page requested.</a:t>
            </a:r>
          </a:p>
          <a:p>
            <a:pPr marL="457200" indent="-457200">
              <a:buFont typeface="Times New Roman" pitchFamily="18" charset="0"/>
              <a:buAutoNum type="arabicPeriod"/>
            </a:pPr>
            <a:r>
              <a:rPr lang="en-US" sz="2800" smtClean="0">
                <a:latin typeface="Arial" charset="0"/>
                <a:cs typeface="Arial" charset="0"/>
              </a:rPr>
              <a:t>Perform access control on the Web page.</a:t>
            </a:r>
          </a:p>
          <a:p>
            <a:pPr marL="457200" indent="-457200">
              <a:buFont typeface="Times New Roman" pitchFamily="18" charset="0"/>
              <a:buAutoNum type="arabicPeriod"/>
            </a:pPr>
            <a:r>
              <a:rPr lang="en-US" sz="2800" smtClean="0">
                <a:latin typeface="Arial" charset="0"/>
                <a:cs typeface="Arial" charset="0"/>
              </a:rPr>
              <a:t>Check the cache.</a:t>
            </a:r>
          </a:p>
          <a:p>
            <a:pPr marL="457200" indent="-457200">
              <a:buFont typeface="Times New Roman" pitchFamily="18" charset="0"/>
              <a:buAutoNum type="arabicPeriod"/>
            </a:pPr>
            <a:r>
              <a:rPr lang="en-US" sz="2800" smtClean="0">
                <a:latin typeface="Arial" charset="0"/>
                <a:cs typeface="Arial" charset="0"/>
              </a:rPr>
              <a:t>Fetch requested page from disk or run program</a:t>
            </a:r>
          </a:p>
          <a:p>
            <a:pPr marL="457200" indent="-457200">
              <a:buFont typeface="Times New Roman" pitchFamily="18" charset="0"/>
              <a:buAutoNum type="arabicPeriod"/>
            </a:pPr>
            <a:r>
              <a:rPr lang="en-US" sz="2800" smtClean="0">
                <a:latin typeface="Arial" charset="0"/>
                <a:cs typeface="Arial" charset="0"/>
              </a:rPr>
              <a:t>Determine the rest of the response</a:t>
            </a:r>
          </a:p>
          <a:p>
            <a:pPr marL="457200" indent="-457200">
              <a:buFont typeface="Times New Roman" pitchFamily="18" charset="0"/>
              <a:buAutoNum type="arabicPeriod"/>
            </a:pPr>
            <a:r>
              <a:rPr lang="en-US" sz="2800" smtClean="0">
                <a:latin typeface="Arial" charset="0"/>
                <a:cs typeface="Arial" charset="0"/>
              </a:rPr>
              <a:t>Return the response to the client.</a:t>
            </a:r>
          </a:p>
          <a:p>
            <a:pPr marL="457200" indent="-457200">
              <a:buFont typeface="Times New Roman" pitchFamily="18" charset="0"/>
              <a:buAutoNum type="arabicPeriod"/>
            </a:pPr>
            <a:r>
              <a:rPr lang="en-US" sz="2800" smtClean="0">
                <a:latin typeface="Arial" charset="0"/>
                <a:cs typeface="Arial" charset="0"/>
              </a:rPr>
              <a:t>Make an entry in the server log.</a:t>
            </a:r>
          </a:p>
          <a:p>
            <a:pPr marL="457200" indent="-457200">
              <a:buFont typeface="Times New Roman" pitchFamily="18" charset="0"/>
              <a:buAutoNum type="arabicPeriod" startAt="5"/>
            </a:pPr>
            <a:endParaRPr lang="en-US" sz="2800" smtClean="0">
              <a:latin typeface="Arial" charset="0"/>
              <a:cs typeface="Arial" charset="0"/>
            </a:endParaRPr>
          </a:p>
          <a:p>
            <a:pPr marL="457200" indent="-457200">
              <a:buFont typeface="Times New Roman" pitchFamily="18" charset="0"/>
              <a:buNone/>
            </a:pPr>
            <a:r>
              <a:rPr lang="en-US" sz="2800" smtClean="0">
                <a:latin typeface="Arial" charset="0"/>
                <a:cs typeface="Arial" charset="0"/>
              </a:rPr>
              <a:t/>
            </a:r>
            <a:br>
              <a:rPr lang="en-US" sz="2800" smtClean="0">
                <a:latin typeface="Arial" charset="0"/>
                <a:cs typeface="Arial" charset="0"/>
              </a:rPr>
            </a:br>
            <a:endParaRPr lang="en-US" sz="2800" smtClean="0">
              <a:latin typeface="Arial"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Arial" charset="0"/>
                <a:cs typeface="Arial" charset="0"/>
              </a:rPr>
              <a:t>Architectural Overview  </a:t>
            </a:r>
          </a:p>
        </p:txBody>
      </p:sp>
      <p:sp>
        <p:nvSpPr>
          <p:cNvPr id="4096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Some examples of cookies</a:t>
            </a:r>
          </a:p>
        </p:txBody>
      </p:sp>
      <p:pic>
        <p:nvPicPr>
          <p:cNvPr id="40964" name="Picture 2"/>
          <p:cNvPicPr>
            <a:picLocks noChangeAspect="1" noChangeArrowheads="1"/>
          </p:cNvPicPr>
          <p:nvPr/>
        </p:nvPicPr>
        <p:blipFill>
          <a:blip r:embed="rId2" cstate="print"/>
          <a:srcRect/>
          <a:stretch>
            <a:fillRect/>
          </a:stretch>
        </p:blipFill>
        <p:spPr bwMode="auto">
          <a:xfrm>
            <a:off x="284163" y="2303463"/>
            <a:ext cx="8656637" cy="182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charset="0"/>
                <a:cs typeface="Arial" charset="0"/>
              </a:rPr>
              <a:t>Static Web Pages (1)</a:t>
            </a:r>
          </a:p>
        </p:txBody>
      </p:sp>
      <p:sp>
        <p:nvSpPr>
          <p:cNvPr id="4198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HTML for a sample Web page.</a:t>
            </a:r>
          </a:p>
        </p:txBody>
      </p:sp>
      <p:pic>
        <p:nvPicPr>
          <p:cNvPr id="41988" name="Picture 2"/>
          <p:cNvPicPr>
            <a:picLocks noChangeAspect="1" noChangeArrowheads="1"/>
          </p:cNvPicPr>
          <p:nvPr/>
        </p:nvPicPr>
        <p:blipFill>
          <a:blip r:embed="rId2" cstate="print"/>
          <a:srcRect/>
          <a:stretch>
            <a:fillRect/>
          </a:stretch>
        </p:blipFill>
        <p:spPr bwMode="auto">
          <a:xfrm>
            <a:off x="1390650" y="1135063"/>
            <a:ext cx="6334125"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charset="0"/>
                <a:cs typeface="Arial" charset="0"/>
              </a:rPr>
              <a:t>Static Web Pages (2)</a:t>
            </a:r>
          </a:p>
        </p:txBody>
      </p:sp>
      <p:sp>
        <p:nvSpPr>
          <p:cNvPr id="43011" name="Rectangle 3"/>
          <p:cNvSpPr>
            <a:spLocks noGrp="1" noChangeArrowheads="1"/>
          </p:cNvSpPr>
          <p:nvPr>
            <p:ph idx="1"/>
          </p:nvPr>
        </p:nvSpPr>
        <p:spPr>
          <a:xfrm>
            <a:off x="287338" y="5861050"/>
            <a:ext cx="8856662" cy="692150"/>
          </a:xfrm>
        </p:spPr>
        <p:txBody>
          <a:bodyPr/>
          <a:lstStyle/>
          <a:p>
            <a:pPr algn="ctr" eaLnBrk="1" hangingPunct="1">
              <a:buFontTx/>
              <a:buNone/>
            </a:pPr>
            <a:r>
              <a:rPr lang="en-US" smtClean="0">
                <a:latin typeface="Arial" charset="0"/>
                <a:cs typeface="Arial" charset="0"/>
              </a:rPr>
              <a:t>The formatted page.</a:t>
            </a:r>
          </a:p>
        </p:txBody>
      </p:sp>
      <p:pic>
        <p:nvPicPr>
          <p:cNvPr id="43012" name="Picture 2"/>
          <p:cNvPicPr>
            <a:picLocks noChangeAspect="1" noChangeArrowheads="1"/>
          </p:cNvPicPr>
          <p:nvPr/>
        </p:nvPicPr>
        <p:blipFill>
          <a:blip r:embed="rId2" cstate="print"/>
          <a:srcRect/>
          <a:stretch>
            <a:fillRect/>
          </a:stretch>
        </p:blipFill>
        <p:spPr bwMode="auto">
          <a:xfrm>
            <a:off x="1217613" y="1063625"/>
            <a:ext cx="6829425"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Arial" charset="0"/>
                <a:cs typeface="Arial" charset="0"/>
              </a:rPr>
              <a:t>Static Web Pages (3)</a:t>
            </a:r>
          </a:p>
        </p:txBody>
      </p:sp>
      <p:sp>
        <p:nvSpPr>
          <p:cNvPr id="44035" name="Rectangle 3"/>
          <p:cNvSpPr>
            <a:spLocks noGrp="1" noChangeArrowheads="1"/>
          </p:cNvSpPr>
          <p:nvPr>
            <p:ph idx="1"/>
          </p:nvPr>
        </p:nvSpPr>
        <p:spPr>
          <a:xfrm>
            <a:off x="287338" y="5891213"/>
            <a:ext cx="8856662" cy="661987"/>
          </a:xfrm>
        </p:spPr>
        <p:txBody>
          <a:bodyPr/>
          <a:lstStyle/>
          <a:p>
            <a:pPr algn="ctr" eaLnBrk="1" hangingPunct="1">
              <a:buFontTx/>
              <a:buNone/>
            </a:pPr>
            <a:r>
              <a:rPr lang="en-US" smtClean="0">
                <a:latin typeface="Arial" charset="0"/>
                <a:cs typeface="Arial" charset="0"/>
              </a:rPr>
              <a:t>Some differences between HTML versions.</a:t>
            </a:r>
          </a:p>
        </p:txBody>
      </p:sp>
      <p:pic>
        <p:nvPicPr>
          <p:cNvPr id="44036" name="Picture 2"/>
          <p:cNvPicPr>
            <a:picLocks noChangeAspect="1" noChangeArrowheads="1"/>
          </p:cNvPicPr>
          <p:nvPr/>
        </p:nvPicPr>
        <p:blipFill>
          <a:blip r:embed="rId2" cstate="print"/>
          <a:srcRect/>
          <a:stretch>
            <a:fillRect/>
          </a:stretch>
        </p:blipFill>
        <p:spPr bwMode="auto">
          <a:xfrm>
            <a:off x="1257300" y="1080623"/>
            <a:ext cx="6535738" cy="4823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latin typeface="Arial" charset="0"/>
                <a:cs typeface="Arial" charset="0"/>
              </a:rPr>
              <a:t>Static Web Pages (4)</a:t>
            </a:r>
          </a:p>
        </p:txBody>
      </p:sp>
      <p:sp>
        <p:nvSpPr>
          <p:cNvPr id="45059" name="Content Placeholder 2"/>
          <p:cNvSpPr>
            <a:spLocks noGrp="1"/>
          </p:cNvSpPr>
          <p:nvPr>
            <p:ph idx="1"/>
          </p:nvPr>
        </p:nvSpPr>
        <p:spPr/>
        <p:txBody>
          <a:bodyPr/>
          <a:lstStyle/>
          <a:p>
            <a:pPr algn="ctr">
              <a:buFontTx/>
              <a:buNone/>
            </a:pPr>
            <a:r>
              <a:rPr lang="en-US" smtClean="0">
                <a:latin typeface="Arial" charset="0"/>
                <a:cs typeface="Arial" charset="0"/>
              </a:rPr>
              <a:t>The HTML for an order form.</a:t>
            </a:r>
          </a:p>
        </p:txBody>
      </p:sp>
      <p:pic>
        <p:nvPicPr>
          <p:cNvPr id="45060" name="Picture 2"/>
          <p:cNvPicPr>
            <a:picLocks noChangeAspect="1" noChangeArrowheads="1"/>
          </p:cNvPicPr>
          <p:nvPr/>
        </p:nvPicPr>
        <p:blipFill>
          <a:blip r:embed="rId2" cstate="print"/>
          <a:srcRect/>
          <a:stretch>
            <a:fillRect/>
          </a:stretch>
        </p:blipFill>
        <p:spPr bwMode="auto">
          <a:xfrm>
            <a:off x="1576388" y="1343025"/>
            <a:ext cx="5991225" cy="41719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latin typeface="Arial" charset="0"/>
                <a:cs typeface="Arial" charset="0"/>
              </a:rPr>
              <a:t>Static Web Pages (5)</a:t>
            </a:r>
          </a:p>
        </p:txBody>
      </p:sp>
      <p:sp>
        <p:nvSpPr>
          <p:cNvPr id="4608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formatted page.</a:t>
            </a:r>
          </a:p>
        </p:txBody>
      </p:sp>
      <p:pic>
        <p:nvPicPr>
          <p:cNvPr id="46084" name="Picture 2"/>
          <p:cNvPicPr>
            <a:picLocks noChangeAspect="1" noChangeArrowheads="1"/>
          </p:cNvPicPr>
          <p:nvPr/>
        </p:nvPicPr>
        <p:blipFill>
          <a:blip r:embed="rId2" cstate="print"/>
          <a:srcRect/>
          <a:stretch>
            <a:fillRect/>
          </a:stretch>
        </p:blipFill>
        <p:spPr bwMode="auto">
          <a:xfrm>
            <a:off x="828675" y="1319213"/>
            <a:ext cx="7458075"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(1)</a:t>
            </a:r>
          </a:p>
        </p:txBody>
      </p:sp>
      <p:sp>
        <p:nvSpPr>
          <p:cNvPr id="4710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Dynamic pages</a:t>
            </a:r>
          </a:p>
        </p:txBody>
      </p:sp>
      <p:pic>
        <p:nvPicPr>
          <p:cNvPr id="47108" name="Picture 2"/>
          <p:cNvPicPr>
            <a:picLocks noChangeAspect="1" noChangeArrowheads="1"/>
          </p:cNvPicPr>
          <p:nvPr/>
        </p:nvPicPr>
        <p:blipFill>
          <a:blip r:embed="rId2" cstate="print"/>
          <a:srcRect/>
          <a:stretch>
            <a:fillRect/>
          </a:stretch>
        </p:blipFill>
        <p:spPr bwMode="auto">
          <a:xfrm>
            <a:off x="452438" y="2157413"/>
            <a:ext cx="823912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914400"/>
          </a:xfrm>
        </p:spPr>
        <p:txBody>
          <a:bodyPr/>
          <a:lstStyle/>
          <a:p>
            <a:pPr eaLnBrk="1" hangingPunct="1"/>
            <a:r>
              <a:rPr lang="en-US" smtClean="0">
                <a:latin typeface="Arial" charset="0"/>
                <a:cs typeface="Arial" charset="0"/>
              </a:rPr>
              <a:t>The DNS Name Space (2)</a:t>
            </a:r>
          </a:p>
        </p:txBody>
      </p:sp>
      <p:sp>
        <p:nvSpPr>
          <p:cNvPr id="9219" name="Rectangle 3"/>
          <p:cNvSpPr>
            <a:spLocks noGrp="1" noChangeArrowheads="1"/>
          </p:cNvSpPr>
          <p:nvPr>
            <p:ph idx="1"/>
          </p:nvPr>
        </p:nvSpPr>
        <p:spPr>
          <a:xfrm>
            <a:off x="287338" y="5995988"/>
            <a:ext cx="8856662" cy="557212"/>
          </a:xfrm>
        </p:spPr>
        <p:txBody>
          <a:bodyPr/>
          <a:lstStyle/>
          <a:p>
            <a:pPr algn="ctr" eaLnBrk="1" hangingPunct="1">
              <a:buFontTx/>
              <a:buNone/>
            </a:pPr>
            <a:r>
              <a:rPr lang="en-US" smtClean="0">
                <a:latin typeface="Arial" charset="0"/>
                <a:cs typeface="Arial" charset="0"/>
              </a:rPr>
              <a:t>Generic top-level domains</a:t>
            </a:r>
          </a:p>
        </p:txBody>
      </p:sp>
      <p:pic>
        <p:nvPicPr>
          <p:cNvPr id="9220" name="Picture 2"/>
          <p:cNvPicPr>
            <a:picLocks noChangeAspect="1" noChangeArrowheads="1"/>
          </p:cNvPicPr>
          <p:nvPr/>
        </p:nvPicPr>
        <p:blipFill>
          <a:blip r:embed="rId2" cstate="print"/>
          <a:srcRect/>
          <a:stretch>
            <a:fillRect/>
          </a:stretch>
        </p:blipFill>
        <p:spPr bwMode="auto">
          <a:xfrm>
            <a:off x="2330450" y="915988"/>
            <a:ext cx="4400550" cy="476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(2)</a:t>
            </a:r>
          </a:p>
        </p:txBody>
      </p:sp>
      <p:sp>
        <p:nvSpPr>
          <p:cNvPr id="48131" name="Rectangle 3"/>
          <p:cNvSpPr>
            <a:spLocks noGrp="1" noChangeArrowheads="1"/>
          </p:cNvSpPr>
          <p:nvPr>
            <p:ph idx="1"/>
          </p:nvPr>
        </p:nvSpPr>
        <p:spPr>
          <a:xfrm>
            <a:off x="287338" y="5230813"/>
            <a:ext cx="8856662" cy="1336675"/>
          </a:xfrm>
        </p:spPr>
        <p:txBody>
          <a:bodyPr/>
          <a:lstStyle/>
          <a:p>
            <a:pPr marL="0" indent="0">
              <a:buFontTx/>
              <a:buNone/>
            </a:pPr>
            <a:r>
              <a:rPr lang="en-US" sz="2000" dirty="0" smtClean="0">
                <a:solidFill>
                  <a:srgbClr val="0070C0"/>
                </a:solidFill>
                <a:latin typeface="Arial" charset="0"/>
                <a:cs typeface="Arial" charset="0"/>
              </a:rPr>
              <a:t>(a) </a:t>
            </a:r>
            <a:r>
              <a:rPr lang="en-US" sz="2000" dirty="0" smtClean="0">
                <a:latin typeface="Arial" charset="0"/>
                <a:cs typeface="Arial" charset="0"/>
              </a:rPr>
              <a:t>A Web page containing a form. </a:t>
            </a:r>
          </a:p>
          <a:p>
            <a:pPr marL="0" indent="0">
              <a:buFontTx/>
              <a:buNone/>
            </a:pPr>
            <a:r>
              <a:rPr lang="en-US" sz="2000" dirty="0" smtClean="0">
                <a:solidFill>
                  <a:srgbClr val="0070C0"/>
                </a:solidFill>
                <a:latin typeface="Arial" charset="0"/>
                <a:cs typeface="Arial" charset="0"/>
              </a:rPr>
              <a:t>(b) </a:t>
            </a:r>
            <a:r>
              <a:rPr lang="en-US" sz="2000" dirty="0" smtClean="0">
                <a:latin typeface="Arial" charset="0"/>
                <a:cs typeface="Arial" charset="0"/>
              </a:rPr>
              <a:t>A PHP script for handling the output of the form. </a:t>
            </a:r>
          </a:p>
          <a:p>
            <a:pPr marL="0" indent="0">
              <a:buFontTx/>
              <a:buNone/>
            </a:pPr>
            <a:r>
              <a:rPr lang="en-US" sz="2000" dirty="0" smtClean="0">
                <a:solidFill>
                  <a:srgbClr val="0070C0"/>
                </a:solidFill>
                <a:latin typeface="Arial" charset="0"/>
                <a:cs typeface="Arial" charset="0"/>
              </a:rPr>
              <a:t>(c) </a:t>
            </a:r>
            <a:r>
              <a:rPr lang="en-US" sz="2000" dirty="0" smtClean="0">
                <a:latin typeface="Arial" charset="0"/>
                <a:cs typeface="Arial" charset="0"/>
              </a:rPr>
              <a:t>Output from the PHP script when the inputs are ‘‘Barbara’’ and ‘‘32’’, respectively.</a:t>
            </a:r>
          </a:p>
        </p:txBody>
      </p:sp>
      <p:pic>
        <p:nvPicPr>
          <p:cNvPr id="48132" name="Picture 2"/>
          <p:cNvPicPr>
            <a:picLocks noChangeAspect="1" noChangeArrowheads="1"/>
          </p:cNvPicPr>
          <p:nvPr/>
        </p:nvPicPr>
        <p:blipFill>
          <a:blip r:embed="rId2" cstate="print"/>
          <a:srcRect b="12054"/>
          <a:stretch>
            <a:fillRect/>
          </a:stretch>
        </p:blipFill>
        <p:spPr bwMode="auto">
          <a:xfrm>
            <a:off x="365125" y="1368425"/>
            <a:ext cx="5267325" cy="1884363"/>
          </a:xfrm>
          <a:prstGeom prst="rect">
            <a:avLst/>
          </a:prstGeom>
          <a:noFill/>
          <a:ln w="9525">
            <a:noFill/>
            <a:miter lim="800000"/>
            <a:headEnd/>
            <a:tailEnd/>
          </a:ln>
        </p:spPr>
      </p:pic>
      <p:pic>
        <p:nvPicPr>
          <p:cNvPr id="48133" name="Picture 3"/>
          <p:cNvPicPr>
            <a:picLocks noChangeAspect="1" noChangeArrowheads="1"/>
          </p:cNvPicPr>
          <p:nvPr/>
        </p:nvPicPr>
        <p:blipFill>
          <a:blip r:embed="rId3" cstate="print"/>
          <a:srcRect b="18008"/>
          <a:stretch>
            <a:fillRect/>
          </a:stretch>
        </p:blipFill>
        <p:spPr bwMode="auto">
          <a:xfrm>
            <a:off x="342900" y="3475038"/>
            <a:ext cx="4829175" cy="1546225"/>
          </a:xfrm>
          <a:prstGeom prst="rect">
            <a:avLst/>
          </a:prstGeom>
          <a:noFill/>
          <a:ln w="9525">
            <a:noFill/>
            <a:miter lim="800000"/>
            <a:headEnd/>
            <a:tailEnd/>
          </a:ln>
        </p:spPr>
      </p:pic>
      <p:pic>
        <p:nvPicPr>
          <p:cNvPr id="48134" name="Picture 4"/>
          <p:cNvPicPr>
            <a:picLocks noChangeAspect="1" noChangeArrowheads="1"/>
          </p:cNvPicPr>
          <p:nvPr/>
        </p:nvPicPr>
        <p:blipFill>
          <a:blip r:embed="rId4" cstate="print"/>
          <a:srcRect/>
          <a:stretch>
            <a:fillRect/>
          </a:stretch>
        </p:blipFill>
        <p:spPr bwMode="auto">
          <a:xfrm>
            <a:off x="5334000" y="2543175"/>
            <a:ext cx="2914650" cy="1562100"/>
          </a:xfrm>
          <a:prstGeom prst="rect">
            <a:avLst/>
          </a:prstGeom>
          <a:noFill/>
          <a:ln w="9525">
            <a:noFill/>
            <a:miter lim="800000"/>
            <a:headEnd/>
            <a:tailEnd/>
          </a:ln>
        </p:spPr>
      </p:pic>
      <p:sp>
        <p:nvSpPr>
          <p:cNvPr id="48135" name="TextBox 6"/>
          <p:cNvSpPr txBox="1">
            <a:spLocks noChangeArrowheads="1"/>
          </p:cNvSpPr>
          <p:nvPr/>
        </p:nvSpPr>
        <p:spPr bwMode="auto">
          <a:xfrm>
            <a:off x="1589088" y="2668588"/>
            <a:ext cx="569912" cy="368300"/>
          </a:xfrm>
          <a:prstGeom prst="rect">
            <a:avLst/>
          </a:prstGeom>
          <a:noFill/>
          <a:ln w="9525">
            <a:noFill/>
            <a:miter lim="800000"/>
            <a:headEnd/>
            <a:tailEnd/>
          </a:ln>
        </p:spPr>
        <p:txBody>
          <a:bodyPr>
            <a:spAutoFit/>
          </a:bodyPr>
          <a:lstStyle/>
          <a:p>
            <a:r>
              <a:rPr lang="en-US"/>
              <a:t>(a)</a:t>
            </a:r>
          </a:p>
        </p:txBody>
      </p:sp>
      <p:sp>
        <p:nvSpPr>
          <p:cNvPr id="48136" name="TextBox 7"/>
          <p:cNvSpPr txBox="1">
            <a:spLocks noChangeArrowheads="1"/>
          </p:cNvSpPr>
          <p:nvPr/>
        </p:nvSpPr>
        <p:spPr bwMode="auto">
          <a:xfrm>
            <a:off x="2146300" y="4589463"/>
            <a:ext cx="569913" cy="369887"/>
          </a:xfrm>
          <a:prstGeom prst="rect">
            <a:avLst/>
          </a:prstGeom>
          <a:noFill/>
          <a:ln w="9525">
            <a:noFill/>
            <a:miter lim="800000"/>
            <a:headEnd/>
            <a:tailEnd/>
          </a:ln>
        </p:spPr>
        <p:txBody>
          <a:bodyPr>
            <a:spAutoFit/>
          </a:bodyPr>
          <a:lstStyle/>
          <a:p>
            <a:r>
              <a:rPr lang="en-US"/>
              <a:t>(b)</a:t>
            </a:r>
          </a:p>
        </p:txBody>
      </p:sp>
      <p:sp>
        <p:nvSpPr>
          <p:cNvPr id="48137" name="TextBox 8"/>
          <p:cNvSpPr txBox="1">
            <a:spLocks noChangeArrowheads="1"/>
          </p:cNvSpPr>
          <p:nvPr/>
        </p:nvSpPr>
        <p:spPr bwMode="auto">
          <a:xfrm>
            <a:off x="7123113" y="3689350"/>
            <a:ext cx="569912" cy="369888"/>
          </a:xfrm>
          <a:prstGeom prst="rect">
            <a:avLst/>
          </a:prstGeom>
          <a:noFill/>
          <a:ln w="9525">
            <a:noFill/>
            <a:miter lim="800000"/>
            <a:headEnd/>
            <a:tailEnd/>
          </a:ln>
        </p:spPr>
        <p:txBody>
          <a:bodyPr>
            <a:spAutoFit/>
          </a:bodyPr>
          <a:lstStyle/>
          <a:p>
            <a:r>
              <a:rPr lang="en-US"/>
              <a:t>(c)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2800" dirty="0" smtClean="0">
                <a:latin typeface="Arial" charset="0"/>
                <a:cs typeface="Arial" charset="0"/>
              </a:rPr>
              <a:t>Dynamic Web Pages, Web Applications (3)</a:t>
            </a:r>
          </a:p>
        </p:txBody>
      </p:sp>
      <p:sp>
        <p:nvSpPr>
          <p:cNvPr id="49155" name="Rectangle 3"/>
          <p:cNvSpPr>
            <a:spLocks noGrp="1" noChangeArrowheads="1"/>
          </p:cNvSpPr>
          <p:nvPr>
            <p:ph idx="1"/>
          </p:nvPr>
        </p:nvSpPr>
        <p:spPr>
          <a:xfrm>
            <a:off x="287338" y="5935663"/>
            <a:ext cx="8856662" cy="617537"/>
          </a:xfrm>
        </p:spPr>
        <p:txBody>
          <a:bodyPr/>
          <a:lstStyle/>
          <a:p>
            <a:pPr algn="ctr" eaLnBrk="1" hangingPunct="1">
              <a:buFontTx/>
              <a:buNone/>
            </a:pPr>
            <a:r>
              <a:rPr lang="en-US" smtClean="0">
                <a:latin typeface="Arial" charset="0"/>
                <a:cs typeface="Arial" charset="0"/>
              </a:rPr>
              <a:t>Use of JavaScript for processing a form.</a:t>
            </a:r>
          </a:p>
        </p:txBody>
      </p:sp>
      <p:pic>
        <p:nvPicPr>
          <p:cNvPr id="49156" name="Picture 2"/>
          <p:cNvPicPr>
            <a:picLocks noChangeAspect="1" noChangeArrowheads="1"/>
          </p:cNvPicPr>
          <p:nvPr/>
        </p:nvPicPr>
        <p:blipFill>
          <a:blip r:embed="rId2" cstate="print"/>
          <a:srcRect/>
          <a:stretch>
            <a:fillRect/>
          </a:stretch>
        </p:blipFill>
        <p:spPr bwMode="auto">
          <a:xfrm>
            <a:off x="1938338" y="1035050"/>
            <a:ext cx="5102225" cy="487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800" dirty="0" smtClean="0">
                <a:latin typeface="Arial" charset="0"/>
                <a:cs typeface="Arial" charset="0"/>
              </a:rPr>
              <a:t>Dynamic Web Pages, Web Applications (4)</a:t>
            </a:r>
          </a:p>
        </p:txBody>
      </p:sp>
      <p:sp>
        <p:nvSpPr>
          <p:cNvPr id="50179" name="Rectangle 3"/>
          <p:cNvSpPr>
            <a:spLocks noGrp="1" noChangeArrowheads="1"/>
          </p:cNvSpPr>
          <p:nvPr>
            <p:ph idx="1"/>
          </p:nvPr>
        </p:nvSpPr>
        <p:spPr>
          <a:xfrm>
            <a:off x="287338" y="5214938"/>
            <a:ext cx="8856662" cy="1081087"/>
          </a:xfrm>
        </p:spPr>
        <p:txBody>
          <a:bodyPr/>
          <a:lstStyle/>
          <a:p>
            <a:pPr algn="ctr" eaLnBrk="1" hangingPunct="1">
              <a:buFontTx/>
              <a:buAutoNum type="alphaLcParenBoth"/>
            </a:pPr>
            <a:r>
              <a:rPr lang="en-US" dirty="0" smtClean="0">
                <a:latin typeface="Arial" charset="0"/>
                <a:cs typeface="Arial" charset="0"/>
              </a:rPr>
              <a:t>Server-side scripting with PHP.</a:t>
            </a:r>
          </a:p>
          <a:p>
            <a:pPr algn="ctr" eaLnBrk="1" hangingPunct="1">
              <a:buFontTx/>
              <a:buAutoNum type="alphaLcParenBoth"/>
            </a:pPr>
            <a:r>
              <a:rPr lang="en-US" dirty="0" smtClean="0">
                <a:latin typeface="Arial" charset="0"/>
                <a:cs typeface="Arial" charset="0"/>
              </a:rPr>
              <a:t>Client-side scripting </a:t>
            </a:r>
            <a:r>
              <a:rPr lang="en-US" dirty="0" err="1" smtClean="0">
                <a:latin typeface="Arial" charset="0"/>
                <a:cs typeface="Arial" charset="0"/>
              </a:rPr>
              <a:t>withJavaScript</a:t>
            </a:r>
            <a:r>
              <a:rPr lang="en-US" dirty="0" smtClean="0">
                <a:latin typeface="Arial" charset="0"/>
                <a:cs typeface="Arial" charset="0"/>
              </a:rPr>
              <a:t>.</a:t>
            </a:r>
          </a:p>
        </p:txBody>
      </p:sp>
      <p:pic>
        <p:nvPicPr>
          <p:cNvPr id="50180" name="Picture 2"/>
          <p:cNvPicPr>
            <a:picLocks noChangeAspect="1" noChangeArrowheads="1"/>
          </p:cNvPicPr>
          <p:nvPr/>
        </p:nvPicPr>
        <p:blipFill>
          <a:blip r:embed="rId2" cstate="print"/>
          <a:srcRect/>
          <a:stretch>
            <a:fillRect/>
          </a:stretch>
        </p:blipFill>
        <p:spPr bwMode="auto">
          <a:xfrm>
            <a:off x="2520950" y="1225550"/>
            <a:ext cx="3981450" cy="2038350"/>
          </a:xfrm>
          <a:prstGeom prst="rect">
            <a:avLst/>
          </a:prstGeom>
          <a:noFill/>
          <a:ln w="9525">
            <a:noFill/>
            <a:miter lim="800000"/>
            <a:headEnd/>
            <a:tailEnd/>
          </a:ln>
        </p:spPr>
      </p:pic>
      <p:pic>
        <p:nvPicPr>
          <p:cNvPr id="50181" name="Picture 3"/>
          <p:cNvPicPr>
            <a:picLocks noChangeAspect="1" noChangeArrowheads="1"/>
          </p:cNvPicPr>
          <p:nvPr/>
        </p:nvPicPr>
        <p:blipFill>
          <a:blip r:embed="rId3" cstate="print"/>
          <a:srcRect/>
          <a:stretch>
            <a:fillRect/>
          </a:stretch>
        </p:blipFill>
        <p:spPr bwMode="auto">
          <a:xfrm>
            <a:off x="2606675" y="3294063"/>
            <a:ext cx="360045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(5)</a:t>
            </a:r>
          </a:p>
        </p:txBody>
      </p:sp>
      <p:sp>
        <p:nvSpPr>
          <p:cNvPr id="51203" name="Rectangle 3"/>
          <p:cNvSpPr>
            <a:spLocks noGrp="1" noChangeArrowheads="1"/>
          </p:cNvSpPr>
          <p:nvPr>
            <p:ph idx="1"/>
          </p:nvPr>
        </p:nvSpPr>
        <p:spPr>
          <a:xfrm>
            <a:off x="160338" y="1244600"/>
            <a:ext cx="8783637" cy="4813300"/>
          </a:xfrm>
        </p:spPr>
        <p:txBody>
          <a:bodyPr/>
          <a:lstStyle/>
          <a:p>
            <a:pPr algn="just" eaLnBrk="1" hangingPunct="1">
              <a:buFontTx/>
              <a:buNone/>
            </a:pPr>
            <a:r>
              <a:rPr lang="en-US" sz="2000" dirty="0" smtClean="0">
                <a:latin typeface="Arial" charset="0"/>
                <a:cs typeface="Arial" charset="0"/>
              </a:rPr>
              <a:t>AJAX Technologies</a:t>
            </a:r>
          </a:p>
          <a:p>
            <a:pPr algn="just" eaLnBrk="1" hangingPunct="1">
              <a:buFontTx/>
              <a:buNone/>
            </a:pPr>
            <a:r>
              <a:rPr lang="en-US" sz="2000" dirty="0" smtClean="0"/>
              <a:t>	Asynchronous JavaScript And XML. </a:t>
            </a:r>
            <a:r>
              <a:rPr lang="en-US" sz="2000" b="1" dirty="0" smtClean="0"/>
              <a:t>AJAX</a:t>
            </a:r>
            <a:r>
              <a:rPr lang="en-US" sz="2000" dirty="0" smtClean="0"/>
              <a:t> is not a programming language. </a:t>
            </a:r>
            <a:r>
              <a:rPr lang="en-US" sz="2000" b="1" dirty="0" smtClean="0"/>
              <a:t>AJAX</a:t>
            </a:r>
            <a:r>
              <a:rPr lang="en-US" sz="2000" dirty="0" smtClean="0"/>
              <a:t> just uses a combination of: A browser built-in </a:t>
            </a:r>
            <a:r>
              <a:rPr lang="en-US" sz="2000" dirty="0" err="1" smtClean="0"/>
              <a:t>XMLHttpRequest</a:t>
            </a:r>
            <a:r>
              <a:rPr lang="en-US" sz="2000" dirty="0" smtClean="0"/>
              <a:t> object (to request data from a web server) JavaScript and HTML DOM (to display or use the data)</a:t>
            </a:r>
            <a:endParaRPr lang="en-US" sz="2000" dirty="0" smtClean="0">
              <a:latin typeface="Arial" charset="0"/>
              <a:cs typeface="Arial" charset="0"/>
            </a:endParaRPr>
          </a:p>
          <a:p>
            <a:pPr algn="just" eaLnBrk="1" hangingPunct="1">
              <a:buFontTx/>
              <a:buNone/>
            </a:pPr>
            <a:endParaRPr lang="en-US" sz="2000" dirty="0" smtClean="0">
              <a:latin typeface="Arial" charset="0"/>
              <a:cs typeface="Arial" charset="0"/>
            </a:endParaRPr>
          </a:p>
          <a:p>
            <a:pPr algn="just">
              <a:buFont typeface="Times New Roman" pitchFamily="18" charset="0"/>
              <a:buAutoNum type="arabicPeriod"/>
            </a:pPr>
            <a:r>
              <a:rPr lang="en-US" sz="2000" dirty="0" smtClean="0">
                <a:latin typeface="Arial" charset="0"/>
                <a:cs typeface="Arial" charset="0"/>
              </a:rPr>
              <a:t>HTML and CSS: present information as pages.</a:t>
            </a:r>
          </a:p>
          <a:p>
            <a:pPr algn="just">
              <a:buFont typeface="Times New Roman" pitchFamily="18" charset="0"/>
              <a:buAutoNum type="arabicPeriod"/>
            </a:pPr>
            <a:r>
              <a:rPr lang="en-US" sz="2000" dirty="0" smtClean="0">
                <a:latin typeface="Arial" charset="0"/>
                <a:cs typeface="Arial" charset="0"/>
              </a:rPr>
              <a:t>DOM: change parts of pages while they are viewed.</a:t>
            </a:r>
          </a:p>
          <a:p>
            <a:pPr algn="just">
              <a:buFont typeface="Times New Roman" pitchFamily="18" charset="0"/>
              <a:buAutoNum type="arabicPeriod"/>
            </a:pPr>
            <a:r>
              <a:rPr lang="en-US" sz="2000" dirty="0" smtClean="0">
                <a:latin typeface="Arial" charset="0"/>
                <a:cs typeface="Arial" charset="0"/>
              </a:rPr>
              <a:t>XML: let programs exchange data with the server.</a:t>
            </a:r>
          </a:p>
          <a:p>
            <a:pPr algn="just">
              <a:buFont typeface="Times New Roman" pitchFamily="18" charset="0"/>
              <a:buAutoNum type="arabicPeriod"/>
            </a:pPr>
            <a:r>
              <a:rPr lang="en-US" sz="2000" dirty="0" smtClean="0">
                <a:latin typeface="Arial" charset="0"/>
                <a:cs typeface="Arial" charset="0"/>
              </a:rPr>
              <a:t>An asynchronous way to send and retrieve XML data.</a:t>
            </a:r>
          </a:p>
          <a:p>
            <a:pPr algn="just">
              <a:buFont typeface="Times New Roman" pitchFamily="18" charset="0"/>
              <a:buAutoNum type="arabicPeriod"/>
            </a:pPr>
            <a:r>
              <a:rPr lang="en-US" sz="2000" dirty="0" smtClean="0">
                <a:latin typeface="Arial" charset="0"/>
                <a:cs typeface="Arial" charset="0"/>
              </a:rPr>
              <a:t>JavaScript as a language to bind all this together.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(6)</a:t>
            </a:r>
          </a:p>
        </p:txBody>
      </p:sp>
      <p:sp>
        <p:nvSpPr>
          <p:cNvPr id="5325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DOM tree for the HTML in </a:t>
            </a:r>
            <a:r>
              <a:rPr lang="en-US" smtClean="0">
                <a:latin typeface="Arial" charset="0"/>
                <a:cs typeface="Arial" charset="0"/>
                <a:hlinkClick r:id="" action="ppaction://noaction"/>
              </a:rPr>
              <a:t>Fig. 7-30(a).</a:t>
            </a:r>
            <a:endParaRPr lang="en-US" smtClean="0">
              <a:latin typeface="Arial" charset="0"/>
              <a:cs typeface="Arial" charset="0"/>
            </a:endParaRPr>
          </a:p>
        </p:txBody>
      </p:sp>
      <p:pic>
        <p:nvPicPr>
          <p:cNvPr id="53252" name="Picture 2"/>
          <p:cNvPicPr>
            <a:picLocks noChangeAspect="1" noChangeArrowheads="1"/>
          </p:cNvPicPr>
          <p:nvPr/>
        </p:nvPicPr>
        <p:blipFill>
          <a:blip r:embed="rId2" cstate="print"/>
          <a:srcRect/>
          <a:stretch>
            <a:fillRect/>
          </a:stretch>
        </p:blipFill>
        <p:spPr bwMode="auto">
          <a:xfrm>
            <a:off x="477838" y="1319213"/>
            <a:ext cx="8175625" cy="398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(7)</a:t>
            </a:r>
          </a:p>
        </p:txBody>
      </p:sp>
      <p:sp>
        <p:nvSpPr>
          <p:cNvPr id="5427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 simple XML document.</a:t>
            </a:r>
          </a:p>
        </p:txBody>
      </p:sp>
      <p:pic>
        <p:nvPicPr>
          <p:cNvPr id="54276" name="Picture 2"/>
          <p:cNvPicPr>
            <a:picLocks noChangeAspect="1" noChangeArrowheads="1"/>
          </p:cNvPicPr>
          <p:nvPr/>
        </p:nvPicPr>
        <p:blipFill>
          <a:blip r:embed="rId2" cstate="print"/>
          <a:srcRect/>
          <a:stretch>
            <a:fillRect/>
          </a:stretch>
        </p:blipFill>
        <p:spPr bwMode="auto">
          <a:xfrm>
            <a:off x="1703388" y="1000125"/>
            <a:ext cx="5491162" cy="471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latin typeface="Arial" charset="0"/>
                <a:cs typeface="Arial" charset="0"/>
              </a:rPr>
              <a:t>Dynamic Web Pages, Web Applications (8)</a:t>
            </a:r>
          </a:p>
        </p:txBody>
      </p:sp>
      <p:sp>
        <p:nvSpPr>
          <p:cNvPr id="5529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Various technologies used to generate dynamic pages.</a:t>
            </a:r>
          </a:p>
        </p:txBody>
      </p:sp>
      <p:pic>
        <p:nvPicPr>
          <p:cNvPr id="55300" name="Picture 2"/>
          <p:cNvPicPr>
            <a:picLocks noChangeAspect="1" noChangeArrowheads="1"/>
          </p:cNvPicPr>
          <p:nvPr/>
        </p:nvPicPr>
        <p:blipFill>
          <a:blip r:embed="rId2" cstate="print"/>
          <a:srcRect/>
          <a:stretch>
            <a:fillRect/>
          </a:stretch>
        </p:blipFill>
        <p:spPr bwMode="auto">
          <a:xfrm>
            <a:off x="519113" y="1985963"/>
            <a:ext cx="8105775"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28571"/>
            <a:ext cx="8815388" cy="6715129"/>
          </a:xfrm>
        </p:spPr>
        <p:txBody>
          <a:bodyPr/>
          <a:lstStyle/>
          <a:p>
            <a:pPr marL="0" indent="0" algn="ctr">
              <a:spcBef>
                <a:spcPts val="0"/>
              </a:spcBef>
              <a:buNone/>
            </a:pPr>
            <a:r>
              <a:rPr lang="en-US" b="1" dirty="0" smtClean="0">
                <a:solidFill>
                  <a:srgbClr val="FF0000"/>
                </a:solidFill>
                <a:latin typeface="+mn-lt"/>
              </a:rPr>
              <a:t>Client Machine Scripting Languages</a:t>
            </a:r>
          </a:p>
          <a:p>
            <a:pPr algn="just">
              <a:spcBef>
                <a:spcPts val="0"/>
              </a:spcBef>
            </a:pPr>
            <a:r>
              <a:rPr lang="en-US" sz="2300" b="1" dirty="0" smtClean="0">
                <a:solidFill>
                  <a:srgbClr val="FF0000"/>
                </a:solidFill>
                <a:latin typeface="+mn-lt"/>
              </a:rPr>
              <a:t>VBScript </a:t>
            </a:r>
            <a:r>
              <a:rPr lang="en-US" sz="2300" b="1" dirty="0">
                <a:solidFill>
                  <a:srgbClr val="000099"/>
                </a:solidFill>
                <a:latin typeface="+mn-lt"/>
              </a:rPr>
              <a:t>("Microsoft Visual Basic Scripting Edition") </a:t>
            </a:r>
            <a:r>
              <a:rPr lang="en-US" sz="2300" dirty="0">
                <a:latin typeface="+mn-lt"/>
              </a:rPr>
              <a:t>is </a:t>
            </a:r>
            <a:r>
              <a:rPr lang="en-US" sz="2300" b="1" dirty="0">
                <a:latin typeface="+mn-lt"/>
              </a:rPr>
              <a:t>an Active Scripting language developed by Microsoft that is modeled on Visual Basic</a:t>
            </a:r>
            <a:r>
              <a:rPr lang="en-US" sz="2300" dirty="0">
                <a:latin typeface="+mn-lt"/>
              </a:rPr>
              <a:t>. It allows Microsoft Windows system administrators to generate powerful tools for managing computers with error handling, subroutines, and other advanced programming constructs</a:t>
            </a:r>
            <a:r>
              <a:rPr lang="en-US" sz="2300" dirty="0" smtClean="0">
                <a:latin typeface="+mn-lt"/>
              </a:rPr>
              <a:t>.</a:t>
            </a:r>
          </a:p>
          <a:p>
            <a:pPr algn="just">
              <a:spcBef>
                <a:spcPts val="0"/>
              </a:spcBef>
            </a:pPr>
            <a:r>
              <a:rPr lang="en-US" sz="2300" b="1" dirty="0">
                <a:solidFill>
                  <a:srgbClr val="FF0000"/>
                </a:solidFill>
                <a:latin typeface="+mn-lt"/>
              </a:rPr>
              <a:t>JS-Interpreter</a:t>
            </a:r>
            <a:r>
              <a:rPr lang="en-US" sz="2300" dirty="0">
                <a:latin typeface="+mn-lt"/>
              </a:rPr>
              <a:t> is a sandboxed </a:t>
            </a:r>
            <a:r>
              <a:rPr lang="en-US" sz="2300" b="1" dirty="0">
                <a:solidFill>
                  <a:srgbClr val="000099"/>
                </a:solidFill>
                <a:latin typeface="+mn-lt"/>
              </a:rPr>
              <a:t>JavaScript interpreter </a:t>
            </a:r>
            <a:r>
              <a:rPr lang="en-US" sz="2300" dirty="0">
                <a:latin typeface="+mn-lt"/>
              </a:rPr>
              <a:t>written in JavaScript. It allows for execution of arbitrary JavaScript code line by line. Execution is completely isolated from the main JavaScript environment</a:t>
            </a:r>
            <a:r>
              <a:rPr lang="en-US" sz="2300" dirty="0" smtClean="0">
                <a:latin typeface="+mn-lt"/>
              </a:rPr>
              <a:t>.</a:t>
            </a:r>
          </a:p>
          <a:p>
            <a:pPr algn="just">
              <a:spcBef>
                <a:spcPts val="0"/>
              </a:spcBef>
            </a:pPr>
            <a:r>
              <a:rPr lang="en-US" sz="2300" b="1" dirty="0">
                <a:solidFill>
                  <a:srgbClr val="FF0000"/>
                </a:solidFill>
                <a:latin typeface="+mn-lt"/>
              </a:rPr>
              <a:t>XML</a:t>
            </a:r>
            <a:r>
              <a:rPr lang="en-US" sz="2300" dirty="0">
                <a:latin typeface="+mn-lt"/>
              </a:rPr>
              <a:t> </a:t>
            </a:r>
            <a:r>
              <a:rPr lang="en-US" sz="2300" b="1" dirty="0">
                <a:solidFill>
                  <a:srgbClr val="000099"/>
                </a:solidFill>
                <a:latin typeface="+mn-lt"/>
              </a:rPr>
              <a:t>(Extensible Markup Language) </a:t>
            </a:r>
            <a:r>
              <a:rPr lang="en-US" sz="2300" dirty="0">
                <a:latin typeface="+mn-lt"/>
              </a:rPr>
              <a:t>is </a:t>
            </a:r>
            <a:r>
              <a:rPr lang="en-US" sz="2300" b="1" dirty="0">
                <a:latin typeface="+mn-lt"/>
              </a:rPr>
              <a:t>a markup language similar to HTML, but without predefined tags to use</a:t>
            </a:r>
            <a:r>
              <a:rPr lang="en-US" sz="2300" dirty="0">
                <a:latin typeface="+mn-lt"/>
              </a:rPr>
              <a:t>. Instead, you define your own tags designed specifically for your needs. This is a powerful way to store data in a format that can be stored, searched, and shared</a:t>
            </a:r>
            <a:r>
              <a:rPr lang="en-US" sz="2300" dirty="0" smtClean="0">
                <a:latin typeface="+mn-lt"/>
              </a:rPr>
              <a:t>.</a:t>
            </a:r>
          </a:p>
          <a:p>
            <a:pPr>
              <a:spcBef>
                <a:spcPts val="0"/>
              </a:spcBef>
            </a:pPr>
            <a:r>
              <a:rPr lang="en-US" sz="2300" dirty="0">
                <a:latin typeface="+mn-lt"/>
              </a:rPr>
              <a:t>XML was designed to carry data - with focus on what data is</a:t>
            </a:r>
          </a:p>
          <a:p>
            <a:pPr>
              <a:spcBef>
                <a:spcPts val="0"/>
              </a:spcBef>
            </a:pPr>
            <a:r>
              <a:rPr lang="en-US" sz="2300" dirty="0">
                <a:latin typeface="+mn-lt"/>
              </a:rPr>
              <a:t>HTML was designed to display data - with focus on how data looks</a:t>
            </a:r>
          </a:p>
          <a:p>
            <a:pPr>
              <a:spcBef>
                <a:spcPts val="0"/>
              </a:spcBef>
            </a:pPr>
            <a:r>
              <a:rPr lang="en-US" sz="2300" dirty="0">
                <a:latin typeface="+mn-lt"/>
              </a:rPr>
              <a:t>XML tags are not predefined like HTML tags are</a:t>
            </a:r>
          </a:p>
          <a:p>
            <a:pPr algn="just">
              <a:spcBef>
                <a:spcPts val="0"/>
              </a:spcBef>
            </a:pPr>
            <a:endParaRPr lang="en-US" sz="2300" dirty="0" smtClean="0">
              <a:latin typeface="+mn-lt"/>
            </a:endParaRPr>
          </a:p>
          <a:p>
            <a:pPr algn="just">
              <a:spcBef>
                <a:spcPts val="0"/>
              </a:spcBef>
            </a:pPr>
            <a:endParaRPr lang="en-US" sz="2300" dirty="0">
              <a:latin typeface="+mn-lt"/>
            </a:endParaRPr>
          </a:p>
          <a:p>
            <a:pPr algn="just">
              <a:spcBef>
                <a:spcPts val="0"/>
              </a:spcBef>
            </a:pPr>
            <a:endParaRPr lang="en-US" sz="2300" dirty="0">
              <a:latin typeface="+mn-lt"/>
            </a:endParaRPr>
          </a:p>
        </p:txBody>
      </p:sp>
    </p:spTree>
    <p:extLst>
      <p:ext uri="{BB962C8B-B14F-4D97-AF65-F5344CB8AC3E}">
        <p14:creationId xmlns:p14="http://schemas.microsoft.com/office/powerpoint/2010/main" val="2420095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 y="-14292"/>
            <a:ext cx="9029700" cy="6372225"/>
          </a:xfrm>
        </p:spPr>
        <p:txBody>
          <a:bodyPr/>
          <a:lstStyle/>
          <a:p>
            <a:pPr marL="0" indent="0" algn="ctr">
              <a:spcBef>
                <a:spcPts val="0"/>
              </a:spcBef>
              <a:buNone/>
            </a:pPr>
            <a:r>
              <a:rPr lang="en-US" sz="2400" b="1" dirty="0" smtClean="0">
                <a:solidFill>
                  <a:srgbClr val="FF0000"/>
                </a:solidFill>
              </a:rPr>
              <a:t>Server </a:t>
            </a:r>
            <a:r>
              <a:rPr lang="en-US" sz="2400" b="1" dirty="0">
                <a:solidFill>
                  <a:srgbClr val="FF0000"/>
                </a:solidFill>
              </a:rPr>
              <a:t>Machine Scripting Languages</a:t>
            </a:r>
          </a:p>
          <a:p>
            <a:pPr algn="just">
              <a:spcBef>
                <a:spcPts val="0"/>
              </a:spcBef>
            </a:pPr>
            <a:endParaRPr lang="en-US" sz="2200" b="1" dirty="0" smtClean="0">
              <a:solidFill>
                <a:srgbClr val="FF0000"/>
              </a:solidFill>
              <a:latin typeface="+mn-lt"/>
            </a:endParaRPr>
          </a:p>
          <a:p>
            <a:pPr algn="just">
              <a:spcBef>
                <a:spcPts val="0"/>
              </a:spcBef>
            </a:pPr>
            <a:r>
              <a:rPr lang="en-US" sz="2200" b="1" dirty="0" smtClean="0">
                <a:solidFill>
                  <a:srgbClr val="FF0000"/>
                </a:solidFill>
                <a:latin typeface="+mn-lt"/>
              </a:rPr>
              <a:t>CGI</a:t>
            </a:r>
            <a:r>
              <a:rPr lang="en-US" sz="2200" dirty="0" smtClean="0">
                <a:latin typeface="+mn-lt"/>
              </a:rPr>
              <a:t> </a:t>
            </a:r>
            <a:r>
              <a:rPr lang="en-US" sz="2200" dirty="0">
                <a:latin typeface="+mn-lt"/>
              </a:rPr>
              <a:t>stands for </a:t>
            </a:r>
            <a:r>
              <a:rPr lang="en-US" sz="2200" b="1" dirty="0">
                <a:solidFill>
                  <a:srgbClr val="000099"/>
                </a:solidFill>
                <a:latin typeface="+mn-lt"/>
              </a:rPr>
              <a:t>Common Gateway Interface </a:t>
            </a:r>
            <a:r>
              <a:rPr lang="en-US" sz="2200" dirty="0">
                <a:latin typeface="+mn-lt"/>
              </a:rPr>
              <a:t>and </a:t>
            </a:r>
            <a:r>
              <a:rPr lang="en-US" sz="2200" b="1" dirty="0">
                <a:latin typeface="+mn-lt"/>
              </a:rPr>
              <a:t>provides an interface between the HTTP server and programs generating web content</a:t>
            </a:r>
            <a:r>
              <a:rPr lang="en-US" sz="2200" dirty="0">
                <a:latin typeface="+mn-lt"/>
              </a:rPr>
              <a:t>. These programs are better known as CGI scripts. They are written in a scripting language</a:t>
            </a:r>
            <a:r>
              <a:rPr lang="en-US" sz="2200" dirty="0" smtClean="0">
                <a:latin typeface="+mn-lt"/>
              </a:rPr>
              <a:t>.</a:t>
            </a:r>
          </a:p>
          <a:p>
            <a:pPr algn="just">
              <a:spcBef>
                <a:spcPts val="0"/>
              </a:spcBef>
            </a:pPr>
            <a:r>
              <a:rPr lang="en-US" sz="2200" b="1" dirty="0">
                <a:solidFill>
                  <a:srgbClr val="FF0000"/>
                </a:solidFill>
                <a:latin typeface="+mn-lt"/>
              </a:rPr>
              <a:t>PHP: </a:t>
            </a:r>
            <a:r>
              <a:rPr lang="en-US" sz="2200" b="1" dirty="0">
                <a:solidFill>
                  <a:srgbClr val="000099"/>
                </a:solidFill>
                <a:latin typeface="+mn-lt"/>
              </a:rPr>
              <a:t>Hypertext </a:t>
            </a:r>
            <a:r>
              <a:rPr lang="en-US" sz="2200" b="1" dirty="0" smtClean="0">
                <a:solidFill>
                  <a:srgbClr val="000099"/>
                </a:solidFill>
                <a:latin typeface="+mn-lt"/>
              </a:rPr>
              <a:t>Preprocessor</a:t>
            </a:r>
            <a:r>
              <a:rPr lang="en-US" sz="2200" b="1" dirty="0" smtClean="0">
                <a:solidFill>
                  <a:srgbClr val="FF0000"/>
                </a:solidFill>
                <a:latin typeface="+mn-lt"/>
              </a:rPr>
              <a:t>:</a:t>
            </a:r>
            <a:r>
              <a:rPr lang="en-US" sz="2200" dirty="0" smtClean="0">
                <a:latin typeface="+mn-lt"/>
              </a:rPr>
              <a:t> </a:t>
            </a:r>
            <a:r>
              <a:rPr lang="en-US" sz="2200" dirty="0">
                <a:latin typeface="+mn-lt"/>
              </a:rPr>
              <a:t>PHP is a widely-used, open source scripting language. PHP scripts are executed on the server. PHP is free to download and use</a:t>
            </a:r>
            <a:r>
              <a:rPr lang="en-US" sz="2200" dirty="0" smtClean="0">
                <a:latin typeface="+mn-lt"/>
              </a:rPr>
              <a:t>.</a:t>
            </a:r>
          </a:p>
          <a:p>
            <a:pPr algn="just">
              <a:spcBef>
                <a:spcPts val="0"/>
              </a:spcBef>
            </a:pPr>
            <a:r>
              <a:rPr lang="en-US" sz="2200" b="1" dirty="0">
                <a:solidFill>
                  <a:srgbClr val="FF0000"/>
                </a:solidFill>
                <a:latin typeface="+mn-lt"/>
              </a:rPr>
              <a:t>ASP is </a:t>
            </a:r>
            <a:r>
              <a:rPr lang="en-US" sz="2200" b="1" dirty="0">
                <a:solidFill>
                  <a:srgbClr val="000099"/>
                </a:solidFill>
                <a:latin typeface="+mn-lt"/>
              </a:rPr>
              <a:t>Active Server </a:t>
            </a:r>
            <a:r>
              <a:rPr lang="en-US" sz="2200" b="1" dirty="0" smtClean="0">
                <a:solidFill>
                  <a:srgbClr val="000099"/>
                </a:solidFill>
                <a:latin typeface="+mn-lt"/>
              </a:rPr>
              <a:t>Pages:</a:t>
            </a:r>
            <a:r>
              <a:rPr lang="en-US" sz="2200" b="1" dirty="0" smtClean="0">
                <a:solidFill>
                  <a:srgbClr val="FF0000"/>
                </a:solidFill>
                <a:latin typeface="+mn-lt"/>
              </a:rPr>
              <a:t> </a:t>
            </a:r>
            <a:r>
              <a:rPr lang="en-US" sz="2200" dirty="0">
                <a:latin typeface="+mn-lt"/>
              </a:rPr>
              <a:t>ASP is a server side Web building scripting engine. It is generally a server page which includes embedded programming. On the Windows server, the programs are being processed</a:t>
            </a:r>
            <a:r>
              <a:rPr lang="en-US" sz="2200" dirty="0" smtClean="0">
                <a:latin typeface="+mn-lt"/>
              </a:rPr>
              <a:t>.</a:t>
            </a:r>
          </a:p>
          <a:p>
            <a:pPr algn="just">
              <a:spcBef>
                <a:spcPts val="0"/>
              </a:spcBef>
            </a:pPr>
            <a:r>
              <a:rPr lang="en-US" sz="2200" b="1" dirty="0">
                <a:solidFill>
                  <a:srgbClr val="FF0000"/>
                </a:solidFill>
                <a:latin typeface="+mn-lt"/>
              </a:rPr>
              <a:t>JSP </a:t>
            </a:r>
            <a:r>
              <a:rPr lang="en-US" sz="2200" dirty="0" smtClean="0">
                <a:latin typeface="+mn-lt"/>
              </a:rPr>
              <a:t>is </a:t>
            </a:r>
            <a:r>
              <a:rPr lang="en-US" sz="2200" b="1" dirty="0" smtClean="0">
                <a:solidFill>
                  <a:srgbClr val="000099"/>
                </a:solidFill>
                <a:latin typeface="+mn-lt"/>
              </a:rPr>
              <a:t>Java Server Pages</a:t>
            </a:r>
            <a:r>
              <a:rPr lang="en-US" sz="2200" dirty="0" smtClean="0">
                <a:latin typeface="+mn-lt"/>
              </a:rPr>
              <a:t> </a:t>
            </a:r>
            <a:r>
              <a:rPr lang="en-US" sz="2200" dirty="0">
                <a:latin typeface="+mn-lt"/>
              </a:rPr>
              <a:t>is a collection of technologies that helps software developers create dynamically generated web pages based on HTML, XML, SOAP, or other document types</a:t>
            </a:r>
            <a:r>
              <a:rPr lang="en-US" sz="2200" dirty="0" smtClean="0">
                <a:latin typeface="+mn-lt"/>
              </a:rPr>
              <a:t>.</a:t>
            </a:r>
          </a:p>
          <a:p>
            <a:pPr algn="just">
              <a:spcBef>
                <a:spcPts val="0"/>
              </a:spcBef>
            </a:pPr>
            <a:r>
              <a:rPr lang="en-US" sz="2200" b="1" dirty="0">
                <a:solidFill>
                  <a:srgbClr val="FF0000"/>
                </a:solidFill>
                <a:latin typeface="+mn-lt"/>
              </a:rPr>
              <a:t>SOAP</a:t>
            </a:r>
            <a:r>
              <a:rPr lang="en-US" sz="2200" dirty="0">
                <a:latin typeface="+mn-lt"/>
              </a:rPr>
              <a:t> </a:t>
            </a:r>
            <a:r>
              <a:rPr lang="en-US" sz="2200" b="1" dirty="0">
                <a:solidFill>
                  <a:srgbClr val="000099"/>
                </a:solidFill>
                <a:latin typeface="+mn-lt"/>
              </a:rPr>
              <a:t>(Simple Object Access Protocol) </a:t>
            </a:r>
            <a:r>
              <a:rPr lang="en-US" sz="2200" dirty="0">
                <a:latin typeface="+mn-lt"/>
              </a:rPr>
              <a:t>is a message protocol that enables the distributed elements of an application to communicate. SOAP can be carried over a variety of standard protocols, including the web-related Hypertext Transfer Protocol (HTTP).</a:t>
            </a:r>
            <a:endParaRPr lang="en-US" sz="2200" dirty="0" smtClean="0">
              <a:latin typeface="+mn-lt"/>
            </a:endParaRPr>
          </a:p>
          <a:p>
            <a:pPr algn="just">
              <a:spcBef>
                <a:spcPts val="0"/>
              </a:spcBef>
            </a:pPr>
            <a:endParaRPr lang="en-US" sz="2200" dirty="0" smtClean="0">
              <a:latin typeface="+mn-lt"/>
            </a:endParaRPr>
          </a:p>
          <a:p>
            <a:pPr algn="just">
              <a:spcBef>
                <a:spcPts val="0"/>
              </a:spcBef>
            </a:pPr>
            <a:endParaRPr lang="en-US" sz="2200" dirty="0">
              <a:latin typeface="+mn-lt"/>
            </a:endParaRPr>
          </a:p>
        </p:txBody>
      </p:sp>
    </p:spTree>
    <p:extLst>
      <p:ext uri="{BB962C8B-B14F-4D97-AF65-F5344CB8AC3E}">
        <p14:creationId xmlns:p14="http://schemas.microsoft.com/office/powerpoint/2010/main" val="102926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171450"/>
            <a:ext cx="8229600" cy="390525"/>
          </a:xfrm>
        </p:spPr>
        <p:txBody>
          <a:bodyPr/>
          <a:lstStyle/>
          <a:p>
            <a:pPr eaLnBrk="1" hangingPunct="1"/>
            <a:r>
              <a:rPr lang="en-US" sz="2800" dirty="0" smtClean="0">
                <a:latin typeface="+mn-lt"/>
                <a:cs typeface="Arial" charset="0"/>
              </a:rPr>
              <a:t>The </a:t>
            </a:r>
            <a:r>
              <a:rPr lang="en-US" sz="2800" dirty="0" err="1" smtClean="0">
                <a:latin typeface="+mn-lt"/>
                <a:cs typeface="Arial" charset="0"/>
              </a:rPr>
              <a:t>HyperText</a:t>
            </a:r>
            <a:r>
              <a:rPr lang="en-US" sz="2800" dirty="0" smtClean="0">
                <a:latin typeface="+mn-lt"/>
                <a:cs typeface="Arial" charset="0"/>
              </a:rPr>
              <a:t> Transfer Protocol (1)</a:t>
            </a:r>
          </a:p>
        </p:txBody>
      </p:sp>
      <p:sp>
        <p:nvSpPr>
          <p:cNvPr id="56323" name="Rectangle 3"/>
          <p:cNvSpPr>
            <a:spLocks noGrp="1" noChangeArrowheads="1"/>
          </p:cNvSpPr>
          <p:nvPr>
            <p:ph idx="1"/>
          </p:nvPr>
        </p:nvSpPr>
        <p:spPr>
          <a:xfrm>
            <a:off x="287338" y="5400675"/>
            <a:ext cx="8856662" cy="1314450"/>
          </a:xfrm>
        </p:spPr>
        <p:txBody>
          <a:bodyPr/>
          <a:lstStyle/>
          <a:p>
            <a:pPr>
              <a:buFontTx/>
              <a:buNone/>
            </a:pPr>
            <a:r>
              <a:rPr lang="en-US" sz="2000" dirty="0" smtClean="0">
                <a:solidFill>
                  <a:srgbClr val="FF0000"/>
                </a:solidFill>
                <a:latin typeface="Arial" charset="0"/>
                <a:cs typeface="Arial" charset="0"/>
              </a:rPr>
              <a:t>HTTP with (a) multiple connections and sequential requests. </a:t>
            </a:r>
          </a:p>
          <a:p>
            <a:pPr>
              <a:buFontTx/>
              <a:buNone/>
            </a:pPr>
            <a:r>
              <a:rPr lang="en-US" sz="2000" dirty="0" smtClean="0">
                <a:solidFill>
                  <a:srgbClr val="FF0000"/>
                </a:solidFill>
                <a:latin typeface="Arial" charset="0"/>
                <a:cs typeface="Arial" charset="0"/>
              </a:rPr>
              <a:t>		     (b) A persistent connection and sequential requests. </a:t>
            </a:r>
          </a:p>
          <a:p>
            <a:pPr>
              <a:buFontTx/>
              <a:buNone/>
            </a:pPr>
            <a:r>
              <a:rPr lang="en-US" sz="2000" dirty="0" smtClean="0">
                <a:solidFill>
                  <a:srgbClr val="FF0000"/>
                </a:solidFill>
                <a:latin typeface="Arial" charset="0"/>
                <a:cs typeface="Arial" charset="0"/>
              </a:rPr>
              <a:t>                  (c) A persistent connection and pipelined requests.</a:t>
            </a:r>
          </a:p>
        </p:txBody>
      </p:sp>
      <p:pic>
        <p:nvPicPr>
          <p:cNvPr id="56324" name="Picture 2"/>
          <p:cNvPicPr>
            <a:picLocks noChangeAspect="1" noChangeArrowheads="1"/>
          </p:cNvPicPr>
          <p:nvPr/>
        </p:nvPicPr>
        <p:blipFill>
          <a:blip r:embed="rId2" cstate="print"/>
          <a:srcRect/>
          <a:stretch>
            <a:fillRect/>
          </a:stretch>
        </p:blipFill>
        <p:spPr bwMode="auto">
          <a:xfrm>
            <a:off x="552450" y="669753"/>
            <a:ext cx="7748588" cy="4419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latin typeface="Arial" charset="0"/>
                <a:cs typeface="Arial" charset="0"/>
              </a:rPr>
              <a:t>Domain Resource Records (1)</a:t>
            </a:r>
          </a:p>
        </p:txBody>
      </p:sp>
      <p:sp>
        <p:nvSpPr>
          <p:cNvPr id="1024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principal DNS resource record types</a:t>
            </a:r>
          </a:p>
        </p:txBody>
      </p:sp>
      <p:pic>
        <p:nvPicPr>
          <p:cNvPr id="10244" name="Picture 2"/>
          <p:cNvPicPr>
            <a:picLocks noChangeAspect="1" noChangeArrowheads="1"/>
          </p:cNvPicPr>
          <p:nvPr/>
        </p:nvPicPr>
        <p:blipFill>
          <a:blip r:embed="rId2" cstate="print"/>
          <a:srcRect/>
          <a:stretch>
            <a:fillRect/>
          </a:stretch>
        </p:blipFill>
        <p:spPr bwMode="auto">
          <a:xfrm>
            <a:off x="344488" y="1189038"/>
            <a:ext cx="8408987" cy="419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latin typeface="Arial" charset="0"/>
                <a:cs typeface="Arial" charset="0"/>
              </a:rPr>
              <a:t>The HyperText Transfer Protocol (2)</a:t>
            </a:r>
          </a:p>
        </p:txBody>
      </p:sp>
      <p:sp>
        <p:nvSpPr>
          <p:cNvPr id="5734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built-in HTTP request methods.</a:t>
            </a:r>
          </a:p>
        </p:txBody>
      </p:sp>
      <p:pic>
        <p:nvPicPr>
          <p:cNvPr id="57348" name="Picture 2"/>
          <p:cNvPicPr>
            <a:picLocks noChangeAspect="1" noChangeArrowheads="1"/>
          </p:cNvPicPr>
          <p:nvPr/>
        </p:nvPicPr>
        <p:blipFill>
          <a:blip r:embed="rId2" cstate="print"/>
          <a:srcRect/>
          <a:stretch>
            <a:fillRect/>
          </a:stretch>
        </p:blipFill>
        <p:spPr bwMode="auto">
          <a:xfrm>
            <a:off x="1573213" y="1073150"/>
            <a:ext cx="5946775" cy="4284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latin typeface="Arial" charset="0"/>
                <a:cs typeface="Arial" charset="0"/>
              </a:rPr>
              <a:t>The HyperText Transfer Protocol (3)</a:t>
            </a:r>
          </a:p>
        </p:txBody>
      </p:sp>
      <p:sp>
        <p:nvSpPr>
          <p:cNvPr id="5837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status code response groups</a:t>
            </a:r>
          </a:p>
        </p:txBody>
      </p:sp>
      <p:pic>
        <p:nvPicPr>
          <p:cNvPr id="58372" name="Picture 2"/>
          <p:cNvPicPr>
            <a:picLocks noChangeAspect="1" noChangeArrowheads="1"/>
          </p:cNvPicPr>
          <p:nvPr/>
        </p:nvPicPr>
        <p:blipFill>
          <a:blip r:embed="rId2" cstate="print"/>
          <a:srcRect/>
          <a:stretch>
            <a:fillRect/>
          </a:stretch>
        </p:blipFill>
        <p:spPr bwMode="auto">
          <a:xfrm>
            <a:off x="255588" y="2184400"/>
            <a:ext cx="8648700" cy="248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latin typeface="Arial" charset="0"/>
                <a:cs typeface="Arial" charset="0"/>
              </a:rPr>
              <a:t>The HyperText Transfer Protocol (4)</a:t>
            </a:r>
          </a:p>
        </p:txBody>
      </p:sp>
      <p:sp>
        <p:nvSpPr>
          <p:cNvPr id="593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Some HTTP message headers.</a:t>
            </a:r>
          </a:p>
        </p:txBody>
      </p:sp>
      <p:pic>
        <p:nvPicPr>
          <p:cNvPr id="59396" name="Picture 2"/>
          <p:cNvPicPr>
            <a:picLocks noChangeAspect="1" noChangeArrowheads="1"/>
          </p:cNvPicPr>
          <p:nvPr/>
        </p:nvPicPr>
        <p:blipFill>
          <a:blip r:embed="rId2" cstate="print"/>
          <a:srcRect/>
          <a:stretch>
            <a:fillRect/>
          </a:stretch>
        </p:blipFill>
        <p:spPr bwMode="auto">
          <a:xfrm>
            <a:off x="609600" y="1089025"/>
            <a:ext cx="7924800" cy="4410075"/>
          </a:xfrm>
          <a:prstGeom prst="rect">
            <a:avLst/>
          </a:prstGeom>
          <a:noFill/>
          <a:ln w="9525">
            <a:noFill/>
            <a:miter lim="800000"/>
            <a:headEnd/>
            <a:tailEnd/>
          </a:ln>
        </p:spPr>
      </p:pic>
      <p:sp>
        <p:nvSpPr>
          <p:cNvPr id="59397" name="TextBox 4"/>
          <p:cNvSpPr txBox="1">
            <a:spLocks noChangeArrowheads="1"/>
          </p:cNvSpPr>
          <p:nvPr/>
        </p:nvSpPr>
        <p:spPr bwMode="auto">
          <a:xfrm>
            <a:off x="688975" y="5395913"/>
            <a:ext cx="1154113" cy="461962"/>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604838" y="1228725"/>
            <a:ext cx="7934325" cy="4400550"/>
          </a:xfrm>
          <a:prstGeom prst="rect">
            <a:avLst/>
          </a:prstGeom>
          <a:noFill/>
          <a:ln w="9525">
            <a:noFill/>
            <a:miter lim="800000"/>
            <a:headEnd/>
            <a:tailEnd/>
          </a:ln>
        </p:spPr>
      </p:pic>
      <p:sp>
        <p:nvSpPr>
          <p:cNvPr id="60419" name="Rectangle 2"/>
          <p:cNvSpPr>
            <a:spLocks noGrp="1" noChangeArrowheads="1"/>
          </p:cNvSpPr>
          <p:nvPr>
            <p:ph type="title"/>
          </p:nvPr>
        </p:nvSpPr>
        <p:spPr/>
        <p:txBody>
          <a:bodyPr/>
          <a:lstStyle/>
          <a:p>
            <a:pPr eaLnBrk="1" hangingPunct="1"/>
            <a:r>
              <a:rPr lang="en-US" smtClean="0">
                <a:latin typeface="Arial" charset="0"/>
                <a:cs typeface="Arial" charset="0"/>
              </a:rPr>
              <a:t>The HyperText Transfer Protocol (5)</a:t>
            </a:r>
          </a:p>
        </p:txBody>
      </p:sp>
      <p:sp>
        <p:nvSpPr>
          <p:cNvPr id="60420"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Some HTTP message headers.</a:t>
            </a:r>
          </a:p>
        </p:txBody>
      </p:sp>
      <p:sp>
        <p:nvSpPr>
          <p:cNvPr id="60421" name="TextBox 4"/>
          <p:cNvSpPr txBox="1">
            <a:spLocks noChangeArrowheads="1"/>
          </p:cNvSpPr>
          <p:nvPr/>
        </p:nvSpPr>
        <p:spPr bwMode="auto">
          <a:xfrm>
            <a:off x="584200" y="809625"/>
            <a:ext cx="1154113" cy="461963"/>
          </a:xfrm>
          <a:prstGeom prst="rect">
            <a:avLst/>
          </a:prstGeom>
          <a:noFill/>
          <a:ln w="9525">
            <a:noFill/>
            <a:miter lim="800000"/>
            <a:headEnd/>
            <a:tailEnd/>
          </a:ln>
        </p:spPr>
        <p:txBody>
          <a:bodyPr>
            <a:spAutoFit/>
          </a:bodyPr>
          <a:lstStyle/>
          <a:p>
            <a:r>
              <a:rPr lang="en-US" sz="2400" b="1"/>
              <a:t>. .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latin typeface="Arial" charset="0"/>
                <a:cs typeface="Arial" charset="0"/>
              </a:rPr>
              <a:t>The HyperText Transfer Protocol (6)</a:t>
            </a:r>
          </a:p>
        </p:txBody>
      </p:sp>
      <p:sp>
        <p:nvSpPr>
          <p:cNvPr id="6144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HTTP caching.</a:t>
            </a:r>
          </a:p>
        </p:txBody>
      </p:sp>
      <p:pic>
        <p:nvPicPr>
          <p:cNvPr id="61444" name="Picture 2"/>
          <p:cNvPicPr>
            <a:picLocks noChangeAspect="1" noChangeArrowheads="1"/>
          </p:cNvPicPr>
          <p:nvPr/>
        </p:nvPicPr>
        <p:blipFill>
          <a:blip r:embed="rId2" cstate="print"/>
          <a:srcRect/>
          <a:stretch>
            <a:fillRect/>
          </a:stretch>
        </p:blipFill>
        <p:spPr bwMode="auto">
          <a:xfrm>
            <a:off x="120650" y="2552700"/>
            <a:ext cx="8918575"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dirty="0" smtClean="0">
                <a:latin typeface="Arial" charset="0"/>
                <a:cs typeface="Arial" charset="0"/>
              </a:rPr>
              <a:t>Network Security</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6688" y="57150"/>
            <a:ext cx="8229600" cy="1066800"/>
          </a:xfrm>
        </p:spPr>
        <p:txBody>
          <a:bodyPr/>
          <a:lstStyle/>
          <a:p>
            <a:pPr eaLnBrk="1" hangingPunct="1"/>
            <a:r>
              <a:rPr sz="2800" dirty="0" smtClean="0">
                <a:latin typeface="Arial" charset="0"/>
                <a:cs typeface="Arial" charset="0"/>
              </a:rPr>
              <a:t>Network Security</a:t>
            </a:r>
          </a:p>
        </p:txBody>
      </p:sp>
      <p:sp>
        <p:nvSpPr>
          <p:cNvPr id="5123" name="Rectangle 3"/>
          <p:cNvSpPr>
            <a:spLocks noGrp="1" noChangeArrowheads="1"/>
          </p:cNvSpPr>
          <p:nvPr>
            <p:ph idx="1"/>
          </p:nvPr>
        </p:nvSpPr>
        <p:spPr>
          <a:xfrm>
            <a:off x="0" y="5981700"/>
            <a:ext cx="9144000" cy="571500"/>
          </a:xfrm>
        </p:spPr>
        <p:txBody>
          <a:bodyPr/>
          <a:lstStyle/>
          <a:p>
            <a:pPr algn="ctr" eaLnBrk="1" hangingPunct="1">
              <a:buFontTx/>
              <a:buNone/>
            </a:pPr>
            <a:r>
              <a:rPr lang="en-US" dirty="0" smtClean="0">
                <a:solidFill>
                  <a:srgbClr val="FF0000"/>
                </a:solidFill>
                <a:latin typeface="Arial" charset="0"/>
                <a:cs typeface="Arial" charset="0"/>
              </a:rPr>
              <a:t>Some people who cause security problems and why.</a:t>
            </a:r>
          </a:p>
        </p:txBody>
      </p:sp>
      <p:pic>
        <p:nvPicPr>
          <p:cNvPr id="5124" name="Picture 2"/>
          <p:cNvPicPr>
            <a:picLocks noChangeAspect="1" noChangeArrowheads="1"/>
          </p:cNvPicPr>
          <p:nvPr/>
        </p:nvPicPr>
        <p:blipFill>
          <a:blip r:embed="rId2" cstate="print"/>
          <a:srcRect/>
          <a:stretch>
            <a:fillRect/>
          </a:stretch>
        </p:blipFill>
        <p:spPr bwMode="auto">
          <a:xfrm>
            <a:off x="352425" y="1123950"/>
            <a:ext cx="843915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82" y="71435"/>
            <a:ext cx="8462964" cy="6529388"/>
          </a:xfrm>
        </p:spPr>
        <p:txBody>
          <a:bodyPr/>
          <a:lstStyle/>
          <a:p>
            <a:pPr algn="just"/>
            <a:r>
              <a:rPr lang="en-US" sz="2400" dirty="0">
                <a:latin typeface="+mn-lt"/>
              </a:rPr>
              <a:t>All these issues </a:t>
            </a:r>
            <a:r>
              <a:rPr lang="en-US" sz="2400" b="1" dirty="0">
                <a:solidFill>
                  <a:srgbClr val="FF0000"/>
                </a:solidFill>
                <a:latin typeface="+mn-lt"/>
              </a:rPr>
              <a:t>(secrecy, authentication, nonrepudiation, and integrity control) </a:t>
            </a:r>
            <a:r>
              <a:rPr lang="en-US" sz="2400" dirty="0">
                <a:latin typeface="+mn-lt"/>
              </a:rPr>
              <a:t>occur </a:t>
            </a:r>
            <a:r>
              <a:rPr lang="en-US" sz="2400" dirty="0" smtClean="0">
                <a:latin typeface="+mn-lt"/>
              </a:rPr>
              <a:t>in traditional </a:t>
            </a:r>
            <a:r>
              <a:rPr lang="en-US" sz="2400" dirty="0">
                <a:latin typeface="+mn-lt"/>
              </a:rPr>
              <a:t>systems, too, but with some significant differences. </a:t>
            </a:r>
            <a:endParaRPr lang="en-US" sz="2400" dirty="0" smtClean="0">
              <a:latin typeface="+mn-lt"/>
            </a:endParaRPr>
          </a:p>
          <a:p>
            <a:pPr algn="just"/>
            <a:r>
              <a:rPr lang="en-US" sz="2400" b="1" dirty="0" smtClean="0">
                <a:solidFill>
                  <a:srgbClr val="000099"/>
                </a:solidFill>
                <a:latin typeface="+mn-lt"/>
              </a:rPr>
              <a:t>Integrity </a:t>
            </a:r>
            <a:r>
              <a:rPr lang="en-US" sz="2400" b="1" dirty="0">
                <a:solidFill>
                  <a:srgbClr val="000099"/>
                </a:solidFill>
                <a:latin typeface="+mn-lt"/>
              </a:rPr>
              <a:t>and secrecy </a:t>
            </a:r>
            <a:r>
              <a:rPr lang="en-US" sz="2400" dirty="0" smtClean="0">
                <a:latin typeface="+mn-lt"/>
              </a:rPr>
              <a:t>are achieved </a:t>
            </a:r>
            <a:r>
              <a:rPr lang="en-US" sz="2400" dirty="0">
                <a:latin typeface="+mn-lt"/>
              </a:rPr>
              <a:t>by using registered mail and locking documents up</a:t>
            </a:r>
            <a:r>
              <a:rPr lang="en-US" sz="2400" dirty="0" smtClean="0">
                <a:latin typeface="+mn-lt"/>
              </a:rPr>
              <a:t>.</a:t>
            </a:r>
          </a:p>
          <a:p>
            <a:pPr algn="just"/>
            <a:r>
              <a:rPr lang="en-US" sz="2400" dirty="0">
                <a:latin typeface="+mn-lt"/>
              </a:rPr>
              <a:t>In the </a:t>
            </a:r>
            <a:r>
              <a:rPr lang="en-US" sz="2400" b="1" dirty="0">
                <a:solidFill>
                  <a:srgbClr val="FF0000"/>
                </a:solidFill>
                <a:latin typeface="+mn-lt"/>
              </a:rPr>
              <a:t>network layer</a:t>
            </a:r>
            <a:r>
              <a:rPr lang="en-US" sz="2400" dirty="0">
                <a:latin typeface="+mn-lt"/>
              </a:rPr>
              <a:t>, firewalls can be installed to keep good packets and bad packets out. </a:t>
            </a:r>
            <a:r>
              <a:rPr lang="en-US" sz="2400" dirty="0" smtClean="0">
                <a:latin typeface="+mn-lt"/>
              </a:rPr>
              <a:t>IP security </a:t>
            </a:r>
            <a:r>
              <a:rPr lang="en-US" sz="2400" dirty="0">
                <a:latin typeface="+mn-lt"/>
              </a:rPr>
              <a:t>also functions in this layer.</a:t>
            </a:r>
          </a:p>
          <a:p>
            <a:pPr algn="just"/>
            <a:r>
              <a:rPr lang="en-US" sz="2400" dirty="0">
                <a:latin typeface="+mn-lt"/>
              </a:rPr>
              <a:t>In the </a:t>
            </a:r>
            <a:r>
              <a:rPr lang="en-US" sz="2400" b="1" dirty="0">
                <a:solidFill>
                  <a:srgbClr val="FF0000"/>
                </a:solidFill>
                <a:latin typeface="+mn-lt"/>
              </a:rPr>
              <a:t>transport layer</a:t>
            </a:r>
            <a:r>
              <a:rPr lang="en-US" sz="2400" dirty="0">
                <a:latin typeface="+mn-lt"/>
              </a:rPr>
              <a:t>, entire connections can be encrypted, end to end, that is, process </a:t>
            </a:r>
            <a:r>
              <a:rPr lang="en-US" sz="2400" dirty="0" smtClean="0">
                <a:latin typeface="+mn-lt"/>
              </a:rPr>
              <a:t>to process</a:t>
            </a:r>
            <a:r>
              <a:rPr lang="en-US" sz="2400" dirty="0">
                <a:latin typeface="+mn-lt"/>
              </a:rPr>
              <a:t>. For maximum security, end-to-end security is required.</a:t>
            </a:r>
          </a:p>
          <a:p>
            <a:pPr algn="just"/>
            <a:r>
              <a:rPr lang="en-US" sz="2400" dirty="0">
                <a:latin typeface="+mn-lt"/>
              </a:rPr>
              <a:t>Finally, issues such as </a:t>
            </a:r>
            <a:r>
              <a:rPr lang="en-US" sz="2400" b="1" dirty="0">
                <a:solidFill>
                  <a:srgbClr val="FF0000"/>
                </a:solidFill>
                <a:latin typeface="+mn-lt"/>
              </a:rPr>
              <a:t>user authentication and nonrepudiation </a:t>
            </a:r>
            <a:r>
              <a:rPr lang="en-US" sz="2400" dirty="0">
                <a:latin typeface="+mn-lt"/>
              </a:rPr>
              <a:t>can only be handled in </a:t>
            </a:r>
            <a:r>
              <a:rPr lang="en-US" sz="2400" dirty="0" smtClean="0">
                <a:latin typeface="+mn-lt"/>
              </a:rPr>
              <a:t>the application </a:t>
            </a:r>
            <a:r>
              <a:rPr lang="en-US" sz="2400" dirty="0">
                <a:latin typeface="+mn-lt"/>
              </a:rPr>
              <a:t>layer</a:t>
            </a:r>
            <a:r>
              <a:rPr lang="en-US" sz="2400" dirty="0" smtClean="0">
                <a:latin typeface="+mn-lt"/>
              </a:rPr>
              <a:t>.  </a:t>
            </a:r>
            <a:endParaRPr lang="en-US" sz="2400" dirty="0">
              <a:latin typeface="+mn-lt"/>
            </a:endParaRPr>
          </a:p>
        </p:txBody>
      </p:sp>
    </p:spTree>
    <p:extLst>
      <p:ext uri="{BB962C8B-B14F-4D97-AF65-F5344CB8AC3E}">
        <p14:creationId xmlns:p14="http://schemas.microsoft.com/office/powerpoint/2010/main" val="3936978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314325"/>
            <a:ext cx="9144000" cy="1143000"/>
          </a:xfrm>
        </p:spPr>
        <p:txBody>
          <a:bodyPr/>
          <a:lstStyle/>
          <a:p>
            <a:pPr eaLnBrk="1" hangingPunct="1"/>
            <a:r>
              <a:rPr smtClean="0">
                <a:latin typeface="Arial" charset="0"/>
                <a:cs typeface="Arial" charset="0"/>
              </a:rPr>
              <a:t>Cryptography</a:t>
            </a:r>
          </a:p>
        </p:txBody>
      </p:sp>
      <p:sp>
        <p:nvSpPr>
          <p:cNvPr id="6147" name="Rectangle 3"/>
          <p:cNvSpPr>
            <a:spLocks noGrp="1" noChangeArrowheads="1"/>
          </p:cNvSpPr>
          <p:nvPr>
            <p:ph idx="1"/>
          </p:nvPr>
        </p:nvSpPr>
        <p:spPr>
          <a:xfrm>
            <a:off x="658813" y="2033588"/>
            <a:ext cx="8485187" cy="4519612"/>
          </a:xfrm>
        </p:spPr>
        <p:txBody>
          <a:bodyPr/>
          <a:lstStyle/>
          <a:p>
            <a:pPr eaLnBrk="1" hangingPunct="1">
              <a:buFontTx/>
              <a:buChar char="•"/>
            </a:pPr>
            <a:r>
              <a:rPr lang="en-US" sz="3200" dirty="0" smtClean="0">
                <a:latin typeface="Arial" charset="0"/>
                <a:cs typeface="Arial" charset="0"/>
              </a:rPr>
              <a:t>Introduction</a:t>
            </a:r>
          </a:p>
          <a:p>
            <a:pPr eaLnBrk="1" hangingPunct="1">
              <a:buFontTx/>
              <a:buChar char="•"/>
            </a:pPr>
            <a:r>
              <a:rPr lang="en-US" sz="3200" dirty="0" smtClean="0">
                <a:latin typeface="Arial" charset="0"/>
                <a:cs typeface="Arial" charset="0"/>
              </a:rPr>
              <a:t>Substitution ciphers</a:t>
            </a:r>
          </a:p>
          <a:p>
            <a:pPr eaLnBrk="1" hangingPunct="1">
              <a:buFontTx/>
              <a:buChar char="•"/>
            </a:pPr>
            <a:r>
              <a:rPr lang="en-US" sz="3200" dirty="0" smtClean="0">
                <a:latin typeface="Arial" charset="0"/>
                <a:cs typeface="Arial" charset="0"/>
              </a:rPr>
              <a:t>Transposition ciphers</a:t>
            </a:r>
          </a:p>
          <a:p>
            <a:pPr eaLnBrk="1" hangingPunct="1">
              <a:buFontTx/>
              <a:buChar char="•"/>
            </a:pPr>
            <a:endParaRPr lang="en-US" sz="3200" dirty="0" smtClean="0">
              <a:latin typeface="Arial" charset="0"/>
              <a:cs typeface="Arial"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142875"/>
            <a:ext cx="8743950" cy="6515100"/>
          </a:xfrm>
        </p:spPr>
        <p:txBody>
          <a:bodyPr/>
          <a:lstStyle/>
          <a:p>
            <a:pPr algn="just"/>
            <a:r>
              <a:rPr lang="en-US" sz="2400" b="1" dirty="0">
                <a:solidFill>
                  <a:srgbClr val="FF0000"/>
                </a:solidFill>
              </a:rPr>
              <a:t>Cryptography</a:t>
            </a:r>
            <a:r>
              <a:rPr lang="en-US" sz="2400" b="1" dirty="0"/>
              <a:t> </a:t>
            </a:r>
            <a:r>
              <a:rPr lang="en-US" sz="2400" dirty="0"/>
              <a:t>comes from the Greek words for ''secret writing</a:t>
            </a:r>
            <a:r>
              <a:rPr lang="en-US" sz="2400" dirty="0" smtClean="0"/>
              <a:t>.'‘</a:t>
            </a:r>
          </a:p>
          <a:p>
            <a:pPr algn="just"/>
            <a:r>
              <a:rPr lang="en-US" sz="2400" dirty="0"/>
              <a:t>A </a:t>
            </a:r>
            <a:r>
              <a:rPr lang="en-US" sz="2400" b="1" dirty="0">
                <a:solidFill>
                  <a:srgbClr val="FF0000"/>
                </a:solidFill>
              </a:rPr>
              <a:t>cipher</a:t>
            </a:r>
            <a:r>
              <a:rPr lang="en-US" sz="2400" b="1" dirty="0"/>
              <a:t> </a:t>
            </a:r>
            <a:r>
              <a:rPr lang="en-US" sz="2400" dirty="0"/>
              <a:t>is a </a:t>
            </a:r>
            <a:r>
              <a:rPr lang="en-US" sz="2400" dirty="0" smtClean="0"/>
              <a:t>character-for character or </a:t>
            </a:r>
            <a:r>
              <a:rPr lang="en-US" sz="2400" dirty="0"/>
              <a:t>bit-for-bit transformation, without regard to the linguistic structure of </a:t>
            </a:r>
            <a:r>
              <a:rPr lang="en-US" sz="2400" dirty="0" smtClean="0"/>
              <a:t>the message</a:t>
            </a:r>
            <a:r>
              <a:rPr lang="en-US" sz="2400" dirty="0"/>
              <a:t>. </a:t>
            </a:r>
            <a:endParaRPr lang="en-US" sz="2400" dirty="0" smtClean="0"/>
          </a:p>
          <a:p>
            <a:pPr algn="just"/>
            <a:r>
              <a:rPr lang="en-US" sz="2400" dirty="0" smtClean="0"/>
              <a:t>In </a:t>
            </a:r>
            <a:r>
              <a:rPr lang="en-US" sz="2400" dirty="0"/>
              <a:t>contrast, a </a:t>
            </a:r>
            <a:r>
              <a:rPr lang="en-US" sz="2400" b="1" dirty="0">
                <a:solidFill>
                  <a:srgbClr val="FF0000"/>
                </a:solidFill>
              </a:rPr>
              <a:t>code</a:t>
            </a:r>
            <a:r>
              <a:rPr lang="en-US" sz="2400" b="1" dirty="0"/>
              <a:t> </a:t>
            </a:r>
            <a:r>
              <a:rPr lang="en-US" sz="2400" dirty="0"/>
              <a:t>replaces one word with another word or symbol. Codes are </a:t>
            </a:r>
            <a:r>
              <a:rPr lang="en-US" sz="2400" dirty="0" smtClean="0"/>
              <a:t>not used </a:t>
            </a:r>
            <a:r>
              <a:rPr lang="en-US" sz="2400" dirty="0"/>
              <a:t>any more, although they have a glorious history</a:t>
            </a:r>
            <a:r>
              <a:rPr lang="en-US" sz="2400" dirty="0" smtClean="0"/>
              <a:t>.</a:t>
            </a:r>
          </a:p>
          <a:p>
            <a:r>
              <a:rPr lang="en-US" sz="2400" dirty="0"/>
              <a:t>The messages to be encrypted, known as the </a:t>
            </a:r>
            <a:r>
              <a:rPr lang="en-US" sz="2400" b="1" dirty="0">
                <a:solidFill>
                  <a:srgbClr val="FF0000"/>
                </a:solidFill>
              </a:rPr>
              <a:t>plaintext</a:t>
            </a:r>
            <a:r>
              <a:rPr lang="en-US" sz="2400" dirty="0"/>
              <a:t>, are transformed by a function that </a:t>
            </a:r>
            <a:r>
              <a:rPr lang="en-US" sz="2400" dirty="0" smtClean="0"/>
              <a:t>is parameterized </a:t>
            </a:r>
            <a:r>
              <a:rPr lang="en-US" sz="2400" dirty="0"/>
              <a:t>by a </a:t>
            </a:r>
            <a:r>
              <a:rPr lang="en-US" sz="2400" b="1" dirty="0" smtClean="0">
                <a:solidFill>
                  <a:srgbClr val="FF0000"/>
                </a:solidFill>
              </a:rPr>
              <a:t>key</a:t>
            </a:r>
            <a:r>
              <a:rPr lang="en-US" sz="2400" dirty="0" smtClean="0"/>
              <a:t>.</a:t>
            </a:r>
          </a:p>
          <a:p>
            <a:r>
              <a:rPr lang="en-US" sz="2400" dirty="0" smtClean="0"/>
              <a:t>The </a:t>
            </a:r>
            <a:r>
              <a:rPr lang="en-US" sz="2400" dirty="0"/>
              <a:t>output of the encryption process, known as the </a:t>
            </a:r>
            <a:r>
              <a:rPr lang="en-US" sz="2400" b="1" dirty="0">
                <a:solidFill>
                  <a:srgbClr val="FF0000"/>
                </a:solidFill>
              </a:rPr>
              <a:t>ciphertext</a:t>
            </a:r>
            <a:r>
              <a:rPr lang="en-US" sz="2400" dirty="0">
                <a:solidFill>
                  <a:srgbClr val="FF0000"/>
                </a:solidFill>
              </a:rPr>
              <a:t>,</a:t>
            </a:r>
            <a:r>
              <a:rPr lang="en-US" sz="2400" dirty="0"/>
              <a:t> </a:t>
            </a:r>
            <a:r>
              <a:rPr lang="en-US" sz="2400" dirty="0" smtClean="0"/>
              <a:t>is then </a:t>
            </a:r>
            <a:r>
              <a:rPr lang="en-US" sz="2400" dirty="0"/>
              <a:t>transmitted, often by messenger or radio. </a:t>
            </a:r>
            <a:endParaRPr lang="en-US" sz="2400" dirty="0" smtClean="0"/>
          </a:p>
          <a:p>
            <a:r>
              <a:rPr lang="en-US" sz="2400" dirty="0"/>
              <a:t>W</a:t>
            </a:r>
            <a:r>
              <a:rPr lang="en-US" sz="2400" dirty="0" smtClean="0"/>
              <a:t>e </a:t>
            </a:r>
            <a:r>
              <a:rPr lang="en-US" sz="2400" dirty="0"/>
              <a:t>assume that the enemy, or </a:t>
            </a:r>
            <a:r>
              <a:rPr lang="en-US" sz="2400" b="1" dirty="0">
                <a:solidFill>
                  <a:srgbClr val="FF0000"/>
                </a:solidFill>
              </a:rPr>
              <a:t>intruder</a:t>
            </a:r>
            <a:r>
              <a:rPr lang="en-US" sz="2400" dirty="0">
                <a:solidFill>
                  <a:srgbClr val="FF0000"/>
                </a:solidFill>
              </a:rPr>
              <a:t>,</a:t>
            </a:r>
            <a:r>
              <a:rPr lang="en-US" sz="2400" dirty="0"/>
              <a:t> </a:t>
            </a:r>
            <a:r>
              <a:rPr lang="en-US" sz="2400" dirty="0" smtClean="0"/>
              <a:t>hears and </a:t>
            </a:r>
            <a:r>
              <a:rPr lang="en-US" sz="2400" dirty="0"/>
              <a:t>accurately copies down the complete ciphertext.</a:t>
            </a:r>
          </a:p>
        </p:txBody>
      </p:sp>
    </p:spTree>
    <p:extLst>
      <p:ext uri="{BB962C8B-B14F-4D97-AF65-F5344CB8AC3E}">
        <p14:creationId xmlns:p14="http://schemas.microsoft.com/office/powerpoint/2010/main" val="51976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charset="0"/>
                <a:cs typeface="Arial" charset="0"/>
              </a:rPr>
              <a:t>Domain Resource Records (2)</a:t>
            </a:r>
          </a:p>
        </p:txBody>
      </p:sp>
      <p:sp>
        <p:nvSpPr>
          <p:cNvPr id="11267" name="Rectangle 3"/>
          <p:cNvSpPr>
            <a:spLocks noGrp="1" noChangeArrowheads="1"/>
          </p:cNvSpPr>
          <p:nvPr>
            <p:ph idx="1"/>
          </p:nvPr>
        </p:nvSpPr>
        <p:spPr>
          <a:xfrm>
            <a:off x="287338" y="5861050"/>
            <a:ext cx="8856662" cy="692150"/>
          </a:xfrm>
        </p:spPr>
        <p:txBody>
          <a:bodyPr/>
          <a:lstStyle/>
          <a:p>
            <a:pPr algn="ctr" eaLnBrk="1" hangingPunct="1">
              <a:buFontTx/>
              <a:buNone/>
            </a:pPr>
            <a:r>
              <a:rPr lang="en-US" smtClean="0">
                <a:latin typeface="Arial" charset="0"/>
                <a:cs typeface="Arial" charset="0"/>
              </a:rPr>
              <a:t>A portion of a possible DNS database for </a:t>
            </a:r>
            <a:r>
              <a:rPr lang="en-US" i="1" smtClean="0">
                <a:latin typeface="Arial" charset="0"/>
                <a:cs typeface="Arial" charset="0"/>
              </a:rPr>
              <a:t>cs.vu.nl.</a:t>
            </a:r>
            <a:endParaRPr lang="en-US" smtClean="0">
              <a:latin typeface="Arial" charset="0"/>
              <a:cs typeface="Arial" charset="0"/>
            </a:endParaRPr>
          </a:p>
        </p:txBody>
      </p:sp>
      <p:pic>
        <p:nvPicPr>
          <p:cNvPr id="11268" name="Picture 2"/>
          <p:cNvPicPr>
            <a:picLocks noChangeAspect="1" noChangeArrowheads="1"/>
          </p:cNvPicPr>
          <p:nvPr/>
        </p:nvPicPr>
        <p:blipFill>
          <a:blip r:embed="rId2" cstate="print"/>
          <a:srcRect/>
          <a:stretch>
            <a:fillRect/>
          </a:stretch>
        </p:blipFill>
        <p:spPr bwMode="auto">
          <a:xfrm>
            <a:off x="1800225" y="1143127"/>
            <a:ext cx="5630863" cy="41559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 y="71433"/>
            <a:ext cx="9072566" cy="6529388"/>
          </a:xfrm>
        </p:spPr>
        <p:txBody>
          <a:bodyPr/>
          <a:lstStyle/>
          <a:p>
            <a:pPr algn="just"/>
            <a:r>
              <a:rPr lang="en-US" sz="2400" dirty="0">
                <a:latin typeface="+mn-lt"/>
              </a:rPr>
              <a:t>Sometimes the intruder can not only listen to the communication channel (</a:t>
            </a:r>
            <a:r>
              <a:rPr lang="en-US" sz="2400" b="1" dirty="0">
                <a:solidFill>
                  <a:srgbClr val="FF0000"/>
                </a:solidFill>
                <a:latin typeface="+mn-lt"/>
              </a:rPr>
              <a:t>passive </a:t>
            </a:r>
            <a:r>
              <a:rPr lang="en-US" sz="2400" b="1" dirty="0" smtClean="0">
                <a:solidFill>
                  <a:srgbClr val="FF0000"/>
                </a:solidFill>
                <a:latin typeface="+mn-lt"/>
              </a:rPr>
              <a:t>intruder</a:t>
            </a:r>
            <a:r>
              <a:rPr lang="en-US" sz="2400" dirty="0" smtClean="0">
                <a:latin typeface="+mn-lt"/>
              </a:rPr>
              <a:t>) but </a:t>
            </a:r>
            <a:r>
              <a:rPr lang="en-US" sz="2400" dirty="0">
                <a:latin typeface="+mn-lt"/>
              </a:rPr>
              <a:t>can also record messages and play them back later, inject his own messages, or </a:t>
            </a:r>
            <a:r>
              <a:rPr lang="en-US" sz="2400" dirty="0" smtClean="0">
                <a:latin typeface="+mn-lt"/>
              </a:rPr>
              <a:t>modify legitimate </a:t>
            </a:r>
            <a:r>
              <a:rPr lang="en-US" sz="2400" dirty="0">
                <a:latin typeface="+mn-lt"/>
              </a:rPr>
              <a:t>messages before they get to the receiver (</a:t>
            </a:r>
            <a:r>
              <a:rPr lang="en-US" sz="2400" b="1" dirty="0">
                <a:solidFill>
                  <a:srgbClr val="FF0000"/>
                </a:solidFill>
                <a:latin typeface="+mn-lt"/>
              </a:rPr>
              <a:t>active intruder</a:t>
            </a:r>
            <a:r>
              <a:rPr lang="en-US" sz="2400" dirty="0">
                <a:latin typeface="+mn-lt"/>
              </a:rPr>
              <a:t>). </a:t>
            </a:r>
            <a:endParaRPr lang="en-US" sz="2400" dirty="0" smtClean="0">
              <a:latin typeface="+mn-lt"/>
            </a:endParaRPr>
          </a:p>
          <a:p>
            <a:pPr algn="just"/>
            <a:r>
              <a:rPr lang="en-US" sz="2400" dirty="0" smtClean="0">
                <a:latin typeface="+mn-lt"/>
              </a:rPr>
              <a:t>The </a:t>
            </a:r>
            <a:r>
              <a:rPr lang="en-US" sz="2400" dirty="0">
                <a:latin typeface="+mn-lt"/>
              </a:rPr>
              <a:t>art of </a:t>
            </a:r>
            <a:r>
              <a:rPr lang="en-US" sz="2400" dirty="0" smtClean="0">
                <a:latin typeface="+mn-lt"/>
              </a:rPr>
              <a:t>breaking ciphers</a:t>
            </a:r>
            <a:r>
              <a:rPr lang="en-US" sz="2400" dirty="0">
                <a:latin typeface="+mn-lt"/>
              </a:rPr>
              <a:t>, called </a:t>
            </a:r>
            <a:r>
              <a:rPr lang="en-US" sz="2400" b="1" dirty="0">
                <a:solidFill>
                  <a:srgbClr val="FF0000"/>
                </a:solidFill>
                <a:latin typeface="+mn-lt"/>
              </a:rPr>
              <a:t>cryptanalysis</a:t>
            </a:r>
            <a:r>
              <a:rPr lang="en-US" sz="2400" dirty="0">
                <a:latin typeface="+mn-lt"/>
              </a:rPr>
              <a:t>, and the art devising them (</a:t>
            </a:r>
            <a:r>
              <a:rPr lang="en-US" sz="2400" dirty="0">
                <a:solidFill>
                  <a:srgbClr val="FF0000"/>
                </a:solidFill>
                <a:latin typeface="+mn-lt"/>
              </a:rPr>
              <a:t>cryptography</a:t>
            </a:r>
            <a:r>
              <a:rPr lang="en-US" sz="2400" dirty="0">
                <a:latin typeface="+mn-lt"/>
              </a:rPr>
              <a:t>) is collectively </a:t>
            </a:r>
            <a:r>
              <a:rPr lang="en-US" sz="2400" dirty="0" smtClean="0">
                <a:latin typeface="+mn-lt"/>
              </a:rPr>
              <a:t>known as </a:t>
            </a:r>
            <a:r>
              <a:rPr lang="en-US" sz="2400" b="1" dirty="0">
                <a:solidFill>
                  <a:srgbClr val="FF0000"/>
                </a:solidFill>
                <a:latin typeface="+mn-lt"/>
              </a:rPr>
              <a:t>cryptology</a:t>
            </a:r>
            <a:r>
              <a:rPr lang="en-US" sz="2400" b="1" dirty="0" smtClean="0">
                <a:solidFill>
                  <a:srgbClr val="FF0000"/>
                </a:solidFill>
                <a:latin typeface="+mn-lt"/>
              </a:rPr>
              <a:t>.</a:t>
            </a:r>
          </a:p>
          <a:p>
            <a:pPr algn="just"/>
            <a:r>
              <a:rPr lang="en-US" sz="2400" dirty="0" smtClean="0">
                <a:latin typeface="+mn-lt"/>
              </a:rPr>
              <a:t> Ciphertext </a:t>
            </a:r>
            <a:r>
              <a:rPr lang="en-US" sz="2400" i="1" dirty="0" smtClean="0">
                <a:latin typeface="+mn-lt"/>
              </a:rPr>
              <a:t>C </a:t>
            </a:r>
            <a:r>
              <a:rPr lang="en-US" sz="2400" dirty="0" smtClean="0">
                <a:latin typeface="+mn-lt"/>
              </a:rPr>
              <a:t>= </a:t>
            </a:r>
            <a:r>
              <a:rPr lang="en-US" sz="2400" i="1" dirty="0" smtClean="0">
                <a:latin typeface="+mn-lt"/>
              </a:rPr>
              <a:t>EK</a:t>
            </a:r>
            <a:r>
              <a:rPr lang="en-US" sz="2400" dirty="0" smtClean="0">
                <a:latin typeface="+mn-lt"/>
              </a:rPr>
              <a:t>(</a:t>
            </a:r>
            <a:r>
              <a:rPr lang="en-US" sz="2400" i="1" dirty="0" smtClean="0">
                <a:latin typeface="+mn-lt"/>
              </a:rPr>
              <a:t>P</a:t>
            </a:r>
            <a:r>
              <a:rPr lang="en-US" sz="2400" dirty="0" smtClean="0">
                <a:latin typeface="+mn-lt"/>
              </a:rPr>
              <a:t>) to mean that the encryption of the plaintext </a:t>
            </a:r>
            <a:r>
              <a:rPr lang="en-US" sz="2400" i="1" dirty="0" smtClean="0">
                <a:latin typeface="+mn-lt"/>
              </a:rPr>
              <a:t>P </a:t>
            </a:r>
            <a:r>
              <a:rPr lang="en-US" sz="2400" dirty="0" smtClean="0">
                <a:latin typeface="+mn-lt"/>
              </a:rPr>
              <a:t>using key </a:t>
            </a:r>
            <a:r>
              <a:rPr lang="en-US" sz="2400" i="1" dirty="0" smtClean="0">
                <a:latin typeface="+mn-lt"/>
              </a:rPr>
              <a:t>K </a:t>
            </a:r>
            <a:r>
              <a:rPr lang="en-US" sz="2400" dirty="0" smtClean="0">
                <a:latin typeface="+mn-lt"/>
              </a:rPr>
              <a:t>gives the ciphertext </a:t>
            </a:r>
            <a:r>
              <a:rPr lang="en-US" sz="2400" i="1" dirty="0" smtClean="0">
                <a:latin typeface="+mn-lt"/>
              </a:rPr>
              <a:t>C</a:t>
            </a:r>
            <a:r>
              <a:rPr lang="en-US" sz="2400" dirty="0">
                <a:latin typeface="+mn-lt"/>
              </a:rPr>
              <a:t>. </a:t>
            </a:r>
            <a:endParaRPr lang="en-US" sz="2400" dirty="0" smtClean="0">
              <a:latin typeface="+mn-lt"/>
            </a:endParaRPr>
          </a:p>
          <a:p>
            <a:pPr algn="just"/>
            <a:r>
              <a:rPr lang="en-US" sz="2400" dirty="0" smtClean="0">
                <a:latin typeface="+mn-lt"/>
              </a:rPr>
              <a:t>Similarly</a:t>
            </a:r>
            <a:r>
              <a:rPr lang="en-US" sz="2400" dirty="0">
                <a:latin typeface="+mn-lt"/>
              </a:rPr>
              <a:t>, </a:t>
            </a:r>
            <a:r>
              <a:rPr lang="en-US" sz="2400" i="1" dirty="0">
                <a:latin typeface="+mn-lt"/>
              </a:rPr>
              <a:t>P </a:t>
            </a:r>
            <a:r>
              <a:rPr lang="en-US" sz="2400" dirty="0">
                <a:latin typeface="+mn-lt"/>
              </a:rPr>
              <a:t>= </a:t>
            </a:r>
            <a:r>
              <a:rPr lang="en-US" sz="2400" i="1" dirty="0">
                <a:latin typeface="+mn-lt"/>
              </a:rPr>
              <a:t>DK</a:t>
            </a:r>
            <a:r>
              <a:rPr lang="en-US" sz="2400" dirty="0">
                <a:latin typeface="+mn-lt"/>
              </a:rPr>
              <a:t>(</a:t>
            </a:r>
            <a:r>
              <a:rPr lang="en-US" sz="2400" i="1" dirty="0">
                <a:latin typeface="+mn-lt"/>
              </a:rPr>
              <a:t>C</a:t>
            </a:r>
            <a:r>
              <a:rPr lang="en-US" sz="2400" dirty="0">
                <a:latin typeface="+mn-lt"/>
              </a:rPr>
              <a:t>) represents the decryption of </a:t>
            </a:r>
            <a:r>
              <a:rPr lang="en-US" sz="2400" i="1" dirty="0">
                <a:latin typeface="+mn-lt"/>
              </a:rPr>
              <a:t>C </a:t>
            </a:r>
            <a:r>
              <a:rPr lang="en-US" sz="2400" dirty="0">
                <a:latin typeface="+mn-lt"/>
              </a:rPr>
              <a:t>to get the plaintext again. </a:t>
            </a:r>
          </a:p>
          <a:p>
            <a:pPr marL="0" indent="0" algn="ctr">
              <a:buNone/>
            </a:pPr>
            <a:r>
              <a:rPr lang="en-US" sz="2400" b="1" dirty="0" smtClean="0">
                <a:solidFill>
                  <a:srgbClr val="FF0000"/>
                </a:solidFill>
                <a:latin typeface="+mn-lt"/>
              </a:rPr>
              <a:t>DK(</a:t>
            </a:r>
            <a:r>
              <a:rPr lang="en-US" sz="2400" b="1" dirty="0" err="1" smtClean="0">
                <a:solidFill>
                  <a:srgbClr val="FF0000"/>
                </a:solidFill>
                <a:latin typeface="+mn-lt"/>
              </a:rPr>
              <a:t>Ek</a:t>
            </a:r>
            <a:r>
              <a:rPr lang="en-US" sz="2400" b="1" dirty="0" smtClean="0">
                <a:solidFill>
                  <a:srgbClr val="FF0000"/>
                </a:solidFill>
                <a:latin typeface="+mn-lt"/>
              </a:rPr>
              <a:t>(P))=P </a:t>
            </a:r>
          </a:p>
          <a:p>
            <a:pPr algn="just"/>
            <a:r>
              <a:rPr lang="en-US" sz="2400" dirty="0"/>
              <a:t>The idea that the cryptanalyst knows the algorithms and that the secrecy lies exclusively in </a:t>
            </a:r>
            <a:r>
              <a:rPr lang="en-US" sz="2400" dirty="0" smtClean="0"/>
              <a:t>the keys </a:t>
            </a:r>
            <a:r>
              <a:rPr lang="en-US" sz="2400" dirty="0"/>
              <a:t>is called </a:t>
            </a:r>
            <a:r>
              <a:rPr lang="en-US" sz="2400" b="1" dirty="0" err="1"/>
              <a:t>Kerckhoff's</a:t>
            </a:r>
            <a:r>
              <a:rPr lang="en-US" sz="2400" b="1" dirty="0"/>
              <a:t> principle</a:t>
            </a:r>
            <a:r>
              <a:rPr lang="en-US" sz="2400" dirty="0"/>
              <a:t>, named after the Flemish military cryptographer </a:t>
            </a:r>
            <a:r>
              <a:rPr lang="en-US" sz="2400" dirty="0" err="1" smtClean="0"/>
              <a:t>Auguste</a:t>
            </a:r>
            <a:r>
              <a:rPr lang="en-US" sz="2400" dirty="0" smtClean="0"/>
              <a:t> </a:t>
            </a:r>
            <a:r>
              <a:rPr lang="en-US" sz="2400" dirty="0" err="1" smtClean="0"/>
              <a:t>Kerckhoff</a:t>
            </a:r>
            <a:r>
              <a:rPr lang="en-US" sz="2400" dirty="0" smtClean="0"/>
              <a:t> </a:t>
            </a:r>
            <a:r>
              <a:rPr lang="en-US" sz="2400" dirty="0"/>
              <a:t>who first stated it in 1883 (</a:t>
            </a:r>
            <a:r>
              <a:rPr lang="en-US" sz="2400" dirty="0" err="1"/>
              <a:t>Kerckhoff</a:t>
            </a:r>
            <a:r>
              <a:rPr lang="en-US" sz="2400" dirty="0"/>
              <a:t>, 1883). </a:t>
            </a:r>
            <a:r>
              <a:rPr lang="en-US" sz="2400" dirty="0" smtClean="0"/>
              <a:t> </a:t>
            </a:r>
            <a:endParaRPr lang="en-US" sz="2400" dirty="0"/>
          </a:p>
          <a:p>
            <a:pPr algn="just"/>
            <a:r>
              <a:rPr lang="en-US" sz="2400" b="1" i="1" dirty="0" err="1">
                <a:solidFill>
                  <a:srgbClr val="FF0000"/>
                </a:solidFill>
              </a:rPr>
              <a:t>Kerckhoff's</a:t>
            </a:r>
            <a:r>
              <a:rPr lang="en-US" sz="2400" b="1" i="1" dirty="0">
                <a:solidFill>
                  <a:srgbClr val="FF0000"/>
                </a:solidFill>
              </a:rPr>
              <a:t> principle: </a:t>
            </a:r>
            <a:r>
              <a:rPr lang="en-US" sz="2400" b="1" i="1" dirty="0">
                <a:solidFill>
                  <a:srgbClr val="0070C0"/>
                </a:solidFill>
              </a:rPr>
              <a:t>All algorithms must be public; only the keys are secret</a:t>
            </a:r>
            <a:endParaRPr lang="en-US" sz="2400" b="1" dirty="0" smtClean="0">
              <a:solidFill>
                <a:srgbClr val="0070C0"/>
              </a:solidFill>
              <a:latin typeface="+mn-lt"/>
            </a:endParaRPr>
          </a:p>
          <a:p>
            <a:pPr algn="just"/>
            <a:endParaRPr lang="en-US" sz="2400" b="1" dirty="0">
              <a:solidFill>
                <a:srgbClr val="FF0000"/>
              </a:solidFill>
              <a:latin typeface="+mn-lt"/>
            </a:endParaRPr>
          </a:p>
        </p:txBody>
      </p:sp>
    </p:spTree>
    <p:extLst>
      <p:ext uri="{BB962C8B-B14F-4D97-AF65-F5344CB8AC3E}">
        <p14:creationId xmlns:p14="http://schemas.microsoft.com/office/powerpoint/2010/main" val="874809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smtClean="0">
                <a:latin typeface="Arial" charset="0"/>
                <a:cs typeface="Arial" charset="0"/>
              </a:rPr>
              <a:t>Introduction</a:t>
            </a:r>
          </a:p>
        </p:txBody>
      </p:sp>
      <p:sp>
        <p:nvSpPr>
          <p:cNvPr id="717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encryption model (for a symmetric-key cipher).</a:t>
            </a:r>
          </a:p>
        </p:txBody>
      </p:sp>
      <p:pic>
        <p:nvPicPr>
          <p:cNvPr id="7172" name="Picture 2"/>
          <p:cNvPicPr>
            <a:picLocks noChangeAspect="1" noChangeArrowheads="1"/>
          </p:cNvPicPr>
          <p:nvPr/>
        </p:nvPicPr>
        <p:blipFill>
          <a:blip r:embed="rId2" cstate="print"/>
          <a:srcRect/>
          <a:stretch>
            <a:fillRect/>
          </a:stretch>
        </p:blipFill>
        <p:spPr bwMode="auto">
          <a:xfrm>
            <a:off x="306388" y="1438275"/>
            <a:ext cx="8477250" cy="3833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6524" y="1702270"/>
            <a:ext cx="8750302" cy="3307880"/>
          </a:xfrm>
        </p:spPr>
        <p:txBody>
          <a:bodyPr/>
          <a:lstStyle/>
          <a:p>
            <a:pPr algn="l"/>
            <a:r>
              <a:rPr sz="2400" dirty="0" smtClean="0">
                <a:solidFill>
                  <a:schemeClr val="tx1"/>
                </a:solidFill>
                <a:latin typeface="+mn-lt"/>
                <a:cs typeface="Arial" charset="0"/>
              </a:rPr>
              <a:t> </a:t>
            </a:r>
            <a:r>
              <a:rPr lang="en-US" sz="2400" dirty="0" smtClean="0">
                <a:solidFill>
                  <a:schemeClr val="tx1"/>
                </a:solidFill>
                <a:latin typeface="+mn-lt"/>
              </a:rPr>
              <a:t>In </a:t>
            </a:r>
            <a:r>
              <a:rPr lang="en-US" sz="2400" dirty="0">
                <a:solidFill>
                  <a:schemeClr val="tx1"/>
                </a:solidFill>
                <a:latin typeface="+mn-lt"/>
              </a:rPr>
              <a:t>a </a:t>
            </a:r>
            <a:r>
              <a:rPr lang="en-US" sz="2400" b="1" dirty="0">
                <a:latin typeface="+mn-lt"/>
              </a:rPr>
              <a:t>substitution cipher </a:t>
            </a:r>
            <a:r>
              <a:rPr lang="en-US" sz="2400" dirty="0">
                <a:solidFill>
                  <a:schemeClr val="tx1"/>
                </a:solidFill>
                <a:latin typeface="+mn-lt"/>
              </a:rPr>
              <a:t>each letter or group of letters is replaced by another letter or </a:t>
            </a:r>
            <a:r>
              <a:rPr lang="en-US" sz="2400" dirty="0" smtClean="0">
                <a:solidFill>
                  <a:schemeClr val="tx1"/>
                </a:solidFill>
                <a:latin typeface="+mn-lt"/>
              </a:rPr>
              <a:t>group of </a:t>
            </a:r>
            <a:r>
              <a:rPr lang="en-US" sz="2400" dirty="0">
                <a:solidFill>
                  <a:schemeClr val="tx1"/>
                </a:solidFill>
                <a:latin typeface="+mn-lt"/>
              </a:rPr>
              <a:t>letters to disguise it. </a:t>
            </a:r>
            <a:r>
              <a:rPr lang="en-US" sz="2400" dirty="0" smtClean="0">
                <a:solidFill>
                  <a:schemeClr val="tx1"/>
                </a:solidFill>
                <a:latin typeface="+mn-lt"/>
              </a:rPr>
              <a:t/>
            </a:r>
            <a:br>
              <a:rPr lang="en-US" sz="2400" dirty="0" smtClean="0">
                <a:solidFill>
                  <a:schemeClr val="tx1"/>
                </a:solidFill>
                <a:latin typeface="+mn-lt"/>
              </a:rPr>
            </a:br>
            <a:r>
              <a:rPr lang="en-US" sz="2400" dirty="0" smtClean="0">
                <a:solidFill>
                  <a:schemeClr val="tx1"/>
                </a:solidFill>
                <a:latin typeface="+mn-lt"/>
              </a:rPr>
              <a:t>One </a:t>
            </a:r>
            <a:r>
              <a:rPr lang="en-US" sz="2400" dirty="0">
                <a:solidFill>
                  <a:schemeClr val="tx1"/>
                </a:solidFill>
                <a:latin typeface="+mn-lt"/>
              </a:rPr>
              <a:t>of the oldest known ciphers is the </a:t>
            </a:r>
            <a:r>
              <a:rPr lang="en-US" sz="2400" b="1" dirty="0">
                <a:latin typeface="+mn-lt"/>
              </a:rPr>
              <a:t>Caesar cipher</a:t>
            </a:r>
            <a:r>
              <a:rPr lang="en-US" sz="2400" dirty="0">
                <a:solidFill>
                  <a:schemeClr val="tx1"/>
                </a:solidFill>
                <a:latin typeface="+mn-lt"/>
              </a:rPr>
              <a:t>, attributed to</a:t>
            </a:r>
            <a:br>
              <a:rPr lang="en-US" sz="2400" dirty="0">
                <a:solidFill>
                  <a:schemeClr val="tx1"/>
                </a:solidFill>
                <a:latin typeface="+mn-lt"/>
              </a:rPr>
            </a:br>
            <a:r>
              <a:rPr lang="en-US" sz="2400" dirty="0">
                <a:solidFill>
                  <a:schemeClr val="tx1"/>
                </a:solidFill>
                <a:latin typeface="+mn-lt"/>
              </a:rPr>
              <a:t>Julius Caesar. In this method, </a:t>
            </a:r>
            <a:r>
              <a:rPr lang="en-US" sz="2400" i="1" dirty="0">
                <a:solidFill>
                  <a:schemeClr val="tx1"/>
                </a:solidFill>
                <a:latin typeface="+mn-lt"/>
              </a:rPr>
              <a:t>a </a:t>
            </a:r>
            <a:r>
              <a:rPr lang="en-US" sz="2400" dirty="0">
                <a:solidFill>
                  <a:schemeClr val="tx1"/>
                </a:solidFill>
                <a:latin typeface="+mn-lt"/>
              </a:rPr>
              <a:t>becomes </a:t>
            </a:r>
            <a:r>
              <a:rPr lang="en-US" sz="2400" i="1" dirty="0">
                <a:solidFill>
                  <a:schemeClr val="tx1"/>
                </a:solidFill>
                <a:latin typeface="+mn-lt"/>
              </a:rPr>
              <a:t>D</a:t>
            </a:r>
            <a:r>
              <a:rPr lang="en-US" sz="2400" dirty="0">
                <a:solidFill>
                  <a:schemeClr val="tx1"/>
                </a:solidFill>
                <a:latin typeface="+mn-lt"/>
              </a:rPr>
              <a:t>, </a:t>
            </a:r>
            <a:r>
              <a:rPr lang="en-US" sz="2400" i="1" dirty="0">
                <a:solidFill>
                  <a:schemeClr val="tx1"/>
                </a:solidFill>
                <a:latin typeface="+mn-lt"/>
              </a:rPr>
              <a:t>b </a:t>
            </a:r>
            <a:r>
              <a:rPr lang="en-US" sz="2400" dirty="0">
                <a:solidFill>
                  <a:schemeClr val="tx1"/>
                </a:solidFill>
                <a:latin typeface="+mn-lt"/>
              </a:rPr>
              <a:t>becomes </a:t>
            </a:r>
            <a:r>
              <a:rPr lang="en-US" sz="2400" i="1" dirty="0">
                <a:solidFill>
                  <a:schemeClr val="tx1"/>
                </a:solidFill>
                <a:latin typeface="+mn-lt"/>
              </a:rPr>
              <a:t>E</a:t>
            </a:r>
            <a:r>
              <a:rPr lang="en-US" sz="2400" dirty="0">
                <a:solidFill>
                  <a:schemeClr val="tx1"/>
                </a:solidFill>
                <a:latin typeface="+mn-lt"/>
              </a:rPr>
              <a:t>, </a:t>
            </a:r>
            <a:r>
              <a:rPr lang="en-US" sz="2400" i="1" dirty="0">
                <a:solidFill>
                  <a:schemeClr val="tx1"/>
                </a:solidFill>
                <a:latin typeface="+mn-lt"/>
              </a:rPr>
              <a:t>c </a:t>
            </a:r>
            <a:r>
              <a:rPr lang="en-US" sz="2400" dirty="0">
                <a:solidFill>
                  <a:schemeClr val="tx1"/>
                </a:solidFill>
                <a:latin typeface="+mn-lt"/>
              </a:rPr>
              <a:t>becomes </a:t>
            </a:r>
            <a:r>
              <a:rPr lang="en-US" sz="2400" i="1" dirty="0">
                <a:solidFill>
                  <a:schemeClr val="tx1"/>
                </a:solidFill>
                <a:latin typeface="+mn-lt"/>
              </a:rPr>
              <a:t>F</a:t>
            </a:r>
            <a:r>
              <a:rPr lang="en-US" sz="2400" dirty="0">
                <a:solidFill>
                  <a:schemeClr val="tx1"/>
                </a:solidFill>
                <a:latin typeface="+mn-lt"/>
              </a:rPr>
              <a:t>, </a:t>
            </a:r>
            <a:r>
              <a:rPr lang="en-US" sz="2400" i="1" dirty="0">
                <a:solidFill>
                  <a:schemeClr val="tx1"/>
                </a:solidFill>
                <a:latin typeface="+mn-lt"/>
              </a:rPr>
              <a:t>... </a:t>
            </a:r>
            <a:r>
              <a:rPr lang="en-US" sz="2400" dirty="0">
                <a:solidFill>
                  <a:schemeClr val="tx1"/>
                </a:solidFill>
                <a:latin typeface="+mn-lt"/>
              </a:rPr>
              <a:t>, and </a:t>
            </a:r>
            <a:r>
              <a:rPr lang="en-US" sz="2400" i="1" dirty="0">
                <a:solidFill>
                  <a:schemeClr val="tx1"/>
                </a:solidFill>
                <a:latin typeface="+mn-lt"/>
              </a:rPr>
              <a:t>z </a:t>
            </a:r>
            <a:r>
              <a:rPr lang="en-US" sz="2400" dirty="0">
                <a:solidFill>
                  <a:schemeClr val="tx1"/>
                </a:solidFill>
                <a:latin typeface="+mn-lt"/>
              </a:rPr>
              <a:t>becomes </a:t>
            </a:r>
            <a:r>
              <a:rPr lang="en-US" sz="2400" i="1" dirty="0">
                <a:solidFill>
                  <a:schemeClr val="tx1"/>
                </a:solidFill>
                <a:latin typeface="+mn-lt"/>
              </a:rPr>
              <a:t>C</a:t>
            </a:r>
            <a:r>
              <a:rPr lang="en-US" sz="2400" dirty="0">
                <a:solidFill>
                  <a:schemeClr val="tx1"/>
                </a:solidFill>
                <a:latin typeface="+mn-lt"/>
              </a:rPr>
              <a:t>.</a:t>
            </a:r>
            <a:br>
              <a:rPr lang="en-US" sz="2400" dirty="0">
                <a:solidFill>
                  <a:schemeClr val="tx1"/>
                </a:solidFill>
                <a:latin typeface="+mn-lt"/>
              </a:rPr>
            </a:br>
            <a:r>
              <a:rPr lang="en-US" sz="2400" b="1" dirty="0">
                <a:latin typeface="+mn-lt"/>
              </a:rPr>
              <a:t>For example</a:t>
            </a:r>
            <a:r>
              <a:rPr lang="en-US" sz="2400" dirty="0">
                <a:solidFill>
                  <a:schemeClr val="tx1"/>
                </a:solidFill>
                <a:latin typeface="+mn-lt"/>
              </a:rPr>
              <a:t>, </a:t>
            </a:r>
            <a:r>
              <a:rPr lang="en-US" sz="2400" i="1" dirty="0">
                <a:solidFill>
                  <a:schemeClr val="tx1"/>
                </a:solidFill>
                <a:latin typeface="+mn-lt"/>
              </a:rPr>
              <a:t>attack </a:t>
            </a:r>
            <a:r>
              <a:rPr lang="en-US" sz="2400" dirty="0">
                <a:solidFill>
                  <a:schemeClr val="tx1"/>
                </a:solidFill>
                <a:latin typeface="+mn-lt"/>
              </a:rPr>
              <a:t>becomes </a:t>
            </a:r>
            <a:r>
              <a:rPr lang="en-US" sz="2400" i="1" dirty="0">
                <a:solidFill>
                  <a:schemeClr val="tx1"/>
                </a:solidFill>
                <a:latin typeface="+mn-lt"/>
              </a:rPr>
              <a:t>DWWDFN</a:t>
            </a:r>
            <a:r>
              <a:rPr lang="en-US" sz="2400" dirty="0">
                <a:solidFill>
                  <a:schemeClr val="tx1"/>
                </a:solidFill>
                <a:latin typeface="+mn-lt"/>
              </a:rPr>
              <a:t>. In examples, plaintext will be given in lower </a:t>
            </a:r>
            <a:r>
              <a:rPr lang="en-US" sz="2400" dirty="0" smtClean="0">
                <a:solidFill>
                  <a:schemeClr val="tx1"/>
                </a:solidFill>
                <a:latin typeface="+mn-lt"/>
              </a:rPr>
              <a:t>case letters</a:t>
            </a:r>
            <a:r>
              <a:rPr lang="en-US" sz="2400" dirty="0">
                <a:solidFill>
                  <a:schemeClr val="tx1"/>
                </a:solidFill>
                <a:latin typeface="+mn-lt"/>
              </a:rPr>
              <a:t>, and ciphertext in upper case letters.</a:t>
            </a:r>
            <a:endParaRPr sz="2400" dirty="0" smtClean="0">
              <a:solidFill>
                <a:schemeClr val="tx1"/>
              </a:solidFill>
              <a:latin typeface="+mn-lt"/>
              <a:cs typeface="Arial" charset="0"/>
            </a:endParaRPr>
          </a:p>
        </p:txBody>
      </p:sp>
      <p:sp>
        <p:nvSpPr>
          <p:cNvPr id="2" name="Rectangle 1"/>
          <p:cNvSpPr/>
          <p:nvPr/>
        </p:nvSpPr>
        <p:spPr>
          <a:xfrm>
            <a:off x="92868" y="401243"/>
            <a:ext cx="8943975" cy="1200329"/>
          </a:xfrm>
          <a:prstGeom prst="rect">
            <a:avLst/>
          </a:prstGeom>
        </p:spPr>
        <p:txBody>
          <a:bodyPr wrap="square">
            <a:spAutoFit/>
          </a:bodyPr>
          <a:lstStyle/>
          <a:p>
            <a:r>
              <a:rPr lang="en-US" sz="2400" dirty="0">
                <a:solidFill>
                  <a:srgbClr val="FF0000"/>
                </a:solidFill>
                <a:latin typeface="+mn-lt"/>
                <a:cs typeface="Arial" pitchFamily="34" charset="0"/>
              </a:rPr>
              <a:t>Encryption methods have historically been divided into two categories: </a:t>
            </a:r>
            <a:endParaRPr lang="en-US" sz="2400" dirty="0" smtClean="0">
              <a:solidFill>
                <a:srgbClr val="FF0000"/>
              </a:solidFill>
              <a:latin typeface="+mn-lt"/>
              <a:cs typeface="Arial" pitchFamily="34" charset="0"/>
            </a:endParaRPr>
          </a:p>
          <a:p>
            <a:pPr marL="457200" indent="-457200">
              <a:buFont typeface="+mj-lt"/>
              <a:buAutoNum type="arabicPeriod"/>
            </a:pPr>
            <a:r>
              <a:rPr lang="en-US" sz="2400" dirty="0">
                <a:latin typeface="+mn-lt"/>
                <a:cs typeface="Arial" pitchFamily="34" charset="0"/>
              </a:rPr>
              <a:t>S</a:t>
            </a:r>
            <a:r>
              <a:rPr lang="en-US" sz="2400" dirty="0" smtClean="0">
                <a:latin typeface="+mn-lt"/>
                <a:cs typeface="Arial" pitchFamily="34" charset="0"/>
              </a:rPr>
              <a:t>ubstitution </a:t>
            </a:r>
            <a:r>
              <a:rPr lang="en-US" sz="2400" dirty="0">
                <a:latin typeface="+mn-lt"/>
                <a:cs typeface="Arial" pitchFamily="34" charset="0"/>
              </a:rPr>
              <a:t>ciphers and</a:t>
            </a:r>
          </a:p>
          <a:p>
            <a:pPr marL="457200" indent="-457200">
              <a:buFont typeface="+mj-lt"/>
              <a:buAutoNum type="arabicPeriod"/>
            </a:pPr>
            <a:r>
              <a:rPr lang="en-US" sz="2400" dirty="0">
                <a:latin typeface="+mn-lt"/>
                <a:cs typeface="Arial" pitchFamily="34" charset="0"/>
              </a:rPr>
              <a:t>T</a:t>
            </a:r>
            <a:r>
              <a:rPr lang="en-US" sz="2400" dirty="0" smtClean="0">
                <a:latin typeface="+mn-lt"/>
                <a:cs typeface="Arial" pitchFamily="34" charset="0"/>
              </a:rPr>
              <a:t>ransposition </a:t>
            </a:r>
            <a:r>
              <a:rPr lang="en-US" sz="2400" dirty="0">
                <a:latin typeface="+mn-lt"/>
                <a:cs typeface="Arial" pitchFamily="34" charset="0"/>
              </a:rPr>
              <a:t>ciphers.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81" y="271462"/>
            <a:ext cx="8305800" cy="4297363"/>
          </a:xfrm>
        </p:spPr>
        <p:txBody>
          <a:bodyPr/>
          <a:lstStyle/>
          <a:p>
            <a:pPr algn="just"/>
            <a:r>
              <a:rPr lang="en-US" sz="2200" dirty="0">
                <a:latin typeface="+mn-lt"/>
              </a:rPr>
              <a:t>The general system of </a:t>
            </a:r>
            <a:r>
              <a:rPr lang="en-US" sz="2200" dirty="0">
                <a:solidFill>
                  <a:srgbClr val="FF0000"/>
                </a:solidFill>
                <a:latin typeface="+mn-lt"/>
              </a:rPr>
              <a:t>symbol-for-symbol</a:t>
            </a:r>
            <a:r>
              <a:rPr lang="en-US" sz="2200" dirty="0">
                <a:latin typeface="+mn-lt"/>
              </a:rPr>
              <a:t> substitution is called a </a:t>
            </a:r>
            <a:r>
              <a:rPr lang="en-US" sz="2200" b="1" dirty="0" err="1" smtClean="0">
                <a:solidFill>
                  <a:srgbClr val="FF0000"/>
                </a:solidFill>
                <a:latin typeface="+mn-lt"/>
              </a:rPr>
              <a:t>monoalphabetic</a:t>
            </a:r>
            <a:r>
              <a:rPr lang="en-US" sz="2200" b="1" dirty="0" smtClean="0">
                <a:solidFill>
                  <a:srgbClr val="FF0000"/>
                </a:solidFill>
                <a:latin typeface="+mn-lt"/>
              </a:rPr>
              <a:t> substitution</a:t>
            </a:r>
            <a:r>
              <a:rPr lang="en-US" sz="2200" dirty="0">
                <a:latin typeface="+mn-lt"/>
              </a:rPr>
              <a:t>, with the key being the 26-letter string corresponding to the full alphabet. </a:t>
            </a:r>
            <a:endParaRPr lang="en-US" sz="2200" dirty="0" smtClean="0">
              <a:latin typeface="+mn-lt"/>
            </a:endParaRPr>
          </a:p>
          <a:p>
            <a:pPr algn="just"/>
            <a:r>
              <a:rPr lang="en-US" sz="2200" dirty="0" smtClean="0">
                <a:latin typeface="+mn-lt"/>
              </a:rPr>
              <a:t>For the </a:t>
            </a:r>
            <a:r>
              <a:rPr lang="en-US" sz="2200" dirty="0">
                <a:latin typeface="+mn-lt"/>
              </a:rPr>
              <a:t>key above, the plaintext </a:t>
            </a:r>
            <a:r>
              <a:rPr lang="en-US" sz="2200" i="1" dirty="0">
                <a:latin typeface="+mn-lt"/>
              </a:rPr>
              <a:t>attack </a:t>
            </a:r>
            <a:r>
              <a:rPr lang="en-US" sz="2200" dirty="0">
                <a:latin typeface="+mn-lt"/>
              </a:rPr>
              <a:t>would be transformed into the ciphertext </a:t>
            </a:r>
            <a:r>
              <a:rPr lang="en-US" sz="2200" i="1" dirty="0">
                <a:latin typeface="+mn-lt"/>
              </a:rPr>
              <a:t>QZZQEA</a:t>
            </a:r>
            <a:r>
              <a:rPr lang="en-US" sz="2200" dirty="0" smtClean="0">
                <a:latin typeface="+mn-lt"/>
              </a:rPr>
              <a:t>.</a:t>
            </a:r>
          </a:p>
          <a:p>
            <a:pPr algn="just"/>
            <a:r>
              <a:rPr lang="en-US" sz="2200" dirty="0">
                <a:latin typeface="+mn-lt"/>
              </a:rPr>
              <a:t>At first glance this might appear to be a safe system because although the cryptanalyst </a:t>
            </a:r>
            <a:r>
              <a:rPr lang="en-US" sz="2200" dirty="0" smtClean="0">
                <a:latin typeface="+mn-lt"/>
              </a:rPr>
              <a:t>knows the </a:t>
            </a:r>
            <a:r>
              <a:rPr lang="en-US" sz="2200" dirty="0">
                <a:latin typeface="+mn-lt"/>
              </a:rPr>
              <a:t>general system (letter-for-letter substitution), he does not know which of the 26</a:t>
            </a:r>
            <a:r>
              <a:rPr lang="en-US" sz="2200" dirty="0" smtClean="0">
                <a:latin typeface="+mn-lt"/>
              </a:rPr>
              <a:t>! ~ </a:t>
            </a:r>
            <a:r>
              <a:rPr lang="en-US" sz="2200" dirty="0">
                <a:latin typeface="+mn-lt"/>
              </a:rPr>
              <a:t>4 </a:t>
            </a:r>
            <a:r>
              <a:rPr lang="en-US" sz="2200" dirty="0" smtClean="0">
                <a:latin typeface="+mn-lt"/>
              </a:rPr>
              <a:t>x 1026 </a:t>
            </a:r>
            <a:r>
              <a:rPr lang="en-US" sz="2200" dirty="0">
                <a:latin typeface="+mn-lt"/>
              </a:rPr>
              <a:t>possible keys is in use. In contrast with the Caesar cipher, trying all of them is not </a:t>
            </a:r>
            <a:r>
              <a:rPr lang="en-US" sz="2200" dirty="0" smtClean="0">
                <a:latin typeface="+mn-lt"/>
              </a:rPr>
              <a:t>a promising </a:t>
            </a:r>
            <a:r>
              <a:rPr lang="en-US" sz="2200" dirty="0">
                <a:latin typeface="+mn-lt"/>
              </a:rPr>
              <a:t>approach. Even at 1 </a:t>
            </a:r>
            <a:r>
              <a:rPr lang="en-US" sz="2200" dirty="0" err="1">
                <a:latin typeface="+mn-lt"/>
              </a:rPr>
              <a:t>nsec</a:t>
            </a:r>
            <a:r>
              <a:rPr lang="en-US" sz="2200" dirty="0">
                <a:latin typeface="+mn-lt"/>
              </a:rPr>
              <a:t> per solution, a computer would take 1010 years to try </a:t>
            </a:r>
            <a:r>
              <a:rPr lang="en-US" sz="2200" dirty="0" smtClean="0">
                <a:latin typeface="+mn-lt"/>
              </a:rPr>
              <a:t>all the </a:t>
            </a:r>
            <a:r>
              <a:rPr lang="en-US" sz="2200" dirty="0">
                <a:latin typeface="+mn-lt"/>
              </a:rPr>
              <a:t>keys.</a:t>
            </a:r>
          </a:p>
        </p:txBody>
      </p:sp>
      <p:sp>
        <p:nvSpPr>
          <p:cNvPr id="4" name="Rectangle 3"/>
          <p:cNvSpPr txBox="1">
            <a:spLocks noChangeArrowheads="1"/>
          </p:cNvSpPr>
          <p:nvPr/>
        </p:nvSpPr>
        <p:spPr bwMode="auto">
          <a:xfrm>
            <a:off x="180181" y="6157913"/>
            <a:ext cx="8856662"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CC"/>
              </a:buClr>
              <a:buFont typeface="Arial"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buFontTx/>
              <a:buNone/>
            </a:pPr>
            <a:r>
              <a:rPr lang="en-US" sz="2400" b="1" smtClean="0">
                <a:solidFill>
                  <a:srgbClr val="FF0000"/>
                </a:solidFill>
                <a:latin typeface="+mn-lt"/>
                <a:cs typeface="Arial" charset="0"/>
              </a:rPr>
              <a:t>Monoalphabetic substitution</a:t>
            </a:r>
            <a:endParaRPr lang="en-US" sz="2400" b="1" dirty="0" smtClean="0">
              <a:solidFill>
                <a:srgbClr val="FF0000"/>
              </a:solidFill>
              <a:latin typeface="+mn-lt"/>
              <a:cs typeface="Arial" charset="0"/>
            </a:endParaRPr>
          </a:p>
        </p:txBody>
      </p:sp>
      <p:pic>
        <p:nvPicPr>
          <p:cNvPr id="5" name="Picture 2"/>
          <p:cNvPicPr>
            <a:picLocks noChangeAspect="1" noChangeArrowheads="1"/>
          </p:cNvPicPr>
          <p:nvPr/>
        </p:nvPicPr>
        <p:blipFill>
          <a:blip r:embed="rId2" cstate="print"/>
          <a:srcRect/>
          <a:stretch>
            <a:fillRect/>
          </a:stretch>
        </p:blipFill>
        <p:spPr bwMode="auto">
          <a:xfrm>
            <a:off x="583407" y="5010150"/>
            <a:ext cx="8050213" cy="976313"/>
          </a:xfrm>
          <a:prstGeom prst="rect">
            <a:avLst/>
          </a:prstGeom>
          <a:noFill/>
          <a:ln w="9525">
            <a:noFill/>
            <a:miter lim="800000"/>
            <a:headEnd/>
            <a:tailEnd/>
          </a:ln>
        </p:spPr>
      </p:pic>
    </p:spTree>
    <p:extLst>
      <p:ext uri="{BB962C8B-B14F-4D97-AF65-F5344CB8AC3E}">
        <p14:creationId xmlns:p14="http://schemas.microsoft.com/office/powerpoint/2010/main" val="734382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0025"/>
            <a:ext cx="8991600" cy="6457950"/>
          </a:xfrm>
        </p:spPr>
        <p:txBody>
          <a:bodyPr/>
          <a:lstStyle/>
          <a:p>
            <a:pPr algn="just"/>
            <a:r>
              <a:rPr lang="en-US" sz="2400" b="1" dirty="0">
                <a:solidFill>
                  <a:srgbClr val="FF0000"/>
                </a:solidFill>
                <a:latin typeface="+mn-lt"/>
              </a:rPr>
              <a:t>Substitution ciphers </a:t>
            </a:r>
            <a:r>
              <a:rPr lang="en-US" sz="2400" dirty="0">
                <a:latin typeface="+mn-lt"/>
              </a:rPr>
              <a:t>preserve the order of the plaintext symbols but </a:t>
            </a:r>
            <a:r>
              <a:rPr lang="en-US" sz="2400" dirty="0" smtClean="0">
                <a:latin typeface="+mn-lt"/>
              </a:rPr>
              <a:t>mask </a:t>
            </a:r>
            <a:r>
              <a:rPr lang="en-US" sz="2400" dirty="0">
                <a:latin typeface="+mn-lt"/>
              </a:rPr>
              <a:t>them.</a:t>
            </a:r>
          </a:p>
          <a:p>
            <a:pPr algn="just"/>
            <a:r>
              <a:rPr lang="en-US" sz="2400" b="1" dirty="0">
                <a:solidFill>
                  <a:srgbClr val="FF0000"/>
                </a:solidFill>
                <a:latin typeface="+mn-lt"/>
              </a:rPr>
              <a:t>Transposition ciphers, </a:t>
            </a:r>
            <a:r>
              <a:rPr lang="en-US" sz="2400" dirty="0">
                <a:latin typeface="+mn-lt"/>
              </a:rPr>
              <a:t>in contrast, reorder the letters but do not </a:t>
            </a:r>
            <a:r>
              <a:rPr lang="en-US" sz="2400" dirty="0" smtClean="0">
                <a:latin typeface="+mn-lt"/>
              </a:rPr>
              <a:t>mask </a:t>
            </a:r>
            <a:r>
              <a:rPr lang="en-US" sz="2400" dirty="0">
                <a:latin typeface="+mn-lt"/>
              </a:rPr>
              <a:t>them</a:t>
            </a:r>
            <a:r>
              <a:rPr lang="en-US" sz="2400" dirty="0" smtClean="0">
                <a:latin typeface="+mn-lt"/>
              </a:rPr>
              <a:t>.</a:t>
            </a:r>
          </a:p>
          <a:p>
            <a:pPr algn="just"/>
            <a:r>
              <a:rPr lang="en-US" sz="2400" dirty="0" smtClean="0">
                <a:latin typeface="+mn-lt"/>
              </a:rPr>
              <a:t>The below figure depicts </a:t>
            </a:r>
            <a:r>
              <a:rPr lang="en-US" sz="2400" dirty="0">
                <a:latin typeface="+mn-lt"/>
              </a:rPr>
              <a:t>a common transposition cipher, the columnar transposition. </a:t>
            </a:r>
            <a:endParaRPr lang="en-US" sz="2400" dirty="0" smtClean="0">
              <a:latin typeface="+mn-lt"/>
            </a:endParaRPr>
          </a:p>
          <a:p>
            <a:pPr algn="just"/>
            <a:r>
              <a:rPr lang="en-US" sz="2400" dirty="0" smtClean="0">
                <a:latin typeface="+mn-lt"/>
              </a:rPr>
              <a:t>The </a:t>
            </a:r>
            <a:r>
              <a:rPr lang="en-US" sz="2400" dirty="0">
                <a:latin typeface="+mn-lt"/>
              </a:rPr>
              <a:t>cipher is keyed by </a:t>
            </a:r>
            <a:r>
              <a:rPr lang="en-US" sz="2400" dirty="0" smtClean="0">
                <a:latin typeface="+mn-lt"/>
              </a:rPr>
              <a:t>a word </a:t>
            </a:r>
            <a:r>
              <a:rPr lang="en-US" sz="2400" dirty="0">
                <a:latin typeface="+mn-lt"/>
              </a:rPr>
              <a:t>or phrase not containing any repeated letters. In this example, MEGABUCK is the key</a:t>
            </a:r>
            <a:r>
              <a:rPr lang="en-US" sz="2400" dirty="0" smtClean="0">
                <a:latin typeface="+mn-lt"/>
              </a:rPr>
              <a:t>.</a:t>
            </a:r>
          </a:p>
          <a:p>
            <a:pPr algn="just"/>
            <a:r>
              <a:rPr lang="en-US" sz="2400" dirty="0">
                <a:latin typeface="+mn-lt"/>
              </a:rPr>
              <a:t>The </a:t>
            </a:r>
            <a:r>
              <a:rPr lang="en-US" sz="2400" b="1" dirty="0">
                <a:solidFill>
                  <a:srgbClr val="FF0000"/>
                </a:solidFill>
                <a:latin typeface="+mn-lt"/>
              </a:rPr>
              <a:t>plaintext is written horizontally</a:t>
            </a:r>
            <a:r>
              <a:rPr lang="en-US" sz="2400" dirty="0">
                <a:latin typeface="+mn-lt"/>
              </a:rPr>
              <a:t>, in rows, padded </a:t>
            </a:r>
            <a:r>
              <a:rPr lang="en-US" sz="2400" dirty="0" smtClean="0">
                <a:latin typeface="+mn-lt"/>
              </a:rPr>
              <a:t>to fill </a:t>
            </a:r>
            <a:r>
              <a:rPr lang="en-US" sz="2400" dirty="0">
                <a:latin typeface="+mn-lt"/>
              </a:rPr>
              <a:t>the matrix if need be. </a:t>
            </a:r>
            <a:endParaRPr lang="en-US" sz="2400" dirty="0" smtClean="0">
              <a:latin typeface="+mn-lt"/>
            </a:endParaRPr>
          </a:p>
          <a:p>
            <a:pPr algn="just"/>
            <a:r>
              <a:rPr lang="en-US" sz="2400" dirty="0" smtClean="0">
                <a:latin typeface="+mn-lt"/>
              </a:rPr>
              <a:t>The </a:t>
            </a:r>
            <a:r>
              <a:rPr lang="en-US" sz="2400" b="1" dirty="0">
                <a:solidFill>
                  <a:srgbClr val="FF0000"/>
                </a:solidFill>
                <a:latin typeface="+mn-lt"/>
              </a:rPr>
              <a:t>ciphertext is read out by columns</a:t>
            </a:r>
            <a:r>
              <a:rPr lang="en-US" sz="2400" dirty="0">
                <a:latin typeface="+mn-lt"/>
              </a:rPr>
              <a:t>, starting with the </a:t>
            </a:r>
            <a:r>
              <a:rPr lang="en-US" sz="2400" dirty="0" smtClean="0">
                <a:latin typeface="+mn-lt"/>
              </a:rPr>
              <a:t>column whose </a:t>
            </a:r>
            <a:r>
              <a:rPr lang="en-US" sz="2400" dirty="0">
                <a:latin typeface="+mn-lt"/>
              </a:rPr>
              <a:t>key letter is the lowest</a:t>
            </a:r>
            <a:r>
              <a:rPr lang="en-US" sz="2400" dirty="0" smtClean="0">
                <a:latin typeface="+mn-lt"/>
              </a:rPr>
              <a:t>.</a:t>
            </a:r>
          </a:p>
          <a:p>
            <a:pPr algn="just"/>
            <a:r>
              <a:rPr lang="en-US" sz="2400" dirty="0">
                <a:latin typeface="+mn-lt"/>
              </a:rPr>
              <a:t>The number of columns, k, is small, each of the k(k - 1) column pairs can be examined to see if its </a:t>
            </a:r>
            <a:r>
              <a:rPr lang="en-US" sz="2400" dirty="0" smtClean="0">
                <a:latin typeface="+mn-lt"/>
              </a:rPr>
              <a:t>diagram </a:t>
            </a:r>
            <a:r>
              <a:rPr lang="en-US" sz="2400" dirty="0">
                <a:latin typeface="+mn-lt"/>
              </a:rPr>
              <a:t>frequencies match those for English plaintext.</a:t>
            </a:r>
          </a:p>
          <a:p>
            <a:pPr algn="just"/>
            <a:endParaRPr lang="en-US" sz="2400" dirty="0">
              <a:latin typeface="+mn-lt"/>
            </a:endParaRPr>
          </a:p>
        </p:txBody>
      </p:sp>
    </p:spTree>
    <p:extLst>
      <p:ext uri="{BB962C8B-B14F-4D97-AF65-F5344CB8AC3E}">
        <p14:creationId xmlns:p14="http://schemas.microsoft.com/office/powerpoint/2010/main" val="3937381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dirty="0" smtClean="0">
                <a:latin typeface="Arial" charset="0"/>
                <a:cs typeface="Arial" charset="0"/>
              </a:rPr>
              <a:t>Transposition Ciphers</a:t>
            </a:r>
          </a:p>
        </p:txBody>
      </p:sp>
      <p:sp>
        <p:nvSpPr>
          <p:cNvPr id="9219" name="Content Placeholder 2"/>
          <p:cNvSpPr>
            <a:spLocks noGrp="1"/>
          </p:cNvSpPr>
          <p:nvPr>
            <p:ph idx="1"/>
          </p:nvPr>
        </p:nvSpPr>
        <p:spPr/>
        <p:txBody>
          <a:bodyPr/>
          <a:lstStyle/>
          <a:p>
            <a:pPr algn="ctr">
              <a:buFontTx/>
              <a:buNone/>
            </a:pPr>
            <a:r>
              <a:rPr lang="en-US" smtClean="0">
                <a:latin typeface="Arial" charset="0"/>
                <a:cs typeface="Arial" charset="0"/>
              </a:rPr>
              <a:t>A transposition cipher</a:t>
            </a:r>
          </a:p>
        </p:txBody>
      </p:sp>
      <p:pic>
        <p:nvPicPr>
          <p:cNvPr id="9220" name="Picture 2"/>
          <p:cNvPicPr>
            <a:picLocks noChangeAspect="1" noChangeArrowheads="1"/>
          </p:cNvPicPr>
          <p:nvPr/>
        </p:nvPicPr>
        <p:blipFill>
          <a:blip r:embed="rId2" cstate="print"/>
          <a:srcRect/>
          <a:stretch>
            <a:fillRect/>
          </a:stretch>
        </p:blipFill>
        <p:spPr bwMode="auto">
          <a:xfrm>
            <a:off x="225425" y="1373188"/>
            <a:ext cx="8588375" cy="3876675"/>
          </a:xfrm>
          <a:prstGeom prst="rect">
            <a:avLst/>
          </a:prstGeom>
          <a:noFill/>
          <a:ln w="9525">
            <a:noFill/>
            <a:miter lim="800000"/>
            <a:headEnd/>
            <a:tailEnd/>
          </a:ln>
        </p:spPr>
      </p:pic>
      <p:sp>
        <p:nvSpPr>
          <p:cNvPr id="2" name="Rectangle 1"/>
          <p:cNvSpPr/>
          <p:nvPr/>
        </p:nvSpPr>
        <p:spPr>
          <a:xfrm>
            <a:off x="342900" y="5478463"/>
            <a:ext cx="8470900" cy="830997"/>
          </a:xfrm>
          <a:prstGeom prst="rect">
            <a:avLst/>
          </a:prstGeom>
        </p:spPr>
        <p:txBody>
          <a:bodyPr wrap="square">
            <a:spAutoFit/>
          </a:bodyPr>
          <a:lstStyle/>
          <a:p>
            <a:pPr algn="just"/>
            <a:r>
              <a:rPr lang="en-US" sz="2400" dirty="0">
                <a:solidFill>
                  <a:srgbClr val="333333"/>
                </a:solidFill>
                <a:latin typeface="+mn-lt"/>
              </a:rPr>
              <a:t>Some transposition ciphers accept a fixed-length block of input and produce a </a:t>
            </a:r>
            <a:r>
              <a:rPr lang="en-US" sz="2400" dirty="0" smtClean="0">
                <a:solidFill>
                  <a:srgbClr val="333333"/>
                </a:solidFill>
                <a:latin typeface="+mn-lt"/>
              </a:rPr>
              <a:t>fixed-length block </a:t>
            </a:r>
            <a:r>
              <a:rPr lang="en-US" sz="2400" dirty="0">
                <a:solidFill>
                  <a:srgbClr val="333333"/>
                </a:solidFill>
                <a:latin typeface="+mn-lt"/>
              </a:rPr>
              <a:t>of output.</a:t>
            </a:r>
            <a:endParaRPr lang="en-US" sz="2400" dirty="0">
              <a:latin typeface="+mn-l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smtClean="0">
                <a:latin typeface="Arial" charset="0"/>
                <a:cs typeface="Arial" charset="0"/>
              </a:rPr>
              <a:t>One-Time Pads (1)</a:t>
            </a:r>
          </a:p>
        </p:txBody>
      </p:sp>
      <p:sp>
        <p:nvSpPr>
          <p:cNvPr id="10243" name="Content Placeholder 2"/>
          <p:cNvSpPr>
            <a:spLocks noGrp="1"/>
          </p:cNvSpPr>
          <p:nvPr>
            <p:ph idx="1"/>
          </p:nvPr>
        </p:nvSpPr>
        <p:spPr>
          <a:xfrm>
            <a:off x="0" y="4445000"/>
            <a:ext cx="9144000" cy="1350962"/>
          </a:xfrm>
        </p:spPr>
        <p:txBody>
          <a:bodyPr/>
          <a:lstStyle/>
          <a:p>
            <a:pPr marL="0" indent="0" algn="ctr">
              <a:buFontTx/>
              <a:buNone/>
            </a:pPr>
            <a:r>
              <a:rPr lang="en-US" dirty="0" smtClean="0">
                <a:latin typeface="Arial" charset="0"/>
                <a:cs typeface="Arial" charset="0"/>
              </a:rPr>
              <a:t>The use of a one-time pad for encryption and the possibility of getting any possible plaintext from the ciphertext by the use of some other pad.</a:t>
            </a:r>
          </a:p>
        </p:txBody>
      </p:sp>
      <p:pic>
        <p:nvPicPr>
          <p:cNvPr id="10244" name="Picture 2"/>
          <p:cNvPicPr>
            <a:picLocks noChangeAspect="1" noChangeArrowheads="1"/>
          </p:cNvPicPr>
          <p:nvPr/>
        </p:nvPicPr>
        <p:blipFill>
          <a:blip r:embed="rId2" cstate="print"/>
          <a:srcRect/>
          <a:stretch>
            <a:fillRect/>
          </a:stretch>
        </p:blipFill>
        <p:spPr bwMode="auto">
          <a:xfrm>
            <a:off x="90488" y="1933575"/>
            <a:ext cx="8867775" cy="19494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smtClean="0">
                <a:latin typeface="Arial" charset="0"/>
                <a:cs typeface="Arial" charset="0"/>
              </a:rPr>
              <a:t>One-Time Pads (2)</a:t>
            </a:r>
          </a:p>
        </p:txBody>
      </p:sp>
      <p:sp>
        <p:nvSpPr>
          <p:cNvPr id="11267" name="Rectangle 3"/>
          <p:cNvSpPr>
            <a:spLocks noGrp="1" noChangeArrowheads="1"/>
          </p:cNvSpPr>
          <p:nvPr>
            <p:ph idx="1"/>
          </p:nvPr>
        </p:nvSpPr>
        <p:spPr>
          <a:xfrm>
            <a:off x="287338" y="5895975"/>
            <a:ext cx="8856662" cy="603250"/>
          </a:xfrm>
        </p:spPr>
        <p:txBody>
          <a:bodyPr/>
          <a:lstStyle/>
          <a:p>
            <a:pPr algn="ctr" eaLnBrk="1" hangingPunct="1">
              <a:buFontTx/>
              <a:buNone/>
            </a:pPr>
            <a:r>
              <a:rPr lang="en-US" dirty="0" smtClean="0">
                <a:latin typeface="Arial" charset="0"/>
                <a:cs typeface="Arial" charset="0"/>
              </a:rPr>
              <a:t>An example of quantum cryptography</a:t>
            </a:r>
          </a:p>
        </p:txBody>
      </p:sp>
      <p:pic>
        <p:nvPicPr>
          <p:cNvPr id="11268" name="Picture 2"/>
          <p:cNvPicPr>
            <a:picLocks noChangeAspect="1" noChangeArrowheads="1"/>
          </p:cNvPicPr>
          <p:nvPr/>
        </p:nvPicPr>
        <p:blipFill>
          <a:blip r:embed="rId2" cstate="print"/>
          <a:srcRect/>
          <a:stretch>
            <a:fillRect/>
          </a:stretch>
        </p:blipFill>
        <p:spPr bwMode="auto">
          <a:xfrm>
            <a:off x="1282700" y="1154113"/>
            <a:ext cx="657225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charset="0"/>
                <a:cs typeface="Arial" charset="0"/>
              </a:rPr>
              <a:t>Name Servers (1)</a:t>
            </a:r>
          </a:p>
        </p:txBody>
      </p:sp>
      <p:sp>
        <p:nvSpPr>
          <p:cNvPr id="12291" name="Rectangle 3"/>
          <p:cNvSpPr>
            <a:spLocks noGrp="1" noChangeArrowheads="1"/>
          </p:cNvSpPr>
          <p:nvPr>
            <p:ph idx="1"/>
          </p:nvPr>
        </p:nvSpPr>
        <p:spPr>
          <a:xfrm>
            <a:off x="287338" y="5114925"/>
            <a:ext cx="8856662" cy="838200"/>
          </a:xfrm>
        </p:spPr>
        <p:txBody>
          <a:bodyPr/>
          <a:lstStyle/>
          <a:p>
            <a:pPr marL="0" indent="0" algn="ctr" eaLnBrk="1" hangingPunct="1">
              <a:buFontTx/>
              <a:buNone/>
            </a:pPr>
            <a:r>
              <a:rPr lang="en-US" dirty="0" smtClean="0">
                <a:latin typeface="Arial" charset="0"/>
                <a:cs typeface="Arial" charset="0"/>
              </a:rPr>
              <a:t>Part of the DNS name space divided into zones </a:t>
            </a:r>
            <a:br>
              <a:rPr lang="en-US" dirty="0" smtClean="0">
                <a:latin typeface="Arial" charset="0"/>
                <a:cs typeface="Arial" charset="0"/>
              </a:rPr>
            </a:br>
            <a:r>
              <a:rPr lang="en-US" dirty="0" smtClean="0">
                <a:latin typeface="Arial" charset="0"/>
                <a:cs typeface="Arial" charset="0"/>
              </a:rPr>
              <a:t>(which are circled).</a:t>
            </a:r>
          </a:p>
        </p:txBody>
      </p:sp>
      <p:pic>
        <p:nvPicPr>
          <p:cNvPr id="12292" name="Picture 2"/>
          <p:cNvPicPr>
            <a:picLocks noChangeAspect="1" noChangeArrowheads="1"/>
          </p:cNvPicPr>
          <p:nvPr/>
        </p:nvPicPr>
        <p:blipFill>
          <a:blip r:embed="rId2" cstate="print"/>
          <a:srcRect/>
          <a:stretch>
            <a:fillRect/>
          </a:stretch>
        </p:blipFill>
        <p:spPr bwMode="auto">
          <a:xfrm>
            <a:off x="434975" y="1409700"/>
            <a:ext cx="8420100" cy="362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Arial" charset="0"/>
                <a:cs typeface="Arial" charset="0"/>
              </a:rPr>
              <a:t>Name Servers (2)</a:t>
            </a:r>
          </a:p>
        </p:txBody>
      </p:sp>
      <p:sp>
        <p:nvSpPr>
          <p:cNvPr id="13315" name="Rectangle 3"/>
          <p:cNvSpPr>
            <a:spLocks noGrp="1" noChangeArrowheads="1"/>
          </p:cNvSpPr>
          <p:nvPr>
            <p:ph idx="1"/>
          </p:nvPr>
        </p:nvSpPr>
        <p:spPr>
          <a:xfrm>
            <a:off x="115888" y="5372100"/>
            <a:ext cx="8856662" cy="838200"/>
          </a:xfrm>
        </p:spPr>
        <p:txBody>
          <a:bodyPr/>
          <a:lstStyle/>
          <a:p>
            <a:pPr algn="ctr" eaLnBrk="1" hangingPunct="1">
              <a:buFontTx/>
              <a:buNone/>
            </a:pPr>
            <a:r>
              <a:rPr lang="en-US" dirty="0" smtClean="0">
                <a:latin typeface="Arial" charset="0"/>
                <a:cs typeface="Arial" charset="0"/>
              </a:rPr>
              <a:t>Example of a resolver looking up a remote name in 10 steps.</a:t>
            </a:r>
          </a:p>
        </p:txBody>
      </p:sp>
      <p:pic>
        <p:nvPicPr>
          <p:cNvPr id="13316" name="Picture 2"/>
          <p:cNvPicPr>
            <a:picLocks noChangeAspect="1" noChangeArrowheads="1"/>
          </p:cNvPicPr>
          <p:nvPr/>
        </p:nvPicPr>
        <p:blipFill>
          <a:blip r:embed="rId2" cstate="print"/>
          <a:srcRect/>
          <a:stretch>
            <a:fillRect/>
          </a:stretch>
        </p:blipFill>
        <p:spPr bwMode="auto">
          <a:xfrm>
            <a:off x="300038" y="1547813"/>
            <a:ext cx="8443912" cy="3624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Electronic Mail</a:t>
            </a:r>
          </a:p>
        </p:txBody>
      </p:sp>
      <p:sp>
        <p:nvSpPr>
          <p:cNvPr id="14339"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smtClean="0">
                <a:latin typeface="Arial" charset="0"/>
                <a:cs typeface="Arial" charset="0"/>
              </a:rPr>
              <a:t>Architecture and services</a:t>
            </a:r>
          </a:p>
          <a:p>
            <a:pPr eaLnBrk="1" hangingPunct="1">
              <a:buFontTx/>
              <a:buChar char="•"/>
            </a:pPr>
            <a:r>
              <a:rPr lang="en-US" sz="3200" smtClean="0">
                <a:latin typeface="Arial" charset="0"/>
                <a:cs typeface="Arial" charset="0"/>
              </a:rPr>
              <a:t>The user agent</a:t>
            </a:r>
          </a:p>
          <a:p>
            <a:pPr eaLnBrk="1" hangingPunct="1">
              <a:buFontTx/>
              <a:buChar char="•"/>
            </a:pPr>
            <a:r>
              <a:rPr lang="en-US" sz="3200" smtClean="0">
                <a:latin typeface="Arial" charset="0"/>
                <a:cs typeface="Arial" charset="0"/>
              </a:rPr>
              <a:t>Message formats</a:t>
            </a:r>
          </a:p>
          <a:p>
            <a:pPr eaLnBrk="1" hangingPunct="1">
              <a:buFontTx/>
              <a:buChar char="•"/>
            </a:pPr>
            <a:r>
              <a:rPr lang="en-US" sz="3200" smtClean="0">
                <a:latin typeface="Arial" charset="0"/>
                <a:cs typeface="Arial" charset="0"/>
              </a:rPr>
              <a:t>Message transfer</a:t>
            </a:r>
          </a:p>
          <a:p>
            <a:pPr eaLnBrk="1" hangingPunct="1">
              <a:buFontTx/>
              <a:buChar char="•"/>
            </a:pPr>
            <a:r>
              <a:rPr lang="en-US" sz="3200" smtClean="0">
                <a:latin typeface="Arial" charset="0"/>
                <a:cs typeface="Arial" charset="0"/>
              </a:rPr>
              <a:t>Final delivery</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TotalTime>
  <Words>1819</Words>
  <Application>Microsoft Office PowerPoint</Application>
  <PresentationFormat>On-screen Show (4:3)</PresentationFormat>
  <Paragraphs>240</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Arial</vt:lpstr>
      <vt:lpstr>Calibri</vt:lpstr>
      <vt:lpstr>Times New Roman</vt:lpstr>
      <vt:lpstr>Wingdings</vt:lpstr>
      <vt:lpstr>Custom Design</vt:lpstr>
      <vt:lpstr>PowerPoint Presentation</vt:lpstr>
      <vt:lpstr>DNS – The Domain Name System</vt:lpstr>
      <vt:lpstr>The DNS Name Space (1)</vt:lpstr>
      <vt:lpstr>The DNS Name Space (2)</vt:lpstr>
      <vt:lpstr>Domain Resource Records (1)</vt:lpstr>
      <vt:lpstr>Domain Resource Records (2)</vt:lpstr>
      <vt:lpstr>Name Servers (1)</vt:lpstr>
      <vt:lpstr>Name Servers (2)</vt:lpstr>
      <vt:lpstr>Electronic Mail</vt:lpstr>
      <vt:lpstr>Architecture and Services (1)</vt:lpstr>
      <vt:lpstr>Architecture and Services (2)</vt:lpstr>
      <vt:lpstr>The User Agent</vt:lpstr>
      <vt:lpstr>Message Formats (1)</vt:lpstr>
      <vt:lpstr>Message Formats (2)</vt:lpstr>
      <vt:lpstr>Message Formats (3)</vt:lpstr>
      <vt:lpstr>Message Formats (4)</vt:lpstr>
      <vt:lpstr>Message Transfer (1)</vt:lpstr>
      <vt:lpstr>Message Transfer (2)</vt:lpstr>
      <vt:lpstr>Message Transfer (3)</vt:lpstr>
      <vt:lpstr>Message Transfer (4)</vt:lpstr>
      <vt:lpstr>Message Transfer (5)</vt:lpstr>
      <vt:lpstr>Final Delivery (1)</vt:lpstr>
      <vt:lpstr>Final Delivery (2)</vt:lpstr>
      <vt:lpstr>The World Wide Web</vt:lpstr>
      <vt:lpstr>Architectural Overview (1)</vt:lpstr>
      <vt:lpstr>Architectural Overview (2)</vt:lpstr>
      <vt:lpstr>Architectural Overview (3)</vt:lpstr>
      <vt:lpstr>Architectural Overview (4)</vt:lpstr>
      <vt:lpstr>Architectural Overview (5)</vt:lpstr>
      <vt:lpstr>Architectural Overview (6)</vt:lpstr>
      <vt:lpstr>Architectural Overview</vt:lpstr>
      <vt:lpstr>Architectural Overview  </vt:lpstr>
      <vt:lpstr>Architectural Overview  </vt:lpstr>
      <vt:lpstr>Static Web Pages (1)</vt:lpstr>
      <vt:lpstr>Static Web Pages (2)</vt:lpstr>
      <vt:lpstr>Static Web Pages (3)</vt:lpstr>
      <vt:lpstr>Static Web Pages (4)</vt:lpstr>
      <vt:lpstr>Static Web Pages (5)</vt:lpstr>
      <vt:lpstr>Dynamic Web Pages, Web Applications (1)</vt:lpstr>
      <vt:lpstr>Dynamic Web Pages, Web Applications (2)</vt:lpstr>
      <vt:lpstr>Dynamic Web Pages, Web Applications (3)</vt:lpstr>
      <vt:lpstr>Dynamic Web Pages, Web Applications (4)</vt:lpstr>
      <vt:lpstr>Dynamic Web Pages, Web Applications (5)</vt:lpstr>
      <vt:lpstr>Dynamic Web Pages, Web Applications (6)</vt:lpstr>
      <vt:lpstr>Dynamic Web Pages, Web Applications (7)</vt:lpstr>
      <vt:lpstr>Dynamic Web Pages, Web Applications (8)</vt:lpstr>
      <vt:lpstr>PowerPoint Presentation</vt:lpstr>
      <vt:lpstr>PowerPoint Presentation</vt:lpstr>
      <vt:lpstr>The HyperText Transfer Protocol (1)</vt:lpstr>
      <vt:lpstr>The HyperText Transfer Protocol (2)</vt:lpstr>
      <vt:lpstr>The HyperText Transfer Protocol (3)</vt:lpstr>
      <vt:lpstr>The HyperText Transfer Protocol (4)</vt:lpstr>
      <vt:lpstr>The HyperText Transfer Protocol (5)</vt:lpstr>
      <vt:lpstr>The HyperText Transfer Protocol (6)</vt:lpstr>
      <vt:lpstr>Network Security</vt:lpstr>
      <vt:lpstr>Network Security</vt:lpstr>
      <vt:lpstr>PowerPoint Presentation</vt:lpstr>
      <vt:lpstr>Cryptography</vt:lpstr>
      <vt:lpstr>PowerPoint Presentation</vt:lpstr>
      <vt:lpstr>PowerPoint Presentation</vt:lpstr>
      <vt:lpstr>Introduction</vt:lpstr>
      <vt:lpstr> In a substitution cipher each letter or group of letters is replaced by another letter or group of letters to disguise it.  One of the oldest known ciphers is the Caesar cipher, attributed to Julius Caesar. In this method, a becomes D, b becomes E, c becomes F, ... , and z becomes C. For example, attack becomes DWWDFN. In examples, plaintext will be given in lower case letters, and ciphertext in upper case letters.</vt:lpstr>
      <vt:lpstr>PowerPoint Presentation</vt:lpstr>
      <vt:lpstr>PowerPoint Presentation</vt:lpstr>
      <vt:lpstr>Transposition Ciphers</vt:lpstr>
      <vt:lpstr>One-Time Pads (1)</vt:lpstr>
      <vt:lpstr>One-Time Pads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IT</cp:lastModifiedBy>
  <cp:revision>116</cp:revision>
  <dcterms:created xsi:type="dcterms:W3CDTF">2010-05-03T15:18:06Z</dcterms:created>
  <dcterms:modified xsi:type="dcterms:W3CDTF">2022-07-27T08:27:49Z</dcterms:modified>
</cp:coreProperties>
</file>