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301" r:id="rId4"/>
    <p:sldId id="257" r:id="rId5"/>
    <p:sldId id="25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60" r:id="rId15"/>
    <p:sldId id="261" r:id="rId16"/>
    <p:sldId id="310" r:id="rId17"/>
    <p:sldId id="311" r:id="rId18"/>
    <p:sldId id="312" r:id="rId19"/>
    <p:sldId id="313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4227-B35F-4D44-B7E7-76DA69FE032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58358-7756-4881-A747-E6F18C727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5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B62-391D-4F51-AFA3-7A62270A70E1}" type="datetime1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4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C14B-C2DF-4191-9839-6B2C4326E624}" type="datetime1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1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046C-0105-4F78-AA6A-8F652D32B4C7}" type="datetime1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61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0674-098F-4218-9024-648BE4EDE3A9}" type="datetime1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7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9708-4EF4-46CC-976E-2F5305E9F4F0}" type="datetime1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5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4CA9-CF0B-415C-878B-773F76CE96F5}" type="datetime1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1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7468-1FC2-40A7-AF51-2B17B9A270D6}" type="datetime1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8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765EC-FBCA-49BA-A80C-5E8F6866FA3F}" type="datetime1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2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532-4C21-415F-BBEC-55D1A0A97EA1}" type="datetime1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2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27B0-4263-4556-8CCC-B0F5119CE35F}" type="datetime1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83F-1CB9-4734-9281-C3E6D86FC9D6}" type="datetime1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5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E602-8F8D-4C56-8DDA-2757162BA628}" type="datetime1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F821-38BE-4E91-9B82-CCA8F3515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93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@DPTR" TargetMode="External"/><Relationship Id="rId2" Type="http://schemas.openxmlformats.org/officeDocument/2006/relationships/hyperlink" Target="mailto:@R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@R1: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@A+DPT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B145-7979-2C40-9806-C6974D25F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8606"/>
            <a:ext cx="7772400" cy="2387600"/>
          </a:xfrm>
        </p:spPr>
        <p:txBody>
          <a:bodyPr>
            <a:noAutofit/>
          </a:bodyPr>
          <a:lstStyle/>
          <a:p>
            <a:r>
              <a:rPr lang="en-IN" altLang="en-US" sz="3500" dirty="0">
                <a:solidFill>
                  <a:srgbClr val="00B050"/>
                </a:solidFill>
              </a:rPr>
              <a:t>MICROCONTROLLER AND INTERFACING</a:t>
            </a:r>
            <a:br>
              <a:rPr lang="en-IN" altLang="en-US" sz="3500" dirty="0">
                <a:solidFill>
                  <a:srgbClr val="00B050"/>
                </a:solidFill>
              </a:rPr>
            </a:br>
            <a:br>
              <a:rPr lang="en-IN" altLang="en-US" sz="3500" dirty="0">
                <a:solidFill>
                  <a:srgbClr val="00B050"/>
                </a:solidFill>
              </a:rPr>
            </a:br>
            <a:r>
              <a:rPr lang="en-IN" altLang="en-US" sz="3500" dirty="0">
                <a:solidFill>
                  <a:srgbClr val="FF0000"/>
                </a:solidFill>
              </a:rPr>
              <a:t>(22EC104013)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93721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5B4D-B7DA-D616-57A6-C400E48D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35" y="486652"/>
            <a:ext cx="7886700" cy="640347"/>
          </a:xfrm>
        </p:spPr>
        <p:txBody>
          <a:bodyPr>
            <a:normAutofit/>
          </a:bodyPr>
          <a:lstStyle/>
          <a:p>
            <a:pPr algn="ctr"/>
            <a:r>
              <a:rPr lang="en-US" sz="3200" i="1" spc="-4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spc="-8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i="1" spc="-4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i="1" spc="-15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i="1" spc="4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i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200" i="1" spc="-4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spc="-8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3200" i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i="1" spc="-15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i="1" spc="4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3200" i="1" spc="-4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spc="-8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3200" i="1" spc="-15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i="1" spc="-8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3200" i="1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073A-D971-78D4-7756-BC7DFC95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2" y="1611984"/>
            <a:ext cx="8353636" cy="4564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700" b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b="1" spc="10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 </a:t>
            </a:r>
            <a:r>
              <a:rPr lang="en-US" sz="1700" b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R0</a:t>
            </a:r>
            <a:r>
              <a:rPr lang="en-US" sz="1700" b="1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b="1" spc="143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7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ore</a:t>
            </a:r>
            <a:r>
              <a:rPr lang="en-US" sz="1700" spc="4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3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700" spc="-12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700" spc="30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spc="13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127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m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mory</a:t>
            </a:r>
            <a:r>
              <a:rPr lang="en-US" sz="1700" spc="10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700" spc="13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4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1700" spc="9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-1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700" spc="30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700" spc="15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700" spc="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700" spc="6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8-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13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spc="10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700" spc="-7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700" spc="9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700" b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b="1" spc="9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b="1" spc="143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</a:t>
            </a:r>
            <a:r>
              <a:rPr lang="en-US" sz="1700" b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</a:t>
            </a:r>
            <a:r>
              <a:rPr lang="en-US" sz="1700" b="1" spc="12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;move</a:t>
            </a:r>
            <a:r>
              <a:rPr lang="en-US" sz="1700" spc="-23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1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-1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700" spc="4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700" spc="1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17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1700" spc="9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700" spc="20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13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spc="13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700" b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1700" b="1" spc="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700" b="1" spc="4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700" b="1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,  @ </a:t>
            </a:r>
            <a:r>
              <a:rPr lang="en-US" sz="1700" b="1" spc="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</a:t>
            </a:r>
            <a:r>
              <a:rPr lang="en-US" sz="1700" b="1" spc="-15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</a:t>
            </a:r>
            <a:r>
              <a:rPr lang="en-US" sz="1700" b="1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</a:t>
            </a:r>
            <a:r>
              <a:rPr lang="en-US" sz="1700" b="1" spc="135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spc="1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15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18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sz="1700" spc="-7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15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700" spc="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mory </a:t>
            </a:r>
            <a:r>
              <a:rPr lang="en-US" sz="1700" spc="8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8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spc="-1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10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	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DPT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10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7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700" spc="-4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6-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700" spc="13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700" spc="-7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700" spc="9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700" spc="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700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700" b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b="1" spc="116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@</a:t>
            </a:r>
            <a:r>
              <a:rPr lang="en-US" sz="1700" b="1" spc="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</a:t>
            </a:r>
            <a:r>
              <a:rPr lang="en-US" sz="1700" b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1</a:t>
            </a:r>
            <a:r>
              <a:rPr lang="en-US" sz="1700" b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700" b="1" spc="13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8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700" spc="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13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7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1700" spc="9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3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Indirect addressing Mode:    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Looping is most efficient  &amp;  Block data transfer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 need to access the external RAM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6019A-15D6-E9DC-B9D0-4DD3FD3C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B8597-AF87-7B24-6472-F842D3C9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5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99D4-8FF6-0C75-31A8-C2D275FC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28"/>
          </a:xfrm>
        </p:spPr>
        <p:txBody>
          <a:bodyPr>
            <a:normAutofit/>
          </a:bodyPr>
          <a:lstStyle/>
          <a:p>
            <a:pPr algn="ctr"/>
            <a:r>
              <a:rPr lang="en-US" sz="3200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3200" i="1" spc="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3200" i="1" spc="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i="1" spc="-1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ddre</a:t>
            </a:r>
            <a:r>
              <a:rPr lang="en-US" sz="3200" i="1" spc="-1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spc="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3200" i="1" spc="-1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6000-9274-2A20-AB32-9E4C59A0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3" y="1311442"/>
            <a:ext cx="8927431" cy="4865521"/>
          </a:xfrm>
        </p:spPr>
        <p:txBody>
          <a:bodyPr>
            <a:normAutofit/>
          </a:bodyPr>
          <a:lstStyle/>
          <a:p>
            <a:pPr marR="411004" indent="-257175" algn="just">
              <a:spcAft>
                <a:spcPts val="300"/>
              </a:spcAft>
              <a:buFont typeface="Wingdings" pitchFamily="2" charset="2"/>
              <a:buChar char="Ø"/>
              <a:tabLst>
                <a:tab pos="619125" algn="l"/>
              </a:tabLst>
            </a:pP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32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spc="3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1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4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15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 spc="9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spc="98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spc="8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200" spc="1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spc="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200" b="1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b="1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en-US" sz="2200" b="1" spc="83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b="1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1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b="1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en-US" sz="2200" b="1" spc="143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200" spc="8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2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10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8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just"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10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8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spc="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spc="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spc="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2200" b="1" spc="8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1" spc="15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spc="6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200" b="1" spc="33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spc="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spc="8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b="1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="1" spc="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spc="-4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7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2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15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8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200" spc="6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2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10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200" spc="11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0" marR="57150" indent="0" algn="just">
              <a:spcAft>
                <a:spcPts val="300"/>
              </a:spcAft>
              <a:buNone/>
              <a:tabLst>
                <a:tab pos="619125" algn="l"/>
              </a:tabLst>
            </a:pPr>
            <a:r>
              <a:rPr lang="en-US" sz="2200" b="1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1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65284" indent="-214789" algn="just">
              <a:spcAft>
                <a:spcPts val="300"/>
              </a:spcAft>
            </a:pPr>
            <a:endParaRPr lang="en-US" sz="2200" dirty="0">
              <a:solidFill>
                <a:srgbClr val="00656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65284" indent="-214789" algn="just">
              <a:spcAft>
                <a:spcPts val="300"/>
              </a:spcAft>
            </a:pPr>
            <a:r>
              <a:rPr lang="en-US" sz="22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200" spc="21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# </a:t>
            </a:r>
            <a:r>
              <a:rPr lang="en-US" sz="22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030</a:t>
            </a:r>
            <a:r>
              <a:rPr lang="en-US" sz="22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143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;A</a:t>
            </a:r>
            <a:r>
              <a:rPr lang="en-US" sz="22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15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en-US" sz="22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spc="3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1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a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spc="15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	 (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200" spc="24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200" spc="-4" dirty="0">
              <a:solidFill>
                <a:srgbClr val="00656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11029" algn="just">
              <a:spcAft>
                <a:spcPts val="300"/>
              </a:spcAft>
            </a:pPr>
            <a:r>
              <a:rPr lang="en-US" sz="22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200" spc="9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#0</a:t>
            </a:r>
            <a:r>
              <a:rPr lang="en-US" sz="22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spc="8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2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146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5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 FE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spc="1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9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22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AF158-4A87-82D8-2896-DABC9D25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177E8-52AB-FB13-7367-DC7C3CAA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4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1E1EE-EA02-7B8B-3A22-42706EBA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2C542-5598-0672-30C3-168CA1C5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21">
            <a:extLst>
              <a:ext uri="{FF2B5EF4-FFF2-40B4-BE49-F238E27FC236}">
                <a16:creationId xmlns:a16="http://schemas.microsoft.com/office/drawing/2014/main" id="{A3E68C8E-1DDC-7340-8F89-DCCEFC7A1C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89" y="3976378"/>
            <a:ext cx="114421" cy="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1">
            <a:extLst>
              <a:ext uri="{FF2B5EF4-FFF2-40B4-BE49-F238E27FC236}">
                <a16:creationId xmlns:a16="http://schemas.microsoft.com/office/drawing/2014/main" id="{0710492B-5BCC-FCFC-4170-2B8420FF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77" y="2997657"/>
            <a:ext cx="4484073" cy="205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C454DC-DCBA-59BB-A935-A7DD29DD953C}"/>
              </a:ext>
            </a:extLst>
          </p:cNvPr>
          <p:cNvSpPr txBox="1"/>
          <p:nvPr/>
        </p:nvSpPr>
        <p:spPr>
          <a:xfrm>
            <a:off x="204537" y="780066"/>
            <a:ext cx="88311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/>
              <a:t>        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A, # A0H		  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data A0H transfer to the A</a:t>
            </a:r>
            <a:endParaRPr lang="en-US" sz="105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 A, # 4EH 		  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add the contents of A with the data 4EH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store in Acc.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CJNE   A, # 20H, LOOP       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;compare  the data  20H with content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Acc (A), jump to 							LOOP if the value not equal to zero.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0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19B4-675D-7B0E-15BA-94BDA1A4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72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2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nde</a:t>
            </a:r>
            <a:r>
              <a:rPr lang="en-US" sz="4200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2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US" sz="4200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200" i="1" spc="-1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2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</a:t>
            </a:r>
            <a:r>
              <a:rPr lang="en-US" sz="4200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4200" i="1" spc="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200" i="1" spc="-1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2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4200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2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F263-AB45-5AEA-513A-9A4F423E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197203"/>
            <a:ext cx="8855242" cy="4979759"/>
          </a:xfrm>
        </p:spPr>
        <p:txBody>
          <a:bodyPr>
            <a:normAutofit/>
          </a:bodyPr>
          <a:lstStyle/>
          <a:p>
            <a:pPr algn="ctr">
              <a:spcAft>
                <a:spcPts val="300"/>
              </a:spcAft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On-Chip ROM access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6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1600" spc="41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1600" spc="1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spc="1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eful</a:t>
            </a:r>
            <a:r>
              <a:rPr lang="en-US" sz="1600" spc="19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spc="9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spc="18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need</a:t>
            </a:r>
            <a:r>
              <a:rPr lang="en-US" sz="16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2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18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spc="28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spc="-11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3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 tab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en-US" sz="1600" spc="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18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sz="1600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gram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unter</a:t>
            </a:r>
            <a:r>
              <a:rPr lang="en-US" sz="1600" spc="11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600" spc="8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)h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600" spc="18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4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and the</a:t>
            </a:r>
            <a:r>
              <a:rPr lang="en-US" sz="1600" spc="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spc="5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d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18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9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ndex</a:t>
            </a:r>
            <a:r>
              <a:rPr lang="en-US" sz="1600" spc="18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6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6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spc="28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spc="41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33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spc="-7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r>
              <a:rPr lang="en-US" sz="1600" spc="18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effe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18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spc="28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-9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spc="29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9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just">
              <a:spcAft>
                <a:spcPts val="300"/>
              </a:spcAft>
            </a:pPr>
            <a:r>
              <a:rPr lang="en-US" sz="1600" b="1" spc="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="1" spc="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600" spc="-8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1600" spc="12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sz="16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#08</a:t>
            </a:r>
            <a:r>
              <a:rPr lang="en-US" sz="16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spc="165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en-US" sz="16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1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spc="8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1600" spc="16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6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1600" spc="12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spc="-8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600" spc="-8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#01</a:t>
            </a:r>
            <a:r>
              <a:rPr lang="en-US" sz="16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F0</a:t>
            </a:r>
            <a:r>
              <a:rPr lang="en-US" sz="16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spc="161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en-US" sz="1600" spc="16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600" b="1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1600" b="1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 </a:t>
            </a:r>
            <a:r>
              <a:rPr lang="en-US" sz="1600" b="1" spc="165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, </a:t>
            </a:r>
            <a:r>
              <a:rPr lang="en-US" sz="1600" b="1" spc="-11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 </a:t>
            </a:r>
            <a:r>
              <a:rPr lang="en-US" sz="1600" b="1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</a:t>
            </a:r>
            <a:r>
              <a:rPr lang="en-US" sz="1600" b="1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+</a:t>
            </a:r>
            <a:r>
              <a:rPr lang="en-US" sz="1600" b="1" spc="-8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</a:t>
            </a:r>
            <a:r>
              <a:rPr lang="en-US" sz="1600" b="1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</a:t>
            </a:r>
            <a:r>
              <a:rPr lang="en-US" sz="1600" b="1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TR</a:t>
            </a:r>
            <a:r>
              <a:rPr lang="en-US" sz="1600" b="1" spc="161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sz="1600" spc="16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4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lue</a:t>
            </a:r>
            <a:r>
              <a:rPr lang="en-US" sz="1600" spc="16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spc="-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600" spc="18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32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spc="2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spc="22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3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spc="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uts</a:t>
            </a:r>
            <a:r>
              <a:rPr lang="en-US" sz="1600" spc="16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    </a:t>
            </a: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(Contents of A are added to the 16 bit reg. DPTR to form the 16 bit address of need data )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(A)    { (A=00) + (Add. Of content) }</a:t>
            </a:r>
          </a:p>
          <a:p>
            <a:pPr marL="0" indent="0" algn="just">
              <a:spcAft>
                <a:spcPts val="300"/>
              </a:spcAft>
              <a:buNone/>
            </a:pP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fter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spc="1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spc="41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-7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</a:t>
            </a:r>
            <a:r>
              <a:rPr lang="en-US" sz="1600" spc="18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gram</a:t>
            </a:r>
            <a:r>
              <a:rPr lang="en-US" sz="1600" spc="7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spc="34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9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spc="22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0H+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spc="-6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22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</a:t>
            </a:r>
            <a:r>
              <a:rPr lang="en-US" sz="1600" spc="18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spc="1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600" spc="-2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spc="-5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2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689A-C264-70F9-4C36-029CAC8F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7E59-93ED-78AA-CDD3-CF1BA25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8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C406-E3F5-4E30-0C48-E8D43A50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07960" cy="87921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							Contd.,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6" name="Picture 267">
            <a:extLst>
              <a:ext uri="{FF2B5EF4-FFF2-40B4-BE49-F238E27FC236}">
                <a16:creationId xmlns:a16="http://schemas.microsoft.com/office/drawing/2014/main" id="{157EE34B-C468-5E57-515E-983F77E05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144" y="3968274"/>
            <a:ext cx="105712" cy="6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7">
            <a:extLst>
              <a:ext uri="{FF2B5EF4-FFF2-40B4-BE49-F238E27FC236}">
                <a16:creationId xmlns:a16="http://schemas.microsoft.com/office/drawing/2014/main" id="{D0A5E16D-4A61-9239-2FC0-9C534D23D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5" t="-1104" r="765" b="44672"/>
          <a:stretch/>
        </p:blipFill>
        <p:spPr bwMode="auto">
          <a:xfrm>
            <a:off x="273188" y="1244338"/>
            <a:ext cx="8597623" cy="256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4868D-439A-0A4A-92F5-2BF0D3BC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252E5-55BE-1FFE-D5E9-8247C56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14</a:t>
            </a:fld>
            <a:endParaRPr lang="en-IN"/>
          </a:p>
        </p:txBody>
      </p:sp>
      <p:pic>
        <p:nvPicPr>
          <p:cNvPr id="4" name="Picture 267">
            <a:extLst>
              <a:ext uri="{FF2B5EF4-FFF2-40B4-BE49-F238E27FC236}">
                <a16:creationId xmlns:a16="http://schemas.microsoft.com/office/drawing/2014/main" id="{849075E3-70F6-7526-3FED-559B02E57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84"/>
          <a:stretch/>
        </p:blipFill>
        <p:spPr bwMode="auto">
          <a:xfrm>
            <a:off x="340748" y="3779786"/>
            <a:ext cx="8597623" cy="64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1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0143-B42C-C72B-280B-D85DA1D4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9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80EF-FDF9-8996-D871-2ECA3482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3" y="1495686"/>
            <a:ext cx="8738647" cy="4351338"/>
          </a:xfrm>
        </p:spPr>
        <p:txBody>
          <a:bodyPr/>
          <a:lstStyle/>
          <a:p>
            <a:pPr algn="just" eaLnBrk="1" hangingPunct="1"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en-US" dirty="0"/>
              <a:t>8051 has  simple instruction set in different groups.   There are:</a:t>
            </a:r>
          </a:p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Char char="§"/>
            </a:pPr>
            <a:r>
              <a:rPr lang="en-IN" dirty="0"/>
              <a:t>Data Transfer Instructions</a:t>
            </a:r>
            <a:endParaRPr lang="en-US" altLang="en-US" dirty="0"/>
          </a:p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Arithmetic instructions</a:t>
            </a:r>
          </a:p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Logical instructions</a:t>
            </a:r>
          </a:p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Branching and looping instructions</a:t>
            </a:r>
          </a:p>
          <a:p>
            <a:pPr eaLnBrk="1" hangingPunct="1">
              <a:buClr>
                <a:srgbClr val="FF00FF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Bit control instructions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27A16-DDD3-EF02-34EB-E05A78EB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12DBC-BBBA-8989-DD3B-3D90B6D5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4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E6FA-0442-9F6B-12E5-CDF7B436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4688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2556-2586-3513-E571-89F88D56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385739"/>
            <a:ext cx="8742491" cy="4791223"/>
          </a:xfrm>
        </p:spPr>
        <p:txBody>
          <a:bodyPr>
            <a:normAutofit/>
          </a:bodyPr>
          <a:lstStyle/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instruction is an order or command given to a processor by a computer program. All commands are known as instruction set and set of instructions is known as program. </a:t>
            </a:r>
          </a:p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 have in total 111 instructions, i.e. 111 different words available for program writing.   </a:t>
            </a:r>
          </a:p>
          <a:p>
            <a:pPr algn="just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first part describes WHAT should be done, while other explains HOW to do it.</a:t>
            </a:r>
          </a:p>
          <a:p>
            <a:pPr algn="just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latter part can be a data (binary number) or the address at which the data is stored.</a:t>
            </a:r>
          </a:p>
          <a:p>
            <a:pPr algn="just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upon the number of bytes required to represent 1 instruction completely. 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divided into 3 types;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One/single byte instruction.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Two/double byte instruction.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Three/triple byte instruction.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7685C-A47F-C70A-BCF4-F5F6E0AF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02ACA-70EF-40E1-F1C5-DF64B323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6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5611-7FBC-3B25-4A85-567F6498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Instructions</a:t>
            </a:r>
            <a:br>
              <a:rPr lang="en-IN" sz="35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7BA4-135F-FC49-33AE-5EDD87C7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instructions are used to transfer the data from the source operand to the destination operand.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EFFC7-FD05-F17F-B774-46549C3F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2C1E5-20AC-6CDB-B006-C932A744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F2DDC2-2086-4905-6D4A-52E2513A6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12497"/>
              </p:ext>
            </p:extLst>
          </p:nvPr>
        </p:nvGraphicFramePr>
        <p:xfrm>
          <a:off x="628650" y="2741795"/>
          <a:ext cx="7886700" cy="2738634"/>
        </p:xfrm>
        <a:graphic>
          <a:graphicData uri="http://schemas.openxmlformats.org/drawingml/2006/table">
            <a:tbl>
              <a:tblPr/>
              <a:tblGrid>
                <a:gridCol w="2867891">
                  <a:extLst>
                    <a:ext uri="{9D8B030D-6E8A-4147-A177-3AD203B41FA5}">
                      <a16:colId xmlns:a16="http://schemas.microsoft.com/office/drawing/2014/main" val="1592946914"/>
                    </a:ext>
                  </a:extLst>
                </a:gridCol>
                <a:gridCol w="5018809">
                  <a:extLst>
                    <a:ext uri="{9D8B030D-6E8A-4147-A177-3AD203B41FA5}">
                      <a16:colId xmlns:a16="http://schemas.microsoft.com/office/drawing/2014/main" val="1993060693"/>
                    </a:ext>
                  </a:extLst>
                </a:gridCol>
              </a:tblGrid>
              <a:tr h="2785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Instructions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Definition/Meaning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52366"/>
                  </a:ext>
                </a:extLst>
              </a:tr>
              <a:tr h="3075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</a:p>
                  </a:txBody>
                  <a:tcPr marL="38100" marR="38100" marT="56289" marB="5628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data from source to destination.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72843"/>
                  </a:ext>
                </a:extLst>
              </a:tr>
              <a:tr h="3075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XCHG</a:t>
                      </a:r>
                    </a:p>
                  </a:txBody>
                  <a:tcPr marL="38100" marR="38100" marT="56289" marB="5628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 the contents of two registers or a register and a memory location.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662835"/>
                  </a:ext>
                </a:extLst>
              </a:tr>
              <a:tr h="3075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</a:t>
                      </a:r>
                    </a:p>
                  </a:txBody>
                  <a:tcPr marL="38100" marR="38100" marT="56289" marB="5628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data onto the stack.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573488"/>
                  </a:ext>
                </a:extLst>
              </a:tr>
              <a:tr h="3075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</a:p>
                  </a:txBody>
                  <a:tcPr marL="38100" marR="38100" marT="56289" marB="5628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the data from the stack.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00323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pPr algn="ctr" rtl="0" fontAlgn="base"/>
                      <a:endParaRPr lang="en-IN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56289" marB="5628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318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4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28D7-63D6-F7D7-273B-A5DCB584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instructions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82E366-9057-7706-A4B3-21756F7800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3212624"/>
          <a:ext cx="7886700" cy="1577340"/>
        </p:xfrm>
        <a:graphic>
          <a:graphicData uri="http://schemas.openxmlformats.org/drawingml/2006/table">
            <a:tbl>
              <a:tblPr/>
              <a:tblGrid>
                <a:gridCol w="2867891">
                  <a:extLst>
                    <a:ext uri="{9D8B030D-6E8A-4147-A177-3AD203B41FA5}">
                      <a16:colId xmlns:a16="http://schemas.microsoft.com/office/drawing/2014/main" val="1035382380"/>
                    </a:ext>
                  </a:extLst>
                </a:gridCol>
                <a:gridCol w="5018809">
                  <a:extLst>
                    <a:ext uri="{9D8B030D-6E8A-4147-A177-3AD203B41FA5}">
                      <a16:colId xmlns:a16="http://schemas.microsoft.com/office/drawing/2014/main" val="3105272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Instructions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Definition/Meaning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77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b="1">
                          <a:effectLst/>
                        </a:rPr>
                        <a:t>ADD, SUB, ADC, SBB</a:t>
                      </a:r>
                    </a:p>
                  </a:txBody>
                  <a:tcPr marL="38100" marR="38100" marT="48578" marB="48578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Sum, difference, sum with carry, difference with borrow.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3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b="1">
                          <a:effectLst/>
                        </a:rPr>
                        <a:t>INC, DEC:</a:t>
                      </a:r>
                    </a:p>
                  </a:txBody>
                  <a:tcPr marL="38100" marR="38100" marT="48578" marB="48578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250" b="0">
                          <a:effectLst/>
                        </a:rPr>
                        <a:t>Increment, decrement.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2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b="1">
                          <a:effectLst/>
                        </a:rPr>
                        <a:t>MUL, IMUL, DIV, IDIV:</a:t>
                      </a:r>
                    </a:p>
                  </a:txBody>
                  <a:tcPr marL="38100" marR="38100" marT="48578" marB="48578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Multiplication and division (unsigned and signed).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9447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11AFD-B698-39A3-C48A-CF2F3567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1CDF9-B20A-B3B4-3A46-B82499BA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9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A4E8-5A20-66FC-C820-3C09283E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instructions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4A1940-3298-D5DC-0565-63CA974197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3029744"/>
          <a:ext cx="7886700" cy="1943100"/>
        </p:xfrm>
        <a:graphic>
          <a:graphicData uri="http://schemas.openxmlformats.org/drawingml/2006/table">
            <a:tbl>
              <a:tblPr/>
              <a:tblGrid>
                <a:gridCol w="2867891">
                  <a:extLst>
                    <a:ext uri="{9D8B030D-6E8A-4147-A177-3AD203B41FA5}">
                      <a16:colId xmlns:a16="http://schemas.microsoft.com/office/drawing/2014/main" val="3664601896"/>
                    </a:ext>
                  </a:extLst>
                </a:gridCol>
                <a:gridCol w="5018809">
                  <a:extLst>
                    <a:ext uri="{9D8B030D-6E8A-4147-A177-3AD203B41FA5}">
                      <a16:colId xmlns:a16="http://schemas.microsoft.com/office/drawing/2014/main" val="1622460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Instructions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Definition/Meaning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991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AND, OR, XOR, NOT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Bitwise logical operations.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9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b="1">
                          <a:effectLst/>
                        </a:rPr>
                        <a:t>TEST</a:t>
                      </a:r>
                    </a:p>
                  </a:txBody>
                  <a:tcPr marL="38100" marR="38100" marT="58293" marB="5829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Bitwise AND operation modifies flags while operands remain unchanged.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25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b="1">
                          <a:effectLst/>
                        </a:rPr>
                        <a:t>SHL, SHR, SAL, SAR</a:t>
                      </a:r>
                    </a:p>
                  </a:txBody>
                  <a:tcPr marL="38100" marR="38100" marT="58293" marB="5829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Shift left, shift right (logical and arithmetic).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8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b="1">
                          <a:effectLst/>
                        </a:rPr>
                        <a:t>ROL, ROR, RCL, RCR</a:t>
                      </a:r>
                    </a:p>
                  </a:txBody>
                  <a:tcPr marL="38100" marR="38100" marT="58293" marB="58293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Left rotate, right rotate (with carry).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9016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715D1-67F8-CB94-E1D2-11C68A6B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7C3DE-8557-2D79-72B5-CB30F564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F4C0-6DAA-3F0A-C3B9-5417F2A2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UNIT-3</a:t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Programming 8051 at Assembly Level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0FAC-4E90-FD51-685B-053C2431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161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Syllabus:</a:t>
            </a:r>
          </a:p>
          <a:p>
            <a:r>
              <a:rPr lang="en-US" dirty="0"/>
              <a:t>Addressing modes</a:t>
            </a:r>
          </a:p>
          <a:p>
            <a:r>
              <a:rPr lang="en-US" dirty="0"/>
              <a:t>Instruction set</a:t>
            </a:r>
            <a:r>
              <a:rPr lang="en-IN" dirty="0"/>
              <a:t>and Examples</a:t>
            </a:r>
          </a:p>
          <a:p>
            <a:pPr lvl="1"/>
            <a:r>
              <a:rPr lang="en-IN" dirty="0"/>
              <a:t>Data transfer instructions</a:t>
            </a:r>
          </a:p>
          <a:p>
            <a:pPr lvl="1"/>
            <a:r>
              <a:rPr lang="en-IN" dirty="0"/>
              <a:t>Arithmetic instructions</a:t>
            </a:r>
          </a:p>
          <a:p>
            <a:pPr lvl="1"/>
            <a:r>
              <a:rPr lang="en-IN" dirty="0"/>
              <a:t>Logical instructions</a:t>
            </a:r>
          </a:p>
          <a:p>
            <a:pPr lvl="1"/>
            <a:r>
              <a:rPr lang="en-IN" dirty="0"/>
              <a:t>Branch instructions</a:t>
            </a:r>
          </a:p>
          <a:p>
            <a:pPr lvl="1"/>
            <a:r>
              <a:rPr lang="en-IN" dirty="0"/>
              <a:t>Bit manipulation instructions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DA485-91E8-0CD5-811E-9CF656FA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3044-220A-B0DE-C30F-6E7E7DA3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23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2EF2-5CBA-088C-A90D-FA91748C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182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							Contd.,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8051 Microcontroller Instruction Set Addressing Modes">
            <a:extLst>
              <a:ext uri="{FF2B5EF4-FFF2-40B4-BE49-F238E27FC236}">
                <a16:creationId xmlns:a16="http://schemas.microsoft.com/office/drawing/2014/main" id="{CC1EEA87-E312-59F6-DD5A-7E4782B4F6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86"/>
          <a:stretch/>
        </p:blipFill>
        <p:spPr bwMode="auto">
          <a:xfrm>
            <a:off x="283938" y="1609464"/>
            <a:ext cx="8231412" cy="331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0702F-52C8-0CD1-7DD4-0A8B7E3D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B777-7135-C450-0DE7-57B1B66A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39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E49FBD2-DB5B-22C2-23F0-EB7B91DB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>
                <a:solidFill>
                  <a:srgbClr val="FF0000"/>
                </a:solidFill>
              </a:rPr>
              <a:t>Textbooks &amp; References</a:t>
            </a:r>
            <a:endParaRPr lang="en-IN" altLang="en-US" sz="280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FAFF-AE78-7E78-2F1B-4A4774BC48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858963"/>
            <a:ext cx="8610600" cy="3398837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  <a:defRPr/>
            </a:pP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Kenneth J. Ayala, The 8051 Microcontroller-Architecture, Programming &amp; Applications, 3 </a:t>
            </a:r>
            <a:r>
              <a:rPr lang="en-US" sz="2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Edition, Cengage learning, June 2007. </a:t>
            </a:r>
          </a:p>
          <a:p>
            <a:pPr marL="342900" indent="-342900" algn="just">
              <a:buFont typeface="+mj-lt"/>
              <a:buAutoNum type="arabicPeriod"/>
              <a:defRPr/>
            </a:pPr>
            <a:endParaRPr lang="en-US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Muhammad Ali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Mazidi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Janice Gillespie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Mazidi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Rollin D, The 8051 Microcontroller and Embedded Systems-using assembly and C, PHI, 2006/ Pearson New International Edition 2014.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  <a:defRPr/>
            </a:pPr>
            <a:endParaRPr lang="en-IN" sz="2200" dirty="0"/>
          </a:p>
          <a:p>
            <a:pPr>
              <a:defRPr/>
            </a:pPr>
            <a:endParaRPr lang="en-IN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F8BB48-DDD0-6E40-8BEC-ACC8BB94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4D84-11FE-640D-398D-42227D77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FBA-E035-5CE9-BBEC-D1C159C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1048"/>
            <a:ext cx="7886700" cy="544513"/>
          </a:xfrm>
        </p:spPr>
        <p:txBody>
          <a:bodyPr>
            <a:normAutofit/>
          </a:bodyPr>
          <a:lstStyle/>
          <a:p>
            <a:pPr algn="ctr"/>
            <a:r>
              <a:rPr lang="en-US" sz="2800" spc="-5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ddre</a:t>
            </a:r>
            <a:r>
              <a:rPr lang="en-US" sz="2800" spc="-15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-5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5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800" spc="-15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odes 8051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27B7-83CE-9128-537B-2E30F415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4" y="1454085"/>
            <a:ext cx="8521831" cy="419492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200" b="1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Method of specifying  the data to be operated by the instruction</a:t>
            </a:r>
            <a:r>
              <a:rPr lang="en-US" sz="2200" dirty="0">
                <a:solidFill>
                  <a:srgbClr val="00656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6604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60960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6604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609600" algn="l"/>
              </a:tabLst>
            </a:pPr>
            <a:r>
              <a:rPr lang="en-US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CPU can access the data in various ways.</a:t>
            </a:r>
          </a:p>
          <a:p>
            <a:pPr marL="6604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609600" algn="l"/>
              </a:tabLst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could be in reg./Memory/immediate value.</a:t>
            </a:r>
          </a:p>
          <a:p>
            <a:pPr marL="6604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609600" algn="l"/>
              </a:tabLst>
            </a:pPr>
            <a:endParaRPr lang="en-US" sz="22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609600" algn="l"/>
              </a:tabLst>
            </a:pPr>
            <a:r>
              <a:rPr lang="en-US" sz="22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29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18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spc="-32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20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spc="26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7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acces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4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spc="31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 op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eran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spc="29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en-US" sz="2200" spc="1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terna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spc="3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-1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spc="20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external memory (or) Register specific data.</a:t>
            </a:r>
            <a:endParaRPr lang="en-US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20"/>
              </a:spcBef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25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52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spc="6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1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spc="-1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1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spc="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29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10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spc="6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p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spc="28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ress</a:t>
            </a:r>
            <a:r>
              <a:rPr lang="en-US" sz="2200" spc="-1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30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spc="12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spc="-1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2200" spc="-1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ncreas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dirty="0">
                <a:solidFill>
                  <a:srgbClr val="A5002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8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spc="1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cess</a:t>
            </a:r>
            <a:r>
              <a:rPr lang="en-US" sz="2200" spc="-1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30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spc="-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en-US" sz="2200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spc="75" dirty="0">
                <a:solidFill>
                  <a:srgbClr val="A5002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spc="6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57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200" spc="-1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spc="-1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spc="57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spc="-5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-5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cess</a:t>
            </a:r>
            <a:r>
              <a:rPr lang="en-US" sz="2200" spc="-1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pc="-5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spc="295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5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200" spc="-1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spc="29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20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13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200" spc="-5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220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spc="-5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rtene</a:t>
            </a:r>
            <a:r>
              <a:rPr lang="en-US" sz="2200" dirty="0">
                <a:solidFill>
                  <a:srgbClr val="7030A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sz="2200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EAF74-5A79-32DD-BB5D-CACFE076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29297-AEAB-15DC-2641-D0329BD5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5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8CE3-8E58-4D30-6D36-0BF63449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7554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0070C0"/>
                </a:solidFill>
              </a:rPr>
              <a:t>							Contd.,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0DC3C7-8D96-25BF-A944-AA9F541E5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95" y="955722"/>
            <a:ext cx="8313610" cy="514374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EC2E7-DFF0-A502-F644-68DAF131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2BE6-7B81-FC7F-5BF0-A43FDD05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1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B3B8-E1DD-D89A-BAFC-172B4BBF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2578"/>
            <a:ext cx="7886700" cy="756663"/>
          </a:xfrm>
        </p:spPr>
        <p:txBody>
          <a:bodyPr>
            <a:normAutofit/>
          </a:bodyPr>
          <a:lstStyle/>
          <a:p>
            <a:pPr algn="ctr"/>
            <a:r>
              <a:rPr lang="en-US" sz="2800" i="1" u="sng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800" i="1" u="sng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u="sng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i="1" u="sng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en-US" sz="2800" i="1" u="sng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u="sng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ddre</a:t>
            </a:r>
            <a:r>
              <a:rPr lang="en-US" sz="2800" i="1" u="sng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800" i="1" u="sng" spc="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u="sng" spc="-1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u="sng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800" i="1" u="sng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i="1" u="sng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CD2F-DCB3-30BA-09AD-CF7F54AB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71" y="1138342"/>
            <a:ext cx="8531258" cy="5033857"/>
          </a:xfrm>
        </p:spPr>
        <p:txBody>
          <a:bodyPr>
            <a:noAutofit/>
          </a:bodyPr>
          <a:lstStyle/>
          <a:p>
            <a:pPr marL="0" indent="0" algn="just">
              <a:lnSpc>
                <a:spcPts val="638"/>
              </a:lnSpc>
              <a:spcBef>
                <a:spcPts val="15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638"/>
              </a:lnSpc>
              <a:spcBef>
                <a:spcPts val="15"/>
              </a:spcBef>
              <a:buNone/>
            </a:pPr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638"/>
              </a:lnSpc>
              <a:spcBef>
                <a:spcPts val="15"/>
              </a:spcBef>
              <a:buNone/>
            </a:pPr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638"/>
              </a:lnSpc>
              <a:spcBef>
                <a:spcPts val="15"/>
              </a:spcBef>
              <a:buNone/>
            </a:pPr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638"/>
              </a:lnSpc>
              <a:spcBef>
                <a:spcPts val="15"/>
              </a:spcBef>
              <a:buNone/>
            </a:pPr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638"/>
              </a:lnSpc>
              <a:spcBef>
                <a:spcPts val="15"/>
              </a:spcBef>
              <a:buNone/>
            </a:pP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will specify the name of the Reg. in which data is available </a:t>
            </a:r>
            <a:r>
              <a:rPr lang="en-US" sz="16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9530" marR="329565" indent="0" algn="just">
              <a:lnSpc>
                <a:spcPct val="150000"/>
              </a:lnSpc>
              <a:buNone/>
              <a:tabLst>
                <a:tab pos="3048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1600" spc="1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volv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1600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spc="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1600" spc="19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</a:t>
            </a:r>
            <a:r>
              <a:rPr lang="en-US" sz="1600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spc="1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spc="9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600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r>
              <a:rPr lang="en-US" sz="1600" spc="18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9530" marR="329565" indent="0" algn="just">
              <a:lnSpc>
                <a:spcPct val="150000"/>
              </a:lnSpc>
              <a:buNone/>
              <a:tabLst>
                <a:tab pos="304800" algn="l"/>
              </a:tabLst>
            </a:pP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spc="18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lang="en-US" sz="1600" spc="9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spc="41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27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R7</a:t>
            </a:r>
            <a:r>
              <a:rPr lang="en-US" sz="1600" spc="-29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sz="1600" spc="19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lang="en-US" sz="16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ed)</a:t>
            </a:r>
          </a:p>
          <a:p>
            <a:pPr marL="392430" marR="329565" indent="-342900" algn="just">
              <a:lnSpc>
                <a:spcPct val="150000"/>
              </a:lnSpc>
              <a:buFont typeface="+mj-lt"/>
              <a:buAutoNum type="arabicPeriod"/>
              <a:tabLst>
                <a:tab pos="3048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&amp; Destination reg.’s match in Size:  </a:t>
            </a:r>
          </a:p>
          <a:p>
            <a:pPr marL="49530" marR="329565" indent="0" algn="just">
              <a:lnSpc>
                <a:spcPct val="150000"/>
              </a:lnSpc>
              <a:buNone/>
              <a:tabLst>
                <a:tab pos="3048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A, R0                MOV R2, A  	  ADD  A, R5</a:t>
            </a:r>
          </a:p>
          <a:p>
            <a:pPr marL="49530" marR="329565" indent="0" algn="just">
              <a:lnSpc>
                <a:spcPct val="150000"/>
              </a:lnSpc>
              <a:buNone/>
              <a:tabLst>
                <a:tab pos="3048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1600" strike="sngStrike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 R4, R5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(Invalid Instruction)</a:t>
            </a:r>
          </a:p>
          <a:p>
            <a:pPr marL="392430" marR="329565" indent="-342900" algn="just">
              <a:lnSpc>
                <a:spcPct val="150000"/>
              </a:lnSpc>
              <a:buFont typeface="+mj-lt"/>
              <a:buAutoNum type="arabicPeriod" startAt="2"/>
              <a:tabLst>
                <a:tab pos="3048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of  Source &amp; Destination will vary:</a:t>
            </a:r>
          </a:p>
          <a:p>
            <a:pPr marL="49530" marR="329565" indent="0" algn="just">
              <a:lnSpc>
                <a:spcPct val="100000"/>
              </a:lnSpc>
              <a:buNone/>
              <a:tabLst>
                <a:tab pos="3048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 	MOV   DPTR, A     (Error)   </a:t>
            </a:r>
          </a:p>
          <a:p>
            <a:pPr marL="49530" marR="329565" indent="0" algn="just">
              <a:lnSpc>
                <a:spcPct val="100000"/>
              </a:lnSpc>
              <a:buNone/>
              <a:tabLst>
                <a:tab pos="3048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MOV  DPTR, #12A3H</a:t>
            </a:r>
          </a:p>
          <a:p>
            <a:pPr marL="49530" marR="329565" indent="0" algn="just">
              <a:lnSpc>
                <a:spcPct val="100000"/>
              </a:lnSpc>
              <a:buNone/>
              <a:tabLst>
                <a:tab pos="3048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MOV  R2, DPL 								MOV   R1, DPH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5BA96-467D-20F9-FF70-E269B956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CC110-49AF-0C4A-ACB9-33B1F6E9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4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1537-198E-7F7C-C194-B426E83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spc="146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1" u="sng" spc="-4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u="sng" spc="-8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u="sng" spc="-4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u="sng" spc="8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ED8C-D8FD-4181-9B1C-5735B666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9029"/>
            <a:ext cx="8879677" cy="2834947"/>
          </a:xfrm>
        </p:spPr>
        <p:txBody>
          <a:bodyPr>
            <a:normAutofit/>
          </a:bodyPr>
          <a:lstStyle/>
          <a:p>
            <a:pPr marL="342900" lvl="1" indent="0">
              <a:lnSpc>
                <a:spcPct val="150000"/>
              </a:lnSpc>
              <a:spcBef>
                <a:spcPts val="38"/>
              </a:spcBef>
              <a:buNone/>
            </a:pPr>
            <a:r>
              <a:rPr lang="en-US" sz="2200" b="1" spc="4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200" b="1" spc="225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8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spc="169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heavy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R7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spc="443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2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spc="-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spc="-29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spc="35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10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spc="15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8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spc="-3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spc="3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R7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38"/>
              </a:spcBef>
              <a:buNone/>
            </a:pPr>
            <a:r>
              <a:rPr lang="en-US" sz="2200" b="1" spc="-8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2200" b="1" spc="12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heavy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u="heavy" spc="-4" dirty="0">
                <a:solidFill>
                  <a:srgbClr val="92D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b="1" spc="4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spc="-4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#0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b="1" spc="16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200" spc="16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20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spc="-27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en-US" sz="20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spc="-6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2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000" spc="2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spc="16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38"/>
              </a:spcBef>
              <a:buNone/>
            </a:pP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1" spc="4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NZ </a:t>
            </a:r>
            <a:r>
              <a:rPr lang="en-US" sz="2200" b="1" spc="83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heavy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u="heavy" spc="-8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spc="94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spc="-4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b="1" spc="-8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200" spc="1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sz="20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000" spc="16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spc="3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en-US" sz="2000" spc="-5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sz="20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spc="15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0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spcBef>
                <a:spcPts val="26"/>
              </a:spcBef>
              <a:buNone/>
            </a:pPr>
            <a:r>
              <a:rPr lang="en-US" sz="2200" b="1" spc="-8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sz="2200" b="1" spc="109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heavy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u="heavy" spc="-4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spc="9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="1" spc="98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200" spc="-10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10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15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16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8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800" spc="-4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16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10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</a:t>
            </a:r>
            <a:r>
              <a:rPr lang="en-US" sz="1800" spc="15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27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 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r>
              <a:rPr lang="en-US" sz="1800" spc="-7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01143-3B22-1E19-E175-CD17B218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45C51-5DA6-942B-812C-E0CD8880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50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E5EA-45F9-6B48-9398-E95EE1A4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8032"/>
          </a:xfrm>
        </p:spPr>
        <p:txBody>
          <a:bodyPr>
            <a:normAutofit/>
          </a:bodyPr>
          <a:lstStyle/>
          <a:p>
            <a:pPr algn="ctr"/>
            <a:r>
              <a:rPr lang="en-US" sz="34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400" b="1" i="1" spc="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4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400" b="1" i="1" spc="-1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400" b="1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4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400" b="1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4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ddre</a:t>
            </a:r>
            <a:r>
              <a:rPr lang="en-US" sz="3400" b="1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3400" b="1" i="1" spc="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4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3400" b="1" i="1" spc="-1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i="1" spc="-4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400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F9B4-1D78-5396-F1C9-84D58EBC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203159"/>
            <a:ext cx="8659884" cy="4973804"/>
          </a:xfrm>
        </p:spPr>
        <p:txBody>
          <a:bodyPr>
            <a:noAutofit/>
          </a:bodyPr>
          <a:lstStyle/>
          <a:p>
            <a:pPr marL="0" indent="0">
              <a:lnSpc>
                <a:spcPts val="750"/>
              </a:lnSpc>
              <a:buNone/>
            </a:pPr>
            <a:endParaRPr lang="en-US" sz="1800" dirty="0">
              <a:solidFill>
                <a:srgbClr val="00656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750"/>
              </a:lnSpc>
              <a:buNone/>
            </a:pP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Address of the data is directly specified in the instruction.</a:t>
            </a:r>
          </a:p>
          <a:p>
            <a:pPr marL="52864" marR="38100" indent="0" algn="just">
              <a:buNone/>
              <a:tabLst>
                <a:tab pos="304800" algn="l"/>
              </a:tabLst>
            </a:pPr>
            <a:r>
              <a:rPr lang="en-US" sz="18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entire 128 bytes of  RAM can be accessed with memory locations 30H to 7FH</a:t>
            </a:r>
          </a:p>
          <a:p>
            <a:pPr marL="52864" marR="38100" indent="0" algn="just">
              <a:buNone/>
              <a:tabLst>
                <a:tab pos="304800" algn="l"/>
              </a:tabLst>
            </a:pPr>
            <a:r>
              <a:rPr lang="en-US" sz="1800" spc="-8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b="1" strike="sngStrike" spc="-8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 B, 2	</a:t>
            </a:r>
            <a:r>
              <a:rPr lang="en-US" sz="1800" b="1" spc="-8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strike="sngStrike" spc="-8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 4, 2    </a:t>
            </a:r>
            <a:r>
              <a:rPr lang="en-US" sz="1800" b="1" spc="-8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(OR)  </a:t>
            </a:r>
            <a:r>
              <a:rPr lang="en-US" sz="1800" b="1" strike="sngStrike" spc="-8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 R4, R2</a:t>
            </a:r>
          </a:p>
          <a:p>
            <a:pPr marL="52864" marR="38100" indent="0" algn="just">
              <a:buNone/>
              <a:tabLst>
                <a:tab pos="304800" algn="l"/>
              </a:tabLst>
            </a:pPr>
            <a:r>
              <a:rPr lang="en-US" sz="1800" b="1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 strike="sngStrike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 A, 7  </a:t>
            </a:r>
            <a:r>
              <a:rPr lang="en-US" sz="1800" b="1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b="1" strike="sngStrike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A, R7  </a:t>
            </a:r>
            <a:r>
              <a:rPr lang="en-US" sz="1800" b="1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(OR)   </a:t>
            </a:r>
            <a:r>
              <a:rPr lang="en-US" sz="1800" b="1" strike="sngStrike" spc="-8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  A, 7</a:t>
            </a:r>
          </a:p>
          <a:p>
            <a:pPr marL="52864" marR="38100" indent="0" algn="just">
              <a:buNone/>
              <a:tabLst>
                <a:tab pos="304800" algn="l"/>
              </a:tabLst>
            </a:pPr>
            <a:r>
              <a:rPr lang="en-US" sz="1800" spc="-8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spc="-8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MOV R0, 40H</a:t>
            </a:r>
          </a:p>
          <a:p>
            <a:pPr marL="52864" marR="38100" indent="0" algn="just">
              <a:buNone/>
              <a:tabLst>
                <a:tab pos="304800" algn="l"/>
              </a:tabLst>
            </a:pPr>
            <a:r>
              <a:rPr lang="en-US" sz="1800" b="1" spc="-8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MOV R4, 7FH</a:t>
            </a:r>
          </a:p>
          <a:p>
            <a:pPr marL="52864" marR="38100" indent="0" algn="just">
              <a:buNone/>
              <a:tabLst>
                <a:tab pos="304800" algn="l"/>
              </a:tabLst>
            </a:pPr>
            <a:r>
              <a:rPr lang="en-US" sz="1800" b="1" spc="-8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MOV  40H,  A</a:t>
            </a:r>
          </a:p>
          <a:p>
            <a:pPr marL="52864" marR="38100" indent="0" algn="just">
              <a:buNone/>
              <a:tabLst>
                <a:tab pos="304800" algn="l"/>
              </a:tabLst>
            </a:pPr>
            <a:r>
              <a:rPr lang="en-US" sz="18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800" spc="9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sz="1800" spc="143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  </a:t>
            </a:r>
            <a:r>
              <a:rPr lang="en-US" sz="1800" spc="23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8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8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3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2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spc="6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8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a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52864" marR="38100" indent="0" algn="just">
              <a:buNone/>
              <a:tabLst>
                <a:tab pos="304800" algn="l"/>
              </a:tabLst>
            </a:pPr>
            <a:r>
              <a:rPr lang="en-US" sz="18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</a:t>
            </a:r>
            <a:r>
              <a:rPr lang="en-US" sz="18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800" spc="9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sz="1800" spc="143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020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9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-1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700" spc="3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1700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7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4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8664" lvl="1" indent="0">
              <a:buNone/>
            </a:pPr>
            <a:r>
              <a:rPr lang="en-US" sz="18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</a:t>
            </a:r>
            <a:r>
              <a:rPr lang="en-US" sz="18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spc="9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18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 A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  </a:t>
            </a:r>
            <a:r>
              <a:rPr lang="en-US" sz="1800" spc="293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spc="-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14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800" spc="8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8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3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7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8664" marR="53340" lvl="1" indent="0">
              <a:buNone/>
            </a:pPr>
            <a:r>
              <a:rPr lang="en-US" sz="18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</a:t>
            </a:r>
            <a:r>
              <a:rPr lang="en-US" sz="18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spc="9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H,</a:t>
            </a:r>
            <a:r>
              <a:rPr lang="en-US" sz="1800" spc="9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0H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spc="1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spc="15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700" spc="3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2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32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700" spc="-10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8664" marR="137636" lvl="1" indent="0">
              <a:buNone/>
            </a:pP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ADD</a:t>
            </a:r>
            <a:r>
              <a:rPr lang="en-US" sz="1800" spc="21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sz="1800" spc="143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4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sz="1800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    </a:t>
            </a:r>
            <a:r>
              <a:rPr lang="en-US" sz="1800" spc="8" dirty="0">
                <a:solidFill>
                  <a:srgbClr val="00656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spc="-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-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700" spc="68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700" spc="83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700" spc="3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700" spc="1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1700" spc="1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1700" spc="8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700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spc="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700" spc="-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2B661-B946-A53F-17A7-31CAF67D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A4B5C-A4F3-E98D-4C6F-C0516C42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1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36C72-243F-F0F5-B0DF-6E6691CB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8051 at assembly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4AF0A-65D9-838C-D1D2-623D8838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F821-38BE-4E91-9B82-CCA8F3515820}" type="slidenum">
              <a:rPr lang="en-IN" smtClean="0"/>
              <a:t>9</a:t>
            </a:fld>
            <a:endParaRPr lang="en-IN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D7DD8530-F916-9BFE-864C-2C699474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148" y="946844"/>
            <a:ext cx="3847514" cy="508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9B0153-16B1-7C85-1B46-0E93716049BB}"/>
              </a:ext>
            </a:extLst>
          </p:cNvPr>
          <p:cNvSpPr/>
          <p:nvPr/>
        </p:nvSpPr>
        <p:spPr>
          <a:xfrm>
            <a:off x="70094" y="1630323"/>
            <a:ext cx="5009716" cy="4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2100" dirty="0">
                <a:solidFill>
                  <a:srgbClr val="006565"/>
                </a:solidFill>
                <a:latin typeface="Arial" panose="020B0604020202020204" pitchFamily="34" charset="0"/>
              </a:rPr>
              <a:t>Valid memory Address for Direct</a:t>
            </a:r>
          </a:p>
          <a:p>
            <a:pPr>
              <a:spcAft>
                <a:spcPts val="300"/>
              </a:spcAft>
            </a:pPr>
            <a:r>
              <a:rPr lang="en-US" sz="2100" dirty="0">
                <a:solidFill>
                  <a:srgbClr val="006565"/>
                </a:solidFill>
                <a:latin typeface="Arial" panose="020B0604020202020204" pitchFamily="34" charset="0"/>
              </a:rPr>
              <a:t>Addressing Mode</a:t>
            </a:r>
          </a:p>
          <a:p>
            <a:pPr>
              <a:spcAft>
                <a:spcPts val="300"/>
              </a:spcAft>
            </a:pPr>
            <a:endParaRPr lang="en-US" sz="2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</a:pPr>
            <a:endParaRPr lang="en-US" sz="2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</a:pPr>
            <a:endParaRPr lang="en-US" sz="2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</a:pPr>
            <a:endParaRPr lang="en-US" sz="2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</a:pP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P0(80H), </a:t>
            </a:r>
          </a:p>
          <a:p>
            <a:pPr lvl="1">
              <a:spcAft>
                <a:spcPts val="300"/>
              </a:spcAft>
            </a:pP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P1(90H),</a:t>
            </a:r>
          </a:p>
          <a:p>
            <a:pPr lvl="1">
              <a:spcAft>
                <a:spcPts val="300"/>
              </a:spcAft>
            </a:pP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P2(A0H),</a:t>
            </a:r>
          </a:p>
          <a:p>
            <a:pPr lvl="1">
              <a:spcAft>
                <a:spcPts val="300"/>
              </a:spcAft>
            </a:pP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P3(B0H) &amp;</a:t>
            </a:r>
          </a:p>
          <a:p>
            <a:pPr lvl="1">
              <a:spcAft>
                <a:spcPts val="300"/>
              </a:spcAft>
            </a:pP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PSW(D0H)</a:t>
            </a:r>
          </a:p>
          <a:p>
            <a:pPr lvl="1">
              <a:spcAft>
                <a:spcPts val="300"/>
              </a:spcAft>
            </a:pP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</a:rPr>
              <a:t>PSW(D0H)</a:t>
            </a:r>
            <a:endParaRPr lang="en-US" sz="21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E40B2-AFD1-8446-7C9A-28306661E030}"/>
              </a:ext>
            </a:extLst>
          </p:cNvPr>
          <p:cNvCxnSpPr/>
          <p:nvPr/>
        </p:nvCxnSpPr>
        <p:spPr>
          <a:xfrm flipV="1">
            <a:off x="1798519" y="1490297"/>
            <a:ext cx="4462976" cy="235282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7F852-5EE3-1D51-124D-13778F39DC88}"/>
              </a:ext>
            </a:extLst>
          </p:cNvPr>
          <p:cNvCxnSpPr/>
          <p:nvPr/>
        </p:nvCxnSpPr>
        <p:spPr>
          <a:xfrm flipV="1">
            <a:off x="1798520" y="2524272"/>
            <a:ext cx="4378570" cy="16986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19C1C-82DF-F611-6888-67D8CB91484F}"/>
              </a:ext>
            </a:extLst>
          </p:cNvPr>
          <p:cNvCxnSpPr/>
          <p:nvPr/>
        </p:nvCxnSpPr>
        <p:spPr>
          <a:xfrm flipV="1">
            <a:off x="1798520" y="3167869"/>
            <a:ext cx="4368019" cy="141963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5843F9-044B-28D6-4091-0CC35E2E6282}"/>
              </a:ext>
            </a:extLst>
          </p:cNvPr>
          <p:cNvCxnSpPr/>
          <p:nvPr/>
        </p:nvCxnSpPr>
        <p:spPr>
          <a:xfrm flipV="1">
            <a:off x="2020086" y="4011930"/>
            <a:ext cx="4178105" cy="8522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B0EF56-5A21-E7FD-4EF1-41CAECF9528E}"/>
              </a:ext>
            </a:extLst>
          </p:cNvPr>
          <p:cNvCxnSpPr/>
          <p:nvPr/>
        </p:nvCxnSpPr>
        <p:spPr>
          <a:xfrm flipV="1">
            <a:off x="2020086" y="4729382"/>
            <a:ext cx="4135901" cy="61219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020EF8-83DE-D9EB-FC99-CA0F1E5C1EE2}"/>
              </a:ext>
            </a:extLst>
          </p:cNvPr>
          <p:cNvCxnSpPr>
            <a:cxnSpLocks/>
          </p:cNvCxnSpPr>
          <p:nvPr/>
        </p:nvCxnSpPr>
        <p:spPr>
          <a:xfrm flipV="1">
            <a:off x="1885361" y="4770253"/>
            <a:ext cx="4277688" cy="88582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5E216A-3A8C-DF75-F9CE-1BB1BB288230}"/>
              </a:ext>
            </a:extLst>
          </p:cNvPr>
          <p:cNvSpPr txBox="1"/>
          <p:nvPr/>
        </p:nvSpPr>
        <p:spPr>
          <a:xfrm>
            <a:off x="268011" y="302323"/>
            <a:ext cx="880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</a:rPr>
              <a:t>Addressable memory used by direct addressing mode. From 00 to 7F and also address specified by special register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22639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336</TotalTime>
  <Words>1594</Words>
  <Application>Microsoft Office PowerPoint</Application>
  <PresentationFormat>On-screen Show (4:3)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MICROCONTROLLER AND INTERFACING  (22EC104013)</vt:lpstr>
      <vt:lpstr>UNIT-3 Programming 8051 at Assembly Level</vt:lpstr>
      <vt:lpstr>Textbooks &amp; References</vt:lpstr>
      <vt:lpstr>Addressing Modes 8051</vt:lpstr>
      <vt:lpstr>       Contd.,</vt:lpstr>
      <vt:lpstr>Register Addressing mode</vt:lpstr>
      <vt:lpstr>  Example: </vt:lpstr>
      <vt:lpstr>Direct Addressing mode</vt:lpstr>
      <vt:lpstr>PowerPoint Presentation</vt:lpstr>
      <vt:lpstr>Indirect Addressing mode</vt:lpstr>
      <vt:lpstr>Immediate Addressing mode</vt:lpstr>
      <vt:lpstr>PowerPoint Presentation</vt:lpstr>
      <vt:lpstr>Indexed Addressing mode</vt:lpstr>
      <vt:lpstr>       Contd.,</vt:lpstr>
      <vt:lpstr>Instruction set</vt:lpstr>
      <vt:lpstr>Instruction set</vt:lpstr>
      <vt:lpstr>Data Transfer Instructions </vt:lpstr>
      <vt:lpstr>Arithmetic instructions </vt:lpstr>
      <vt:lpstr>Logical instructions </vt:lpstr>
      <vt:lpstr>       Contd.,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Chandana</dc:creator>
  <cp:lastModifiedBy>Divya Nune</cp:lastModifiedBy>
  <cp:revision>44</cp:revision>
  <dcterms:created xsi:type="dcterms:W3CDTF">2024-07-05T06:16:48Z</dcterms:created>
  <dcterms:modified xsi:type="dcterms:W3CDTF">2024-09-23T10:12:55Z</dcterms:modified>
</cp:coreProperties>
</file>