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7d0e9c31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7d0e9c31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7d0e9c3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7d0e9c3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7d0e9c31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7d0e9c31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7d0e9c3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7d0e9c3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7d0e9c3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7d0e9c3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7d0e9c3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7d0e9c3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7d0e9c31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7d0e9c31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8" y="1377350"/>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GENERALIZED SIMPLEX ALGORITHM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311700" y="1448700"/>
            <a:ext cx="8520600" cy="3694800"/>
          </a:xfrm>
          <a:prstGeom prst="rect">
            <a:avLst/>
          </a:prstGeom>
        </p:spPr>
        <p:txBody>
          <a:bodyPr anchorCtr="0" anchor="t" bIns="91425" lIns="91425" spcFirstLastPara="1" rIns="91425" wrap="square" tIns="91425">
            <a:normAutofit/>
          </a:bodyPr>
          <a:lstStyle/>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(primal) simplex algorithm starts feasible but nonoptimal. </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dual simplex starts better optimal and infeasible. </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If a Linear Programming model starts both nonoptimal and infeasible, a new simplex algorithm can be developed based on tandem use of the dual simplex and the primal simplex methods. First, use the dual algorithm to get rid of infeasibility. Once feasibility is restored, the primal simplex can be used to find the optimum.</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Alternatively, we can first apply the primal simplex to secure optimality and then use the dual simplex to seek feasibility.</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217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145675" y="1679150"/>
            <a:ext cx="8852650" cy="264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3500" y="10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Dual Simplex (To get feasible)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6"/>
          <p:cNvPicPr preferRelativeResize="0"/>
          <p:nvPr/>
        </p:nvPicPr>
        <p:blipFill rotWithShape="1">
          <a:blip r:embed="rId3">
            <a:alphaModFix/>
          </a:blip>
          <a:srcRect b="47929" l="40329" r="12150" t="32898"/>
          <a:stretch/>
        </p:blipFill>
        <p:spPr>
          <a:xfrm>
            <a:off x="1402975" y="1017725"/>
            <a:ext cx="6444027" cy="1624826"/>
          </a:xfrm>
          <a:prstGeom prst="rect">
            <a:avLst/>
          </a:prstGeom>
          <a:noFill/>
          <a:ln>
            <a:noFill/>
          </a:ln>
        </p:spPr>
      </p:pic>
      <p:pic>
        <p:nvPicPr>
          <p:cNvPr id="107" name="Google Shape;107;p16"/>
          <p:cNvPicPr preferRelativeResize="0"/>
          <p:nvPr/>
        </p:nvPicPr>
        <p:blipFill rotWithShape="1">
          <a:blip r:embed="rId4">
            <a:alphaModFix/>
          </a:blip>
          <a:srcRect b="23311" l="40327" r="12422" t="54901"/>
          <a:stretch/>
        </p:blipFill>
        <p:spPr>
          <a:xfrm>
            <a:off x="1402963" y="2980750"/>
            <a:ext cx="6338074" cy="182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PRIMAL SIMPLEX (To get optimal)</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17"/>
          <p:cNvPicPr preferRelativeResize="0"/>
          <p:nvPr/>
        </p:nvPicPr>
        <p:blipFill rotWithShape="1">
          <a:blip r:embed="rId3">
            <a:alphaModFix/>
          </a:blip>
          <a:srcRect b="65795" l="0" r="0" t="0"/>
          <a:stretch/>
        </p:blipFill>
        <p:spPr>
          <a:xfrm>
            <a:off x="1845850" y="1666550"/>
            <a:ext cx="5269350" cy="27342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501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 1</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8"/>
          <p:cNvPicPr preferRelativeResize="0"/>
          <p:nvPr/>
        </p:nvPicPr>
        <p:blipFill rotWithShape="1">
          <a:blip r:embed="rId3">
            <a:alphaModFix/>
          </a:blip>
          <a:srcRect b="30501" l="2079" r="3393" t="34639"/>
          <a:stretch/>
        </p:blipFill>
        <p:spPr>
          <a:xfrm>
            <a:off x="1669675" y="1152475"/>
            <a:ext cx="5804649" cy="32473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501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 2</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19"/>
          <p:cNvPicPr preferRelativeResize="0"/>
          <p:nvPr/>
        </p:nvPicPr>
        <p:blipFill rotWithShape="1">
          <a:blip r:embed="rId3">
            <a:alphaModFix/>
          </a:blip>
          <a:srcRect b="1305" l="2732" r="11334" t="67974"/>
          <a:stretch/>
        </p:blipFill>
        <p:spPr>
          <a:xfrm>
            <a:off x="2756650" y="1309350"/>
            <a:ext cx="4173974" cy="2263598"/>
          </a:xfrm>
          <a:prstGeom prst="rect">
            <a:avLst/>
          </a:prstGeom>
          <a:noFill/>
          <a:ln cap="flat" cmpd="sng" w="9525">
            <a:solidFill>
              <a:schemeClr val="dk1"/>
            </a:solidFill>
            <a:prstDash val="solid"/>
            <a:round/>
            <a:headEnd len="sm" w="sm" type="none"/>
            <a:tailEnd len="sm" w="sm" type="none"/>
          </a:ln>
        </p:spPr>
      </p:pic>
      <p:sp>
        <p:nvSpPr>
          <p:cNvPr id="129" name="Google Shape;129;p19"/>
          <p:cNvSpPr txBox="1"/>
          <p:nvPr/>
        </p:nvSpPr>
        <p:spPr>
          <a:xfrm>
            <a:off x="986125" y="3910850"/>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0" name="Google Shape;130;p19"/>
          <p:cNvSpPr txBox="1"/>
          <p:nvPr/>
        </p:nvSpPr>
        <p:spPr>
          <a:xfrm>
            <a:off x="851700" y="3965450"/>
            <a:ext cx="74406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latin typeface="Times New Roman"/>
                <a:ea typeface="Times New Roman"/>
                <a:cs typeface="Times New Roman"/>
                <a:sym typeface="Times New Roman"/>
              </a:rPr>
              <a:t>Thus, we have attained the feasible (non-optimal) solution first using dual simplex method and then gone on to perform primal simplex method to get the optimal solution.</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36" name="Google Shape;136;p20"/>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