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73AB0F-6D47-4630-9C6A-36385253F929}">
  <a:tblStyle styleId="{9573AB0F-6D47-4630-9C6A-36385253F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2ae6ce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2ae6ce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259c48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259c48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2ae6ced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2ae6ced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e2ae6ced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e2ae6ced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e259c4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e259c4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e259c48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e259c48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e259c48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e259c48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259c48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259c48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2ae6c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2ae6c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259c48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259c48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2ae6ced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2ae6ce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Smart Parking in Toronto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54725" y="3373125"/>
            <a:ext cx="327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Anxin Zhao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Bharadwaj Janarthanan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Seung Eun Yi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</a:t>
            </a:r>
            <a:r>
              <a:rPr lang="fr"/>
              <a:t>Timeline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2126888" y="1490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{9573AB0F-6D47-4630-9C6A-36385253F929}</a:tableStyleId>
              </a:tblPr>
              <a:tblGrid>
                <a:gridCol w="612400"/>
                <a:gridCol w="612400"/>
                <a:gridCol w="612400"/>
                <a:gridCol w="612400"/>
                <a:gridCol w="612400"/>
                <a:gridCol w="612400"/>
                <a:gridCol w="612400"/>
                <a:gridCol w="612400"/>
                <a:gridCol w="612400"/>
                <a:gridCol w="612400"/>
                <a:gridCol w="612400"/>
              </a:tblGrid>
              <a:tr h="47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W01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W02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W03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W04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W05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W06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W07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W08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W09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W10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W11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22"/>
          <p:cNvGraphicFramePr/>
          <p:nvPr/>
        </p:nvGraphicFramePr>
        <p:xfrm>
          <a:off x="454263" y="149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{9573AB0F-6D47-4630-9C6A-36385253F929}</a:tableStyleId>
              </a:tblPr>
              <a:tblGrid>
                <a:gridCol w="1590500"/>
              </a:tblGrid>
              <a:tr h="5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Draft Report Review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Validation and Revision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Project Report and Presentation Draft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Presentation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 Challenges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Data at vehicle level is not readily available on GeoTab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Converting </a:t>
            </a:r>
            <a:r>
              <a:rPr lang="fr"/>
              <a:t>address to coordinate and geohash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Use geohash as primary key - not precise as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Incomplete / Conflicting / Complex information about different parking locations and available time slots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Different file formats and time differences in data collected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Agenda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Primary Questions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Secondary Research Questions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Visualization Sample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fr" sz="2400">
                <a:latin typeface="Calibri"/>
                <a:ea typeface="Calibri"/>
                <a:cs typeface="Calibri"/>
                <a:sym typeface="Calibri"/>
              </a:rPr>
              <a:t>Key Challenges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Motivation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30%</a:t>
            </a:r>
            <a:r>
              <a:rPr lang="fr"/>
              <a:t> of the traffic in large cities downtown areas is caused by cars searching for parking.*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It takes around </a:t>
            </a:r>
            <a:r>
              <a:rPr b="1" lang="fr"/>
              <a:t>7.8 minutes</a:t>
            </a:r>
            <a:r>
              <a:rPr lang="fr"/>
              <a:t> to find a free parking spot in average.*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Higher amount of time spent on searching for parking leads to: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traffic congestion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additional consumption of fuel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safety issues &amp; higher stress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>
                <a:latin typeface="Roboto Slab"/>
                <a:ea typeface="Roboto Slab"/>
                <a:cs typeface="Roboto Slab"/>
                <a:sym typeface="Roboto Slab"/>
              </a:rPr>
              <a:t>How could we optimize parking time?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237750" y="4724050"/>
            <a:ext cx="3906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f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https://www-03.ibm.com/press/us/en/pressrelease/35515.wss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Primary Research Questions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72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chemeClr val="dk1"/>
                </a:solidFill>
              </a:rPr>
              <a:t>I. Individual vehicles : How do we optimize parking time?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chemeClr val="dk1"/>
                </a:solidFill>
              </a:rPr>
              <a:t>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000">
                <a:solidFill>
                  <a:schemeClr val="dk1"/>
                </a:solidFill>
              </a:rPr>
              <a:t>II. General organization: Where can we place new parking facilities?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972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I. Individual vehicles </a:t>
            </a:r>
            <a:r>
              <a:rPr lang="fr" sz="2400"/>
              <a:t>: How do we optimize parking time?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328000"/>
            <a:ext cx="83682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do we identify free parking spots ?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Compare the total available slots to the total number of vehicles searching for parking at different points of time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b="1"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information to indicate to the user potential zones with free parking areas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do we decide which vehicle to place at each free parking spot ?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congestion close to the free parking spot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a </a:t>
            </a:r>
            <a:r>
              <a:rPr b="1"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score</a:t>
            </a: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for the vehicle getting the parking spot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b="1"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heat map visualisation</a:t>
            </a: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observe congestion close to free parking spots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provide an optimal route for vehicles to the parking spot ?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Google Maps API to show </a:t>
            </a:r>
            <a:r>
              <a:rPr b="1"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routes to closest free parking spots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II. </a:t>
            </a:r>
            <a:r>
              <a:rPr b="1" lang="fr" sz="2400"/>
              <a:t>General Organization:</a:t>
            </a:r>
            <a:r>
              <a:rPr lang="fr" sz="2400"/>
              <a:t> Where can we place new parking facilities</a:t>
            </a:r>
            <a:endParaRPr sz="24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 are the locations the vehicles spend most time in before finding a parking spot? 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Compare avg. parking time and number of parking issues across each geohash location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How's vehicle movement at different neighborhoods?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plot of # of vehicles circling through different geohashes before parking at a geohash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there a consistently growing number of vehicles circling around for parking at a neighborhood over a period of time?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trend study of parking traffic across neighborhoods. ( Define a park time index metric to look at trend)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II. </a:t>
            </a:r>
            <a:r>
              <a:rPr b="1" lang="fr" sz="2400"/>
              <a:t>General Organization:</a:t>
            </a:r>
            <a:r>
              <a:rPr lang="fr" sz="2400"/>
              <a:t> Where can we place new parking facilities</a:t>
            </a:r>
            <a:endParaRPr sz="2400"/>
          </a:p>
        </p:txBody>
      </p:sp>
      <p:sp>
        <p:nvSpPr>
          <p:cNvPr id="101" name="Google Shape;101;p19"/>
          <p:cNvSpPr txBox="1"/>
          <p:nvPr/>
        </p:nvSpPr>
        <p:spPr>
          <a:xfrm>
            <a:off x="489600" y="1403400"/>
            <a:ext cx="83682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Which are the neighborhoods in close proximity to the one with high traffic,with potential for more parking facilities?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Define a distance measure, based on distance, congestion levels (avg. time to park), traffic levels (avg. time to drive through), usage of current slots in the zone and pick top 5 neighborhoods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</a:pPr>
            <a:r>
              <a:rPr b="1" lang="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kind of vehicles  look for parking at a neighborhood?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plot by type of vehicles and type  of parking facilities available in neighborhood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562575" y="3897800"/>
            <a:ext cx="8193600" cy="100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20925" y="3897800"/>
            <a:ext cx="8076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Modelling:</a:t>
            </a:r>
            <a:r>
              <a:rPr lang="f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 parking time index based on congestion,  # of available parking facilities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AutoNum type="arabicPeriod"/>
            </a:pPr>
            <a:r>
              <a:rPr lang="f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Determine optimal # of parking facilities required to reduce park time index by x%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5377200" cy="68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Visualization Sample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575" y="1241900"/>
            <a:ext cx="5913525" cy="357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475" y="2541499"/>
            <a:ext cx="2835525" cy="2275150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5400000" dist="9525">
              <a:srgbClr val="000000">
                <a:alpha val="76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</a:t>
            </a:r>
            <a:r>
              <a:rPr lang="fr"/>
              <a:t>Timeline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1822763" y="14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{9573AB0F-6D47-4630-9C6A-36385253F929}</a:tableStyleId>
              </a:tblPr>
              <a:tblGrid>
                <a:gridCol w="644500"/>
                <a:gridCol w="644500"/>
                <a:gridCol w="644500"/>
                <a:gridCol w="644500"/>
                <a:gridCol w="644500"/>
                <a:gridCol w="644500"/>
                <a:gridCol w="644500"/>
                <a:gridCol w="644500"/>
                <a:gridCol w="644500"/>
                <a:gridCol w="644500"/>
                <a:gridCol w="644500"/>
              </a:tblGrid>
              <a:tr h="4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W01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W02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W03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W04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W05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W06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W07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W08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W09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W10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W11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387888" y="143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{9573AB0F-6D47-4630-9C6A-36385253F929}</a:tableStyleId>
              </a:tblPr>
              <a:tblGrid>
                <a:gridCol w="1348650"/>
              </a:tblGrid>
              <a:tr h="43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and Data Survey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Proposal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Collection 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Processing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Exploratory Data Analysis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Modelling</a:t>
                      </a:r>
                      <a:endParaRPr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1"/>
          <p:cNvSpPr/>
          <p:nvPr/>
        </p:nvSpPr>
        <p:spPr>
          <a:xfrm>
            <a:off x="4570900" y="1079763"/>
            <a:ext cx="261300" cy="281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169050" y="723200"/>
            <a:ext cx="1195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HERE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