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83" r:id="rId3"/>
    <p:sldId id="284" r:id="rId4"/>
    <p:sldId id="287" r:id="rId5"/>
    <p:sldId id="288" r:id="rId6"/>
    <p:sldId id="290" r:id="rId7"/>
    <p:sldId id="291" r:id="rId8"/>
    <p:sldId id="289" r:id="rId9"/>
    <p:sldId id="292" r:id="rId10"/>
    <p:sldId id="296" r:id="rId11"/>
    <p:sldId id="293" r:id="rId12"/>
    <p:sldId id="297" r:id="rId13"/>
    <p:sldId id="298" r:id="rId14"/>
    <p:sldId id="299" r:id="rId15"/>
    <p:sldId id="300" r:id="rId16"/>
    <p:sldId id="301" r:id="rId17"/>
    <p:sldId id="308" r:id="rId18"/>
    <p:sldId id="302" r:id="rId19"/>
    <p:sldId id="294" r:id="rId20"/>
    <p:sldId id="295" r:id="rId21"/>
    <p:sldId id="305" r:id="rId22"/>
    <p:sldId id="304" r:id="rId23"/>
    <p:sldId id="306" r:id="rId24"/>
    <p:sldId id="307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26" autoAdjust="0"/>
  </p:normalViewPr>
  <p:slideViewPr>
    <p:cSldViewPr snapToGrid="0">
      <p:cViewPr varScale="1">
        <p:scale>
          <a:sx n="60" d="100"/>
          <a:sy n="60" d="100"/>
        </p:scale>
        <p:origin x="14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Lasso</a:t>
            </a:r>
            <a:r>
              <a:rPr lang="en-IN" baseline="0" dirty="0"/>
              <a:t> Vs  Boosting, Test RMSE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Lasso Test RMSE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reddit.com</c:v>
                </c:pt>
                <c:pt idx="1">
                  <c:v>nytimes.com</c:v>
                </c:pt>
                <c:pt idx="2">
                  <c:v>theguardian.com</c:v>
                </c:pt>
                <c:pt idx="3">
                  <c:v>wordpress.com</c:v>
                </c:pt>
                <c:pt idx="4">
                  <c:v>twitter.com</c:v>
                </c:pt>
                <c:pt idx="5">
                  <c:v>facebook.com</c:v>
                </c:pt>
                <c:pt idx="6">
                  <c:v>blogspot.com</c:v>
                </c:pt>
                <c:pt idx="7">
                  <c:v>wikipedia.org</c:v>
                </c:pt>
                <c:pt idx="8">
                  <c:v>washingtonpost.com</c:v>
                </c:pt>
                <c:pt idx="9">
                  <c:v>cnn.com</c:v>
                </c:pt>
                <c:pt idx="10">
                  <c:v>huffingtonpost.com</c:v>
                </c:pt>
                <c:pt idx="11">
                  <c:v>miamiherald.com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189</c:v>
                </c:pt>
                <c:pt idx="1">
                  <c:v>56</c:v>
                </c:pt>
                <c:pt idx="2">
                  <c:v>174</c:v>
                </c:pt>
                <c:pt idx="3">
                  <c:v>33</c:v>
                </c:pt>
                <c:pt idx="4">
                  <c:v>78</c:v>
                </c:pt>
                <c:pt idx="5">
                  <c:v>72</c:v>
                </c:pt>
                <c:pt idx="6">
                  <c:v>43</c:v>
                </c:pt>
                <c:pt idx="7">
                  <c:v>133</c:v>
                </c:pt>
                <c:pt idx="8">
                  <c:v>160</c:v>
                </c:pt>
                <c:pt idx="9">
                  <c:v>196</c:v>
                </c:pt>
                <c:pt idx="10">
                  <c:v>201</c:v>
                </c:pt>
                <c:pt idx="1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7C-4F3E-AC23-6E6869AC7A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GBM Test RMSE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reddit.com</c:v>
                </c:pt>
                <c:pt idx="1">
                  <c:v>nytimes.com</c:v>
                </c:pt>
                <c:pt idx="2">
                  <c:v>theguardian.com</c:v>
                </c:pt>
                <c:pt idx="3">
                  <c:v>wordpress.com</c:v>
                </c:pt>
                <c:pt idx="4">
                  <c:v>twitter.com</c:v>
                </c:pt>
                <c:pt idx="5">
                  <c:v>facebook.com</c:v>
                </c:pt>
                <c:pt idx="6">
                  <c:v>blogspot.com</c:v>
                </c:pt>
                <c:pt idx="7">
                  <c:v>wikipedia.org</c:v>
                </c:pt>
                <c:pt idx="8">
                  <c:v>washingtonpost.com</c:v>
                </c:pt>
                <c:pt idx="9">
                  <c:v>cnn.com</c:v>
                </c:pt>
                <c:pt idx="10">
                  <c:v>huffingtonpost.com</c:v>
                </c:pt>
                <c:pt idx="11">
                  <c:v>miamiherald.com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199</c:v>
                </c:pt>
                <c:pt idx="1">
                  <c:v>47</c:v>
                </c:pt>
                <c:pt idx="2">
                  <c:v>204</c:v>
                </c:pt>
                <c:pt idx="3">
                  <c:v>34</c:v>
                </c:pt>
                <c:pt idx="4">
                  <c:v>87</c:v>
                </c:pt>
                <c:pt idx="5">
                  <c:v>73</c:v>
                </c:pt>
                <c:pt idx="6">
                  <c:v>16</c:v>
                </c:pt>
                <c:pt idx="7">
                  <c:v>133</c:v>
                </c:pt>
                <c:pt idx="8">
                  <c:v>222</c:v>
                </c:pt>
                <c:pt idx="9">
                  <c:v>189</c:v>
                </c:pt>
                <c:pt idx="10">
                  <c:v>234</c:v>
                </c:pt>
                <c:pt idx="1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7C-4F3E-AC23-6E6869AC7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axId val="746645248"/>
        <c:axId val="746645904"/>
      </c:barChart>
      <c:catAx>
        <c:axId val="74664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645904"/>
        <c:crosses val="autoZero"/>
        <c:auto val="1"/>
        <c:lblAlgn val="ctr"/>
        <c:lblOffset val="100"/>
        <c:noMultiLvlLbl val="0"/>
      </c:catAx>
      <c:valAx>
        <c:axId val="74664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64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Lasso</a:t>
            </a:r>
            <a:r>
              <a:rPr lang="en-IN" baseline="0" dirty="0"/>
              <a:t> Vs  Boosting- R- Square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Lasso Model R- Square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reddit.com</c:v>
                </c:pt>
                <c:pt idx="1">
                  <c:v>nytimes.com</c:v>
                </c:pt>
                <c:pt idx="2">
                  <c:v>theguardian.com</c:v>
                </c:pt>
                <c:pt idx="3">
                  <c:v>wordpress.com</c:v>
                </c:pt>
                <c:pt idx="4">
                  <c:v>twitter.com</c:v>
                </c:pt>
                <c:pt idx="5">
                  <c:v>facebook.com</c:v>
                </c:pt>
                <c:pt idx="6">
                  <c:v>blogspot.com</c:v>
                </c:pt>
                <c:pt idx="7">
                  <c:v>wikipedia.org</c:v>
                </c:pt>
                <c:pt idx="8">
                  <c:v>washingtonpost.com</c:v>
                </c:pt>
                <c:pt idx="9">
                  <c:v>cnn.com</c:v>
                </c:pt>
                <c:pt idx="10">
                  <c:v>huffingtonpost.com</c:v>
                </c:pt>
                <c:pt idx="11">
                  <c:v>miamiherald.com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0.14280000000000001</c:v>
                </c:pt>
                <c:pt idx="1">
                  <c:v>0.32719999999999999</c:v>
                </c:pt>
                <c:pt idx="2">
                  <c:v>0.58860000000000001</c:v>
                </c:pt>
                <c:pt idx="3">
                  <c:v>0.37540000000000001</c:v>
                </c:pt>
                <c:pt idx="4">
                  <c:v>0.5081</c:v>
                </c:pt>
                <c:pt idx="5">
                  <c:v>0.37690000000000001</c:v>
                </c:pt>
                <c:pt idx="6">
                  <c:v>0.73929999999999996</c:v>
                </c:pt>
                <c:pt idx="7">
                  <c:v>0.80200000000000005</c:v>
                </c:pt>
                <c:pt idx="8">
                  <c:v>0.67879999999999996</c:v>
                </c:pt>
                <c:pt idx="9">
                  <c:v>0.69010000000000005</c:v>
                </c:pt>
                <c:pt idx="10">
                  <c:v>0.57120000000000004</c:v>
                </c:pt>
                <c:pt idx="11">
                  <c:v>0.99619999999999997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3-414A-8B66-A537E8299B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GBM Model R Square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reddit.com</c:v>
                </c:pt>
                <c:pt idx="1">
                  <c:v>nytimes.com</c:v>
                </c:pt>
                <c:pt idx="2">
                  <c:v>theguardian.com</c:v>
                </c:pt>
                <c:pt idx="3">
                  <c:v>wordpress.com</c:v>
                </c:pt>
                <c:pt idx="4">
                  <c:v>twitter.com</c:v>
                </c:pt>
                <c:pt idx="5">
                  <c:v>facebook.com</c:v>
                </c:pt>
                <c:pt idx="6">
                  <c:v>blogspot.com</c:v>
                </c:pt>
                <c:pt idx="7">
                  <c:v>wikipedia.org</c:v>
                </c:pt>
                <c:pt idx="8">
                  <c:v>washingtonpost.com</c:v>
                </c:pt>
                <c:pt idx="9">
                  <c:v>cnn.com</c:v>
                </c:pt>
                <c:pt idx="10">
                  <c:v>huffingtonpost.com</c:v>
                </c:pt>
                <c:pt idx="11">
                  <c:v>miamiherald.com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0.38419999999999999</c:v>
                </c:pt>
                <c:pt idx="1">
                  <c:v>0.79139999999999999</c:v>
                </c:pt>
                <c:pt idx="2">
                  <c:v>0.88980000000000004</c:v>
                </c:pt>
                <c:pt idx="3">
                  <c:v>0.8075</c:v>
                </c:pt>
                <c:pt idx="4">
                  <c:v>0.50029999999999997</c:v>
                </c:pt>
                <c:pt idx="5">
                  <c:v>0.85589999999999999</c:v>
                </c:pt>
                <c:pt idx="6">
                  <c:v>0.95189999999999997</c:v>
                </c:pt>
                <c:pt idx="7">
                  <c:v>0.93569999999999998</c:v>
                </c:pt>
                <c:pt idx="8">
                  <c:v>0.84289999999999998</c:v>
                </c:pt>
                <c:pt idx="9">
                  <c:v>0.93830000000000002</c:v>
                </c:pt>
                <c:pt idx="10">
                  <c:v>0.93269999999999997</c:v>
                </c:pt>
                <c:pt idx="11">
                  <c:v>0.998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83-414A-8B66-A537E8299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axId val="746645248"/>
        <c:axId val="746645904"/>
      </c:barChart>
      <c:catAx>
        <c:axId val="74664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645904"/>
        <c:crosses val="autoZero"/>
        <c:auto val="1"/>
        <c:lblAlgn val="ctr"/>
        <c:lblOffset val="100"/>
        <c:noMultiLvlLbl val="0"/>
      </c:catAx>
      <c:valAx>
        <c:axId val="74664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64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1F45-8CA9-4212-B2C3-4D4991FB42E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AF10-329D-461E-A0C6-43E8B7931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2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8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7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1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44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50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longer the time elapsed and the more prime time the better the likelihood of content being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53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Moderation affects number of comments on subreddit posts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20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 such the R-Square fits of Lasso Models are lesser than that of GBM. However, the ensemble model currently overfits as revealed in the differences in test RMSE of comments</a:t>
            </a:r>
          </a:p>
          <a:p>
            <a:endParaRPr lang="en-IN" dirty="0"/>
          </a:p>
          <a:p>
            <a:r>
              <a:rPr lang="en-IN" dirty="0" err="1"/>
              <a:t>Miamiherald</a:t>
            </a:r>
            <a:r>
              <a:rPr lang="en-IN" dirty="0"/>
              <a:t> model has extreme overfit due to the very few subreddits in which they are available</a:t>
            </a:r>
          </a:p>
          <a:p>
            <a:endParaRPr lang="en-IN" dirty="0"/>
          </a:p>
          <a:p>
            <a:r>
              <a:rPr lang="en-IN" dirty="0"/>
              <a:t>Reddit.com self posts are inherently difficult to predict popularity for with features considered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28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seems to me like, for blog links, nothing but submission score matters, </a:t>
            </a:r>
          </a:p>
          <a:p>
            <a:r>
              <a:rPr lang="en-IN" dirty="0"/>
              <a:t>for social media links prior post popularity matters</a:t>
            </a:r>
          </a:p>
          <a:p>
            <a:r>
              <a:rPr lang="en-IN" dirty="0"/>
              <a:t>For reddit own posts the time of submission, length of title and score matters</a:t>
            </a:r>
          </a:p>
          <a:p>
            <a:r>
              <a:rPr lang="en-IN" dirty="0"/>
              <a:t>For News link submissions, Author and Subreddit popularity matters and time spent and time gaps matter</a:t>
            </a:r>
          </a:p>
          <a:p>
            <a:endParaRPr lang="en-IN" dirty="0"/>
          </a:p>
          <a:p>
            <a:r>
              <a:rPr lang="en-IN" dirty="0"/>
              <a:t>None of them returned content as an influencer.</a:t>
            </a:r>
          </a:p>
          <a:p>
            <a:endParaRPr lang="en-IN" dirty="0"/>
          </a:p>
          <a:p>
            <a:r>
              <a:rPr lang="en-IN" dirty="0"/>
              <a:t>All of these associations are subject to the data analysed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71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91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*1.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Diab,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Yankelevich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&amp;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Highhouse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2011; Eastwood, Snook, &amp;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Luther, 2012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Önkal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Goodwin, Thomson,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Gönül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&amp; Pollock, 2009;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Promberger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Baron, 2006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Shaffer, Probst, Merkle,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Arkes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&amp;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Medow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2013</a:t>
            </a:r>
          </a:p>
          <a:p>
            <a:endParaRPr lang="en-IN" dirty="0"/>
          </a:p>
          <a:p>
            <a:r>
              <a:rPr lang="en-IN" dirty="0"/>
              <a:t>**1.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Dawes, 1979; Einhorn, 1986;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Highhouse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2008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Dawes, 1979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Highhouse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2008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Dawes, 1979; Grove &amp;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Meehl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1996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Grove &amp;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Meehl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1996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Dawes, 1979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Grove &amp;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Meehl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49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84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79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50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68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2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Thought about extracting comments and performing a nested analysis, but then changed direction to analyse without looking at comment content. However, might have been interesting to view how, first few comments further initiated more 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0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 chose to ignore soundcloud.com, imugr.com which are mostly shares of non-textual content, I believe we need different analysis to understand popularity of non-textual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1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feature groups were broadly focussing on creator, content, community and time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4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9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Most submissions are about 5-6 comments across domains, on an average about 14 comments. About 2000 users per subreddit with around 4000 submissions, roughly around 2-3 submissions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9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Distributed Memory Paragraph vector model considers word order into play similar to predicting word given context.</a:t>
            </a:r>
          </a:p>
          <a:p>
            <a:endParaRPr lang="en-IN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acts as a memory that remembers what is missing from the current context — or as the topic of the paragraph. While the word vectors represent the concept of a word, the document vector intends to represent the concept of a document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 was done to check if the feature vector dimensionality could be reduced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 evaluation was done using word analogies and inspecting sentence similarities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66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E12C-7524-4E83-A4C6-9785FFB45E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0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8031-61C4-44F6-AEF5-E96E295D3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E262A-F379-4F6A-8DE2-E4A0646A1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9501-C528-460C-89E0-D0622A83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4160-3FE4-47DE-9BFF-C8B80650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DE7B-66AF-402E-94A0-3225FE9A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45F9-FDFE-46B4-A6FD-D88CB88E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06A3E-43E7-43C8-A27D-BA5D2FBEC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1662-801B-494D-9F05-B29AFFCA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65ADD-63F7-4376-8183-4CF351CC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FA876-5C8B-4FE2-BD8E-0F88E4A7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2C664-E731-459C-B231-E1FD84D75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CAF0C-4897-4CC4-9686-C1E1572E4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AC68-0699-4CDD-B17E-C63E5707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5126-5F97-4572-8B09-68C852A5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61BD-EDF1-4789-B77C-7B6BBF3B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9EB3-3BCE-48F5-BE69-82F623C6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E5C1-487E-44B5-BD6A-D10AF79D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D7F6-2429-4532-A4E0-EE7FB0FA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7130-87CC-4078-9E93-A192E694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DB29-A603-46B5-9FBB-15A051D0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1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0A04-EFC2-40FC-A2BB-F038AE00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B9BD3-C02B-44A3-9F37-7BA1A525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58E6-15EF-4AD7-91D5-AD9F1B53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3987-CAD5-4024-ADA2-A46F0F9E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96CC-7E71-4B52-8F38-5768EE86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0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1D0-0791-49A5-94B0-2416A302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2A6F-44CF-4624-8CDB-01254472A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24852-A025-472D-8EBD-5C0CC969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F6D24-3CEA-4A12-B0B8-44A3AA9D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3CE8A-30CE-4AE5-89D3-6BDC3598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E36E-E4E9-404F-855E-CCBCCCC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6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AC12-F7DA-4284-AB80-164B38A9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7619-B1B9-4A90-876D-D523AC88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BF51B-6584-4289-9CCC-5222EB9F6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CD0E8-23C2-4212-8FB9-1D81EB89B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5FD66-3297-4C51-AE5D-53E2F769A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95856-13CD-4FC8-9828-80B33B03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5178D-E5F2-4195-A146-FA2929E1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B6BB5-3D7F-40BB-9293-AF1F9A7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7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BD3E-92A0-422B-8AA1-C6C51599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88ECE-29AF-42D5-A861-CD2E28A5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23F33-EBE2-4E08-B75E-CBD231EB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C9C9E-4FD0-454C-9989-0A75DCD6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5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56FA4-E3CC-4450-951D-894E3DE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678E5-B0A7-482A-9EE9-EF8674EB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DF867-2096-4715-AE1A-FE7C17CE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4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B22C-5A1F-45AF-A214-0CC1727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D038-9F4D-47F7-A920-85DA1C05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E34C0-B569-423E-9CC1-E3334FB13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A80C-8A6F-4A18-824C-F3F29664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BFCDC-8A4C-489C-AFA4-C5830F4D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5F10-750D-4725-AD34-B93B8894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DEA4-7E12-42F4-9263-CEE53175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1CE56-8590-47C1-8B8B-ACE039CFF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28746-B663-4679-BFC2-8A44A2B0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932B-11A7-438B-AFB3-7BD46F4B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CD7C1-5BFB-4D4F-AB9B-2239A399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3647-6FA1-43F4-BD2B-9C768ADC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2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D86E7-69D7-456E-98DE-9EEDD329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3752-A675-4BE3-8319-B39A3BE2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0E91-C950-454F-8360-B583A569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BCB9-0E82-4FC9-9DB3-5DE6943C006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5F97-6962-4C1E-82A2-019B8A0C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A837-C1E8-43BC-9838-CE6DECB44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0C4-9C12-4C52-80A7-CC6A456C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9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.jpe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1.jpe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1.jpe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1.jpe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E497-005F-4FE5-AA08-AA0717157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0231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CSC 2552- </a:t>
            </a:r>
            <a:r>
              <a:rPr lang="en-US" sz="4400" dirty="0">
                <a:solidFill>
                  <a:srgbClr val="0231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Topics in Computational Social Science</a:t>
            </a:r>
            <a:endParaRPr lang="en-IN" sz="4400" dirty="0">
              <a:solidFill>
                <a:srgbClr val="02316B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F78E-1CE9-452F-84DC-810405121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436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231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Proposal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4DD4F5-B457-425D-9DDD-13A1066C6780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54D0BA-56A1-499A-97FE-ADDDB084B913}"/>
              </a:ext>
            </a:extLst>
          </p:cNvPr>
          <p:cNvSpPr txBox="1"/>
          <p:nvPr/>
        </p:nvSpPr>
        <p:spPr>
          <a:xfrm>
            <a:off x="8464176" y="5358609"/>
            <a:ext cx="487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0231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Presentation By,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D0878-C5C2-4446-A04E-DE41D8539A3D}"/>
              </a:ext>
            </a:extLst>
          </p:cNvPr>
          <p:cNvSpPr txBox="1"/>
          <p:nvPr/>
        </p:nvSpPr>
        <p:spPr>
          <a:xfrm>
            <a:off x="1276739" y="4298761"/>
            <a:ext cx="9638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231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 of News Popularity among Reddit Communities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A8309-058C-4C6C-BB59-C660905BD080}"/>
              </a:ext>
            </a:extLst>
          </p:cNvPr>
          <p:cNvSpPr/>
          <p:nvPr/>
        </p:nvSpPr>
        <p:spPr>
          <a:xfrm>
            <a:off x="6096000" y="5785246"/>
            <a:ext cx="5884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0231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Bharadwaj (Bharath) Janarthanan | bharadwaj@cs.toronto.edu</a:t>
            </a: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Image result for uoft department of computer science">
            <a:extLst>
              <a:ext uri="{FF2B5EF4-FFF2-40B4-BE49-F238E27FC236}">
                <a16:creationId xmlns:a16="http://schemas.microsoft.com/office/drawing/2014/main" id="{2FB56C20-7B3E-41E6-9806-C5D3C915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0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35B0F-BB1A-4C07-A761-68FA1BE4F33F}"/>
              </a:ext>
            </a:extLst>
          </p:cNvPr>
          <p:cNvSpPr txBox="1"/>
          <p:nvPr/>
        </p:nvSpPr>
        <p:spPr>
          <a:xfrm>
            <a:off x="838200" y="1614196"/>
            <a:ext cx="10293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Subreddit moderation: # of posts removed from subreddit during that period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All other features were either used in their raw form from data or computed from aggregations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Removing Bot submissions, pattern matching in author name for names ending or beginning with “bot” and not part of a word.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Domain level model: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/>
              <a:t>Training data reweighted by inverse of proportion of submissions from subreddit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/>
              <a:t>Gradient boosting model vs Lasso Regression </a:t>
            </a:r>
          </a:p>
        </p:txBody>
      </p:sp>
    </p:spTree>
    <p:extLst>
      <p:ext uri="{BB962C8B-B14F-4D97-AF65-F5344CB8AC3E}">
        <p14:creationId xmlns:p14="http://schemas.microsoft.com/office/powerpoint/2010/main" val="36996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and Results- Content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1AE0DF2-C0C2-4600-90E8-16922965AB4E}"/>
              </a:ext>
            </a:extLst>
          </p:cNvPr>
          <p:cNvGrpSpPr/>
          <p:nvPr/>
        </p:nvGrpSpPr>
        <p:grpSpPr>
          <a:xfrm>
            <a:off x="914835" y="1561971"/>
            <a:ext cx="4835933" cy="3734058"/>
            <a:chOff x="1260067" y="1509745"/>
            <a:chExt cx="6315621" cy="455089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AE0DEBD-3E53-4FD1-A2B9-7FDC3B2FF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67" y="1509745"/>
              <a:ext cx="1614734" cy="148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F53F700-150D-41C5-82BE-63D38CA23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801" y="1509755"/>
              <a:ext cx="1547815" cy="1485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E915375-2C3F-4DDB-AAC6-111D97D72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616" y="1509745"/>
              <a:ext cx="1529971" cy="1485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F8C4397-0347-41EB-B0B4-7A007C317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587" y="1509745"/>
              <a:ext cx="1529972" cy="1485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F1205E2D-853E-4E97-B9CA-59CAA46D5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364" y="2995111"/>
              <a:ext cx="1529967" cy="1485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B3E25D6-FD76-4769-9E3A-15A20DD3B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070" y="3025269"/>
              <a:ext cx="1593807" cy="1520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0B2683DA-9F29-4FD7-8073-9293B8E2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465" y="3025258"/>
              <a:ext cx="1553055" cy="15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3B9A4F5A-8680-44F6-8BB8-FEC25BFC3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954" y="3025258"/>
              <a:ext cx="1614734" cy="1514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23A59B13-9BA9-4DB0-ACB3-2A1BEFCD6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993" y="4541504"/>
              <a:ext cx="1593807" cy="15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09429601-65B2-4930-BDE0-9D17B33EF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649" y="4508702"/>
              <a:ext cx="1598546" cy="1551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4198C4BF-D3E8-44CD-A81B-3607936E3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559" y="4508702"/>
              <a:ext cx="1623292" cy="1551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4A9326ED-2F69-4B36-95DE-EE6DE0672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9787" y="4511083"/>
              <a:ext cx="1594974" cy="1521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65AA09-AC8A-4C1C-A14E-8E3A2C28DDCB}"/>
              </a:ext>
            </a:extLst>
          </p:cNvPr>
          <p:cNvSpPr txBox="1"/>
          <p:nvPr/>
        </p:nvSpPr>
        <p:spPr>
          <a:xfrm>
            <a:off x="986144" y="5458408"/>
            <a:ext cx="476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The </a:t>
            </a:r>
            <a:r>
              <a:rPr lang="en-IN" sz="1200" b="1" dirty="0"/>
              <a:t>score of a submission </a:t>
            </a:r>
            <a:r>
              <a:rPr lang="en-IN" sz="1200" dirty="0"/>
              <a:t>is a significant indicator of it’s popularity, the score determines getting featured on the front page </a:t>
            </a:r>
          </a:p>
          <a:p>
            <a:pPr algn="just"/>
            <a:r>
              <a:rPr lang="en-IN" sz="1200" dirty="0"/>
              <a:t>(R- Square = 0.15, p-value&lt;&lt;0.01)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7E06D-CC70-43F1-BBDB-CC227E2BB950}"/>
              </a:ext>
            </a:extLst>
          </p:cNvPr>
          <p:cNvGrpSpPr/>
          <p:nvPr/>
        </p:nvGrpSpPr>
        <p:grpSpPr>
          <a:xfrm>
            <a:off x="6096000" y="1542788"/>
            <a:ext cx="5158732" cy="3743917"/>
            <a:chOff x="5940767" y="1542788"/>
            <a:chExt cx="5313965" cy="3966916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3F31B137-643D-49D4-8BB4-44EE50B59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767" y="1585296"/>
              <a:ext cx="1236418" cy="1232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D4A3F22F-F50A-4F2C-B153-4A2E8C7AF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7275" y="2888961"/>
              <a:ext cx="1217457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F0219035-04D1-4938-B5E6-D7E29962F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366" y="2895696"/>
              <a:ext cx="1217366" cy="123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C820574C-8B1A-4236-87BB-2E04C9D60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4867" y="1542788"/>
              <a:ext cx="1217457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>
              <a:extLst>
                <a:ext uri="{FF2B5EF4-FFF2-40B4-BE49-F238E27FC236}">
                  <a16:creationId xmlns:a16="http://schemas.microsoft.com/office/drawing/2014/main" id="{C3AC0CBC-DBE4-4F13-85A9-CE13A536D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7274" y="4270087"/>
              <a:ext cx="1217457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>
              <a:extLst>
                <a:ext uri="{FF2B5EF4-FFF2-40B4-BE49-F238E27FC236}">
                  <a16:creationId xmlns:a16="http://schemas.microsoft.com/office/drawing/2014/main" id="{6E69D76A-C0E2-4D7B-B031-A3817F074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366" y="4245004"/>
              <a:ext cx="1217457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9422125E-C315-4157-8DDC-920C9D41F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5934" y="1542788"/>
              <a:ext cx="1217457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4B401D67-6D42-4BFA-8815-AB9E7E81D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001" y="1542788"/>
              <a:ext cx="1217457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4A4258C9-A997-482C-B82D-445AC8F81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087" y="2895696"/>
              <a:ext cx="1238269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CA337566-8CCD-4BA7-AB36-6160D4E87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824" y="4263077"/>
              <a:ext cx="1217457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978D72DF-D6A9-4E9C-B69D-18000D445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8492" y="4274904"/>
              <a:ext cx="1217457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97830B92-0055-42B8-859D-3F86C0CE7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366" y="2888961"/>
              <a:ext cx="1217457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2F58F22-0021-42C8-8203-1B86B0828C1D}"/>
              </a:ext>
            </a:extLst>
          </p:cNvPr>
          <p:cNvSpPr txBox="1"/>
          <p:nvPr/>
        </p:nvSpPr>
        <p:spPr>
          <a:xfrm>
            <a:off x="6211578" y="5424730"/>
            <a:ext cx="51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/>
              <a:t>Content similarity </a:t>
            </a:r>
            <a:r>
              <a:rPr lang="en-IN" sz="1200" dirty="0"/>
              <a:t>to subreddit is a very weak indicator of popularity</a:t>
            </a:r>
          </a:p>
          <a:p>
            <a:pPr algn="just"/>
            <a:r>
              <a:rPr lang="en-IN" sz="1200" dirty="0"/>
              <a:t>(R- Square = 0.003, p-value&lt;&lt;0.001).</a:t>
            </a:r>
          </a:p>
          <a:p>
            <a:pPr algn="just"/>
            <a:r>
              <a:rPr lang="en-IN" sz="1100" i="1" dirty="0"/>
              <a:t>* Similar observations with content similarity to domain submissions</a:t>
            </a:r>
          </a:p>
        </p:txBody>
      </p:sp>
    </p:spTree>
    <p:extLst>
      <p:ext uri="{BB962C8B-B14F-4D97-AF65-F5344CB8AC3E}">
        <p14:creationId xmlns:p14="http://schemas.microsoft.com/office/powerpoint/2010/main" val="386387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and Results- Content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5AA09-AC8A-4C1C-A14E-8E3A2C28DDCB}"/>
              </a:ext>
            </a:extLst>
          </p:cNvPr>
          <p:cNvSpPr txBox="1"/>
          <p:nvPr/>
        </p:nvSpPr>
        <p:spPr>
          <a:xfrm>
            <a:off x="986144" y="5458408"/>
            <a:ext cx="476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The </a:t>
            </a:r>
            <a:r>
              <a:rPr lang="en-IN" sz="1200" b="1" dirty="0"/>
              <a:t>title length of submission </a:t>
            </a:r>
            <a:r>
              <a:rPr lang="en-IN" sz="1200" dirty="0"/>
              <a:t>is an indicator of it’s popularity</a:t>
            </a:r>
          </a:p>
          <a:p>
            <a:pPr algn="just"/>
            <a:r>
              <a:rPr lang="en-IN" sz="1200" dirty="0"/>
              <a:t>(R- Square = 0.098, p-value&lt;&lt;0.0001)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58F22-0021-42C8-8203-1B86B0828C1D}"/>
              </a:ext>
            </a:extLst>
          </p:cNvPr>
          <p:cNvSpPr txBox="1"/>
          <p:nvPr/>
        </p:nvSpPr>
        <p:spPr>
          <a:xfrm>
            <a:off x="6211578" y="5424730"/>
            <a:ext cx="514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/>
              <a:t>Links with flair </a:t>
            </a:r>
            <a:r>
              <a:rPr lang="en-IN" sz="1200" dirty="0"/>
              <a:t>receive much higher comments than links without them across most domains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F01C38-D11D-4AFC-BB0D-DD98D228F045}"/>
              </a:ext>
            </a:extLst>
          </p:cNvPr>
          <p:cNvGrpSpPr/>
          <p:nvPr/>
        </p:nvGrpSpPr>
        <p:grpSpPr>
          <a:xfrm>
            <a:off x="838200" y="1678986"/>
            <a:ext cx="4912568" cy="3662116"/>
            <a:chOff x="838200" y="1678986"/>
            <a:chExt cx="4912568" cy="3662116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A14A7F15-9720-440C-9932-9980E6D0B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858" y="4121372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71A3E4AA-7218-47FF-84C9-9922F074D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355" y="1697159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49F50B1D-E220-414C-9756-C443ADF45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97159"/>
              <a:ext cx="1231200" cy="119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FD3A130B-54E4-464E-9A56-6AA74EC23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980" y="1704201"/>
              <a:ext cx="1231200" cy="1215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>
              <a:extLst>
                <a:ext uri="{FF2B5EF4-FFF2-40B4-BE49-F238E27FC236}">
                  <a16:creationId xmlns:a16="http://schemas.microsoft.com/office/drawing/2014/main" id="{11415CBD-F036-46D4-BC86-0CC104CE1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790" y="1678986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>
              <a:extLst>
                <a:ext uri="{FF2B5EF4-FFF2-40B4-BE49-F238E27FC236}">
                  <a16:creationId xmlns:a16="http://schemas.microsoft.com/office/drawing/2014/main" id="{2EC97C00-4B98-495E-B12B-B485A8EB4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748" y="4106301"/>
              <a:ext cx="1246413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>
              <a:extLst>
                <a:ext uri="{FF2B5EF4-FFF2-40B4-BE49-F238E27FC236}">
                  <a16:creationId xmlns:a16="http://schemas.microsoft.com/office/drawing/2014/main" id="{D2813924-2687-4C99-81CF-82461FF9E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941" y="2890936"/>
              <a:ext cx="12735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>
              <a:extLst>
                <a:ext uri="{FF2B5EF4-FFF2-40B4-BE49-F238E27FC236}">
                  <a16:creationId xmlns:a16="http://schemas.microsoft.com/office/drawing/2014/main" id="{BA083217-CCF6-49B1-BB09-7F4A1053F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417" y="2917972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0" name="Picture 18">
              <a:extLst>
                <a:ext uri="{FF2B5EF4-FFF2-40B4-BE49-F238E27FC236}">
                  <a16:creationId xmlns:a16="http://schemas.microsoft.com/office/drawing/2014/main" id="{8B0922E0-881F-4897-A462-9DA3EF4B7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454" y="4109559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2" name="Picture 20">
              <a:extLst>
                <a:ext uri="{FF2B5EF4-FFF2-40B4-BE49-F238E27FC236}">
                  <a16:creationId xmlns:a16="http://schemas.microsoft.com/office/drawing/2014/main" id="{D5D95B06-71E1-4F0E-9B4F-9E9BB6273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217" y="4121373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4" name="Picture 22">
              <a:extLst>
                <a:ext uri="{FF2B5EF4-FFF2-40B4-BE49-F238E27FC236}">
                  <a16:creationId xmlns:a16="http://schemas.microsoft.com/office/drawing/2014/main" id="{12D00C97-87A1-4B68-B183-A4B896110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568" y="2917972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6" name="Picture 24">
              <a:extLst>
                <a:ext uri="{FF2B5EF4-FFF2-40B4-BE49-F238E27FC236}">
                  <a16:creationId xmlns:a16="http://schemas.microsoft.com/office/drawing/2014/main" id="{C972C78E-BD6A-4AF9-BAD8-9737330F7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1" y="2917821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18" name="Picture 26">
            <a:extLst>
              <a:ext uri="{FF2B5EF4-FFF2-40B4-BE49-F238E27FC236}">
                <a16:creationId xmlns:a16="http://schemas.microsoft.com/office/drawing/2014/main" id="{47072730-E422-43FB-9B00-27303887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177" y="4092963"/>
            <a:ext cx="1199962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>
            <a:extLst>
              <a:ext uri="{FF2B5EF4-FFF2-40B4-BE49-F238E27FC236}">
                <a16:creationId xmlns:a16="http://schemas.microsoft.com/office/drawing/2014/main" id="{6828F1D8-7F95-4FAF-ACF3-D7911DEE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78" y="4102023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2" name="Picture 30">
            <a:extLst>
              <a:ext uri="{FF2B5EF4-FFF2-40B4-BE49-F238E27FC236}">
                <a16:creationId xmlns:a16="http://schemas.microsoft.com/office/drawing/2014/main" id="{D7E47A72-A1FF-43A6-88DE-B994D46C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139" y="1689623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4" name="Picture 32">
            <a:extLst>
              <a:ext uri="{FF2B5EF4-FFF2-40B4-BE49-F238E27FC236}">
                <a16:creationId xmlns:a16="http://schemas.microsoft.com/office/drawing/2014/main" id="{325362BA-0DB1-40FD-B541-69B029A7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65" y="4092963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6" name="Picture 34">
            <a:extLst>
              <a:ext uri="{FF2B5EF4-FFF2-40B4-BE49-F238E27FC236}">
                <a16:creationId xmlns:a16="http://schemas.microsoft.com/office/drawing/2014/main" id="{76D1A2E1-B8CA-4C4B-B38D-B57BBF0D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03" y="2890936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8" name="Picture 36">
            <a:extLst>
              <a:ext uri="{FF2B5EF4-FFF2-40B4-BE49-F238E27FC236}">
                <a16:creationId xmlns:a16="http://schemas.microsoft.com/office/drawing/2014/main" id="{D5217A5C-67CD-466C-9875-0F27FC010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64" y="2908833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0" name="Picture 38">
            <a:extLst>
              <a:ext uri="{FF2B5EF4-FFF2-40B4-BE49-F238E27FC236}">
                <a16:creationId xmlns:a16="http://schemas.microsoft.com/office/drawing/2014/main" id="{4ACD90D6-C0CA-41E3-9519-3C9E6A74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38" y="1682088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2" name="Picture 40">
            <a:extLst>
              <a:ext uri="{FF2B5EF4-FFF2-40B4-BE49-F238E27FC236}">
                <a16:creationId xmlns:a16="http://schemas.microsoft.com/office/drawing/2014/main" id="{838DD48F-AF75-47E6-A94C-345CE62E1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41" y="2905886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4" name="Picture 42">
            <a:extLst>
              <a:ext uri="{FF2B5EF4-FFF2-40B4-BE49-F238E27FC236}">
                <a16:creationId xmlns:a16="http://schemas.microsoft.com/office/drawing/2014/main" id="{EDF6DBEC-5A33-41DC-B4D4-38BA25C9D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41" y="1697159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6" name="Picture 44">
            <a:extLst>
              <a:ext uri="{FF2B5EF4-FFF2-40B4-BE49-F238E27FC236}">
                <a16:creationId xmlns:a16="http://schemas.microsoft.com/office/drawing/2014/main" id="{0F4D90DE-78D8-4D26-9A96-A037683B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63" y="4092963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8" name="Picture 46">
            <a:extLst>
              <a:ext uri="{FF2B5EF4-FFF2-40B4-BE49-F238E27FC236}">
                <a16:creationId xmlns:a16="http://schemas.microsoft.com/office/drawing/2014/main" id="{568602B4-46BD-4999-952D-1E47C840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605" y="2905886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0" name="Picture 48">
            <a:extLst>
              <a:ext uri="{FF2B5EF4-FFF2-40B4-BE49-F238E27FC236}">
                <a16:creationId xmlns:a16="http://schemas.microsoft.com/office/drawing/2014/main" id="{54B171F1-B0AF-43DA-89EF-044BBDF4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64" y="1682088"/>
            <a:ext cx="1223187" cy="12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7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and Results- Community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5AA09-AC8A-4C1C-A14E-8E3A2C28DDCB}"/>
              </a:ext>
            </a:extLst>
          </p:cNvPr>
          <p:cNvSpPr txBox="1"/>
          <p:nvPr/>
        </p:nvSpPr>
        <p:spPr>
          <a:xfrm>
            <a:off x="986144" y="5447288"/>
            <a:ext cx="476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The </a:t>
            </a:r>
            <a:r>
              <a:rPr lang="en-IN" sz="1200" b="1" dirty="0"/>
              <a:t>no. of comments of previous submission </a:t>
            </a:r>
            <a:r>
              <a:rPr lang="en-IN" sz="1200" dirty="0"/>
              <a:t>is a significant indicator of it’s popularity, the score determines getting featured on the front page </a:t>
            </a:r>
          </a:p>
          <a:p>
            <a:pPr algn="just"/>
            <a:r>
              <a:rPr lang="en-IN" sz="1200" dirty="0"/>
              <a:t>(R- Square = 0.92, p-value&lt;&lt;0.001)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58F22-0021-42C8-8203-1B86B0828C1D}"/>
              </a:ext>
            </a:extLst>
          </p:cNvPr>
          <p:cNvSpPr txBox="1"/>
          <p:nvPr/>
        </p:nvSpPr>
        <p:spPr>
          <a:xfrm>
            <a:off x="6211578" y="5424730"/>
            <a:ext cx="514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/>
              <a:t>Subreddit popularity </a:t>
            </a:r>
            <a:r>
              <a:rPr lang="en-IN" sz="1200" dirty="0"/>
              <a:t>is an indicator of popularity (R- Square = 0.07, p-value&lt;&lt;0.001).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2974C4-5182-475F-9804-44B2E417C531}"/>
              </a:ext>
            </a:extLst>
          </p:cNvPr>
          <p:cNvGrpSpPr/>
          <p:nvPr/>
        </p:nvGrpSpPr>
        <p:grpSpPr>
          <a:xfrm>
            <a:off x="825968" y="1616958"/>
            <a:ext cx="4924800" cy="3691626"/>
            <a:chOff x="825968" y="1616958"/>
            <a:chExt cx="4924800" cy="3691626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C8733F15-5299-4CF6-93A5-5206A5186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368" y="4087064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99120C2F-BBB7-49D6-9925-ACDB553D9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568" y="1616958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E25FF16C-89A3-4F7D-8722-E113C8BF4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968" y="1642909"/>
              <a:ext cx="1231200" cy="1193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F17701F4-EEB5-4D45-90FF-729C47F95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368" y="1629934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>
              <a:extLst>
                <a:ext uri="{FF2B5EF4-FFF2-40B4-BE49-F238E27FC236}">
                  <a16:creationId xmlns:a16="http://schemas.microsoft.com/office/drawing/2014/main" id="{3CDE9C46-6CB0-4FAE-96F5-73841D13A2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168" y="1644950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>
              <a:extLst>
                <a:ext uri="{FF2B5EF4-FFF2-40B4-BE49-F238E27FC236}">
                  <a16:creationId xmlns:a16="http://schemas.microsoft.com/office/drawing/2014/main" id="{9538C1DF-AFDE-40D2-8AC4-A80DD471A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568" y="4088855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2" name="Picture 14">
              <a:extLst>
                <a:ext uri="{FF2B5EF4-FFF2-40B4-BE49-F238E27FC236}">
                  <a16:creationId xmlns:a16="http://schemas.microsoft.com/office/drawing/2014/main" id="{71FE5919-05AA-40D8-9A98-34A43B938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168" y="2920731"/>
              <a:ext cx="1231200" cy="1193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4" name="Picture 16">
              <a:extLst>
                <a:ext uri="{FF2B5EF4-FFF2-40B4-BE49-F238E27FC236}">
                  <a16:creationId xmlns:a16="http://schemas.microsoft.com/office/drawing/2014/main" id="{90727461-A854-49AD-A55F-978D5D0A5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368" y="2895675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:a16="http://schemas.microsoft.com/office/drawing/2014/main" id="{3C642AB7-D811-4D31-AED1-CD70FBD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622" y="4087063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8" name="Picture 20">
              <a:extLst>
                <a:ext uri="{FF2B5EF4-FFF2-40B4-BE49-F238E27FC236}">
                  <a16:creationId xmlns:a16="http://schemas.microsoft.com/office/drawing/2014/main" id="{4E847B7D-DB09-4539-BA10-9D78D8966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168" y="4085272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90" name="Picture 22">
              <a:extLst>
                <a:ext uri="{FF2B5EF4-FFF2-40B4-BE49-F238E27FC236}">
                  <a16:creationId xmlns:a16="http://schemas.microsoft.com/office/drawing/2014/main" id="{1CE2326A-266E-47D5-B307-9CEC677F4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568" y="2880609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92" name="Picture 24">
              <a:extLst>
                <a:ext uri="{FF2B5EF4-FFF2-40B4-BE49-F238E27FC236}">
                  <a16:creationId xmlns:a16="http://schemas.microsoft.com/office/drawing/2014/main" id="{93E8CF3C-6EDB-4EE6-89FE-2790C744C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295" y="2922772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1805C7-1A0D-4099-9B66-0FD3B743BC5D}"/>
              </a:ext>
            </a:extLst>
          </p:cNvPr>
          <p:cNvGrpSpPr/>
          <p:nvPr/>
        </p:nvGrpSpPr>
        <p:grpSpPr>
          <a:xfrm>
            <a:off x="6211578" y="1587257"/>
            <a:ext cx="4927903" cy="3739452"/>
            <a:chOff x="6211578" y="1587257"/>
            <a:chExt cx="4927903" cy="3739452"/>
          </a:xfrm>
        </p:grpSpPr>
        <p:pic>
          <p:nvPicPr>
            <p:cNvPr id="7194" name="Picture 26">
              <a:extLst>
                <a:ext uri="{FF2B5EF4-FFF2-40B4-BE49-F238E27FC236}">
                  <a16:creationId xmlns:a16="http://schemas.microsoft.com/office/drawing/2014/main" id="{A480DF40-6948-41E8-AE16-B3A7A03FB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7081" y="4085272"/>
              <a:ext cx="1231200" cy="12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96" name="Picture 28">
              <a:extLst>
                <a:ext uri="{FF2B5EF4-FFF2-40B4-BE49-F238E27FC236}">
                  <a16:creationId xmlns:a16="http://schemas.microsoft.com/office/drawing/2014/main" id="{FFB45EA1-5954-48B4-BF48-C0077AEBF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077" y="1642909"/>
              <a:ext cx="1231200" cy="12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98" name="Picture 30">
              <a:extLst>
                <a:ext uri="{FF2B5EF4-FFF2-40B4-BE49-F238E27FC236}">
                  <a16:creationId xmlns:a16="http://schemas.microsoft.com/office/drawing/2014/main" id="{B3B736ED-732B-4D88-B31A-9C2F159AD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578" y="1587257"/>
              <a:ext cx="1269795" cy="123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00" name="Picture 32">
              <a:extLst>
                <a:ext uri="{FF2B5EF4-FFF2-40B4-BE49-F238E27FC236}">
                  <a16:creationId xmlns:a16="http://schemas.microsoft.com/office/drawing/2014/main" id="{626B4EB0-720B-4C25-B6A1-A0B66D0728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2420" y="1642909"/>
              <a:ext cx="1231200" cy="121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02" name="Picture 34">
              <a:extLst>
                <a:ext uri="{FF2B5EF4-FFF2-40B4-BE49-F238E27FC236}">
                  <a16:creationId xmlns:a16="http://schemas.microsoft.com/office/drawing/2014/main" id="{DA8A0AD9-ACAA-47CB-AC4E-474B69984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318" y="1616952"/>
              <a:ext cx="1231200" cy="12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04" name="Picture 36">
              <a:extLst>
                <a:ext uri="{FF2B5EF4-FFF2-40B4-BE49-F238E27FC236}">
                  <a16:creationId xmlns:a16="http://schemas.microsoft.com/office/drawing/2014/main" id="{22272DB0-E81E-48F6-8B22-FCC6D5D80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281" y="4083586"/>
              <a:ext cx="1231200" cy="12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06" name="Picture 38">
              <a:extLst>
                <a:ext uri="{FF2B5EF4-FFF2-40B4-BE49-F238E27FC236}">
                  <a16:creationId xmlns:a16="http://schemas.microsoft.com/office/drawing/2014/main" id="{F64EF04C-C25E-44D0-96F1-51A6ABC6F1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318" y="2895675"/>
              <a:ext cx="1231200" cy="119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08" name="Picture 40">
              <a:extLst>
                <a:ext uri="{FF2B5EF4-FFF2-40B4-BE49-F238E27FC236}">
                  <a16:creationId xmlns:a16="http://schemas.microsoft.com/office/drawing/2014/main" id="{968969AE-903D-434C-AAE6-AB07D4E91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9518" y="2888138"/>
              <a:ext cx="1231200" cy="12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10" name="Picture 42">
              <a:extLst>
                <a:ext uri="{FF2B5EF4-FFF2-40B4-BE49-F238E27FC236}">
                  <a16:creationId xmlns:a16="http://schemas.microsoft.com/office/drawing/2014/main" id="{437B6D7D-D9F9-4CB0-923A-A938F313F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459" y="4114509"/>
              <a:ext cx="1231200" cy="12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12" name="Picture 44">
              <a:extLst>
                <a:ext uri="{FF2B5EF4-FFF2-40B4-BE49-F238E27FC236}">
                  <a16:creationId xmlns:a16="http://schemas.microsoft.com/office/drawing/2014/main" id="{505A0B00-80BF-418A-A03E-D11DEF7AF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770" y="4092801"/>
              <a:ext cx="1231200" cy="12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14" name="Picture 46">
              <a:extLst>
                <a:ext uri="{FF2B5EF4-FFF2-40B4-BE49-F238E27FC236}">
                  <a16:creationId xmlns:a16="http://schemas.microsoft.com/office/drawing/2014/main" id="{68FF3E0C-5883-446A-81C7-977A99566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0946" y="2878919"/>
              <a:ext cx="1231200" cy="12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16" name="Picture 48">
              <a:extLst>
                <a:ext uri="{FF2B5EF4-FFF2-40B4-BE49-F238E27FC236}">
                  <a16:creationId xmlns:a16="http://schemas.microsoft.com/office/drawing/2014/main" id="{6AF6B444-F9B3-4595-BA06-43893A0A4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004" y="2880609"/>
              <a:ext cx="1231200" cy="12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877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and Results- 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5AA09-AC8A-4C1C-A14E-8E3A2C28DDCB}"/>
              </a:ext>
            </a:extLst>
          </p:cNvPr>
          <p:cNvSpPr txBox="1"/>
          <p:nvPr/>
        </p:nvSpPr>
        <p:spPr>
          <a:xfrm>
            <a:off x="915979" y="5514896"/>
            <a:ext cx="476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/>
              <a:t>The Avg. comments received for author post in a subreddit </a:t>
            </a:r>
            <a:r>
              <a:rPr lang="en-IN" sz="1200" dirty="0"/>
              <a:t>of a submission is related to the number of the comments their submission receives ( Corr.= 0.66)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58F22-0021-42C8-8203-1B86B0828C1D}"/>
              </a:ext>
            </a:extLst>
          </p:cNvPr>
          <p:cNvSpPr txBox="1"/>
          <p:nvPr/>
        </p:nvSpPr>
        <p:spPr>
          <a:xfrm>
            <a:off x="6211578" y="5522611"/>
            <a:ext cx="514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/>
              <a:t>Spread of author across different subreddits</a:t>
            </a:r>
            <a:r>
              <a:rPr lang="en-IN" sz="1200" dirty="0"/>
              <a:t>, versus average number of comments received by submissions within a subreddit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F68AD-8FBA-4B17-A902-270D9DADC51B}"/>
              </a:ext>
            </a:extLst>
          </p:cNvPr>
          <p:cNvGrpSpPr/>
          <p:nvPr/>
        </p:nvGrpSpPr>
        <p:grpSpPr>
          <a:xfrm>
            <a:off x="760992" y="1715359"/>
            <a:ext cx="4989776" cy="3807252"/>
            <a:chOff x="760992" y="1715359"/>
            <a:chExt cx="4989776" cy="3807252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80ACEBAD-029F-4A9C-9CB6-A1CD1D2AA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860" y="4291758"/>
              <a:ext cx="1231200" cy="122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4C6F36ED-3E88-4DFE-93F2-80B1E21D3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60" y="1715359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70D76480-71F8-45AE-AEE0-D16FFCD96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715359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D25474DF-B7FA-4B13-91E6-0AB3C6873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352" y="1732198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CE13206E-C678-45C2-8989-5A632A182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644" y="1728251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>
              <a:extLst>
                <a:ext uri="{FF2B5EF4-FFF2-40B4-BE49-F238E27FC236}">
                  <a16:creationId xmlns:a16="http://schemas.microsoft.com/office/drawing/2014/main" id="{FA9F5033-A75B-462E-B665-18528E8DC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60" y="4257683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>
              <a:extLst>
                <a:ext uri="{FF2B5EF4-FFF2-40B4-BE49-F238E27FC236}">
                  <a16:creationId xmlns:a16="http://schemas.microsoft.com/office/drawing/2014/main" id="{35BF8CF8-393E-461D-9DA1-586AA9C22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3596" y="3033874"/>
              <a:ext cx="1258246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0" name="Picture 16">
              <a:extLst>
                <a:ext uri="{FF2B5EF4-FFF2-40B4-BE49-F238E27FC236}">
                  <a16:creationId xmlns:a16="http://schemas.microsoft.com/office/drawing/2014/main" id="{A842AB94-25DE-4B93-8387-A18F1E317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60" y="2986521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2" name="Picture 18">
              <a:extLst>
                <a:ext uri="{FF2B5EF4-FFF2-40B4-BE49-F238E27FC236}">
                  <a16:creationId xmlns:a16="http://schemas.microsoft.com/office/drawing/2014/main" id="{6A4D35D1-A5CC-4CAB-A5CE-3F2A690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992" y="4263503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>
              <a:extLst>
                <a:ext uri="{FF2B5EF4-FFF2-40B4-BE49-F238E27FC236}">
                  <a16:creationId xmlns:a16="http://schemas.microsoft.com/office/drawing/2014/main" id="{C498CE57-5149-402E-B5E0-F3903727B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230" y="4287811"/>
              <a:ext cx="1266061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6" name="Picture 22">
              <a:extLst>
                <a:ext uri="{FF2B5EF4-FFF2-40B4-BE49-F238E27FC236}">
                  <a16:creationId xmlns:a16="http://schemas.microsoft.com/office/drawing/2014/main" id="{F190597A-76F3-42B4-93E7-C4F1D5A20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597" y="3005658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8" name="Picture 24">
              <a:extLst>
                <a:ext uri="{FF2B5EF4-FFF2-40B4-BE49-F238E27FC236}">
                  <a16:creationId xmlns:a16="http://schemas.microsoft.com/office/drawing/2014/main" id="{3E7E35BB-0932-4C74-9611-6A928C7C6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17" y="3017270"/>
              <a:ext cx="125433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44BC7B-5E9F-4748-B8E9-34243E2BF3DE}"/>
              </a:ext>
            </a:extLst>
          </p:cNvPr>
          <p:cNvGrpSpPr/>
          <p:nvPr/>
        </p:nvGrpSpPr>
        <p:grpSpPr>
          <a:xfrm>
            <a:off x="6185172" y="1728251"/>
            <a:ext cx="5063255" cy="3704400"/>
            <a:chOff x="6185172" y="1728251"/>
            <a:chExt cx="5063255" cy="3704400"/>
          </a:xfrm>
        </p:grpSpPr>
        <p:pic>
          <p:nvPicPr>
            <p:cNvPr id="6170" name="Picture 26">
              <a:extLst>
                <a:ext uri="{FF2B5EF4-FFF2-40B4-BE49-F238E27FC236}">
                  <a16:creationId xmlns:a16="http://schemas.microsoft.com/office/drawing/2014/main" id="{CA676B3B-303C-421C-8D8A-D9DCCEA2B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688" y="4178667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2" name="Picture 28">
              <a:extLst>
                <a:ext uri="{FF2B5EF4-FFF2-40B4-BE49-F238E27FC236}">
                  <a16:creationId xmlns:a16="http://schemas.microsoft.com/office/drawing/2014/main" id="{40CB5EEA-A36A-435A-9FA0-208719A44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8043" y="1751721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4" name="Picture 30">
              <a:extLst>
                <a:ext uri="{FF2B5EF4-FFF2-40B4-BE49-F238E27FC236}">
                  <a16:creationId xmlns:a16="http://schemas.microsoft.com/office/drawing/2014/main" id="{BD9FEA8A-7CB8-4275-86A2-02ECA0E06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578" y="1728251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6" name="Picture 32">
              <a:extLst>
                <a:ext uri="{FF2B5EF4-FFF2-40B4-BE49-F238E27FC236}">
                  <a16:creationId xmlns:a16="http://schemas.microsoft.com/office/drawing/2014/main" id="{5CBE375D-45D3-409C-94C5-DAE3A9B6E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9335" y="1742776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8" name="Picture 34">
              <a:extLst>
                <a:ext uri="{FF2B5EF4-FFF2-40B4-BE49-F238E27FC236}">
                  <a16:creationId xmlns:a16="http://schemas.microsoft.com/office/drawing/2014/main" id="{B5F969D4-85C2-4777-86AD-F3D729531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286" y="1753624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0" name="Picture 36">
              <a:extLst>
                <a:ext uri="{FF2B5EF4-FFF2-40B4-BE49-F238E27FC236}">
                  <a16:creationId xmlns:a16="http://schemas.microsoft.com/office/drawing/2014/main" id="{69053689-094C-4A9A-B69F-D31D9FF94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8043" y="4167404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2" name="Picture 38">
              <a:extLst>
                <a:ext uri="{FF2B5EF4-FFF2-40B4-BE49-F238E27FC236}">
                  <a16:creationId xmlns:a16="http://schemas.microsoft.com/office/drawing/2014/main" id="{F726EE1B-736B-440E-864A-4C070933B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748" y="2963051"/>
              <a:ext cx="1258246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4" name="Picture 40">
              <a:extLst>
                <a:ext uri="{FF2B5EF4-FFF2-40B4-BE49-F238E27FC236}">
                  <a16:creationId xmlns:a16="http://schemas.microsoft.com/office/drawing/2014/main" id="{E073F53D-920A-4399-8328-493AB172D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1012" y="2986521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6" name="Picture 42">
              <a:extLst>
                <a:ext uri="{FF2B5EF4-FFF2-40B4-BE49-F238E27FC236}">
                  <a16:creationId xmlns:a16="http://schemas.microsoft.com/office/drawing/2014/main" id="{C38CF571-F97A-47CD-AFE3-C40B64196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578" y="4192350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8" name="Picture 44">
              <a:extLst>
                <a:ext uri="{FF2B5EF4-FFF2-40B4-BE49-F238E27FC236}">
                  <a16:creationId xmlns:a16="http://schemas.microsoft.com/office/drawing/2014/main" id="{17C4DD9D-0F3B-45E3-8651-B627EDD3E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492" y="4197851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0" name="Picture 46">
              <a:extLst>
                <a:ext uri="{FF2B5EF4-FFF2-40B4-BE49-F238E27FC236}">
                  <a16:creationId xmlns:a16="http://schemas.microsoft.com/office/drawing/2014/main" id="{EBAC7DAD-4421-4D7A-B69E-2F038918A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9719" y="2953931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2" name="Picture 48">
              <a:extLst>
                <a:ext uri="{FF2B5EF4-FFF2-40B4-BE49-F238E27FC236}">
                  <a16:creationId xmlns:a16="http://schemas.microsoft.com/office/drawing/2014/main" id="{CFA0037B-40F5-4519-8E60-1DF3D6133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172" y="2963051"/>
              <a:ext cx="1238708" cy="123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270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and Results- Time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5AA09-AC8A-4C1C-A14E-8E3A2C28DDCB}"/>
              </a:ext>
            </a:extLst>
          </p:cNvPr>
          <p:cNvSpPr txBox="1"/>
          <p:nvPr/>
        </p:nvSpPr>
        <p:spPr>
          <a:xfrm>
            <a:off x="986144" y="5458408"/>
            <a:ext cx="476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With increase in </a:t>
            </a:r>
            <a:r>
              <a:rPr lang="en-IN" sz="1200" b="1" dirty="0"/>
              <a:t>time between submissions </a:t>
            </a:r>
            <a:r>
              <a:rPr lang="en-IN" sz="1200" dirty="0"/>
              <a:t>by users in a subreddit, the number of comments increases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58F22-0021-42C8-8203-1B86B0828C1D}"/>
              </a:ext>
            </a:extLst>
          </p:cNvPr>
          <p:cNvSpPr txBox="1"/>
          <p:nvPr/>
        </p:nvSpPr>
        <p:spPr>
          <a:xfrm>
            <a:off x="6211578" y="5424730"/>
            <a:ext cx="514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/>
              <a:t>10-5 PM weekday submissions </a:t>
            </a:r>
            <a:r>
              <a:rPr lang="en-IN" sz="1200" dirty="0"/>
              <a:t>receive higher comments over weekends on an average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2C43DA-427A-440A-A6F2-B3DDFA51C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3" t="6701" r="24742" b="4501"/>
          <a:stretch/>
        </p:blipFill>
        <p:spPr bwMode="auto">
          <a:xfrm>
            <a:off x="1638299" y="2166287"/>
            <a:ext cx="3085321" cy="29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575649-574D-48F9-BB9B-CC442A38A3F4}"/>
              </a:ext>
            </a:extLst>
          </p:cNvPr>
          <p:cNvSpPr txBox="1"/>
          <p:nvPr/>
        </p:nvSpPr>
        <p:spPr>
          <a:xfrm>
            <a:off x="1820025" y="5108974"/>
            <a:ext cx="2903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Time elapsed, in minutes since last submission by User in Subreddit,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63B7E-C306-4847-BA28-9368BB8B66F3}"/>
              </a:ext>
            </a:extLst>
          </p:cNvPr>
          <p:cNvSpPr txBox="1"/>
          <p:nvPr/>
        </p:nvSpPr>
        <p:spPr>
          <a:xfrm rot="16200000">
            <a:off x="78779" y="3454377"/>
            <a:ext cx="2903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Avg. no. of comments per submission, log transformed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82B0AE3-7CA3-473C-B5D6-B2D78F6AA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63" y="2129943"/>
            <a:ext cx="5319850" cy="30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8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and Results- Moderation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5AA09-AC8A-4C1C-A14E-8E3A2C28DDCB}"/>
              </a:ext>
            </a:extLst>
          </p:cNvPr>
          <p:cNvSpPr txBox="1"/>
          <p:nvPr/>
        </p:nvSpPr>
        <p:spPr>
          <a:xfrm>
            <a:off x="3821575" y="5198268"/>
            <a:ext cx="476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With increased moderation on an average comments decrease, though not significantly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E807CD-0600-495B-B55A-3155FBD0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63" y="1864621"/>
            <a:ext cx="38195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1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and Results- Performance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5AA09-AC8A-4C1C-A14E-8E3A2C28DDCB}"/>
              </a:ext>
            </a:extLst>
          </p:cNvPr>
          <p:cNvSpPr txBox="1"/>
          <p:nvPr/>
        </p:nvSpPr>
        <p:spPr>
          <a:xfrm>
            <a:off x="3271699" y="5673479"/>
            <a:ext cx="598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Boosting overfits, with high train R- squares while high test RMSE when compared with Lasso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C4E604-4B3B-4727-9F86-06A1821DD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006422"/>
              </p:ext>
            </p:extLst>
          </p:nvPr>
        </p:nvGraphicFramePr>
        <p:xfrm>
          <a:off x="5448300" y="1432097"/>
          <a:ext cx="5900876" cy="418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E873ADB-96B0-48C1-88E8-2B36ECDF5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57367"/>
              </p:ext>
            </p:extLst>
          </p:nvPr>
        </p:nvGraphicFramePr>
        <p:xfrm>
          <a:off x="268988" y="1378368"/>
          <a:ext cx="5484064" cy="414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5054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and Results- Feature Matrix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D38B9-B404-4EC0-B9F0-5EFFA27D1E8A}"/>
              </a:ext>
            </a:extLst>
          </p:cNvPr>
          <p:cNvSpPr txBox="1"/>
          <p:nvPr/>
        </p:nvSpPr>
        <p:spPr>
          <a:xfrm>
            <a:off x="2093563" y="5726420"/>
            <a:ext cx="764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Submission score and title length are  common indicators of submission popularity, followed by moderation and subreddit popularity and user spread. [</a:t>
            </a:r>
            <a:r>
              <a:rPr lang="en-IN" sz="1000" i="1" dirty="0"/>
              <a:t>Note: Feature Rank  plot is from Lasso model]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6F2D33-3CAE-4139-AAA0-D30B88EBD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-650" r="334" b="3368"/>
          <a:stretch/>
        </p:blipFill>
        <p:spPr bwMode="auto">
          <a:xfrm>
            <a:off x="1887224" y="1256140"/>
            <a:ext cx="7404100" cy="447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5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Limitations of Study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F55DA-AF58-4A08-A173-50628229E216}"/>
              </a:ext>
            </a:extLst>
          </p:cNvPr>
          <p:cNvSpPr txBox="1"/>
          <p:nvPr/>
        </p:nvSpPr>
        <p:spPr>
          <a:xfrm>
            <a:off x="838200" y="1423988"/>
            <a:ext cx="9410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Data Limitations: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Observations and analysis biased to one month of reddit submissions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Could be influenced from external events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Non-text popularity might be associated with different features of submission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Only select domains by rank of number of submissions in data chosen for analysis, </a:t>
            </a:r>
          </a:p>
          <a:p>
            <a:pPr lvl="2" algn="just"/>
            <a:r>
              <a:rPr lang="en-IN" sz="1600" dirty="0"/>
              <a:t>Self vs Social Media vs Blogs vs News Media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Text words might be prone social media lingos, spelling correction mechanism not incorporated</a:t>
            </a:r>
          </a:p>
          <a:p>
            <a:pPr lvl="2" algn="just"/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Feature Limitations: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Developed features don’t explain variance well in comments across submissions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No feature explored, suggesting how informative is self text for reddit own submissions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Comments for submissions is seen to be dependent on time, might be a time series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Methodological Limitations: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All features identified are associations in data used for analysis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Can’t use study to identify what type of information is more discussed in each domain </a:t>
            </a:r>
          </a:p>
          <a:p>
            <a:pPr lvl="1" algn="just"/>
            <a:r>
              <a:rPr lang="en-IN" sz="1600" dirty="0"/>
              <a:t>	(Topic modelling)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7142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48A30D-A85F-4E2B-9DCB-9A798882A6F6}"/>
              </a:ext>
            </a:extLst>
          </p:cNvPr>
          <p:cNvSpPr txBox="1"/>
          <p:nvPr/>
        </p:nvSpPr>
        <p:spPr>
          <a:xfrm>
            <a:off x="1099109" y="1586204"/>
            <a:ext cx="9946433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Research Question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Research Methodology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Collection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Methodology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Analysis and Results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Limitations of Study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Possible extension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792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Work to be done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56BE0F-9B24-4476-A20D-36AEF5ADD0C1}"/>
              </a:ext>
            </a:extLst>
          </p:cNvPr>
          <p:cNvSpPr txBox="1"/>
          <p:nvPr/>
        </p:nvSpPr>
        <p:spPr>
          <a:xfrm>
            <a:off x="838200" y="1423988"/>
            <a:ext cx="9410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Feature: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How informative is self text for reddit own submissions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Methodology: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Predict for comment range instead of continuous response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Incorporate a time series based model for submissions, treat each subreddit as a longitudinal data with each per day submission aggregate as a cross sectional view</a:t>
            </a:r>
          </a:p>
          <a:p>
            <a:pPr lvl="1" algn="just"/>
            <a:r>
              <a:rPr lang="en-IN" sz="1600" dirty="0"/>
              <a:t>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14310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4" y="2303462"/>
            <a:ext cx="10296526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Appendix: Backup Graphs and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Text Length distribution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6E7578E-63B5-4613-871F-E63C0B96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80" y="1890713"/>
            <a:ext cx="4248570" cy="32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95AF0D5-42D9-40C9-ADC6-110446B9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19" y="1890713"/>
            <a:ext cx="4386401" cy="32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43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PCA on Doc2Vec feature vector matrix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CFACE58-FCA9-4BD6-B26B-21677B605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"/>
          <a:stretch/>
        </p:blipFill>
        <p:spPr bwMode="auto">
          <a:xfrm>
            <a:off x="3309938" y="1990725"/>
            <a:ext cx="4714875" cy="34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57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PCA on Doc2Vec feature vector matrix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AB3A3F-51CE-4B93-83DB-B068F33CD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1524000"/>
            <a:ext cx="3795712" cy="4391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BE198-C024-414E-97A7-B17E55F2F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462" y="1690688"/>
            <a:ext cx="3486150" cy="371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CCDE76-8022-4548-A7CC-0F8F079C0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387" y="1685926"/>
            <a:ext cx="3286125" cy="3724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6EEF3-E40C-4EA1-93AC-BB6A700526E1}"/>
              </a:ext>
            </a:extLst>
          </p:cNvPr>
          <p:cNvSpPr txBox="1"/>
          <p:nvPr/>
        </p:nvSpPr>
        <p:spPr>
          <a:xfrm>
            <a:off x="8748712" y="5555348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Black: White | Male: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C86E1-C4FE-488F-A50C-C4182E25449A}"/>
              </a:ext>
            </a:extLst>
          </p:cNvPr>
          <p:cNvSpPr txBox="1"/>
          <p:nvPr/>
        </p:nvSpPr>
        <p:spPr>
          <a:xfrm>
            <a:off x="5510212" y="5557838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Trump: Sander | Donald: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6B079-07FA-4974-B7AC-E1735598A343}"/>
              </a:ext>
            </a:extLst>
          </p:cNvPr>
          <p:cNvSpPr/>
          <p:nvPr/>
        </p:nvSpPr>
        <p:spPr>
          <a:xfrm>
            <a:off x="942975" y="1457325"/>
            <a:ext cx="3609975" cy="2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49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and Results- Performance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5AA09-AC8A-4C1C-A14E-8E3A2C28DDCB}"/>
              </a:ext>
            </a:extLst>
          </p:cNvPr>
          <p:cNvSpPr txBox="1"/>
          <p:nvPr/>
        </p:nvSpPr>
        <p:spPr>
          <a:xfrm>
            <a:off x="457704" y="4964238"/>
            <a:ext cx="1120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/>
              <a:t>Lasso Regression vs Gradient Boosting Model comparison, with minimal hyperparameter tuning, GBM overfits to data. The model training samples were reweighted by proportion of submissions from subreddit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839903-4821-407D-991F-16BF3C423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83052"/>
              </p:ext>
            </p:extLst>
          </p:nvPr>
        </p:nvGraphicFramePr>
        <p:xfrm>
          <a:off x="457704" y="1837705"/>
          <a:ext cx="11411741" cy="307054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3016720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09609947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997704207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2727680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91346199"/>
                    </a:ext>
                  </a:extLst>
                </a:gridCol>
                <a:gridCol w="1732001">
                  <a:extLst>
                    <a:ext uri="{9D8B030D-6E8A-4147-A177-3AD203B41FA5}">
                      <a16:colId xmlns:a16="http://schemas.microsoft.com/office/drawing/2014/main" val="863338636"/>
                    </a:ext>
                  </a:extLst>
                </a:gridCol>
                <a:gridCol w="1208338">
                  <a:extLst>
                    <a:ext uri="{9D8B030D-6E8A-4147-A177-3AD203B41FA5}">
                      <a16:colId xmlns:a16="http://schemas.microsoft.com/office/drawing/2014/main" val="2640939513"/>
                    </a:ext>
                  </a:extLst>
                </a:gridCol>
                <a:gridCol w="1398838">
                  <a:extLst>
                    <a:ext uri="{9D8B030D-6E8A-4147-A177-3AD203B41FA5}">
                      <a16:colId xmlns:a16="http://schemas.microsoft.com/office/drawing/2014/main" val="76397251"/>
                    </a:ext>
                  </a:extLst>
                </a:gridCol>
                <a:gridCol w="919413">
                  <a:extLst>
                    <a:ext uri="{9D8B030D-6E8A-4147-A177-3AD203B41FA5}">
                      <a16:colId xmlns:a16="http://schemas.microsoft.com/office/drawing/2014/main" val="335288122"/>
                    </a:ext>
                  </a:extLst>
                </a:gridCol>
              </a:tblGrid>
              <a:tr h="6469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Domain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No. of Submissions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No. of subreddits, in model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Lasso Model R- Square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Lasso Model RMSE Ratio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Lasso Test RMSE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GBM Model R Square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GBM Model RMSE Ratio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GBM Test RMSE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0923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reddit.com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16,10,609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984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14.28%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1.17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189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38.42%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1.45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199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96963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nytimes.com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3,520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225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32.72%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0.57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   56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79.14%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0.87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47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19115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theguardian.com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4,182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225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58.86%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0.99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174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88.98%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2.23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204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31689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wordpress.com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3,381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422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37.54%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2.20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   33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80.75%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4.03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34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72462"/>
                  </a:ext>
                </a:extLst>
              </a:tr>
              <a:tr h="1989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twitter.com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30,962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566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50.81%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0.97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    78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50.03%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1.08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87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121719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facebook.com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3,747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468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37.69%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1.54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   72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85.59%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3.23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73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83647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blogspot.com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3,126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328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73.93%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3.36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   43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95.19%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2.97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16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70860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wikipedia.org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3,601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263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80.20%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1.17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133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93.57%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2.04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133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0688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washingtonpost.com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3,281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181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67.88%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0.61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160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84.29%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1.22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222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5396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cnn.com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2,873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194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69.01%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0.92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196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93.83%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1.98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189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88667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huffingtonpost.com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1,706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141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57.12%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                                     0.99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201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93.27%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2.93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234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73705"/>
                  </a:ext>
                </a:extLst>
              </a:tr>
              <a:tr h="174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miamiherald.com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137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41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99.62%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4.28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     85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99.80%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                          8.63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          124 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9" marR="7269" marT="726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9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97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Research Question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48A30D-A85F-4E2B-9DCB-9A798882A6F6}"/>
              </a:ext>
            </a:extLst>
          </p:cNvPr>
          <p:cNvSpPr txBox="1"/>
          <p:nvPr/>
        </p:nvSpPr>
        <p:spPr>
          <a:xfrm>
            <a:off x="973493" y="2303467"/>
            <a:ext cx="10515600" cy="11430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Are different content- self vs blog links vs news links, popular due to similar influences of user, community, content and temporal aspects?</a:t>
            </a:r>
          </a:p>
        </p:txBody>
      </p:sp>
    </p:spTree>
    <p:extLst>
      <p:ext uri="{BB962C8B-B14F-4D97-AF65-F5344CB8AC3E}">
        <p14:creationId xmlns:p14="http://schemas.microsoft.com/office/powerpoint/2010/main" val="291259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Data Collection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53F6CB-178D-47E4-B86D-1EF296F952A3}"/>
              </a:ext>
            </a:extLst>
          </p:cNvPr>
          <p:cNvSpPr txBox="1"/>
          <p:nvPr/>
        </p:nvSpPr>
        <p:spPr>
          <a:xfrm>
            <a:off x="936171" y="1575679"/>
            <a:ext cx="10515600" cy="55846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Collected Nov, 2016 reddit data dump from PushShift.io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Selected only subreddits with more than 1,000 submissions by more than 100 different users over November, 2016 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     	[Total subreddits considered: 1,010]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Chose domains to analyse with  &gt; 5,000 posts overall and text-based links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    	[Total domains considered: 11]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Removed submissions made by bots 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     	[Total submissions considered: 2,178,319]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Removed submissions from deleted users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     	[Total User: 858,586]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lvl="1"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358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Domains Considered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53F6CB-178D-47E4-B86D-1EF296F952A3}"/>
              </a:ext>
            </a:extLst>
          </p:cNvPr>
          <p:cNvSpPr txBox="1"/>
          <p:nvPr/>
        </p:nvSpPr>
        <p:spPr>
          <a:xfrm>
            <a:off x="427182" y="1472470"/>
            <a:ext cx="10515600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News Links: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miamiherald.com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washingtonpost.com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theguardian.com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nytimes.com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cnn.com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huffingtonpost.com</a:t>
            </a:r>
          </a:p>
          <a:p>
            <a:pPr lvl="1" algn="just"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5F6D31-C408-428F-8CA9-3847BA8C6323}"/>
              </a:ext>
            </a:extLst>
          </p:cNvPr>
          <p:cNvSpPr/>
          <p:nvPr/>
        </p:nvSpPr>
        <p:spPr>
          <a:xfrm>
            <a:off x="4160982" y="1472470"/>
            <a:ext cx="6096000" cy="3276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Blog Links: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blogspot.com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wordpress.com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Social Media Links: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Twitter.com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Facebook.com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74BFE-26E8-4D87-AE2F-3A7635B63448}"/>
              </a:ext>
            </a:extLst>
          </p:cNvPr>
          <p:cNvSpPr/>
          <p:nvPr/>
        </p:nvSpPr>
        <p:spPr>
          <a:xfrm>
            <a:off x="4160982" y="4426475"/>
            <a:ext cx="6096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Own Content: 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reddit.com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437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Feature Considered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2E69F6-179F-436E-BBD2-2872E0C3A729}"/>
              </a:ext>
            </a:extLst>
          </p:cNvPr>
          <p:cNvSpPr txBox="1"/>
          <p:nvPr/>
        </p:nvSpPr>
        <p:spPr>
          <a:xfrm>
            <a:off x="749871" y="1547043"/>
            <a:ext cx="5577039" cy="58663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Content Based: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Score (Upvotes, Downvotes) received by a submission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Is submission adult content?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Submission Link has Flair tags?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Submission Title Subjectivity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Submission Title Sentiment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Submission Title Length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Self Text Title Length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Submission Title Similarity to Subreddit Language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Submission Title Similarity to Domain Language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lvl="1"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25061-7AA7-409C-9A49-0CDF1FAFE8E3}"/>
              </a:ext>
            </a:extLst>
          </p:cNvPr>
          <p:cNvSpPr/>
          <p:nvPr/>
        </p:nvSpPr>
        <p:spPr>
          <a:xfrm>
            <a:off x="6415238" y="1547043"/>
            <a:ext cx="5577039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Community Based: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Previous post no. of comments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Subreddit Popularity within reddit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User Based: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Popularity in community- Avg. comments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spread- # of unique subreddits and # of unique domains posting 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has Flair tags?</a:t>
            </a:r>
          </a:p>
        </p:txBody>
      </p:sp>
    </p:spTree>
    <p:extLst>
      <p:ext uri="{BB962C8B-B14F-4D97-AF65-F5344CB8AC3E}">
        <p14:creationId xmlns:p14="http://schemas.microsoft.com/office/powerpoint/2010/main" val="253336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Feature Considered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954132-464B-4136-9BE2-07F504D23794}"/>
              </a:ext>
            </a:extLst>
          </p:cNvPr>
          <p:cNvSpPr/>
          <p:nvPr/>
        </p:nvSpPr>
        <p:spPr>
          <a:xfrm>
            <a:off x="838200" y="1690688"/>
            <a:ext cx="6096000" cy="254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Time Based: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Time of Submission (Day and Hour)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Time elapsed since previous submission in subreddit- in domain, by user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Moderation: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# of removed posts in subreddit</a:t>
            </a:r>
          </a:p>
        </p:txBody>
      </p:sp>
    </p:spTree>
    <p:extLst>
      <p:ext uri="{BB962C8B-B14F-4D97-AF65-F5344CB8AC3E}">
        <p14:creationId xmlns:p14="http://schemas.microsoft.com/office/powerpoint/2010/main" val="36487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Distribution across Domains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E8B640B-A751-4E26-87C7-40D2DC4B6B3C}"/>
              </a:ext>
            </a:extLst>
          </p:cNvPr>
          <p:cNvGrpSpPr/>
          <p:nvPr/>
        </p:nvGrpSpPr>
        <p:grpSpPr>
          <a:xfrm>
            <a:off x="5948219" y="1690687"/>
            <a:ext cx="5405582" cy="3592501"/>
            <a:chOff x="2576946" y="1367060"/>
            <a:chExt cx="6801294" cy="45371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38AEB8C-FE0C-4E96-AB84-0DDFDE1B67A9}"/>
                </a:ext>
              </a:extLst>
            </p:cNvPr>
            <p:cNvGrpSpPr/>
            <p:nvPr/>
          </p:nvGrpSpPr>
          <p:grpSpPr>
            <a:xfrm>
              <a:off x="2576946" y="1367060"/>
              <a:ext cx="6801294" cy="2946322"/>
              <a:chOff x="616638" y="1551786"/>
              <a:chExt cx="8142765" cy="3903517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3E6A03EA-2505-4047-A87D-65AB3E7C7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638" y="1551786"/>
                <a:ext cx="2119827" cy="1976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9277665D-5925-4887-8BBA-8E9E0716B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465" y="1551786"/>
                <a:ext cx="2013522" cy="1976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EBAD0D0F-5EB8-4E11-99D4-53CBC975BB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9987" y="1551786"/>
                <a:ext cx="1995894" cy="19228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>
                <a:extLst>
                  <a:ext uri="{FF2B5EF4-FFF2-40B4-BE49-F238E27FC236}">
                    <a16:creationId xmlns:a16="http://schemas.microsoft.com/office/drawing/2014/main" id="{0F7CC6C0-9822-493D-A799-CE3B01DA50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944" y="1555638"/>
                <a:ext cx="1955459" cy="1919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" name="Picture 10">
                <a:extLst>
                  <a:ext uri="{FF2B5EF4-FFF2-40B4-BE49-F238E27FC236}">
                    <a16:creationId xmlns:a16="http://schemas.microsoft.com/office/drawing/2014/main" id="{A5B6EEFE-CC2A-41FA-BC62-BD1CC86265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526" y="3527790"/>
                <a:ext cx="1933613" cy="1927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18085567-A490-414A-BEE7-6376B609E5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465" y="3527790"/>
                <a:ext cx="2049980" cy="1927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6" name="Picture 14">
                <a:extLst>
                  <a:ext uri="{FF2B5EF4-FFF2-40B4-BE49-F238E27FC236}">
                    <a16:creationId xmlns:a16="http://schemas.microsoft.com/office/drawing/2014/main" id="{9F961C71-9D77-43BE-A003-17AD41B21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0204" y="3496007"/>
                <a:ext cx="2033740" cy="19190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8" name="Picture 16">
                <a:extLst>
                  <a:ext uri="{FF2B5EF4-FFF2-40B4-BE49-F238E27FC236}">
                    <a16:creationId xmlns:a16="http://schemas.microsoft.com/office/drawing/2014/main" id="{B4982B5F-1270-4015-8939-52DACA71A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947" y="3496007"/>
                <a:ext cx="1955456" cy="1919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CA2EEDE9-5609-492A-A6DA-8A1DACC09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245" y="4319275"/>
              <a:ext cx="1615062" cy="1584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29E459D7-4130-403A-848A-20A00030A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532" y="4299098"/>
              <a:ext cx="1673270" cy="1584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>
              <a:extLst>
                <a:ext uri="{FF2B5EF4-FFF2-40B4-BE49-F238E27FC236}">
                  <a16:creationId xmlns:a16="http://schemas.microsoft.com/office/drawing/2014/main" id="{3DC2D1C5-3149-4EC9-BC8C-69E1F1C75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1913" y="4299097"/>
              <a:ext cx="1673017" cy="1605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>
              <a:extLst>
                <a:ext uri="{FF2B5EF4-FFF2-40B4-BE49-F238E27FC236}">
                  <a16:creationId xmlns:a16="http://schemas.microsoft.com/office/drawing/2014/main" id="{D6099A1E-E76A-433E-B3EA-58262203B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4024" y="4271037"/>
              <a:ext cx="1664216" cy="1633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A476A8-6435-4348-BA75-BDE72ED462FE}"/>
              </a:ext>
            </a:extLst>
          </p:cNvPr>
          <p:cNvGrpSpPr/>
          <p:nvPr/>
        </p:nvGrpSpPr>
        <p:grpSpPr>
          <a:xfrm>
            <a:off x="1169207" y="1736860"/>
            <a:ext cx="4434807" cy="1642687"/>
            <a:chOff x="840757" y="2109506"/>
            <a:chExt cx="6808583" cy="2557276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6C5A6CF8-36C0-4013-B0E2-F81F600D4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57" y="2191218"/>
              <a:ext cx="3331975" cy="247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4356378B-0C12-4515-8D35-DEC29DE92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146" y="2109506"/>
              <a:ext cx="3345194" cy="2557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31DA8B12-820D-4398-A0C5-1D41F56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06" y="3640501"/>
            <a:ext cx="2214924" cy="164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7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FEA5-545F-48FD-A664-FB30CFA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Analysis 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9FBB10-FA84-4A42-B1DF-4C012896B7CA}"/>
              </a:ext>
            </a:extLst>
          </p:cNvPr>
          <p:cNvCxnSpPr>
            <a:cxnSpLocks/>
          </p:cNvCxnSpPr>
          <p:nvPr/>
        </p:nvCxnSpPr>
        <p:spPr>
          <a:xfrm>
            <a:off x="275208" y="6239490"/>
            <a:ext cx="11594237" cy="0"/>
          </a:xfrm>
          <a:prstGeom prst="line">
            <a:avLst/>
          </a:prstGeom>
          <a:ln w="19050">
            <a:solidFill>
              <a:srgbClr val="00306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uoft department of computer science">
            <a:extLst>
              <a:ext uri="{FF2B5EF4-FFF2-40B4-BE49-F238E27FC236}">
                <a16:creationId xmlns:a16="http://schemas.microsoft.com/office/drawing/2014/main" id="{67F454FC-FB88-4569-AEAD-B9C735A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8" y="6295476"/>
            <a:ext cx="2222716" cy="4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35B0F-BB1A-4C07-A761-68FA1BE4F33F}"/>
              </a:ext>
            </a:extLst>
          </p:cNvPr>
          <p:cNvSpPr txBox="1"/>
          <p:nvPr/>
        </p:nvSpPr>
        <p:spPr>
          <a:xfrm>
            <a:off x="838200" y="1614196"/>
            <a:ext cx="10862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Identified number of comments a submission receives as an indication of it’s popularity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Initial distribution suggests a large number of submissions receive very few comments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Text Polarity and Subjectivity: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Simple bag of words approach, averaging out word polarity and subjectivity scores from corpus, using TextBlob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Content Similarity: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Computed by transforming pre-processed title content into feature vectors using Doc2Vec (a combination of DM and DBOW model)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Further performed PCA to identify if the dimensionality of feature space could be reduced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Computed subreddit2Vec and domain2Vec as average of feature vectors of submissions in respective subreddits and domains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Cosine similarity measure between submission vector and subreddit vector for similarity to submissions in subreddit and likewise for domain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24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1793</Words>
  <Application>Microsoft Office PowerPoint</Application>
  <PresentationFormat>Widescreen</PresentationFormat>
  <Paragraphs>329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Office Theme</vt:lpstr>
      <vt:lpstr>CSC 2552-  Topics in Computational Social Science</vt:lpstr>
      <vt:lpstr>Agenda</vt:lpstr>
      <vt:lpstr>Research Question</vt:lpstr>
      <vt:lpstr>Data Collection</vt:lpstr>
      <vt:lpstr>Domains Considered</vt:lpstr>
      <vt:lpstr>Feature Considered</vt:lpstr>
      <vt:lpstr>Feature Considered</vt:lpstr>
      <vt:lpstr>Distribution across Domains</vt:lpstr>
      <vt:lpstr>Analysis Methodology</vt:lpstr>
      <vt:lpstr>Analysis Methodology</vt:lpstr>
      <vt:lpstr>Analysis and Results- Content</vt:lpstr>
      <vt:lpstr>Analysis and Results- Content</vt:lpstr>
      <vt:lpstr>Analysis and Results- Community</vt:lpstr>
      <vt:lpstr>Analysis and Results- User</vt:lpstr>
      <vt:lpstr>Analysis and Results- Time</vt:lpstr>
      <vt:lpstr>Analysis and Results- Moderation</vt:lpstr>
      <vt:lpstr>Analysis and Results- Performance Evaluation</vt:lpstr>
      <vt:lpstr>Analysis and Results- Feature Matrix</vt:lpstr>
      <vt:lpstr>Limitations of Study</vt:lpstr>
      <vt:lpstr>Work to be done</vt:lpstr>
      <vt:lpstr>Appendix: Backup Graphs and Analysis</vt:lpstr>
      <vt:lpstr>Text Length distribution</vt:lpstr>
      <vt:lpstr>PCA on Doc2Vec feature vector matrix</vt:lpstr>
      <vt:lpstr>PCA on Doc2Vec feature vector matrix</vt:lpstr>
      <vt:lpstr>Analysis and Results- Performance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2552-  Topics in Computational Social Science</dc:title>
  <dc:creator> </dc:creator>
  <cp:lastModifiedBy> </cp:lastModifiedBy>
  <cp:revision>291</cp:revision>
  <dcterms:created xsi:type="dcterms:W3CDTF">2019-03-26T22:20:34Z</dcterms:created>
  <dcterms:modified xsi:type="dcterms:W3CDTF">2019-03-28T18:46:57Z</dcterms:modified>
</cp:coreProperties>
</file>