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1"/>
  </p:notesMasterIdLst>
  <p:sldIdLst>
    <p:sldId id="256" r:id="rId2"/>
    <p:sldId id="257" r:id="rId3"/>
    <p:sldId id="258" r:id="rId4"/>
    <p:sldId id="259" r:id="rId5"/>
    <p:sldId id="286" r:id="rId6"/>
    <p:sldId id="260" r:id="rId7"/>
    <p:sldId id="272" r:id="rId8"/>
    <p:sldId id="276" r:id="rId9"/>
    <p:sldId id="273" r:id="rId10"/>
    <p:sldId id="277" r:id="rId11"/>
    <p:sldId id="274" r:id="rId12"/>
    <p:sldId id="278" r:id="rId13"/>
    <p:sldId id="275" r:id="rId14"/>
    <p:sldId id="262" r:id="rId15"/>
    <p:sldId id="280" r:id="rId16"/>
    <p:sldId id="282" r:id="rId17"/>
    <p:sldId id="283" r:id="rId18"/>
    <p:sldId id="285"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EDFB-5E8A-47AC-9E57-7B9A6E68BB2E}" type="datetimeFigureOut">
              <a:rPr lang="en-IN" smtClean="0"/>
              <a:t>05-01-2021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38A16-7AD7-41C3-8D4F-612FEE03794E}" type="slidenum">
              <a:rPr lang="en-IN" smtClean="0"/>
              <a:t>‹#›</a:t>
            </a:fld>
            <a:endParaRPr lang="en-IN"/>
          </a:p>
        </p:txBody>
      </p:sp>
    </p:spTree>
    <p:extLst>
      <p:ext uri="{BB962C8B-B14F-4D97-AF65-F5344CB8AC3E}">
        <p14:creationId xmlns:p14="http://schemas.microsoft.com/office/powerpoint/2010/main" val="361200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6250-56CA-4E4E-A7BD-D8D9E9C16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31CE25-BFF0-4400-9925-3D31EC807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01EE68-BA9F-420E-B9B0-8829EF5EE060}"/>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5" name="Footer Placeholder 4">
            <a:extLst>
              <a:ext uri="{FF2B5EF4-FFF2-40B4-BE49-F238E27FC236}">
                <a16:creationId xmlns:a16="http://schemas.microsoft.com/office/drawing/2014/main" id="{BB6A79BA-EBEB-4CA2-B07A-A6B4F861BD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742EE2-D16C-41CA-A470-41A34C032489}"/>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32747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49D0-9873-4DE6-9E15-4981DE3BA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CEF30D-423B-4517-994F-A54E42042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9DBF7-DA31-4292-96A5-946A462EB52B}"/>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5" name="Footer Placeholder 4">
            <a:extLst>
              <a:ext uri="{FF2B5EF4-FFF2-40B4-BE49-F238E27FC236}">
                <a16:creationId xmlns:a16="http://schemas.microsoft.com/office/drawing/2014/main" id="{96E86984-20EF-4F64-A2BF-6DAD3B7692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A42A7D-4D13-40D9-8636-A547F09C7BD2}"/>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10370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5D78F-4AB8-4B67-9A50-DFFD08F2C3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5992-0EAB-4BDD-81D1-F17332955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F09C5-7C94-4817-885F-698EDF522A13}"/>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5" name="Footer Placeholder 4">
            <a:extLst>
              <a:ext uri="{FF2B5EF4-FFF2-40B4-BE49-F238E27FC236}">
                <a16:creationId xmlns:a16="http://schemas.microsoft.com/office/drawing/2014/main" id="{B50A5A21-AB1E-45BE-90D8-F1AF66E187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DE2A2F-4CA2-4DCE-98A7-CAC3869ABAE9}"/>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05402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F186-C626-47F1-803C-E263B2949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BE50A-A0E9-44C8-A308-B7E28E97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92E9D-4A82-4F38-92AE-59A90706AADC}"/>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5" name="Footer Placeholder 4">
            <a:extLst>
              <a:ext uri="{FF2B5EF4-FFF2-40B4-BE49-F238E27FC236}">
                <a16:creationId xmlns:a16="http://schemas.microsoft.com/office/drawing/2014/main" id="{47F0B421-E2BF-4148-AB0B-63B4301A7B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5E2835E-D1B8-4763-8916-6DCB4F6B9014}"/>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167673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571D-54C9-4A33-ACC8-3E718F97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0F4358-E06D-4A7D-ACEB-B976C334A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67CE5-931D-4DFD-93E2-38A99198A9ED}"/>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5" name="Footer Placeholder 4">
            <a:extLst>
              <a:ext uri="{FF2B5EF4-FFF2-40B4-BE49-F238E27FC236}">
                <a16:creationId xmlns:a16="http://schemas.microsoft.com/office/drawing/2014/main" id="{0818BB34-ABA0-4611-8EEE-C7E0F80A629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84C66F-8457-4154-87D0-E6F4D42893E8}"/>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114762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6C6B-D8CC-4E5F-89B1-CEC2787F20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C1EAB-42CC-4CA1-8FB5-EE1F30F865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257902-DD5E-46C9-9A1E-EEC1D7560E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509724-0FE5-48A1-9AC4-C872C16AE580}"/>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6" name="Footer Placeholder 5">
            <a:extLst>
              <a:ext uri="{FF2B5EF4-FFF2-40B4-BE49-F238E27FC236}">
                <a16:creationId xmlns:a16="http://schemas.microsoft.com/office/drawing/2014/main" id="{39A6B0A3-FB76-4C78-85C9-7279EF5CB7A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536618A-8122-4105-A097-82B166E8C7F7}"/>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74204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BC73-6860-4707-8D93-56CE0C79DB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49D95E-EF34-4ACC-9C27-8C6EB7BD2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813CC-ED63-45F7-BC8D-A069845AA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7E0D55-40D0-4148-84C9-DC556524A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2FAA7-A4D8-448C-94D3-FDF4300D6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1A9E35-601C-4CE7-8AC8-0A48F4B129A8}"/>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8" name="Footer Placeholder 7">
            <a:extLst>
              <a:ext uri="{FF2B5EF4-FFF2-40B4-BE49-F238E27FC236}">
                <a16:creationId xmlns:a16="http://schemas.microsoft.com/office/drawing/2014/main" id="{784C9BDF-CF50-4162-A723-86E68F13AD6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CB443E2-77E5-4DBE-B114-407816AEFDF6}"/>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70338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D61-6E5C-4B86-B82A-D24528CE7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5D7BC3-9774-4CEE-AD52-21D653E3FA46}"/>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4" name="Footer Placeholder 3">
            <a:extLst>
              <a:ext uri="{FF2B5EF4-FFF2-40B4-BE49-F238E27FC236}">
                <a16:creationId xmlns:a16="http://schemas.microsoft.com/office/drawing/2014/main" id="{EC5EA208-B9CE-427E-86D6-8648BA114D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B79DF9A-F940-4C8C-B5BC-52ED1493E3EA}"/>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18241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F2745-B7BB-4046-B2B6-4FE7B4256AC2}"/>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3" name="Footer Placeholder 2">
            <a:extLst>
              <a:ext uri="{FF2B5EF4-FFF2-40B4-BE49-F238E27FC236}">
                <a16:creationId xmlns:a16="http://schemas.microsoft.com/office/drawing/2014/main" id="{EFDE5CF9-962C-4298-87B3-DBB4AA696A1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638A4F4-F561-4DD0-9D16-262748B179CF}"/>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39977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C5E6-73EA-49FF-9D52-DA50E07D4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1707A8-CC7E-4007-BBE7-5D42C0102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28A587-D4C2-4E43-BB4E-F3501F8E6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66BCA-A8D7-470E-85D4-15BEB8586824}"/>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6" name="Footer Placeholder 5">
            <a:extLst>
              <a:ext uri="{FF2B5EF4-FFF2-40B4-BE49-F238E27FC236}">
                <a16:creationId xmlns:a16="http://schemas.microsoft.com/office/drawing/2014/main" id="{0896D550-D58A-4E41-AAB0-D10550A248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ED3255D-B1F0-4535-B9EB-E709E5ED0B1C}"/>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67422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FB50-E07F-4344-A9DE-FC2834D0C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A15769-F6E7-420B-B193-A12D0F532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F27F319-F8E7-42CF-A5CF-50BDD4DB4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CD539-0811-49D7-9849-867A14513EAA}"/>
              </a:ext>
            </a:extLst>
          </p:cNvPr>
          <p:cNvSpPr>
            <a:spLocks noGrp="1"/>
          </p:cNvSpPr>
          <p:nvPr>
            <p:ph type="dt" sz="half" idx="10"/>
          </p:nvPr>
        </p:nvSpPr>
        <p:spPr/>
        <p:txBody>
          <a:bodyPr/>
          <a:lstStyle/>
          <a:p>
            <a:fld id="{C4048EFF-4F87-4E69-B183-4BFD8BE8A6C1}" type="datetimeFigureOut">
              <a:rPr lang="en-IN" smtClean="0"/>
              <a:t>05-01-2021</a:t>
            </a:fld>
            <a:endParaRPr lang="en-IN" dirty="0"/>
          </a:p>
        </p:txBody>
      </p:sp>
      <p:sp>
        <p:nvSpPr>
          <p:cNvPr id="6" name="Footer Placeholder 5">
            <a:extLst>
              <a:ext uri="{FF2B5EF4-FFF2-40B4-BE49-F238E27FC236}">
                <a16:creationId xmlns:a16="http://schemas.microsoft.com/office/drawing/2014/main" id="{AE9C8378-4A6F-457E-B313-BAE791B813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CC7EDB7-FA38-42F2-8412-6231053BA16C}"/>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95246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57BAE-49E0-49B6-AEF6-F4E2C264C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FF4CA-0BE0-41A4-939A-1B3AFE06B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E7DCF-4C0E-4AAA-B8EB-DFFA29B6D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48EFF-4F87-4E69-B183-4BFD8BE8A6C1}" type="datetimeFigureOut">
              <a:rPr lang="en-IN" smtClean="0"/>
              <a:t>05-01-2021</a:t>
            </a:fld>
            <a:endParaRPr lang="en-IN" dirty="0"/>
          </a:p>
        </p:txBody>
      </p:sp>
      <p:sp>
        <p:nvSpPr>
          <p:cNvPr id="5" name="Footer Placeholder 4">
            <a:extLst>
              <a:ext uri="{FF2B5EF4-FFF2-40B4-BE49-F238E27FC236}">
                <a16:creationId xmlns:a16="http://schemas.microsoft.com/office/drawing/2014/main" id="{06547C9B-211B-4EA8-A533-962128730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6B1E242-9A28-45BC-B329-83CACCE91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E952B-1CFB-419F-9922-5A330425E9E6}" type="slidenum">
              <a:rPr lang="en-IN" smtClean="0"/>
              <a:t>‹#›</a:t>
            </a:fld>
            <a:endParaRPr lang="en-IN" dirty="0"/>
          </a:p>
        </p:txBody>
      </p:sp>
    </p:spTree>
    <p:extLst>
      <p:ext uri="{BB962C8B-B14F-4D97-AF65-F5344CB8AC3E}">
        <p14:creationId xmlns:p14="http://schemas.microsoft.com/office/powerpoint/2010/main" val="110843412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03FE-E36C-4E1F-8837-0A336BA9E38B}"/>
              </a:ext>
            </a:extLst>
          </p:cNvPr>
          <p:cNvSpPr>
            <a:spLocks noGrp="1"/>
          </p:cNvSpPr>
          <p:nvPr>
            <p:ph type="ctrTitle"/>
          </p:nvPr>
        </p:nvSpPr>
        <p:spPr>
          <a:xfrm>
            <a:off x="1523999" y="1479411"/>
            <a:ext cx="9144000" cy="2387600"/>
          </a:xfrm>
        </p:spPr>
        <p:txBody>
          <a:bodyPr>
            <a:normAutofit fontScale="90000"/>
          </a:bodyPr>
          <a:lstStyle/>
          <a:p>
            <a:r>
              <a:rPr lang="en-GB" dirty="0"/>
              <a:t>Software Effort Estimation Using Machine Learning Techniques</a:t>
            </a:r>
            <a:endParaRPr lang="en-IN" dirty="0"/>
          </a:p>
        </p:txBody>
      </p:sp>
      <p:sp>
        <p:nvSpPr>
          <p:cNvPr id="3" name="Subtitle 2">
            <a:extLst>
              <a:ext uri="{FF2B5EF4-FFF2-40B4-BE49-F238E27FC236}">
                <a16:creationId xmlns:a16="http://schemas.microsoft.com/office/drawing/2014/main" id="{7F49DBBA-9B5A-40BC-9728-BE22F651753E}"/>
              </a:ext>
            </a:extLst>
          </p:cNvPr>
          <p:cNvSpPr>
            <a:spLocks noGrp="1"/>
          </p:cNvSpPr>
          <p:nvPr>
            <p:ph type="subTitle" idx="1"/>
          </p:nvPr>
        </p:nvSpPr>
        <p:spPr>
          <a:xfrm>
            <a:off x="7010399" y="4808745"/>
            <a:ext cx="4810539" cy="1655762"/>
          </a:xfrm>
        </p:spPr>
        <p:txBody>
          <a:bodyPr>
            <a:normAutofit fontScale="92500" lnSpcReduction="10000"/>
          </a:bodyPr>
          <a:lstStyle/>
          <a:p>
            <a:pPr algn="l"/>
            <a:r>
              <a:rPr lang="en-GB" dirty="0"/>
              <a:t>Presented by:</a:t>
            </a:r>
          </a:p>
          <a:p>
            <a:pPr algn="l"/>
            <a:r>
              <a:rPr lang="en-GB" dirty="0"/>
              <a:t>B P Gayathri Ananya (ENG17CS0047)</a:t>
            </a:r>
          </a:p>
          <a:p>
            <a:pPr algn="l"/>
            <a:r>
              <a:rPr lang="en-GB" dirty="0"/>
              <a:t>Bharat Nilam (ENG17CS0050)</a:t>
            </a:r>
          </a:p>
          <a:p>
            <a:pPr algn="l"/>
            <a:r>
              <a:rPr lang="en-GB" dirty="0"/>
              <a:t>Chirag P D (ENG17CS0059)</a:t>
            </a:r>
          </a:p>
          <a:p>
            <a:pPr algn="r"/>
            <a:endParaRPr lang="en-IN" dirty="0"/>
          </a:p>
        </p:txBody>
      </p:sp>
      <p:sp>
        <p:nvSpPr>
          <p:cNvPr id="4" name="TextBox 3">
            <a:extLst>
              <a:ext uri="{FF2B5EF4-FFF2-40B4-BE49-F238E27FC236}">
                <a16:creationId xmlns:a16="http://schemas.microsoft.com/office/drawing/2014/main" id="{13E11B61-55A3-46DA-AFCF-239881F956BC}"/>
              </a:ext>
            </a:extLst>
          </p:cNvPr>
          <p:cNvSpPr txBox="1"/>
          <p:nvPr/>
        </p:nvSpPr>
        <p:spPr>
          <a:xfrm>
            <a:off x="4602706" y="742122"/>
            <a:ext cx="2986587" cy="461665"/>
          </a:xfrm>
          <a:prstGeom prst="rect">
            <a:avLst/>
          </a:prstGeom>
          <a:noFill/>
        </p:spPr>
        <p:txBody>
          <a:bodyPr wrap="none" rtlCol="0">
            <a:spAutoFit/>
          </a:bodyPr>
          <a:lstStyle/>
          <a:p>
            <a:r>
              <a:rPr lang="en-GB" sz="2400" dirty="0"/>
              <a:t>Major Project Seminar</a:t>
            </a:r>
            <a:endParaRPr lang="en-IN" sz="2400" dirty="0"/>
          </a:p>
        </p:txBody>
      </p:sp>
      <p:sp>
        <p:nvSpPr>
          <p:cNvPr id="5" name="TextBox 4">
            <a:extLst>
              <a:ext uri="{FF2B5EF4-FFF2-40B4-BE49-F238E27FC236}">
                <a16:creationId xmlns:a16="http://schemas.microsoft.com/office/drawing/2014/main" id="{0C81F68A-8D86-47DF-8E78-CD4E41172FA0}"/>
              </a:ext>
            </a:extLst>
          </p:cNvPr>
          <p:cNvSpPr txBox="1"/>
          <p:nvPr/>
        </p:nvSpPr>
        <p:spPr>
          <a:xfrm>
            <a:off x="1126435" y="5251905"/>
            <a:ext cx="3135345" cy="769441"/>
          </a:xfrm>
          <a:prstGeom prst="rect">
            <a:avLst/>
          </a:prstGeom>
          <a:noFill/>
        </p:spPr>
        <p:txBody>
          <a:bodyPr wrap="none" rtlCol="0">
            <a:spAutoFit/>
          </a:bodyPr>
          <a:lstStyle/>
          <a:p>
            <a:r>
              <a:rPr lang="en-GB" sz="2200" dirty="0"/>
              <a:t>Under the guidance of:</a:t>
            </a:r>
          </a:p>
          <a:p>
            <a:r>
              <a:rPr lang="en-GB" sz="2200" dirty="0" err="1"/>
              <a:t>Dr.</a:t>
            </a:r>
            <a:r>
              <a:rPr lang="en-GB" sz="2200" dirty="0"/>
              <a:t> </a:t>
            </a:r>
            <a:r>
              <a:rPr lang="en-GB" sz="2200" dirty="0" err="1"/>
              <a:t>Shyamsundar</a:t>
            </a:r>
            <a:r>
              <a:rPr lang="en-GB" sz="2200" dirty="0"/>
              <a:t> </a:t>
            </a:r>
            <a:r>
              <a:rPr lang="en-GB" sz="2200" dirty="0" err="1"/>
              <a:t>Pandeya</a:t>
            </a:r>
            <a:endParaRPr lang="en-IN" sz="2200" dirty="0"/>
          </a:p>
        </p:txBody>
      </p:sp>
    </p:spTree>
    <p:extLst>
      <p:ext uri="{BB962C8B-B14F-4D97-AF65-F5344CB8AC3E}">
        <p14:creationId xmlns:p14="http://schemas.microsoft.com/office/powerpoint/2010/main" val="175391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pPr marL="0" indent="0">
              <a:buNone/>
            </a:pPr>
            <a:r>
              <a:rPr lang="en-GB" sz="1800" dirty="0"/>
              <a:t>Let n be the number of training samples and p be the  desired confidence level. </a:t>
            </a:r>
          </a:p>
          <a:p>
            <a:pPr marL="0" indent="0">
              <a:buNone/>
            </a:pPr>
            <a:r>
              <a:rPr lang="en-GB" sz="1800" dirty="0"/>
              <a:t>For very large error collections  and moderate values of p, n x p values should be  discarded from each extreme in order to build the  confidence intervals. For smaller samples, however, the  recommended amount to be discarded from each extreme  is n x p - 1 [10]. If the result is a real number it should be  truncated. p is the fraction of probability in each tail of the  distribution function.  </a:t>
            </a:r>
          </a:p>
          <a:p>
            <a:pPr marL="0" indent="0">
              <a:buNone/>
            </a:pPr>
            <a:r>
              <a:rPr lang="en-GB" sz="1800" dirty="0"/>
              <a:t>The process used to build robust confidence intervals  can be divided in six stages, described below: </a:t>
            </a:r>
          </a:p>
          <a:p>
            <a:pPr marL="514350" indent="-514350">
              <a:buFont typeface="+mj-lt"/>
              <a:buAutoNum type="arabicPeriod"/>
            </a:pPr>
            <a:r>
              <a:rPr lang="en-GB" sz="1800" dirty="0"/>
              <a:t>Train a regression model using n projects;  </a:t>
            </a:r>
          </a:p>
          <a:p>
            <a:pPr marL="514350" indent="-514350">
              <a:buFont typeface="+mj-lt"/>
              <a:buAutoNum type="arabicPeriod"/>
            </a:pPr>
            <a:r>
              <a:rPr lang="en-GB" sz="1800" dirty="0"/>
              <a:t>Obtain the collection of n errors;  </a:t>
            </a:r>
          </a:p>
          <a:p>
            <a:pPr marL="514350" indent="-514350">
              <a:buFont typeface="+mj-lt"/>
              <a:buAutoNum type="arabicPeriod"/>
            </a:pPr>
            <a:r>
              <a:rPr lang="en-GB" sz="1800" dirty="0"/>
              <a:t>Sort the collection of errors in ascending order;  </a:t>
            </a:r>
          </a:p>
          <a:p>
            <a:pPr marL="514350" indent="-514350">
              <a:buFont typeface="+mj-lt"/>
              <a:buAutoNum type="arabicPeriod"/>
            </a:pPr>
            <a:r>
              <a:rPr lang="en-GB" sz="1800" dirty="0"/>
              <a:t>Calculate the fraction of probability;  </a:t>
            </a:r>
          </a:p>
          <a:p>
            <a:pPr marL="514350" indent="-514350">
              <a:buFont typeface="+mj-lt"/>
              <a:buAutoNum type="arabicPeriod"/>
            </a:pPr>
            <a:r>
              <a:rPr lang="en-GB" sz="1800" dirty="0"/>
              <a:t>Discard (n x p – 1) errors from each extreme of the  collection of errors;  </a:t>
            </a:r>
          </a:p>
          <a:p>
            <a:pPr marL="514350" indent="-514350">
              <a:buFont typeface="+mj-lt"/>
              <a:buAutoNum type="arabicPeriod"/>
            </a:pPr>
            <a:r>
              <a:rPr lang="en-GB" sz="1800" dirty="0"/>
              <a:t>Obtain robust confidence intervals for future  predictions.</a:t>
            </a:r>
            <a:endParaRPr lang="en-IN" sz="1800" dirty="0"/>
          </a:p>
        </p:txBody>
      </p:sp>
      <p:sp>
        <p:nvSpPr>
          <p:cNvPr id="6" name="Title 1">
            <a:extLst>
              <a:ext uri="{FF2B5EF4-FFF2-40B4-BE49-F238E27FC236}">
                <a16:creationId xmlns:a16="http://schemas.microsoft.com/office/drawing/2014/main" id="{6CD365E7-F4DC-4FCB-BB17-BC673600F275}"/>
              </a:ext>
            </a:extLst>
          </p:cNvPr>
          <p:cNvSpPr>
            <a:spLocks noGrp="1"/>
          </p:cNvSpPr>
          <p:nvPr>
            <p:ph type="title"/>
          </p:nvPr>
        </p:nvSpPr>
        <p:spPr>
          <a:xfrm>
            <a:off x="838200" y="313634"/>
            <a:ext cx="10515600" cy="734805"/>
          </a:xfrm>
        </p:spPr>
        <p:txBody>
          <a:bodyPr>
            <a:normAutofit fontScale="90000"/>
          </a:bodyPr>
          <a:lstStyle/>
          <a:p>
            <a:r>
              <a:rPr lang="en-GB" sz="3200" b="1" dirty="0"/>
              <a:t>Software Effort Estimation using Machine Learning Techniques with Robust Confidence Intervals</a:t>
            </a:r>
            <a:endParaRPr lang="en-IN" sz="6600" b="1" dirty="0"/>
          </a:p>
        </p:txBody>
      </p:sp>
      <p:sp>
        <p:nvSpPr>
          <p:cNvPr id="7" name="TextBox 6">
            <a:extLst>
              <a:ext uri="{FF2B5EF4-FFF2-40B4-BE49-F238E27FC236}">
                <a16:creationId xmlns:a16="http://schemas.microsoft.com/office/drawing/2014/main" id="{494601AC-2F6A-4E7D-9320-208D651DAD1C}"/>
              </a:ext>
            </a:extLst>
          </p:cNvPr>
          <p:cNvSpPr txBox="1"/>
          <p:nvPr/>
        </p:nvSpPr>
        <p:spPr>
          <a:xfrm>
            <a:off x="599661" y="1048439"/>
            <a:ext cx="11477822" cy="369332"/>
          </a:xfrm>
          <a:prstGeom prst="rect">
            <a:avLst/>
          </a:prstGeom>
          <a:noFill/>
        </p:spPr>
        <p:txBody>
          <a:bodyPr wrap="none" rtlCol="0">
            <a:spAutoFit/>
          </a:bodyPr>
          <a:lstStyle/>
          <a:p>
            <a:r>
              <a:rPr lang="en-IN" sz="1800" dirty="0" err="1"/>
              <a:t>Petrônio</a:t>
            </a:r>
            <a:r>
              <a:rPr lang="en-IN" sz="1800" dirty="0"/>
              <a:t> L. Braga, </a:t>
            </a:r>
            <a:r>
              <a:rPr lang="pt-BR" sz="1800" dirty="0"/>
              <a:t>Adriano Lorena Inácio de Oliveira and Silvio Meira (2007) </a:t>
            </a:r>
            <a:r>
              <a:rPr lang="en-GB" sz="1800" dirty="0"/>
              <a:t>Conference Paper DOI: 10.1109/HIS.2007.56</a:t>
            </a:r>
            <a:endParaRPr lang="en-IN" dirty="0"/>
          </a:p>
        </p:txBody>
      </p:sp>
    </p:spTree>
    <p:extLst>
      <p:ext uri="{BB962C8B-B14F-4D97-AF65-F5344CB8AC3E}">
        <p14:creationId xmlns:p14="http://schemas.microsoft.com/office/powerpoint/2010/main" val="415548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r>
              <a:rPr lang="en-GB" sz="1800" dirty="0"/>
              <a:t>Context Managers usually want to pre-estimate the effort of a new project for reasonably dividing their limited resources. In reality, it is common practice to train a prediction model based on effort datasets to predict the effort required by a project. Sufficient data is the basis for training a good estimator, yet most of the data owners are unwilling to share their closed source project (CSP) effort data due to the privacy concerns, which means that we can only obtain a small number of effort data. Effort estimator built on the limited data usually cannot satisfy the practical requirement. </a:t>
            </a:r>
          </a:p>
          <a:p>
            <a:pPr marL="0" indent="0">
              <a:buNone/>
            </a:pPr>
            <a:endParaRPr lang="en-GB" sz="1800" dirty="0"/>
          </a:p>
          <a:p>
            <a:r>
              <a:rPr lang="en-GB" sz="1800" dirty="0"/>
              <a:t>The aim of this article is to provide a method which can be used to collect sufficient data for solving the problem of lack of training data when building an effort estimation model. </a:t>
            </a:r>
            <a:endParaRPr lang="en-IN" sz="1800" dirty="0"/>
          </a:p>
        </p:txBody>
      </p:sp>
      <p:sp>
        <p:nvSpPr>
          <p:cNvPr id="6" name="Title 1">
            <a:extLst>
              <a:ext uri="{FF2B5EF4-FFF2-40B4-BE49-F238E27FC236}">
                <a16:creationId xmlns:a16="http://schemas.microsoft.com/office/drawing/2014/main" id="{CE7E2013-DD0C-45DD-9B50-FCD25CADF5BA}"/>
              </a:ext>
            </a:extLst>
          </p:cNvPr>
          <p:cNvSpPr txBox="1">
            <a:spLocks/>
          </p:cNvSpPr>
          <p:nvPr/>
        </p:nvSpPr>
        <p:spPr>
          <a:xfrm>
            <a:off x="838200" y="313634"/>
            <a:ext cx="10515600" cy="73480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t>Software effort estimation based on open source projects: Case study of GitHub</a:t>
            </a:r>
            <a:endParaRPr lang="en-IN" sz="6600" b="1" dirty="0"/>
          </a:p>
        </p:txBody>
      </p:sp>
      <p:sp>
        <p:nvSpPr>
          <p:cNvPr id="7" name="TextBox 6">
            <a:extLst>
              <a:ext uri="{FF2B5EF4-FFF2-40B4-BE49-F238E27FC236}">
                <a16:creationId xmlns:a16="http://schemas.microsoft.com/office/drawing/2014/main" id="{05A28D3F-8D38-4186-87AF-6A7B7DCDB5EC}"/>
              </a:ext>
            </a:extLst>
          </p:cNvPr>
          <p:cNvSpPr txBox="1"/>
          <p:nvPr/>
        </p:nvSpPr>
        <p:spPr>
          <a:xfrm>
            <a:off x="838200" y="1067700"/>
            <a:ext cx="7145546" cy="369332"/>
          </a:xfrm>
          <a:prstGeom prst="rect">
            <a:avLst/>
          </a:prstGeom>
          <a:noFill/>
        </p:spPr>
        <p:txBody>
          <a:bodyPr wrap="none" rtlCol="0">
            <a:spAutoFit/>
          </a:bodyPr>
          <a:lstStyle/>
          <a:p>
            <a:r>
              <a:rPr lang="en-GB" sz="1800" dirty="0"/>
              <a:t>Qi F, Jing XY, Zhu X, </a:t>
            </a:r>
            <a:r>
              <a:rPr lang="en-GB" sz="1800" dirty="0" err="1"/>
              <a:t>Xie</a:t>
            </a:r>
            <a:r>
              <a:rPr lang="en-GB" sz="1800" dirty="0"/>
              <a:t> X, Xu B, Ying S (2017) Inf </a:t>
            </a:r>
            <a:r>
              <a:rPr lang="en-GB" sz="1800" dirty="0" err="1"/>
              <a:t>Softw</a:t>
            </a:r>
            <a:r>
              <a:rPr lang="en-GB" sz="1800" dirty="0"/>
              <a:t> </a:t>
            </a:r>
            <a:r>
              <a:rPr lang="en-GB" sz="1800" dirty="0" err="1"/>
              <a:t>Technol</a:t>
            </a:r>
            <a:r>
              <a:rPr lang="en-GB" sz="1800" dirty="0"/>
              <a:t> 92:147–157</a:t>
            </a:r>
            <a:endParaRPr lang="en-IN" dirty="0"/>
          </a:p>
        </p:txBody>
      </p:sp>
    </p:spTree>
    <p:extLst>
      <p:ext uri="{BB962C8B-B14F-4D97-AF65-F5344CB8AC3E}">
        <p14:creationId xmlns:p14="http://schemas.microsoft.com/office/powerpoint/2010/main" val="848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pPr marL="0" indent="0">
              <a:buNone/>
            </a:pPr>
            <a:r>
              <a:rPr lang="en-GB" sz="1800" b="1" dirty="0"/>
              <a:t>Method </a:t>
            </a:r>
            <a:r>
              <a:rPr lang="en-GB" sz="1800" dirty="0"/>
              <a:t>- Propose to mine GitHub to collect sufficient and diverse real-life effort data for effort estimation. Specifically, demonstrate the feasibility of cost metrics (including functional point analysis and personnel factors). In particular, design a quantitative method for evaluating the personnel metrics based on GitHub data. Then, design a sample incremental approach based on AdaBoost and Classification And Regression Tree (ABCART) to make the collected dataset's own dynamic expansion capability.</a:t>
            </a:r>
          </a:p>
          <a:p>
            <a:pPr marL="0" indent="0">
              <a:buNone/>
            </a:pPr>
            <a:endParaRPr lang="en-GB" sz="1800" dirty="0"/>
          </a:p>
          <a:p>
            <a:pPr marL="0" indent="0">
              <a:buNone/>
            </a:pPr>
            <a:r>
              <a:rPr lang="en-GB" sz="1800" b="1" dirty="0"/>
              <a:t>Results </a:t>
            </a:r>
            <a:r>
              <a:rPr lang="en-GB" sz="1800" dirty="0"/>
              <a:t>- Experimental results on the collected dataset show that: </a:t>
            </a:r>
          </a:p>
          <a:p>
            <a:pPr marL="514350" indent="-514350">
              <a:buFont typeface="+mj-lt"/>
              <a:buAutoNum type="arabicPeriod"/>
            </a:pPr>
            <a:r>
              <a:rPr lang="en-GB" sz="1800" dirty="0"/>
              <a:t>the personnel factor is helpful for improving the performance of the effort estimation. </a:t>
            </a:r>
          </a:p>
          <a:p>
            <a:pPr marL="514350" indent="-514350">
              <a:buFont typeface="+mj-lt"/>
              <a:buAutoNum type="arabicPeriod"/>
            </a:pPr>
            <a:r>
              <a:rPr lang="en-GB" sz="1800" dirty="0"/>
              <a:t>the proposed ABCART algorithm can increase the samples of the collected dataset online. </a:t>
            </a:r>
          </a:p>
          <a:p>
            <a:pPr marL="514350" indent="-514350">
              <a:buFont typeface="+mj-lt"/>
              <a:buAutoNum type="arabicPeriod"/>
            </a:pPr>
            <a:r>
              <a:rPr lang="en-GB" sz="1800" dirty="0"/>
              <a:t>the estimators built on the collected data can achieve comparable performance with those of the estimators which built on existing effort datasets. Conclusions Effort estimation based on Open Source Project (OSP) is an effective way for getting the effort required by a new project, especially for the case of lacking training data.</a:t>
            </a:r>
            <a:endParaRPr lang="en-IN" sz="1800" dirty="0"/>
          </a:p>
        </p:txBody>
      </p:sp>
      <p:sp>
        <p:nvSpPr>
          <p:cNvPr id="6" name="Title 1">
            <a:extLst>
              <a:ext uri="{FF2B5EF4-FFF2-40B4-BE49-F238E27FC236}">
                <a16:creationId xmlns:a16="http://schemas.microsoft.com/office/drawing/2014/main" id="{4798F271-F947-4F28-A6B7-FE7F925CA40E}"/>
              </a:ext>
            </a:extLst>
          </p:cNvPr>
          <p:cNvSpPr txBox="1">
            <a:spLocks/>
          </p:cNvSpPr>
          <p:nvPr/>
        </p:nvSpPr>
        <p:spPr>
          <a:xfrm>
            <a:off x="838200" y="313634"/>
            <a:ext cx="10515600" cy="73480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t>Software effort estimation based on open source projects: Case study of GitHub</a:t>
            </a:r>
            <a:endParaRPr lang="en-IN" sz="6600" b="1" dirty="0"/>
          </a:p>
        </p:txBody>
      </p:sp>
      <p:sp>
        <p:nvSpPr>
          <p:cNvPr id="7" name="TextBox 6">
            <a:extLst>
              <a:ext uri="{FF2B5EF4-FFF2-40B4-BE49-F238E27FC236}">
                <a16:creationId xmlns:a16="http://schemas.microsoft.com/office/drawing/2014/main" id="{B65BA8AE-B29A-426A-B2EF-D47D7A3895EA}"/>
              </a:ext>
            </a:extLst>
          </p:cNvPr>
          <p:cNvSpPr txBox="1"/>
          <p:nvPr/>
        </p:nvSpPr>
        <p:spPr>
          <a:xfrm>
            <a:off x="838200" y="1067700"/>
            <a:ext cx="7145546" cy="369332"/>
          </a:xfrm>
          <a:prstGeom prst="rect">
            <a:avLst/>
          </a:prstGeom>
          <a:noFill/>
        </p:spPr>
        <p:txBody>
          <a:bodyPr wrap="none" rtlCol="0">
            <a:spAutoFit/>
          </a:bodyPr>
          <a:lstStyle/>
          <a:p>
            <a:r>
              <a:rPr lang="en-GB" sz="1800" dirty="0"/>
              <a:t>Qi F, Jing XY, Zhu X, </a:t>
            </a:r>
            <a:r>
              <a:rPr lang="en-GB" sz="1800" dirty="0" err="1"/>
              <a:t>Xie</a:t>
            </a:r>
            <a:r>
              <a:rPr lang="en-GB" sz="1800" dirty="0"/>
              <a:t> X, Xu B, Ying S (2017) Inf </a:t>
            </a:r>
            <a:r>
              <a:rPr lang="en-GB" sz="1800" dirty="0" err="1"/>
              <a:t>Softw</a:t>
            </a:r>
            <a:r>
              <a:rPr lang="en-GB" sz="1800" dirty="0"/>
              <a:t> </a:t>
            </a:r>
            <a:r>
              <a:rPr lang="en-GB" sz="1800" dirty="0" err="1"/>
              <a:t>Technol</a:t>
            </a:r>
            <a:r>
              <a:rPr lang="en-GB" sz="1800" dirty="0"/>
              <a:t> 92:147–157</a:t>
            </a:r>
            <a:endParaRPr lang="en-IN" dirty="0"/>
          </a:p>
        </p:txBody>
      </p:sp>
    </p:spTree>
    <p:extLst>
      <p:ext uri="{BB962C8B-B14F-4D97-AF65-F5344CB8AC3E}">
        <p14:creationId xmlns:p14="http://schemas.microsoft.com/office/powerpoint/2010/main" val="310533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r>
              <a:rPr lang="en-GB" sz="1800" dirty="0"/>
              <a:t>An ISBSG dataset is utilized that is processed  through smart data preparation. Furthermore, the obtained input dataset is used for modelling  with application of three ML algorithms (SVM, MLP, GLM), ensemble averaging and cross  validation.  The building process follows cross industry standard process for data mining  (CRISP-DM) methodology. </a:t>
            </a:r>
          </a:p>
          <a:p>
            <a:r>
              <a:rPr lang="en-GB" sz="1800" dirty="0"/>
              <a:t>The aim of this article is narrow the gap between up to date  research findings and potential deployment of robust machine learning algorithms in practice for effort and duration estimation at the initial project lifecycle of software initiatives.  </a:t>
            </a:r>
          </a:p>
          <a:p>
            <a:r>
              <a:rPr lang="en-GB" sz="1800" dirty="0"/>
              <a:t>Therefore, a comprehensive approach is presented, beginning from data preparation to the  models’ implementation and maintenance, that ensures their usability as well as outstanding estimation accuracy and robustness for noise within data. </a:t>
            </a:r>
          </a:p>
          <a:p>
            <a:r>
              <a:rPr lang="en-GB" sz="1800" dirty="0"/>
              <a:t>For that purpose, a practical and  effective approach for preparing data and building models is applied and presented based on  the ISBSG dataset, which provides the most reliable source of a large volume of recent software projects from  multiple industries (International Software Benchmarking Standards  Group, 2013), and ensemble three machine learning predictive algorithms. Additionally, this  research paper intends to provide guidance for practitioners in terms of models deployment,  integration and maintenance. </a:t>
            </a:r>
            <a:endParaRPr lang="en-IN" sz="1800" dirty="0"/>
          </a:p>
          <a:p>
            <a:pPr marL="0" indent="0">
              <a:buNone/>
            </a:pPr>
            <a:endParaRPr lang="en-IN" sz="1800" dirty="0"/>
          </a:p>
        </p:txBody>
      </p:sp>
      <p:sp>
        <p:nvSpPr>
          <p:cNvPr id="6" name="Title 1">
            <a:extLst>
              <a:ext uri="{FF2B5EF4-FFF2-40B4-BE49-F238E27FC236}">
                <a16:creationId xmlns:a16="http://schemas.microsoft.com/office/drawing/2014/main" id="{0952E7E2-2365-42AD-A423-7BCE69B0ED52}"/>
              </a:ext>
            </a:extLst>
          </p:cNvPr>
          <p:cNvSpPr txBox="1">
            <a:spLocks/>
          </p:cNvSpPr>
          <p:nvPr/>
        </p:nvSpPr>
        <p:spPr>
          <a:xfrm>
            <a:off x="838200" y="313634"/>
            <a:ext cx="10515600" cy="73480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An effective approach for software project effort and duration estimation with machine learning algorithms</a:t>
            </a:r>
            <a:endParaRPr lang="en-IN" sz="6600" b="1" dirty="0"/>
          </a:p>
        </p:txBody>
      </p:sp>
      <p:sp>
        <p:nvSpPr>
          <p:cNvPr id="7" name="TextBox 6">
            <a:extLst>
              <a:ext uri="{FF2B5EF4-FFF2-40B4-BE49-F238E27FC236}">
                <a16:creationId xmlns:a16="http://schemas.microsoft.com/office/drawing/2014/main" id="{50450EF7-D505-430D-8B08-3FED813D1525}"/>
              </a:ext>
            </a:extLst>
          </p:cNvPr>
          <p:cNvSpPr txBox="1"/>
          <p:nvPr/>
        </p:nvSpPr>
        <p:spPr>
          <a:xfrm>
            <a:off x="838200" y="1067700"/>
            <a:ext cx="6908238" cy="369332"/>
          </a:xfrm>
          <a:prstGeom prst="rect">
            <a:avLst/>
          </a:prstGeom>
          <a:noFill/>
        </p:spPr>
        <p:txBody>
          <a:bodyPr wrap="none" rtlCol="0">
            <a:spAutoFit/>
          </a:bodyPr>
          <a:lstStyle/>
          <a:p>
            <a:r>
              <a:rPr lang="en-IN" sz="1800" dirty="0" err="1"/>
              <a:t>Pospieszny</a:t>
            </a:r>
            <a:r>
              <a:rPr lang="en-IN" sz="1800" dirty="0"/>
              <a:t> P, </a:t>
            </a:r>
            <a:r>
              <a:rPr lang="en-IN" sz="1800" dirty="0" err="1"/>
              <a:t>Chrobot</a:t>
            </a:r>
            <a:r>
              <a:rPr lang="en-IN" sz="1800" dirty="0"/>
              <a:t> BC, </a:t>
            </a:r>
            <a:r>
              <a:rPr lang="en-IN" sz="1800" dirty="0" err="1"/>
              <a:t>Kobyli´nski</a:t>
            </a:r>
            <a:r>
              <a:rPr lang="en-IN" sz="1800" dirty="0"/>
              <a:t> A (2017) J </a:t>
            </a:r>
            <a:r>
              <a:rPr lang="en-IN" sz="1800" dirty="0" err="1"/>
              <a:t>Syst</a:t>
            </a:r>
            <a:r>
              <a:rPr lang="en-IN" sz="1800" dirty="0"/>
              <a:t> </a:t>
            </a:r>
            <a:r>
              <a:rPr lang="en-IN" sz="1800" dirty="0" err="1"/>
              <a:t>Softw</a:t>
            </a:r>
            <a:r>
              <a:rPr lang="en-IN" sz="1800" dirty="0"/>
              <a:t> 137:184–196</a:t>
            </a:r>
            <a:endParaRPr lang="en-IN" dirty="0"/>
          </a:p>
        </p:txBody>
      </p:sp>
    </p:spTree>
    <p:extLst>
      <p:ext uri="{BB962C8B-B14F-4D97-AF65-F5344CB8AC3E}">
        <p14:creationId xmlns:p14="http://schemas.microsoft.com/office/powerpoint/2010/main" val="280632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9B71-7DDE-40A3-A65B-ACEBA748FED6}"/>
              </a:ext>
            </a:extLst>
          </p:cNvPr>
          <p:cNvSpPr>
            <a:spLocks noGrp="1"/>
          </p:cNvSpPr>
          <p:nvPr>
            <p:ph type="title"/>
          </p:nvPr>
        </p:nvSpPr>
        <p:spPr/>
        <p:txBody>
          <a:bodyPr/>
          <a:lstStyle/>
          <a:p>
            <a:r>
              <a:rPr lang="en-GB" dirty="0"/>
              <a:t>Design and Implementation</a:t>
            </a:r>
            <a:endParaRPr lang="en-IN" dirty="0"/>
          </a:p>
        </p:txBody>
      </p:sp>
      <p:sp>
        <p:nvSpPr>
          <p:cNvPr id="3" name="Content Placeholder 2">
            <a:extLst>
              <a:ext uri="{FF2B5EF4-FFF2-40B4-BE49-F238E27FC236}">
                <a16:creationId xmlns:a16="http://schemas.microsoft.com/office/drawing/2014/main" id="{DF2177C3-E962-49C4-96D1-8A60D9154A79}"/>
              </a:ext>
            </a:extLst>
          </p:cNvPr>
          <p:cNvSpPr>
            <a:spLocks noGrp="1"/>
          </p:cNvSpPr>
          <p:nvPr>
            <p:ph idx="1"/>
          </p:nvPr>
        </p:nvSpPr>
        <p:spPr/>
        <p:txBody>
          <a:bodyPr>
            <a:normAutofit/>
          </a:bodyPr>
          <a:lstStyle/>
          <a:p>
            <a:r>
              <a:rPr lang="en-US" sz="1800" dirty="0"/>
              <a:t>From the above research papers we have tried to analyze multiple perspectives to optimize the outcome with minimal effort.</a:t>
            </a:r>
          </a:p>
          <a:p>
            <a:pPr marL="0" indent="0">
              <a:buNone/>
            </a:pPr>
            <a:endParaRPr lang="en-US" sz="1800" dirty="0"/>
          </a:p>
          <a:p>
            <a:r>
              <a:rPr lang="en-US" sz="1800" dirty="0"/>
              <a:t>The key point here is the accuracy level each method presents, as seen in the </a:t>
            </a:r>
            <a:r>
              <a:rPr lang="en-GB" sz="1800" dirty="0">
                <a:latin typeface="+mn-lt"/>
              </a:rPr>
              <a:t>Software effort estimation based on open source projects: Case study of GitHub paper the </a:t>
            </a:r>
            <a:r>
              <a:rPr lang="en-US" sz="1800" dirty="0"/>
              <a:t>accuracy level is ranged from 70%-80%.</a:t>
            </a:r>
          </a:p>
          <a:p>
            <a:pPr marL="0" indent="0">
              <a:buNone/>
            </a:pPr>
            <a:endParaRPr lang="en-US" sz="1800" dirty="0"/>
          </a:p>
          <a:p>
            <a:r>
              <a:rPr lang="en-US" sz="1800" dirty="0"/>
              <a:t>The ensemble approach using the AdaBoost algorithm over k-</a:t>
            </a:r>
            <a:r>
              <a:rPr lang="en-US" sz="1800" dirty="0" err="1"/>
              <a:t>nn</a:t>
            </a:r>
            <a:r>
              <a:rPr lang="en-US" sz="1800" dirty="0"/>
              <a:t> and SVM methods  gave an accuracy close 91% to which was comparatively more appealing.</a:t>
            </a:r>
          </a:p>
          <a:p>
            <a:pPr marL="0" indent="0">
              <a:buNone/>
            </a:pPr>
            <a:endParaRPr lang="en-US" sz="1800" dirty="0"/>
          </a:p>
          <a:p>
            <a:r>
              <a:rPr lang="en-US" sz="1800" dirty="0"/>
              <a:t>We want to go ahead by using a boosting method to obtain higher accuracy level and also try to predict the confidence intervals </a:t>
            </a:r>
            <a:endParaRPr lang="en-IN" sz="1800" dirty="0"/>
          </a:p>
        </p:txBody>
      </p:sp>
    </p:spTree>
    <p:extLst>
      <p:ext uri="{BB962C8B-B14F-4D97-AF65-F5344CB8AC3E}">
        <p14:creationId xmlns:p14="http://schemas.microsoft.com/office/powerpoint/2010/main" val="99842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2A85-5E99-46C3-A634-C69729C0B094}"/>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72AB3AD6-3173-45C9-951D-DBAC63552A6E}"/>
              </a:ext>
            </a:extLst>
          </p:cNvPr>
          <p:cNvSpPr>
            <a:spLocks noGrp="1"/>
          </p:cNvSpPr>
          <p:nvPr>
            <p:ph idx="1"/>
          </p:nvPr>
        </p:nvSpPr>
        <p:spPr/>
        <p:txBody>
          <a:bodyPr>
            <a:normAutofit fontScale="92500" lnSpcReduction="10000"/>
          </a:bodyPr>
          <a:lstStyle/>
          <a:p>
            <a:pPr marL="0" indent="0">
              <a:buNone/>
            </a:pPr>
            <a:r>
              <a:rPr lang="en-US" sz="1800" b="1" dirty="0"/>
              <a:t>Gathering Datasets </a:t>
            </a:r>
          </a:p>
          <a:p>
            <a:r>
              <a:rPr lang="en-US" sz="1800" dirty="0" err="1"/>
              <a:t>Desharnais</a:t>
            </a:r>
            <a:r>
              <a:rPr lang="en-US" sz="1800" dirty="0"/>
              <a:t> dataset:</a:t>
            </a:r>
          </a:p>
          <a:p>
            <a:pPr marL="0" indent="0">
              <a:buNone/>
            </a:pPr>
            <a:r>
              <a:rPr lang="en-US" sz="1800" dirty="0" err="1"/>
              <a:t>Desharnais</a:t>
            </a:r>
            <a:r>
              <a:rPr lang="en-US" sz="1800" dirty="0"/>
              <a:t> dataset consists of 81 projects collected by J.M. </a:t>
            </a:r>
            <a:r>
              <a:rPr lang="en-US" sz="1800" dirty="0" err="1"/>
              <a:t>Desharnais</a:t>
            </a:r>
            <a:r>
              <a:rPr lang="en-US" sz="1800" dirty="0"/>
              <a:t> in the late 1980s from a Canadian software house. The original dataset consists of 12 attributes:  Team experience, Manager experience, year project end, entities, transactions, length, points non adjust, points adjust, adjustment, effort(dependent), project ID and language. Despite the fact that this dataset is now more than 25 years old, it is one of the largest and most used publicly available datasets.</a:t>
            </a:r>
          </a:p>
          <a:p>
            <a:r>
              <a:rPr lang="en-US" sz="1800" dirty="0"/>
              <a:t>Maxwell dataset:</a:t>
            </a:r>
          </a:p>
          <a:p>
            <a:pPr marL="0" indent="0">
              <a:buNone/>
            </a:pPr>
            <a:r>
              <a:rPr lang="en-US" sz="1800" dirty="0"/>
              <a:t>Maxwell dataset is a relatively new dataset consists of 62 projects between 1985 and 1993. Each project is described by 27 attributes in which all attributes are numerical.</a:t>
            </a:r>
          </a:p>
          <a:p>
            <a:pPr marL="0" indent="0">
              <a:buNone/>
            </a:pPr>
            <a:r>
              <a:rPr lang="en-IN" sz="1800" dirty="0"/>
              <a:t> The attributes are software year, application type, hardware platform, database, user interface, source, </a:t>
            </a:r>
            <a:r>
              <a:rPr lang="en-IN" sz="1800" dirty="0" err="1"/>
              <a:t>telon</a:t>
            </a:r>
            <a:r>
              <a:rPr lang="en-IN" sz="1800" dirty="0"/>
              <a:t> use, number of languages used, customer participation, </a:t>
            </a:r>
            <a:r>
              <a:rPr lang="en-US" sz="1800" dirty="0"/>
              <a:t>Development Environment , Staff Availability Standards Use , Methods Use, Tools Use, Software’s Logical Complexity , Requirements Volatility , Quality Requirements , Efficiency Requirements , Installation Requirements , Staff Analysis Skills , Staff Application Knowledge , Staff Tool Skills , Staff Team Skills Duration (months), Application Size (Function Points), Time and effort.</a:t>
            </a:r>
          </a:p>
          <a:p>
            <a:r>
              <a:rPr lang="en-US" sz="1800" dirty="0"/>
              <a:t>Nasa Dataset</a:t>
            </a:r>
          </a:p>
          <a:p>
            <a:pPr marL="0" indent="0">
              <a:buNone/>
            </a:pPr>
            <a:endParaRPr lang="en-IN"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22223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E549B-47AE-4EB5-A309-807B3F85340C}"/>
              </a:ext>
            </a:extLst>
          </p:cNvPr>
          <p:cNvSpPr>
            <a:spLocks noGrp="1"/>
          </p:cNvSpPr>
          <p:nvPr>
            <p:ph idx="1"/>
          </p:nvPr>
        </p:nvSpPr>
        <p:spPr>
          <a:xfrm>
            <a:off x="838200" y="812800"/>
            <a:ext cx="10515600" cy="5364163"/>
          </a:xfrm>
        </p:spPr>
        <p:txBody>
          <a:bodyPr>
            <a:normAutofit/>
          </a:bodyPr>
          <a:lstStyle/>
          <a:p>
            <a:pPr marL="0" indent="0">
              <a:buNone/>
            </a:pPr>
            <a:r>
              <a:rPr lang="en-US" sz="1800" b="1" dirty="0"/>
              <a:t>Data processing:</a:t>
            </a:r>
          </a:p>
          <a:p>
            <a:pPr marL="0" indent="0">
              <a:buNone/>
            </a:pPr>
            <a:endParaRPr lang="en-US" sz="1800" dirty="0"/>
          </a:p>
          <a:p>
            <a:pPr marL="0" indent="0">
              <a:buNone/>
            </a:pPr>
            <a:r>
              <a:rPr lang="en-US" sz="1800" dirty="0"/>
              <a:t>Data preprocessing is a data mining technique that involves transforming raw data into an understandable format. Real-world data is often incomplete, inconsistent, and/or lacking in certain behaviors or trends, and is likely to contain many errors. Data preprocessing is a proven method of resolving such issues.</a:t>
            </a:r>
          </a:p>
          <a:p>
            <a:pPr marL="0" indent="0">
              <a:buNone/>
            </a:pPr>
            <a:r>
              <a:rPr lang="en-US" sz="1800" dirty="0"/>
              <a:t>The steps involved in data processing are</a:t>
            </a:r>
          </a:p>
          <a:p>
            <a:r>
              <a:rPr lang="en-US" sz="1800" dirty="0"/>
              <a:t>Acquiring the dataset and importing all the required libraries for data processing:</a:t>
            </a:r>
          </a:p>
          <a:p>
            <a:pPr marL="0" indent="0">
              <a:buNone/>
            </a:pPr>
            <a:r>
              <a:rPr lang="en-US" sz="1800" dirty="0"/>
              <a:t>	The three main libraries that will be used are:</a:t>
            </a:r>
          </a:p>
          <a:p>
            <a:pPr marL="0" indent="0">
              <a:buNone/>
            </a:pPr>
            <a:r>
              <a:rPr lang="en-US" sz="1800" dirty="0"/>
              <a:t>	NumPy</a:t>
            </a:r>
          </a:p>
          <a:p>
            <a:pPr marL="0" indent="0">
              <a:buNone/>
            </a:pPr>
            <a:r>
              <a:rPr lang="en-US" sz="1800" dirty="0"/>
              <a:t>	Pandas and </a:t>
            </a:r>
          </a:p>
          <a:p>
            <a:pPr marL="0" indent="0">
              <a:buNone/>
            </a:pPr>
            <a:r>
              <a:rPr lang="en-US" sz="1800" dirty="0"/>
              <a:t>	matplotlib</a:t>
            </a:r>
          </a:p>
          <a:p>
            <a:r>
              <a:rPr lang="en-US" sz="1800" dirty="0"/>
              <a:t>Identifying and handling the missing values: </a:t>
            </a:r>
          </a:p>
          <a:p>
            <a:pPr marL="0" indent="0">
              <a:buNone/>
            </a:pPr>
            <a:r>
              <a:rPr lang="en-US" sz="1800" dirty="0"/>
              <a:t>This step involves filling in the missing values with appropriate data like the mean of that attribute to get accurate results.</a:t>
            </a:r>
          </a:p>
          <a:p>
            <a:pPr marL="0" indent="0">
              <a:buNone/>
            </a:pPr>
            <a:endParaRPr lang="en-IN" sz="1800" dirty="0"/>
          </a:p>
        </p:txBody>
      </p:sp>
    </p:spTree>
    <p:extLst>
      <p:ext uri="{BB962C8B-B14F-4D97-AF65-F5344CB8AC3E}">
        <p14:creationId xmlns:p14="http://schemas.microsoft.com/office/powerpoint/2010/main" val="3900428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2F4C1-59DA-479E-B4E9-0C3BA54B6F09}"/>
              </a:ext>
            </a:extLst>
          </p:cNvPr>
          <p:cNvSpPr>
            <a:spLocks noGrp="1"/>
          </p:cNvSpPr>
          <p:nvPr>
            <p:ph idx="1"/>
          </p:nvPr>
        </p:nvSpPr>
        <p:spPr>
          <a:xfrm>
            <a:off x="838200" y="292964"/>
            <a:ext cx="10515600" cy="5884000"/>
          </a:xfrm>
        </p:spPr>
        <p:txBody>
          <a:bodyPr>
            <a:noAutofit/>
          </a:bodyPr>
          <a:lstStyle/>
          <a:p>
            <a:pPr marL="0" indent="0">
              <a:buNone/>
            </a:pPr>
            <a:r>
              <a:rPr lang="en-US" sz="1600" b="1" dirty="0"/>
              <a:t>Encoding the categorical data :</a:t>
            </a:r>
          </a:p>
          <a:p>
            <a:pPr marL="0" indent="0">
              <a:buNone/>
            </a:pPr>
            <a:r>
              <a:rPr lang="en-US" sz="1600" b="0" i="0" dirty="0">
                <a:solidFill>
                  <a:srgbClr val="000000"/>
                </a:solidFill>
                <a:effectLst/>
              </a:rPr>
              <a:t>Machine Learning models are primarily based on mathematical equations. Thus, you can intuitively understand that keeping the categorical data in the equation will cause certain issues since you would only need numbers in the equations.</a:t>
            </a:r>
            <a:r>
              <a:rPr lang="en-US" sz="1600" dirty="0"/>
              <a:t> </a:t>
            </a:r>
            <a:r>
              <a:rPr lang="en-US" sz="1600" dirty="0">
                <a:solidFill>
                  <a:srgbClr val="000000"/>
                </a:solidFill>
              </a:rPr>
              <a:t>S</a:t>
            </a:r>
            <a:r>
              <a:rPr lang="en-US" sz="1600" b="0" i="0" dirty="0">
                <a:solidFill>
                  <a:srgbClr val="000000"/>
                </a:solidFill>
                <a:effectLst/>
              </a:rPr>
              <a:t>o you must convert it into numerical values. To do so, you can use the </a:t>
            </a:r>
            <a:r>
              <a:rPr lang="en-US" sz="1600" b="0" i="0" dirty="0" err="1">
                <a:solidFill>
                  <a:srgbClr val="000000"/>
                </a:solidFill>
                <a:effectLst/>
              </a:rPr>
              <a:t>LabelEncoder</a:t>
            </a:r>
            <a:r>
              <a:rPr lang="en-US" sz="1600" b="0" i="0" dirty="0">
                <a:solidFill>
                  <a:srgbClr val="000000"/>
                </a:solidFill>
                <a:effectLst/>
              </a:rPr>
              <a:t>() class from the sci-kit learn library.</a:t>
            </a:r>
          </a:p>
          <a:p>
            <a:pPr marL="0" indent="0">
              <a:buNone/>
            </a:pPr>
            <a:r>
              <a:rPr lang="en-US" sz="1600" b="1" dirty="0">
                <a:solidFill>
                  <a:srgbClr val="000000"/>
                </a:solidFill>
              </a:rPr>
              <a:t>Researching for the best technique:</a:t>
            </a:r>
          </a:p>
          <a:p>
            <a:pPr marL="0" indent="0">
              <a:buNone/>
            </a:pPr>
            <a:r>
              <a:rPr lang="en-US" sz="1600" b="0" i="0" dirty="0">
                <a:solidFill>
                  <a:srgbClr val="000000"/>
                </a:solidFill>
                <a:effectLst/>
              </a:rPr>
              <a:t>The techniques that we want to use for this project is </a:t>
            </a:r>
          </a:p>
          <a:p>
            <a:r>
              <a:rPr lang="en-US" sz="1600" b="0" i="0" dirty="0">
                <a:solidFill>
                  <a:srgbClr val="000000"/>
                </a:solidFill>
                <a:effectLst/>
              </a:rPr>
              <a:t>SVM- support vector </a:t>
            </a:r>
            <a:r>
              <a:rPr lang="en-US" sz="1600" dirty="0">
                <a:solidFill>
                  <a:srgbClr val="000000"/>
                </a:solidFill>
              </a:rPr>
              <a:t>machine</a:t>
            </a:r>
            <a:endParaRPr lang="en-US" sz="1600" b="0" i="0" dirty="0">
              <a:solidFill>
                <a:srgbClr val="000000"/>
              </a:solidFill>
              <a:effectLst/>
            </a:endParaRPr>
          </a:p>
          <a:p>
            <a:r>
              <a:rPr lang="en-US" sz="1600" dirty="0">
                <a:solidFill>
                  <a:srgbClr val="000000"/>
                </a:solidFill>
              </a:rPr>
              <a:t>Decision tree</a:t>
            </a:r>
          </a:p>
          <a:p>
            <a:r>
              <a:rPr lang="en-US" sz="1600" b="0" i="0" dirty="0">
                <a:solidFill>
                  <a:srgbClr val="000000"/>
                </a:solidFill>
                <a:effectLst/>
              </a:rPr>
              <a:t>GLM-General linear model</a:t>
            </a:r>
          </a:p>
          <a:p>
            <a:pPr marL="0" indent="0">
              <a:buNone/>
            </a:pPr>
            <a:r>
              <a:rPr lang="en-US" sz="1600" b="1" dirty="0"/>
              <a:t>Training and testing data:</a:t>
            </a:r>
          </a:p>
          <a:p>
            <a:pPr marL="0" indent="0">
              <a:buNone/>
            </a:pPr>
            <a:r>
              <a:rPr lang="en-US" sz="1600" dirty="0"/>
              <a:t>To create 80% training data set and 20% testing data sets we will split the dataset using </a:t>
            </a:r>
          </a:p>
          <a:p>
            <a:pPr marL="0" indent="0">
              <a:buNone/>
            </a:pPr>
            <a:r>
              <a:rPr lang="en-US" sz="1600" dirty="0"/>
              <a:t>K-Fold Cross Validation</a:t>
            </a:r>
          </a:p>
          <a:p>
            <a:pPr marL="0" indent="0">
              <a:buNone/>
            </a:pPr>
            <a:r>
              <a:rPr lang="en-US" sz="1600" dirty="0"/>
              <a:t>In this method, we split the data-set into k number of subsets(known as folds) then we perform training on the all the subsets but leave one(k-1) subset for the evaluation of the trained model. In this method, we iterate k times with a different subset reserved for testing purpose each time.</a:t>
            </a:r>
          </a:p>
          <a:p>
            <a:pPr marL="0" indent="0">
              <a:buNone/>
            </a:pPr>
            <a:r>
              <a:rPr lang="en-US" sz="1600" b="1" dirty="0"/>
              <a:t>Evaluation</a:t>
            </a:r>
          </a:p>
          <a:p>
            <a:pPr marL="0" indent="0">
              <a:buNone/>
            </a:pPr>
            <a:r>
              <a:rPr lang="en-IN" sz="1600" dirty="0"/>
              <a:t>The metrics used for evaluation are</a:t>
            </a:r>
          </a:p>
          <a:p>
            <a:r>
              <a:rPr lang="en-IN" sz="1600" dirty="0"/>
              <a:t>Classification metrics</a:t>
            </a:r>
          </a:p>
          <a:p>
            <a:r>
              <a:rPr lang="en-IN" sz="1600" dirty="0"/>
              <a:t>Mean squared error</a:t>
            </a:r>
          </a:p>
          <a:p>
            <a:pPr marL="0" indent="0">
              <a:buNone/>
            </a:pPr>
            <a:endParaRPr lang="en-IN" sz="1600" dirty="0"/>
          </a:p>
          <a:p>
            <a:pPr marL="0" indent="0">
              <a:buNone/>
            </a:pPr>
            <a:endParaRPr lang="en-IN" sz="1600" dirty="0"/>
          </a:p>
          <a:p>
            <a:pPr marL="0" indent="0">
              <a:buNone/>
            </a:pPr>
            <a:endParaRPr lang="en-US" sz="1600" dirty="0"/>
          </a:p>
          <a:p>
            <a:pPr marL="0" indent="0">
              <a:buNone/>
            </a:pPr>
            <a:endParaRPr lang="en-IN" sz="1600" dirty="0"/>
          </a:p>
          <a:p>
            <a:pPr marL="0" indent="0">
              <a:buNone/>
            </a:pPr>
            <a:endParaRPr lang="en-US" sz="1600" dirty="0"/>
          </a:p>
          <a:p>
            <a:pPr marL="0" indent="0">
              <a:buNone/>
            </a:pPr>
            <a:endParaRPr lang="en-US" sz="1600" b="0" i="0" dirty="0">
              <a:solidFill>
                <a:srgbClr val="000000"/>
              </a:solidFill>
              <a:effectLst/>
            </a:endParaRPr>
          </a:p>
          <a:p>
            <a:endParaRPr lang="en-US" sz="1600" b="0" i="0" dirty="0">
              <a:solidFill>
                <a:srgbClr val="000000"/>
              </a:solidFill>
              <a:effectLst/>
            </a:endParaRPr>
          </a:p>
          <a:p>
            <a:endParaRPr lang="en-US" sz="1600" b="0" i="0" dirty="0">
              <a:solidFill>
                <a:srgbClr val="000000"/>
              </a:solidFill>
              <a:effectLst/>
            </a:endParaRPr>
          </a:p>
          <a:p>
            <a:pPr marL="0" indent="0">
              <a:buNone/>
            </a:pPr>
            <a:endParaRPr lang="en-IN" sz="1600" dirty="0"/>
          </a:p>
        </p:txBody>
      </p:sp>
    </p:spTree>
    <p:extLst>
      <p:ext uri="{BB962C8B-B14F-4D97-AF65-F5344CB8AC3E}">
        <p14:creationId xmlns:p14="http://schemas.microsoft.com/office/powerpoint/2010/main" val="226180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2AD05-4461-4A50-B1AE-3137E914395D}"/>
              </a:ext>
            </a:extLst>
          </p:cNvPr>
          <p:cNvSpPr>
            <a:spLocks noGrp="1"/>
          </p:cNvSpPr>
          <p:nvPr>
            <p:ph idx="1"/>
          </p:nvPr>
        </p:nvSpPr>
        <p:spPr>
          <a:xfrm>
            <a:off x="838200" y="727969"/>
            <a:ext cx="10515600" cy="5448994"/>
          </a:xfrm>
        </p:spPr>
        <p:txBody>
          <a:bodyPr/>
          <a:lstStyle/>
          <a:p>
            <a:pPr marL="0" indent="0">
              <a:buNone/>
            </a:pPr>
            <a:r>
              <a:rPr lang="en-US" dirty="0"/>
              <a:t>Progress so far</a:t>
            </a:r>
          </a:p>
          <a:p>
            <a:pPr marL="0" indent="0">
              <a:buNone/>
            </a:pPr>
            <a:endParaRPr lang="en-US" dirty="0"/>
          </a:p>
          <a:p>
            <a:r>
              <a:rPr lang="en-US" sz="1600" dirty="0"/>
              <a:t>Datasets collected from </a:t>
            </a:r>
            <a:r>
              <a:rPr lang="en-US" sz="1600" dirty="0" err="1"/>
              <a:t>kaggle</a:t>
            </a:r>
            <a:endParaRPr lang="en-US" sz="1600" dirty="0"/>
          </a:p>
          <a:p>
            <a:pPr marL="0" indent="0">
              <a:buNone/>
            </a:pPr>
            <a:endParaRPr lang="en-US" sz="1600" dirty="0"/>
          </a:p>
          <a:p>
            <a:r>
              <a:rPr lang="en-IN" sz="1600" dirty="0"/>
              <a:t>Data pre-processing </a:t>
            </a:r>
          </a:p>
        </p:txBody>
      </p:sp>
    </p:spTree>
    <p:extLst>
      <p:ext uri="{BB962C8B-B14F-4D97-AF65-F5344CB8AC3E}">
        <p14:creationId xmlns:p14="http://schemas.microsoft.com/office/powerpoint/2010/main" val="46549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EECBF-84DC-48D5-88B1-A949A456BE87}"/>
              </a:ext>
            </a:extLst>
          </p:cNvPr>
          <p:cNvSpPr>
            <a:spLocks noGrp="1"/>
          </p:cNvSpPr>
          <p:nvPr>
            <p:ph idx="1"/>
          </p:nvPr>
        </p:nvSpPr>
        <p:spPr>
          <a:xfrm>
            <a:off x="838200" y="488272"/>
            <a:ext cx="10515600" cy="5688691"/>
          </a:xfrm>
        </p:spPr>
        <p:txBody>
          <a:bodyPr>
            <a:normAutofit/>
          </a:bodyPr>
          <a:lstStyle/>
          <a:p>
            <a:pPr marL="0" indent="0" algn="ctr">
              <a:buNone/>
            </a:pPr>
            <a:endParaRPr lang="en-US" sz="4000" dirty="0"/>
          </a:p>
          <a:p>
            <a:pPr marL="0" indent="0" algn="ctr">
              <a:buNone/>
            </a:pPr>
            <a:endParaRPr lang="en-US" sz="4000" dirty="0"/>
          </a:p>
          <a:p>
            <a:pPr marL="0" indent="0" algn="ctr">
              <a:buNone/>
            </a:pPr>
            <a:endParaRPr lang="en-US" sz="4000" dirty="0"/>
          </a:p>
          <a:p>
            <a:pPr marL="0" indent="0" algn="ctr">
              <a:buNone/>
            </a:pPr>
            <a:r>
              <a:rPr lang="en-US" sz="4000" dirty="0"/>
              <a:t>THANK YOU</a:t>
            </a:r>
            <a:endParaRPr lang="en-IN" sz="4000" dirty="0"/>
          </a:p>
        </p:txBody>
      </p:sp>
    </p:spTree>
    <p:extLst>
      <p:ext uri="{BB962C8B-B14F-4D97-AF65-F5344CB8AC3E}">
        <p14:creationId xmlns:p14="http://schemas.microsoft.com/office/powerpoint/2010/main" val="176645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5CB2-CF68-43FA-8A9C-C513DAC47464}"/>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8C41F012-A95E-4095-B69F-A30D1BC17C5E}"/>
              </a:ext>
            </a:extLst>
          </p:cNvPr>
          <p:cNvSpPr>
            <a:spLocks noGrp="1"/>
          </p:cNvSpPr>
          <p:nvPr>
            <p:ph idx="1"/>
          </p:nvPr>
        </p:nvSpPr>
        <p:spPr/>
        <p:txBody>
          <a:bodyPr/>
          <a:lstStyle/>
          <a:p>
            <a:r>
              <a:rPr lang="en-GB" dirty="0"/>
              <a:t>Introduction</a:t>
            </a:r>
          </a:p>
          <a:p>
            <a:r>
              <a:rPr lang="en-GB" dirty="0"/>
              <a:t>Problem Statement</a:t>
            </a:r>
          </a:p>
          <a:p>
            <a:r>
              <a:rPr lang="en-GB" dirty="0"/>
              <a:t>Literature Survey</a:t>
            </a:r>
          </a:p>
          <a:p>
            <a:r>
              <a:rPr lang="en-IN" dirty="0"/>
              <a:t>Design</a:t>
            </a:r>
          </a:p>
          <a:p>
            <a:r>
              <a:rPr lang="en-IN" dirty="0"/>
              <a:t>Implementation</a:t>
            </a:r>
          </a:p>
        </p:txBody>
      </p:sp>
    </p:spTree>
    <p:extLst>
      <p:ext uri="{BB962C8B-B14F-4D97-AF65-F5344CB8AC3E}">
        <p14:creationId xmlns:p14="http://schemas.microsoft.com/office/powerpoint/2010/main" val="382122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1DB-42C0-4771-A24A-455997679266}"/>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2E34C824-13D8-40E9-9A4A-85E7E9859828}"/>
              </a:ext>
            </a:extLst>
          </p:cNvPr>
          <p:cNvSpPr>
            <a:spLocks noGrp="1"/>
          </p:cNvSpPr>
          <p:nvPr>
            <p:ph idx="1"/>
          </p:nvPr>
        </p:nvSpPr>
        <p:spPr/>
        <p:txBody>
          <a:bodyPr>
            <a:normAutofit/>
          </a:bodyPr>
          <a:lstStyle/>
          <a:p>
            <a:r>
              <a:rPr lang="en-US" sz="1800" dirty="0"/>
              <a:t>Successful project is that the system is delivered on time and within budget and with the required quality</a:t>
            </a:r>
          </a:p>
          <a:p>
            <a:endParaRPr lang="en-US" sz="1800" dirty="0"/>
          </a:p>
          <a:p>
            <a:r>
              <a:rPr lang="en-US" sz="1800" dirty="0"/>
              <a:t>In software development, effort estimation is the process of predicting the most realistic amount of effort (expressed in terms of person-hours or money) required to develop or maintain software based on incomplete, uncertain and noisy input.</a:t>
            </a:r>
          </a:p>
          <a:p>
            <a:endParaRPr lang="en-US" sz="1800" dirty="0"/>
          </a:p>
          <a:p>
            <a:r>
              <a:rPr lang="en-US" sz="1800" dirty="0"/>
              <a:t>Software researchers and practitioners have been addressing the problems of effort estimation for software development projects since at least the 1960s.</a:t>
            </a:r>
          </a:p>
          <a:p>
            <a:endParaRPr lang="en-US" sz="1800" dirty="0"/>
          </a:p>
          <a:p>
            <a:r>
              <a:rPr lang="en-US" sz="1800" dirty="0"/>
              <a:t>Most of the research has focused on the construction of formal software effort estimation models. The early models were typically based on regression analysis or mathematically derived from theories from other domains. Since then a high number of model building approaches have been evaluated, such as approaches founded on case-based reasoning, classification and regression trees, neural networks, genetic programming etc.</a:t>
            </a:r>
          </a:p>
          <a:p>
            <a:endParaRPr lang="en-IN" sz="1800" dirty="0"/>
          </a:p>
        </p:txBody>
      </p:sp>
    </p:spTree>
    <p:extLst>
      <p:ext uri="{BB962C8B-B14F-4D97-AF65-F5344CB8AC3E}">
        <p14:creationId xmlns:p14="http://schemas.microsoft.com/office/powerpoint/2010/main" val="173551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2B1-5940-4DB3-9D85-0DED6A960C3D}"/>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4BB85756-0F98-426B-98B0-18243B4FA378}"/>
              </a:ext>
            </a:extLst>
          </p:cNvPr>
          <p:cNvSpPr>
            <a:spLocks noGrp="1"/>
          </p:cNvSpPr>
          <p:nvPr>
            <p:ph idx="1"/>
          </p:nvPr>
        </p:nvSpPr>
        <p:spPr/>
        <p:txBody>
          <a:bodyPr>
            <a:normAutofit/>
          </a:bodyPr>
          <a:lstStyle/>
          <a:p>
            <a:r>
              <a:rPr lang="en-US" sz="1800" dirty="0"/>
              <a:t>The most common estimation methods today are the parametric estimation models COCOMO, SEER-SEM and SLIM.</a:t>
            </a:r>
          </a:p>
          <a:p>
            <a:pPr marL="0" indent="0">
              <a:buNone/>
            </a:pPr>
            <a:endParaRPr lang="en-IN" sz="1800" dirty="0"/>
          </a:p>
          <a:p>
            <a:r>
              <a:rPr lang="en-US" sz="1800" dirty="0"/>
              <a:t>The product/software effort/cost-estimation techniques are applied to predict the effort required to finish the project. An incorrect estimation leads to increase in deadline and budget of the project which may further consequence to failure of the project. </a:t>
            </a:r>
          </a:p>
          <a:p>
            <a:pPr marL="0" indent="0">
              <a:buNone/>
            </a:pPr>
            <a:endParaRPr lang="en-US" sz="1800" dirty="0"/>
          </a:p>
          <a:p>
            <a:r>
              <a:rPr lang="en-US" sz="1800" dirty="0"/>
              <a:t>Effort estimation is crucial and important for a company to do because hiring more people than needed will lead to loss of income, and hiring less people than needed will lead to delay of project delivery.</a:t>
            </a:r>
          </a:p>
          <a:p>
            <a:pPr marL="0" indent="0">
              <a:buNone/>
            </a:pPr>
            <a:endParaRPr lang="en-US" sz="1800" dirty="0"/>
          </a:p>
          <a:p>
            <a:r>
              <a:rPr lang="en-US" sz="1800" dirty="0"/>
              <a:t>The estimation models and techniques are used in different phases of software engineering like budgeting, risk analysis, planning, etc.</a:t>
            </a:r>
            <a:endParaRPr lang="en-IN" sz="1800" dirty="0"/>
          </a:p>
          <a:p>
            <a:endParaRPr lang="en-IN" sz="1800" dirty="0"/>
          </a:p>
        </p:txBody>
      </p:sp>
    </p:spTree>
    <p:extLst>
      <p:ext uri="{BB962C8B-B14F-4D97-AF65-F5344CB8AC3E}">
        <p14:creationId xmlns:p14="http://schemas.microsoft.com/office/powerpoint/2010/main" val="101268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D44F-D249-4DE0-AD10-0F8BBA3EB7F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8B5DDAD-463B-4C0C-8F34-7CDEB918ABB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Develop </a:t>
            </a:r>
            <a:r>
              <a:rPr lang="en-US"/>
              <a:t>a efficient </a:t>
            </a:r>
            <a:r>
              <a:rPr lang="en-US" dirty="0"/>
              <a:t>model achieving best possible accuracy level , optimizing software projects by estimating efforts for the same using machine learning techniques</a:t>
            </a:r>
            <a:endParaRPr lang="en-IN" dirty="0"/>
          </a:p>
        </p:txBody>
      </p:sp>
    </p:spTree>
    <p:extLst>
      <p:ext uri="{BB962C8B-B14F-4D97-AF65-F5344CB8AC3E}">
        <p14:creationId xmlns:p14="http://schemas.microsoft.com/office/powerpoint/2010/main" val="340730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4CBD-4230-4531-AA65-D0D37DFDB492}"/>
              </a:ext>
            </a:extLst>
          </p:cNvPr>
          <p:cNvSpPr>
            <a:spLocks noGrp="1"/>
          </p:cNvSpPr>
          <p:nvPr>
            <p:ph type="title"/>
          </p:nvPr>
        </p:nvSpPr>
        <p:spPr/>
        <p:txBody>
          <a:bodyPr/>
          <a:lstStyle/>
          <a:p>
            <a:r>
              <a:rPr lang="en-GB" dirty="0"/>
              <a:t>Literature Survey</a:t>
            </a:r>
            <a:endParaRPr lang="en-IN" dirty="0"/>
          </a:p>
        </p:txBody>
      </p:sp>
      <p:sp>
        <p:nvSpPr>
          <p:cNvPr id="3" name="Content Placeholder 2">
            <a:extLst>
              <a:ext uri="{FF2B5EF4-FFF2-40B4-BE49-F238E27FC236}">
                <a16:creationId xmlns:a16="http://schemas.microsoft.com/office/drawing/2014/main" id="{7B2402DB-5253-4041-B220-1CD0C3EF697A}"/>
              </a:ext>
            </a:extLst>
          </p:cNvPr>
          <p:cNvSpPr>
            <a:spLocks noGrp="1"/>
          </p:cNvSpPr>
          <p:nvPr>
            <p:ph idx="1"/>
          </p:nvPr>
        </p:nvSpPr>
        <p:spPr/>
        <p:txBody>
          <a:bodyPr>
            <a:normAutofit/>
          </a:bodyPr>
          <a:lstStyle/>
          <a:p>
            <a:r>
              <a:rPr lang="en-IN" sz="1800" dirty="0"/>
              <a:t>Omar Hidmi, and Betul </a:t>
            </a:r>
            <a:r>
              <a:rPr lang="en-IN" sz="1800" dirty="0" err="1"/>
              <a:t>Erdogdu</a:t>
            </a:r>
            <a:r>
              <a:rPr lang="en-IN" sz="1800" dirty="0"/>
              <a:t> Sakar (2017) </a:t>
            </a:r>
            <a:r>
              <a:rPr lang="en-GB" sz="1800" dirty="0"/>
              <a:t>Software Development Effort Estimation Using Ensemble Machine Learning. Int’l Journal of Computing ISSN 2349-1469 EISSN 2349-1477</a:t>
            </a:r>
          </a:p>
          <a:p>
            <a:pPr marL="0" indent="0">
              <a:buNone/>
            </a:pPr>
            <a:endParaRPr lang="en-IN" sz="1800" dirty="0"/>
          </a:p>
          <a:p>
            <a:r>
              <a:rPr lang="en-IN" sz="1800" dirty="0"/>
              <a:t>Petrônio L. Braga, </a:t>
            </a:r>
            <a:r>
              <a:rPr lang="pt-BR" sz="1800" dirty="0"/>
              <a:t>Adriano Lorena Inácio de Oliveira and Silvio Meira (2007) </a:t>
            </a:r>
            <a:r>
              <a:rPr lang="en-GB" sz="1800" dirty="0"/>
              <a:t>Software Effort Estimation using Machine Learning Techniques with Robust Confidence Intervals. Conference Paper DOI: 10.1109/HIS.2007.56</a:t>
            </a:r>
          </a:p>
          <a:p>
            <a:pPr marL="0" indent="0">
              <a:buNone/>
            </a:pPr>
            <a:endParaRPr lang="en-GB" sz="1800" dirty="0"/>
          </a:p>
          <a:p>
            <a:r>
              <a:rPr lang="en-GB" sz="1800" dirty="0"/>
              <a:t>Qi F, Jing XY, Zhu X, Xie X, Xu B, Ying S (2017) Software effort estimation based on open source projects: Case study of GitHub. Inf Softw </a:t>
            </a:r>
            <a:r>
              <a:rPr lang="en-GB" sz="1800" dirty="0" err="1"/>
              <a:t>Technol</a:t>
            </a:r>
            <a:r>
              <a:rPr lang="en-GB" sz="1800" dirty="0"/>
              <a:t> 92:147–157</a:t>
            </a:r>
          </a:p>
          <a:p>
            <a:pPr marL="0" indent="0">
              <a:buNone/>
            </a:pPr>
            <a:endParaRPr lang="en-GB" sz="1800" dirty="0"/>
          </a:p>
          <a:p>
            <a:r>
              <a:rPr lang="en-IN" sz="1800" dirty="0"/>
              <a:t>Pospieszny P, Chrobot BC, Kobyli´nski A (2017) An effective approach for software project effort and duration estimation with machine learning algorithms. J Syst Softw 137:184–196</a:t>
            </a:r>
          </a:p>
        </p:txBody>
      </p:sp>
    </p:spTree>
    <p:extLst>
      <p:ext uri="{BB962C8B-B14F-4D97-AF65-F5344CB8AC3E}">
        <p14:creationId xmlns:p14="http://schemas.microsoft.com/office/powerpoint/2010/main" val="70573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a:xfrm>
            <a:off x="838200" y="313634"/>
            <a:ext cx="10515600" cy="734805"/>
          </a:xfrm>
        </p:spPr>
        <p:txBody>
          <a:bodyPr>
            <a:normAutofit fontScale="90000"/>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Software Development Effort Estimation Using Ensemble Machine Learning</a:t>
            </a:r>
            <a:endParaRPr lang="en-IN" sz="6600" dirty="0"/>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aim of this work is to estimate software effort objectively by using machine learning techniques instead of using subjective and time consuming estimation methods like expert judgment and estimation by analogy. To add more, unsuitable criteria and technique for estimation may be chosen by an expert. For these reasons, it is highly advantageous to use a more structured estimation process using machine learning techniques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and methods-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research, they have used two publicly available datasets, desharnais  and maxwell , to build a model for estimating the effort for new software development projects. They are two of the most commonly used datasets in the field of software effort estimation.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Desharnais dataset consists of 81 projects collected by J.M. desharnais in the late 1980s from a Canadian software house.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Maxwell dataset is a relatively new dataset consists of 62 projects between 1985 and 1993 [7]. Each project is described by 27 attributes in which all attributes are numerical.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two mentioned datasets have the same measure type of effort which is person-hours</a:t>
            </a:r>
          </a:p>
          <a:p>
            <a:pPr marL="0" indent="0">
              <a:buNone/>
            </a:pPr>
            <a:endParaRPr lang="en-IN" sz="1800" dirty="0"/>
          </a:p>
        </p:txBody>
      </p:sp>
      <p:sp>
        <p:nvSpPr>
          <p:cNvPr id="4" name="TextBox 3">
            <a:extLst>
              <a:ext uri="{FF2B5EF4-FFF2-40B4-BE49-F238E27FC236}">
                <a16:creationId xmlns:a16="http://schemas.microsoft.com/office/drawing/2014/main" id="{A347B798-2920-416B-B9EB-61AED07790CF}"/>
              </a:ext>
            </a:extLst>
          </p:cNvPr>
          <p:cNvSpPr txBox="1"/>
          <p:nvPr/>
        </p:nvSpPr>
        <p:spPr>
          <a:xfrm>
            <a:off x="838200" y="1067700"/>
            <a:ext cx="10056214" cy="369332"/>
          </a:xfrm>
          <a:prstGeom prst="rect">
            <a:avLst/>
          </a:prstGeom>
          <a:noFill/>
        </p:spPr>
        <p:txBody>
          <a:bodyPr wrap="none" rtlCol="0">
            <a:spAutoFit/>
          </a:bodyPr>
          <a:lstStyle/>
          <a:p>
            <a:r>
              <a:rPr lang="en-IN" sz="1800" dirty="0"/>
              <a:t>Omar </a:t>
            </a:r>
            <a:r>
              <a:rPr lang="en-IN" sz="1800" dirty="0" err="1"/>
              <a:t>Hidmi</a:t>
            </a:r>
            <a:r>
              <a:rPr lang="en-IN" sz="1800" dirty="0"/>
              <a:t>, and </a:t>
            </a:r>
            <a:r>
              <a:rPr lang="en-IN" sz="1800" dirty="0" err="1"/>
              <a:t>Betul</a:t>
            </a:r>
            <a:r>
              <a:rPr lang="en-IN" sz="1800" dirty="0"/>
              <a:t> </a:t>
            </a:r>
            <a:r>
              <a:rPr lang="en-IN" sz="1800" dirty="0" err="1"/>
              <a:t>Erdogdu</a:t>
            </a:r>
            <a:r>
              <a:rPr lang="en-IN" sz="1800" dirty="0"/>
              <a:t> Sakar (2017) </a:t>
            </a:r>
            <a:r>
              <a:rPr lang="en-GB" sz="1800" dirty="0"/>
              <a:t>Int’l Journal of Computing ISSN 2349-1469 EISSN 2349-1477</a:t>
            </a:r>
            <a:endParaRPr lang="en-IN" dirty="0"/>
          </a:p>
        </p:txBody>
      </p:sp>
    </p:spTree>
    <p:extLst>
      <p:ext uri="{BB962C8B-B14F-4D97-AF65-F5344CB8AC3E}">
        <p14:creationId xmlns:p14="http://schemas.microsoft.com/office/powerpoint/2010/main" val="296476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Machine learning techniques use: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form training set and testing set, we randomly divided the datasets using two techniques which are leave-one-out cross validation and k-fold cross-validation. The two datasets were analysed in their own context by using two machine learning techniques which are k-nearest neighbour (k-nn) and support vector machine (svm).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accuracy of the model is increased by using the adaptive boost algorithm.</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Results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applying a single method alone, it has a good accuracy equals to 85% in the best scenario (this was a result when applying svm technique using 2 classes to desharnais dataset), but when we combined the classifiers, we get 91.35% accuracy when using desharnais dataset and 85.48% accuracy when using maxwell dataset. So, we can say that boosting one technique with another improves the accuracy of estimations.</a:t>
            </a:r>
          </a:p>
        </p:txBody>
      </p:sp>
      <p:sp>
        <p:nvSpPr>
          <p:cNvPr id="8" name="Title 1">
            <a:extLst>
              <a:ext uri="{FF2B5EF4-FFF2-40B4-BE49-F238E27FC236}">
                <a16:creationId xmlns:a16="http://schemas.microsoft.com/office/drawing/2014/main" id="{3410332A-E084-4971-8CD4-0530ECA0DC4A}"/>
              </a:ext>
            </a:extLst>
          </p:cNvPr>
          <p:cNvSpPr>
            <a:spLocks noGrp="1"/>
          </p:cNvSpPr>
          <p:nvPr>
            <p:ph type="title"/>
          </p:nvPr>
        </p:nvSpPr>
        <p:spPr>
          <a:xfrm>
            <a:off x="838200" y="313634"/>
            <a:ext cx="10515600" cy="734805"/>
          </a:xfrm>
        </p:spPr>
        <p:txBody>
          <a:bodyPr>
            <a:normAutofit fontScale="90000"/>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Software Development Effort Estimation Using Ensemble Machine Learning</a:t>
            </a:r>
            <a:endParaRPr lang="en-IN" sz="6600" dirty="0"/>
          </a:p>
        </p:txBody>
      </p:sp>
      <p:sp>
        <p:nvSpPr>
          <p:cNvPr id="9" name="TextBox 8">
            <a:extLst>
              <a:ext uri="{FF2B5EF4-FFF2-40B4-BE49-F238E27FC236}">
                <a16:creationId xmlns:a16="http://schemas.microsoft.com/office/drawing/2014/main" id="{E776F81F-8E20-453F-99FB-5D3782FF5596}"/>
              </a:ext>
            </a:extLst>
          </p:cNvPr>
          <p:cNvSpPr txBox="1"/>
          <p:nvPr/>
        </p:nvSpPr>
        <p:spPr>
          <a:xfrm>
            <a:off x="838200" y="1067700"/>
            <a:ext cx="10056214" cy="369332"/>
          </a:xfrm>
          <a:prstGeom prst="rect">
            <a:avLst/>
          </a:prstGeom>
          <a:noFill/>
        </p:spPr>
        <p:txBody>
          <a:bodyPr wrap="none" rtlCol="0">
            <a:spAutoFit/>
          </a:bodyPr>
          <a:lstStyle/>
          <a:p>
            <a:r>
              <a:rPr lang="en-IN" sz="1800" dirty="0"/>
              <a:t>Omar </a:t>
            </a:r>
            <a:r>
              <a:rPr lang="en-IN" sz="1800" dirty="0" err="1"/>
              <a:t>Hidmi</a:t>
            </a:r>
            <a:r>
              <a:rPr lang="en-IN" sz="1800" dirty="0"/>
              <a:t>, and </a:t>
            </a:r>
            <a:r>
              <a:rPr lang="en-IN" sz="1800" dirty="0" err="1"/>
              <a:t>Betul</a:t>
            </a:r>
            <a:r>
              <a:rPr lang="en-IN" sz="1800" dirty="0"/>
              <a:t> </a:t>
            </a:r>
            <a:r>
              <a:rPr lang="en-IN" sz="1800" dirty="0" err="1"/>
              <a:t>Erdogdu</a:t>
            </a:r>
            <a:r>
              <a:rPr lang="en-IN" sz="1800" dirty="0"/>
              <a:t> Sakar (2017) </a:t>
            </a:r>
            <a:r>
              <a:rPr lang="en-GB" sz="1800" dirty="0"/>
              <a:t>Int’l Journal of Computing ISSN 2349-1469 EISSN 2349-1477</a:t>
            </a:r>
            <a:endParaRPr lang="en-IN" dirty="0"/>
          </a:p>
        </p:txBody>
      </p:sp>
    </p:spTree>
    <p:extLst>
      <p:ext uri="{BB962C8B-B14F-4D97-AF65-F5344CB8AC3E}">
        <p14:creationId xmlns:p14="http://schemas.microsoft.com/office/powerpoint/2010/main" val="403645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r>
              <a:rPr lang="en-GB" sz="1800" dirty="0"/>
              <a:t>This paper proposes the use of robust confidence  intervals for defining a confidence interval for software  effort estimates. </a:t>
            </a:r>
          </a:p>
          <a:p>
            <a:pPr marL="0" indent="0">
              <a:buNone/>
            </a:pPr>
            <a:endParaRPr lang="en-GB" sz="1800" dirty="0"/>
          </a:p>
          <a:p>
            <a:r>
              <a:rPr lang="en-GB" sz="1800" dirty="0"/>
              <a:t>Robust confidence intervals are directly computed from the prediction errors in the training set of  the regression algorithm for the datasets under analysis.</a:t>
            </a:r>
          </a:p>
          <a:p>
            <a:pPr marL="0" indent="0">
              <a:buNone/>
            </a:pPr>
            <a:endParaRPr lang="en-GB" sz="1800" dirty="0"/>
          </a:p>
          <a:p>
            <a:r>
              <a:rPr lang="en-GB" sz="1800" dirty="0"/>
              <a:t>A robust confidence interval for predictions is  computed from errors collected from the training set after the collection of errors used to calculated Sn(e) is  representative of the errors that will be obtained when the  regression model is used in practice.</a:t>
            </a:r>
          </a:p>
          <a:p>
            <a:pPr marL="0" indent="0">
              <a:buNone/>
            </a:pPr>
            <a:endParaRPr lang="en-GB" sz="1800" dirty="0"/>
          </a:p>
          <a:p>
            <a:r>
              <a:rPr lang="en-GB" sz="1800" dirty="0"/>
              <a:t>If the collection of  errors is large enough then Sn(e) can be assumed to be  close to </a:t>
            </a:r>
            <a:r>
              <a:rPr lang="en-GB" sz="1800" dirty="0" err="1"/>
              <a:t>Fn</a:t>
            </a:r>
            <a:r>
              <a:rPr lang="en-GB" sz="1800" dirty="0"/>
              <a:t>(e), the true error distribution. In this case the  confidence intervals for upcoming predictions are  computed simply by keeping as much of the interior of  Sn(e) as is desired and by using the limits of this truncated  collection to define the confidence interval.  </a:t>
            </a:r>
          </a:p>
          <a:p>
            <a:endParaRPr lang="en-IN" sz="1800" dirty="0"/>
          </a:p>
        </p:txBody>
      </p:sp>
      <p:sp>
        <p:nvSpPr>
          <p:cNvPr id="6" name="Title 1">
            <a:extLst>
              <a:ext uri="{FF2B5EF4-FFF2-40B4-BE49-F238E27FC236}">
                <a16:creationId xmlns:a16="http://schemas.microsoft.com/office/drawing/2014/main" id="{380B5FD7-5073-40B9-AC83-94C2CB34560E}"/>
              </a:ext>
            </a:extLst>
          </p:cNvPr>
          <p:cNvSpPr>
            <a:spLocks noGrp="1"/>
          </p:cNvSpPr>
          <p:nvPr>
            <p:ph type="title"/>
          </p:nvPr>
        </p:nvSpPr>
        <p:spPr>
          <a:xfrm>
            <a:off x="838200" y="313634"/>
            <a:ext cx="10515600" cy="734805"/>
          </a:xfrm>
        </p:spPr>
        <p:txBody>
          <a:bodyPr>
            <a:normAutofit fontScale="90000"/>
          </a:bodyPr>
          <a:lstStyle/>
          <a:p>
            <a:r>
              <a:rPr lang="en-GB" sz="3200" b="1" dirty="0"/>
              <a:t>Software Effort Estimation using Machine Learning Techniques with Robust Confidence Intervals</a:t>
            </a:r>
            <a:endParaRPr lang="en-IN" sz="6600" b="1" dirty="0"/>
          </a:p>
        </p:txBody>
      </p:sp>
      <p:sp>
        <p:nvSpPr>
          <p:cNvPr id="7" name="TextBox 6">
            <a:extLst>
              <a:ext uri="{FF2B5EF4-FFF2-40B4-BE49-F238E27FC236}">
                <a16:creationId xmlns:a16="http://schemas.microsoft.com/office/drawing/2014/main" id="{9D27B8C7-18C7-427F-A210-8AD6DB30A6F9}"/>
              </a:ext>
            </a:extLst>
          </p:cNvPr>
          <p:cNvSpPr txBox="1"/>
          <p:nvPr/>
        </p:nvSpPr>
        <p:spPr>
          <a:xfrm>
            <a:off x="599661" y="1048439"/>
            <a:ext cx="11477822" cy="369332"/>
          </a:xfrm>
          <a:prstGeom prst="rect">
            <a:avLst/>
          </a:prstGeom>
          <a:noFill/>
        </p:spPr>
        <p:txBody>
          <a:bodyPr wrap="none" rtlCol="0">
            <a:spAutoFit/>
          </a:bodyPr>
          <a:lstStyle/>
          <a:p>
            <a:r>
              <a:rPr lang="en-IN" sz="1800" dirty="0" err="1"/>
              <a:t>Petrônio</a:t>
            </a:r>
            <a:r>
              <a:rPr lang="en-IN" sz="1800" dirty="0"/>
              <a:t> L. Braga, </a:t>
            </a:r>
            <a:r>
              <a:rPr lang="pt-BR" sz="1800" dirty="0"/>
              <a:t>Adriano Lorena Inácio de Oliveira and Silvio Meira (2007) </a:t>
            </a:r>
            <a:r>
              <a:rPr lang="en-GB" sz="1800" dirty="0"/>
              <a:t>Conference Paper DOI: 10.1109/HIS.2007.56</a:t>
            </a:r>
            <a:endParaRPr lang="en-IN" dirty="0"/>
          </a:p>
        </p:txBody>
      </p:sp>
    </p:spTree>
    <p:extLst>
      <p:ext uri="{BB962C8B-B14F-4D97-AF65-F5344CB8AC3E}">
        <p14:creationId xmlns:p14="http://schemas.microsoft.com/office/powerpoint/2010/main" val="340039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TotalTime>
  <Words>2573</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Software Effort Estimation Using Machine Learning Techniques</vt:lpstr>
      <vt:lpstr>Contents</vt:lpstr>
      <vt:lpstr>Introduction</vt:lpstr>
      <vt:lpstr>Introduction</vt:lpstr>
      <vt:lpstr>Problem Statement</vt:lpstr>
      <vt:lpstr>Literature Survey</vt:lpstr>
      <vt:lpstr>Software Development Effort Estimation Using Ensemble Machine Learning</vt:lpstr>
      <vt:lpstr>Software Development Effort Estimation Using Ensemble Machine Learning</vt:lpstr>
      <vt:lpstr>Software Effort Estimation using Machine Learning Techniques with Robust Confidence Intervals</vt:lpstr>
      <vt:lpstr>Software Effort Estimation using Machine Learning Techniques with Robust Confidence Intervals</vt:lpstr>
      <vt:lpstr>PowerPoint Presentation</vt:lpstr>
      <vt:lpstr>PowerPoint Presentation</vt:lpstr>
      <vt:lpstr>PowerPoint Presentation</vt:lpstr>
      <vt:lpstr>Design and Implementation</vt:lpstr>
      <vt:lpstr>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 Nilam</dc:creator>
  <cp:lastModifiedBy>Bharat Nilam</cp:lastModifiedBy>
  <cp:revision>38</cp:revision>
  <dcterms:created xsi:type="dcterms:W3CDTF">2020-11-04T16:52:59Z</dcterms:created>
  <dcterms:modified xsi:type="dcterms:W3CDTF">2021-01-05T04:37:59Z</dcterms:modified>
</cp:coreProperties>
</file>