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"/>
  </p:notesMasterIdLst>
  <p:sldIdLst>
    <p:sldId id="2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4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MBA%20Applications\Admissionado\UCLA%20Admit\Parker\Companies\Clippers\Data%20Challenge\Interview%20Project%20Data%20-%20Samp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/>
              <a:t>Variable Importance in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0962238069485585E-2"/>
          <c:y val="0.15177354510211069"/>
          <c:w val="0.88108730286873349"/>
          <c:h val="0.554198190834888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of uses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BD6-4A10-ACCD-56B495D19F88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EBD6-4A10-ACCD-56B495D19F88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EBD6-4A10-ACCD-56B495D19F88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EBD6-4A10-ACCD-56B495D19F88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EBD6-4A10-ACCD-56B495D19F88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EBD6-4A10-ACCD-56B495D19F88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EBD6-4A10-ACCD-56B495D19F88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EBD6-4A10-ACCD-56B495D19F88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EBD6-4A10-ACCD-56B495D19F88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3-EBD6-4A10-ACCD-56B495D19F88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5-EBD6-4A10-ACCD-56B495D19F88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7-EBD6-4A10-ACCD-56B495D19F88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9-EBD6-4A10-ACCD-56B495D19F88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B-EBD6-4A10-ACCD-56B495D19F88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D-EBD6-4A10-ACCD-56B495D19F88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F-EBD6-4A10-ACCD-56B495D19F88}"/>
              </c:ext>
            </c:extLst>
          </c:dPt>
          <c:cat>
            <c:strRef>
              <c:f>Sheet1!$A$2:$A$17</c:f>
              <c:strCache>
                <c:ptCount val="16"/>
                <c:pt idx="0">
                  <c:v>opponent</c:v>
                </c:pt>
                <c:pt idx="1">
                  <c:v>year_opened</c:v>
                </c:pt>
                <c:pt idx="2">
                  <c:v>streak</c:v>
                </c:pt>
                <c:pt idx="3">
                  <c:v>clippers_points</c:v>
                </c:pt>
                <c:pt idx="4">
                  <c:v>home_game_no</c:v>
                </c:pt>
                <c:pt idx="5">
                  <c:v>total_losses</c:v>
                </c:pt>
                <c:pt idx="6">
                  <c:v>opponent_points</c:v>
                </c:pt>
                <c:pt idx="7">
                  <c:v>vegas_odds</c:v>
                </c:pt>
                <c:pt idx="8">
                  <c:v>total_wins</c:v>
                </c:pt>
                <c:pt idx="9">
                  <c:v>championships</c:v>
                </c:pt>
                <c:pt idx="10">
                  <c:v>playoffs</c:v>
                </c:pt>
                <c:pt idx="11">
                  <c:v>overtime</c:v>
                </c:pt>
                <c:pt idx="12">
                  <c:v>conference</c:v>
                </c:pt>
                <c:pt idx="13">
                  <c:v>game_day</c:v>
                </c:pt>
                <c:pt idx="14">
                  <c:v>game_result</c:v>
                </c:pt>
                <c:pt idx="15">
                  <c:v>game_period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130</c:v>
                </c:pt>
                <c:pt idx="1">
                  <c:v>92</c:v>
                </c:pt>
                <c:pt idx="2">
                  <c:v>82</c:v>
                </c:pt>
                <c:pt idx="3">
                  <c:v>68</c:v>
                </c:pt>
                <c:pt idx="4">
                  <c:v>54</c:v>
                </c:pt>
                <c:pt idx="5">
                  <c:v>47</c:v>
                </c:pt>
                <c:pt idx="6">
                  <c:v>38</c:v>
                </c:pt>
                <c:pt idx="7">
                  <c:v>31</c:v>
                </c:pt>
                <c:pt idx="8">
                  <c:v>30</c:v>
                </c:pt>
                <c:pt idx="9">
                  <c:v>23</c:v>
                </c:pt>
                <c:pt idx="10">
                  <c:v>10</c:v>
                </c:pt>
                <c:pt idx="11">
                  <c:v>8</c:v>
                </c:pt>
                <c:pt idx="12">
                  <c:v>7</c:v>
                </c:pt>
                <c:pt idx="13">
                  <c:v>7</c:v>
                </c:pt>
                <c:pt idx="14">
                  <c:v>5</c:v>
                </c:pt>
                <c:pt idx="1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EBD6-4A10-ACCD-56B495D19F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8687199"/>
        <c:axId val="697096319"/>
      </c:barChart>
      <c:catAx>
        <c:axId val="28687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096319"/>
        <c:crosses val="autoZero"/>
        <c:auto val="1"/>
        <c:lblAlgn val="ctr"/>
        <c:lblOffset val="100"/>
        <c:noMultiLvlLbl val="0"/>
      </c:catAx>
      <c:valAx>
        <c:axId val="697096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687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F679C-BF79-4E7E-94BC-A0BA938A0ADF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6E92C-C61F-4728-9878-7A800D261C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299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4A30-3861-4EE4-A726-F87F84E11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1646D-82E8-4859-AC19-273445BC8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734EA-A868-4156-87D7-DA44E363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5436-499A-4A55-9D06-BD20F1A9A1FC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DAF04-AE01-412B-984A-8A83737D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6A0ED-7555-4EEE-8040-074E63EE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28C-45D4-430D-8BE3-5F2BCBFBA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24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65E0-D7A5-4729-A39F-9A0E4185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22890-E885-4DF0-9C15-6EBC14353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980A3-4E1F-4D11-8A1E-C66FD86A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5436-499A-4A55-9D06-BD20F1A9A1FC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2D9A-3D1A-4AE9-AD8A-7F9B1710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449B0-2E78-433E-969C-3791EF1D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28C-45D4-430D-8BE3-5F2BCBFBA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968676-C783-43BD-B5F9-670D6DEEF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72572-CD87-400F-A9AC-FDE7FAB43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2AF58-E6DE-43B3-A569-5EA8A556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5436-499A-4A55-9D06-BD20F1A9A1FC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A4FFD-7C69-4143-BAA7-5D9333AB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1B92D-E336-499C-A7BA-BCC218CC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28C-45D4-430D-8BE3-5F2BCBFBA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15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02B2-D7EE-4EE6-80BB-5F877580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D9588-C5BC-47B9-BE1D-D356CC247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3CC2-F1F8-4651-ABA9-E3002ADC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5436-499A-4A55-9D06-BD20F1A9A1FC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97E84-938A-4306-A021-E337DAD7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7991-9522-42BF-A13E-8FA6E2F2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28C-45D4-430D-8BE3-5F2BCBFBA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30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7F67-83A4-4401-AE8A-915F3D88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8CA40-15FC-4758-B132-3F0D314E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19F56-C722-4BCA-8B58-6992477B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5436-499A-4A55-9D06-BD20F1A9A1FC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40FC2-D25A-4330-9CA1-9AEDAD40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1D731-6C2F-4DDC-9140-4F8F3F65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28C-45D4-430D-8BE3-5F2BCBFBA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03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6F6B-4A0D-4734-862D-F82CFD4F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5683-240E-45EC-9A07-90A3CA197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CD9CF-6153-4459-9022-A5345C32D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82015-3B51-4CB6-B31A-CA3012EF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5436-499A-4A55-9D06-BD20F1A9A1FC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99384-BF3A-45B1-989C-4E2D4C7CB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AA2D2-D175-42C3-A7C9-4EE10940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28C-45D4-430D-8BE3-5F2BCBFBA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55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F565-4C4A-405D-97E3-16F5B6E9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7BD0F-39C4-4C74-8543-D594212E2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8C114-28C7-4FC6-818A-D0342AC48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66578-81FD-4C86-A568-70A7457F7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DF2B1-4622-41BA-A161-3E83D1665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A967E9-E7D7-453A-A570-8A71D464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5436-499A-4A55-9D06-BD20F1A9A1FC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FE13B-BF86-403D-B65D-3FABAB70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25DE3-2082-47F1-8F8D-153408B1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28C-45D4-430D-8BE3-5F2BCBFBA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92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A71E-6714-4677-8DF0-F799FD5C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C275C-728C-43D7-98A0-1F7221D4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5436-499A-4A55-9D06-BD20F1A9A1FC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92C70-7184-4B0C-A45C-EF9B3F34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61D16-B87E-405C-BBB8-650139EC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28C-45D4-430D-8BE3-5F2BCBFBA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81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F47FE-8832-4E9D-9531-7C5076C2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5436-499A-4A55-9D06-BD20F1A9A1FC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A652D-9F8C-498C-97A8-063E2438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EF2E9-047E-4B0D-9E7D-DD1D461DC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28C-45D4-430D-8BE3-5F2BCBFBA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2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957C-B0FD-41B4-BB75-100BF607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67890-4E7E-4779-9918-349CEF343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D14EF-5095-4E79-B909-AFF8A5814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F3CF0-4D1A-4875-B273-F6249B5C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5436-499A-4A55-9D06-BD20F1A9A1FC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272B9-B1B2-477D-9F6E-D9B5B693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7FF63-D594-4F80-825D-674D3EA0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28C-45D4-430D-8BE3-5F2BCBFBA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18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B5A0-48A7-45A5-AAF4-4F5C0CB0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95A80-894A-45EA-916F-AEE149BE0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EA01E-856C-4C58-BE66-200B3FA2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CA08A-6E2F-405E-BD24-96697E9E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5436-499A-4A55-9D06-BD20F1A9A1FC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2DFD3-D875-458C-9D64-2130BF0A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3AB9B-A3BB-4751-B686-D58DF6DD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28C-45D4-430D-8BE3-5F2BCBFBA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81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73397-7AEE-4F2B-A54D-39582128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84DAF-C4D1-458B-BE17-E46833669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D0828-3B37-47C4-B5DD-FB857DA00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45436-499A-4A55-9D06-BD20F1A9A1FC}" type="datetimeFigureOut">
              <a:rPr lang="en-IN" smtClean="0"/>
              <a:t>08-12-2020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79849-E83B-4ACA-BD98-017B486F4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BCE2C-959E-42B0-A206-AA4931D82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028C-45D4-430D-8BE3-5F2BCBFBA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41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F167AEC-30AF-478E-BD55-D57604B5A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31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2D7C4A-EA21-49D0-9BEA-ED8876382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989" y="119907"/>
            <a:ext cx="1021722" cy="7530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816DCB-C3E0-4BFE-9696-4A38AFBDA5B6}"/>
              </a:ext>
            </a:extLst>
          </p:cNvPr>
          <p:cNvSpPr txBox="1"/>
          <p:nvPr/>
        </p:nvSpPr>
        <p:spPr>
          <a:xfrm>
            <a:off x="-674703" y="71574"/>
            <a:ext cx="13396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u="none" strike="noStrike" baseline="0">
                <a:solidFill>
                  <a:schemeClr val="bg1"/>
                </a:solidFill>
                <a:latin typeface="Calibri" panose="020F0502020204030204" pitchFamily="34" charset="0"/>
              </a:rPr>
              <a:t>LA Clippers - </a:t>
            </a:r>
            <a:r>
              <a:rPr lang="en-US" sz="2000" b="1">
                <a:solidFill>
                  <a:schemeClr val="bg1"/>
                </a:solidFill>
              </a:rPr>
              <a:t>P</a:t>
            </a:r>
            <a:r>
              <a:rPr lang="en-US" sz="2000" b="1" i="0" u="none" strike="noStrike" baseline="0">
                <a:solidFill>
                  <a:schemeClr val="bg1"/>
                </a:solidFill>
              </a:rPr>
              <a:t>redicting attendance for regular season games </a:t>
            </a:r>
            <a:r>
              <a:rPr lang="en-US" sz="2000" b="1" i="0" u="none" strike="noStrike" baseline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endParaRPr lang="en-IN" sz="2800" b="1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165E6C8-7CE2-4272-A6CB-C1781F355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54450"/>
              </p:ext>
            </p:extLst>
          </p:nvPr>
        </p:nvGraphicFramePr>
        <p:xfrm>
          <a:off x="7048869" y="3080556"/>
          <a:ext cx="4998129" cy="3597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BC85D9A-0775-44E0-85CD-0A7B6E90D78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059427" y="2075544"/>
            <a:ext cx="3737499" cy="8268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92E729-5261-4CAF-AD0F-A9A2918BCAA6}"/>
              </a:ext>
            </a:extLst>
          </p:cNvPr>
          <p:cNvSpPr txBox="1"/>
          <p:nvPr/>
        </p:nvSpPr>
        <p:spPr>
          <a:xfrm>
            <a:off x="6970650" y="1767768"/>
            <a:ext cx="37374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i="1">
                <a:solidFill>
                  <a:schemeClr val="bg1"/>
                </a:solidFill>
              </a:rPr>
              <a:t>Opponents with top average attendance</a:t>
            </a:r>
          </a:p>
        </p:txBody>
      </p:sp>
      <p:graphicFrame>
        <p:nvGraphicFramePr>
          <p:cNvPr id="19" name="Table 12">
            <a:extLst>
              <a:ext uri="{FF2B5EF4-FFF2-40B4-BE49-F238E27FC236}">
                <a16:creationId xmlns:a16="http://schemas.microsoft.com/office/drawing/2014/main" id="{6B7C5DD4-BEE6-4893-9EDC-CC1918940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053516"/>
              </p:ext>
            </p:extLst>
          </p:nvPr>
        </p:nvGraphicFramePr>
        <p:xfrm>
          <a:off x="167397" y="3080556"/>
          <a:ext cx="6714075" cy="359775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{35758FB7-9AC5-4552-8A53-C91805E547FA}</a:tableStyleId>
              </a:tblPr>
              <a:tblGrid>
                <a:gridCol w="2025387">
                  <a:extLst>
                    <a:ext uri="{9D8B030D-6E8A-4147-A177-3AD203B41FA5}">
                      <a16:colId xmlns:a16="http://schemas.microsoft.com/office/drawing/2014/main" val="1609962428"/>
                    </a:ext>
                  </a:extLst>
                </a:gridCol>
                <a:gridCol w="3835154">
                  <a:extLst>
                    <a:ext uri="{9D8B030D-6E8A-4147-A177-3AD203B41FA5}">
                      <a16:colId xmlns:a16="http://schemas.microsoft.com/office/drawing/2014/main" val="2656227448"/>
                    </a:ext>
                  </a:extLst>
                </a:gridCol>
                <a:gridCol w="853534">
                  <a:extLst>
                    <a:ext uri="{9D8B030D-6E8A-4147-A177-3AD203B41FA5}">
                      <a16:colId xmlns:a16="http://schemas.microsoft.com/office/drawing/2014/main" val="3558431539"/>
                    </a:ext>
                  </a:extLst>
                </a:gridCol>
              </a:tblGrid>
              <a:tr h="234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>
                          <a:solidFill>
                            <a:schemeClr val="tx1"/>
                          </a:solidFill>
                        </a:rPr>
                        <a:t>Steps</a:t>
                      </a:r>
                      <a:endParaRPr lang="en-IN" sz="120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IN" sz="120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>
                          <a:solidFill>
                            <a:schemeClr val="tx1"/>
                          </a:solidFill>
                        </a:rPr>
                        <a:t>Tool Used</a:t>
                      </a:r>
                      <a:endParaRPr lang="en-IN" sz="120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308832"/>
                  </a:ext>
                </a:extLst>
              </a:tr>
              <a:tr h="3905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Data cleanup + Analytics on Excel</a:t>
                      </a:r>
                      <a:endParaRPr lang="en-US" sz="120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>
                          <a:solidFill>
                            <a:schemeClr val="tx1"/>
                          </a:solidFill>
                        </a:rPr>
                        <a:t>Organizing Game, Team and Attendance (Ticket Scan) data by game into 1 table + Formatting</a:t>
                      </a:r>
                      <a:endParaRPr lang="en-IN" sz="120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>
                          <a:solidFill>
                            <a:schemeClr val="tx1"/>
                          </a:solidFill>
                        </a:rPr>
                        <a:t>Excel</a:t>
                      </a:r>
                      <a:endParaRPr lang="en-IN" sz="120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12864"/>
                  </a:ext>
                </a:extLst>
              </a:tr>
              <a:tr h="3905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Read cleaned data from Excel</a:t>
                      </a:r>
                      <a:endParaRPr lang="en-US" sz="120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>
                          <a:solidFill>
                            <a:schemeClr val="tx1"/>
                          </a:solidFill>
                        </a:rPr>
                        <a:t>Read cleaned data into R and create factor variables for text columns</a:t>
                      </a:r>
                      <a:endParaRPr lang="en-IN" sz="120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IN" sz="120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7460106"/>
                  </a:ext>
                </a:extLst>
              </a:tr>
              <a:tr h="3905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>
                          <a:solidFill>
                            <a:schemeClr val="tx1"/>
                          </a:solidFill>
                        </a:rPr>
                        <a:t>Data partition into Train and Test data</a:t>
                      </a:r>
                      <a:endParaRPr lang="en-IN" sz="120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>
                          <a:solidFill>
                            <a:schemeClr val="tx1"/>
                          </a:solidFill>
                        </a:rPr>
                        <a:t>Partition data into Train (70%) and Test (30%) datasets</a:t>
                      </a:r>
                      <a:endParaRPr lang="en-IN" sz="120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IN" sz="120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583280"/>
                  </a:ext>
                </a:extLst>
              </a:tr>
              <a:tr h="405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>
                          <a:solidFill>
                            <a:schemeClr val="tx1"/>
                          </a:solidFill>
                        </a:rPr>
                        <a:t>Construct Random Forest Model</a:t>
                      </a:r>
                      <a:endParaRPr lang="en-IN" sz="120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>
                          <a:solidFill>
                            <a:schemeClr val="tx1"/>
                          </a:solidFill>
                        </a:rPr>
                        <a:t>Regress Attendance per game on all variables with     ntree = 100 and mtry = 6 (1/3 of no of variables)</a:t>
                      </a:r>
                      <a:endParaRPr lang="en-IN" sz="120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IN" sz="120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549902"/>
                  </a:ext>
                </a:extLst>
              </a:tr>
              <a:tr h="3905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>
                          <a:solidFill>
                            <a:schemeClr val="tx1"/>
                          </a:solidFill>
                        </a:rPr>
                        <a:t>Prediction using RF model</a:t>
                      </a:r>
                      <a:endParaRPr lang="en-IN" sz="120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>
                          <a:solidFill>
                            <a:schemeClr val="tx1"/>
                          </a:solidFill>
                        </a:rPr>
                        <a:t>Create prediction datasets for Train and Test using RF model</a:t>
                      </a:r>
                      <a:endParaRPr lang="en-IN" sz="120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IN" sz="120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683891"/>
                  </a:ext>
                </a:extLst>
              </a:tr>
              <a:tr h="3905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>
                          <a:solidFill>
                            <a:schemeClr val="tx1"/>
                          </a:solidFill>
                        </a:rPr>
                        <a:t>Error checking</a:t>
                      </a:r>
                      <a:endParaRPr lang="en-IN" sz="120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>
                          <a:solidFill>
                            <a:schemeClr val="tx1"/>
                          </a:solidFill>
                        </a:rPr>
                        <a:t>Plot errors to determine ntree + Calculate Root Mean Square Error (RMSE) and Rsquare (R</a:t>
                      </a:r>
                      <a:r>
                        <a:rPr lang="en-IN" sz="1200" baseline="30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IN" sz="12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IN" sz="120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IN" sz="120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076327"/>
                  </a:ext>
                </a:extLst>
              </a:tr>
              <a:tr h="30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>
                          <a:solidFill>
                            <a:schemeClr val="tx1"/>
                          </a:solidFill>
                        </a:rPr>
                        <a:t>Variable analysis</a:t>
                      </a:r>
                      <a:endParaRPr lang="en-IN" sz="120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>
                          <a:solidFill>
                            <a:schemeClr val="tx1"/>
                          </a:solidFill>
                        </a:rPr>
                        <a:t>Plot variable importance by %IncMSE and IncNodePurity</a:t>
                      </a:r>
                      <a:endParaRPr lang="en-IN" sz="120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IN" sz="120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9043373"/>
                  </a:ext>
                </a:extLst>
              </a:tr>
              <a:tr h="240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>
                          <a:solidFill>
                            <a:schemeClr val="tx1"/>
                          </a:solidFill>
                        </a:rPr>
                        <a:t>Fine Tuning</a:t>
                      </a:r>
                      <a:endParaRPr lang="en-IN" sz="120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IN" sz="1200">
                          <a:solidFill>
                            <a:schemeClr val="tx1"/>
                          </a:solidFill>
                        </a:rPr>
                        <a:t>Modify mtry for optimal correlation and strength</a:t>
                      </a:r>
                      <a:endParaRPr lang="en-IN" sz="120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20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IN" sz="1200">
                        <a:solidFill>
                          <a:schemeClr val="tx1"/>
                        </a:solidFill>
                        <a:latin typeface="Robot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026347"/>
                  </a:ext>
                </a:extLst>
              </a:tr>
            </a:tbl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B6694144-7EA9-4002-84CC-0F1B0A8A0FD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059427" y="1026812"/>
            <a:ext cx="3737499" cy="6542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C7590C0-98EF-41F6-8872-066637732C83}"/>
              </a:ext>
            </a:extLst>
          </p:cNvPr>
          <p:cNvSpPr txBox="1"/>
          <p:nvPr/>
        </p:nvSpPr>
        <p:spPr>
          <a:xfrm>
            <a:off x="6970650" y="719035"/>
            <a:ext cx="4495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i="1">
                <a:solidFill>
                  <a:schemeClr val="bg1"/>
                </a:solidFill>
              </a:rPr>
              <a:t>Weekend games have higher avg attendance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73935E-7F36-48D7-92C1-E64A57A536BF}"/>
              </a:ext>
            </a:extLst>
          </p:cNvPr>
          <p:cNvSpPr txBox="1"/>
          <p:nvPr/>
        </p:nvSpPr>
        <p:spPr>
          <a:xfrm>
            <a:off x="134148" y="2766256"/>
            <a:ext cx="4495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i="1">
                <a:solidFill>
                  <a:schemeClr val="bg1"/>
                </a:solidFill>
              </a:rPr>
              <a:t>Process Walkthrough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58EF34-B36A-4308-8D40-20DA8BB1D3C3}"/>
              </a:ext>
            </a:extLst>
          </p:cNvPr>
          <p:cNvSpPr txBox="1"/>
          <p:nvPr/>
        </p:nvSpPr>
        <p:spPr>
          <a:xfrm>
            <a:off x="106533" y="739082"/>
            <a:ext cx="6498453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i="1">
                <a:solidFill>
                  <a:schemeClr val="bg1"/>
                </a:solidFill>
              </a:rPr>
              <a:t>Data Source</a:t>
            </a:r>
            <a:endParaRPr lang="en-IN" sz="1200" i="1">
              <a:solidFill>
                <a:schemeClr val="bg1"/>
              </a:solidFill>
            </a:endParaRP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en-IN" sz="1200">
                <a:solidFill>
                  <a:schemeClr val="bg1"/>
                </a:solidFill>
              </a:rPr>
              <a:t>Reached out to Yuting Ma - </a:t>
            </a:r>
            <a:r>
              <a:rPr lang="nb-NO" sz="1200" b="0" i="0">
                <a:solidFill>
                  <a:schemeClr val="bg1"/>
                </a:solidFill>
                <a:effectLst/>
                <a:latin typeface="-apple-system"/>
              </a:rPr>
              <a:t>Data Analyst at LA Clippers | Master of Business Analytics at USC </a:t>
            </a:r>
          </a:p>
          <a:p>
            <a:pPr marL="171450" indent="-171450" algn="l" fontAlgn="base">
              <a:buFont typeface="Arial" panose="020B0604020202020204" pitchFamily="34" charset="0"/>
              <a:buChar char="•"/>
            </a:pPr>
            <a:r>
              <a:rPr lang="nb-NO" sz="1200" b="0" i="0">
                <a:solidFill>
                  <a:schemeClr val="bg1"/>
                </a:solidFill>
                <a:effectLst/>
                <a:latin typeface="-apple-system"/>
              </a:rPr>
              <a:t>2018/19 raw attendance data in csv format</a:t>
            </a:r>
          </a:p>
          <a:p>
            <a:br>
              <a:rPr lang="nb-NO" sz="1200">
                <a:solidFill>
                  <a:schemeClr val="bg1"/>
                </a:solidFill>
              </a:rPr>
            </a:b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D4B30F-607D-4C15-9CEC-084F906BAEC5}"/>
              </a:ext>
            </a:extLst>
          </p:cNvPr>
          <p:cNvSpPr txBox="1"/>
          <p:nvPr/>
        </p:nvSpPr>
        <p:spPr>
          <a:xfrm>
            <a:off x="134148" y="1585129"/>
            <a:ext cx="6638235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i="1">
                <a:solidFill>
                  <a:schemeClr val="bg1"/>
                </a:solidFill>
              </a:rPr>
              <a:t>Model for Prediction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i="1">
                <a:solidFill>
                  <a:schemeClr val="bg1"/>
                </a:solidFill>
              </a:rPr>
              <a:t>Random Forest - </a:t>
            </a:r>
            <a:r>
              <a:rPr lang="en-US" sz="1200" i="1">
                <a:solidFill>
                  <a:schemeClr val="bg1"/>
                </a:solidFill>
              </a:rPr>
              <a:t>More accurate technique to predict at future matches, better RMSE and R^2</a:t>
            </a:r>
            <a:endParaRPr lang="en-IN" sz="1200" i="1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>
                <a:solidFill>
                  <a:schemeClr val="bg1"/>
                </a:solidFill>
              </a:rPr>
              <a:t>Benefits - Handle input variables without deletion, few assumptions in data prep, no cross-validation, no careful tuning, no preselecting of covariates to avoid over fitting, rank importance of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i="1">
                <a:solidFill>
                  <a:schemeClr val="bg1"/>
                </a:solidFill>
              </a:rPr>
              <a:t>Alternatives - lm regression, decision trees (rpart) and gradient boosted machine (gbm)</a:t>
            </a:r>
            <a:endParaRPr lang="en-US" sz="12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35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279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 saxena</dc:creator>
  <cp:lastModifiedBy>bharat saxena</cp:lastModifiedBy>
  <cp:revision>173</cp:revision>
  <dcterms:created xsi:type="dcterms:W3CDTF">2020-08-09T04:15:37Z</dcterms:created>
  <dcterms:modified xsi:type="dcterms:W3CDTF">2020-12-08T07:49:48Z</dcterms:modified>
</cp:coreProperties>
</file>