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6"/>
  </p:notesMasterIdLst>
  <p:sldIdLst>
    <p:sldId id="272" r:id="rId2"/>
    <p:sldId id="257" r:id="rId3"/>
    <p:sldId id="261" r:id="rId4"/>
    <p:sldId id="273" r:id="rId5"/>
    <p:sldId id="260" r:id="rId6"/>
    <p:sldId id="262" r:id="rId7"/>
    <p:sldId id="267" r:id="rId8"/>
    <p:sldId id="266" r:id="rId9"/>
    <p:sldId id="265" r:id="rId10"/>
    <p:sldId id="269" r:id="rId11"/>
    <p:sldId id="270" r:id="rId12"/>
    <p:sldId id="271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BA%20Applications\Admissionado\UCLA%20Admit\Parker\Companies\Clippers\Data%20Challenge\Interview%20Project%20Data%20-%20S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Variable Importance in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uses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D-48EC-81A6-889D27F969A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D-48EC-81A6-889D27F969A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D-48EC-81A6-889D27F969A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D-48EC-81A6-889D27F969A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52D-48EC-81A6-889D27F969A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52D-48EC-81A6-889D27F969A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52D-48EC-81A6-889D27F969A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52D-48EC-81A6-889D27F969A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52D-48EC-81A6-889D27F969A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52D-48EC-81A6-889D27F969AA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52D-48EC-81A6-889D27F969AA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52D-48EC-81A6-889D27F969AA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352D-48EC-81A6-889D27F969AA}"/>
              </c:ext>
            </c:extLst>
          </c:dPt>
          <c:dPt>
            <c:idx val="1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52D-48EC-81A6-889D27F969AA}"/>
              </c:ext>
            </c:extLst>
          </c:dPt>
          <c:dPt>
            <c:idx val="1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52D-48EC-81A6-889D27F969AA}"/>
              </c:ext>
            </c:extLst>
          </c:dPt>
          <c:dPt>
            <c:idx val="1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52D-48EC-81A6-889D27F969AA}"/>
              </c:ext>
            </c:extLst>
          </c:dPt>
          <c:cat>
            <c:strRef>
              <c:f>Sheet1!$A$2:$A$17</c:f>
              <c:strCache>
                <c:ptCount val="16"/>
                <c:pt idx="0">
                  <c:v>opponent</c:v>
                </c:pt>
                <c:pt idx="1">
                  <c:v>year_opened</c:v>
                </c:pt>
                <c:pt idx="2">
                  <c:v>streak</c:v>
                </c:pt>
                <c:pt idx="3">
                  <c:v>clippers_points</c:v>
                </c:pt>
                <c:pt idx="4">
                  <c:v>home_game_no</c:v>
                </c:pt>
                <c:pt idx="5">
                  <c:v>total_losses</c:v>
                </c:pt>
                <c:pt idx="6">
                  <c:v>opponent_points</c:v>
                </c:pt>
                <c:pt idx="7">
                  <c:v>vegas_odds</c:v>
                </c:pt>
                <c:pt idx="8">
                  <c:v>total_wins</c:v>
                </c:pt>
                <c:pt idx="9">
                  <c:v>championships</c:v>
                </c:pt>
                <c:pt idx="10">
                  <c:v>playoffs</c:v>
                </c:pt>
                <c:pt idx="11">
                  <c:v>overtime</c:v>
                </c:pt>
                <c:pt idx="12">
                  <c:v>conference</c:v>
                </c:pt>
                <c:pt idx="13">
                  <c:v>game_day</c:v>
                </c:pt>
                <c:pt idx="14">
                  <c:v>game_result</c:v>
                </c:pt>
                <c:pt idx="15">
                  <c:v>game_period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130</c:v>
                </c:pt>
                <c:pt idx="1">
                  <c:v>92</c:v>
                </c:pt>
                <c:pt idx="2">
                  <c:v>82</c:v>
                </c:pt>
                <c:pt idx="3">
                  <c:v>68</c:v>
                </c:pt>
                <c:pt idx="4">
                  <c:v>54</c:v>
                </c:pt>
                <c:pt idx="5">
                  <c:v>47</c:v>
                </c:pt>
                <c:pt idx="6">
                  <c:v>38</c:v>
                </c:pt>
                <c:pt idx="7">
                  <c:v>31</c:v>
                </c:pt>
                <c:pt idx="8">
                  <c:v>30</c:v>
                </c:pt>
                <c:pt idx="9">
                  <c:v>23</c:v>
                </c:pt>
                <c:pt idx="10">
                  <c:v>10</c:v>
                </c:pt>
                <c:pt idx="11">
                  <c:v>8</c:v>
                </c:pt>
                <c:pt idx="12">
                  <c:v>7</c:v>
                </c:pt>
                <c:pt idx="13">
                  <c:v>7</c:v>
                </c:pt>
                <c:pt idx="14">
                  <c:v>5</c:v>
                </c:pt>
                <c:pt idx="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352D-48EC-81A6-889D27F969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8687199"/>
        <c:axId val="697096319"/>
      </c:barChart>
      <c:catAx>
        <c:axId val="2868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096319"/>
        <c:crosses val="autoZero"/>
        <c:auto val="1"/>
        <c:lblAlgn val="ctr"/>
        <c:lblOffset val="100"/>
        <c:noMultiLvlLbl val="0"/>
      </c:catAx>
      <c:valAx>
        <c:axId val="69709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7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679C-BF79-4E7E-94BC-A0BA938A0ADF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6E92C-C61F-4728-9878-7A800D26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29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4A30-3861-4EE4-A726-F87F84E11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646D-82E8-4859-AC19-273445BC8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34EA-A868-4156-87D7-DA44E363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AF04-AE01-412B-984A-8A83737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A0ED-7555-4EEE-8040-074E63EE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4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65E0-D7A5-4729-A39F-9A0E4185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22890-E885-4DF0-9C15-6EBC14353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980A3-4E1F-4D11-8A1E-C66FD86A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2D9A-3D1A-4AE9-AD8A-7F9B1710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49B0-2E78-433E-969C-3791EF1D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68676-C783-43BD-B5F9-670D6DEEF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72572-CD87-400F-A9AC-FDE7FAB4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AF58-E6DE-43B3-A569-5EA8A556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A4FFD-7C69-4143-BAA7-5D9333AB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B92D-E336-499C-A7BA-BCC218CC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15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02B2-D7EE-4EE6-80BB-5F877580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9588-C5BC-47B9-BE1D-D356CC24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3CC2-F1F8-4651-ABA9-E3002ADC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7E84-938A-4306-A021-E337DAD7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7991-9522-42BF-A13E-8FA6E2F2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0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7F67-83A4-4401-AE8A-915F3D88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CA40-15FC-4758-B132-3F0D314E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9F56-C722-4BCA-8B58-6992477B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40FC2-D25A-4330-9CA1-9AEDAD40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D731-6C2F-4DDC-9140-4F8F3F65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03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6F6B-4A0D-4734-862D-F82CFD4F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5683-240E-45EC-9A07-90A3CA197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D9CF-6153-4459-9022-A5345C32D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82015-3B51-4CB6-B31A-CA3012EF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99384-BF3A-45B1-989C-4E2D4C7C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AA2D2-D175-42C3-A7C9-4EE10940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5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F565-4C4A-405D-97E3-16F5B6E9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7BD0F-39C4-4C74-8543-D594212E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114-28C7-4FC6-818A-D0342AC48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66578-81FD-4C86-A568-70A7457F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DF2B1-4622-41BA-A161-3E83D1665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967E9-E7D7-453A-A570-8A71D464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FE13B-BF86-403D-B65D-3FABAB70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25DE3-2082-47F1-8F8D-153408B1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2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A71E-6714-4677-8DF0-F799FD5C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C275C-728C-43D7-98A0-1F7221D4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92C70-7184-4B0C-A45C-EF9B3F34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61D16-B87E-405C-BBB8-650139EC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1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F47FE-8832-4E9D-9531-7C5076C2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A652D-9F8C-498C-97A8-063E2438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EF2E9-047E-4B0D-9E7D-DD1D461D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957C-B0FD-41B4-BB75-100BF607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7890-4E7E-4779-9918-349CEF343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D14EF-5095-4E79-B909-AFF8A5814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3CF0-4D1A-4875-B273-F6249B5C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272B9-B1B2-477D-9F6E-D9B5B693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7FF63-D594-4F80-825D-674D3EA0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1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B5A0-48A7-45A5-AAF4-4F5C0CB0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95A80-894A-45EA-916F-AEE149BE0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EA01E-856C-4C58-BE66-200B3FA2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CA08A-6E2F-405E-BD24-96697E9E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2DFD3-D875-458C-9D64-2130BF0A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3AB9B-A3BB-4751-B686-D58DF6DD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1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73397-7AEE-4F2B-A54D-39582128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84DAF-C4D1-458B-BE17-E4683366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0828-3B37-47C4-B5DD-FB857DA00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5436-499A-4A55-9D06-BD20F1A9A1FC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79849-E83B-4ACA-BD98-017B486F4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BCE2C-959E-42B0-A206-AA4931D82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167AEC-30AF-478E-BD55-D57604B5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2D7C4A-EA21-49D0-9BEA-ED8876382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73" y="1309188"/>
            <a:ext cx="5752494" cy="4239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816DCB-C3E0-4BFE-9696-4A38AFBDA5B6}"/>
              </a:ext>
            </a:extLst>
          </p:cNvPr>
          <p:cNvSpPr txBox="1"/>
          <p:nvPr/>
        </p:nvSpPr>
        <p:spPr>
          <a:xfrm>
            <a:off x="0" y="2518657"/>
            <a:ext cx="5504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baseline="0">
                <a:solidFill>
                  <a:schemeClr val="bg1"/>
                </a:solidFill>
                <a:latin typeface="Calibri" panose="020F0502020204030204" pitchFamily="34" charset="0"/>
              </a:rPr>
              <a:t>LA Clippers Business Insights - </a:t>
            </a:r>
            <a:endParaRPr lang="en-IN" sz="2800" b="0" i="0" u="none" strike="noStrike" baseline="0">
              <a:solidFill>
                <a:schemeClr val="bg1"/>
              </a:solidFill>
            </a:endParaRPr>
          </a:p>
          <a:p>
            <a:pPr algn="ctr"/>
            <a:r>
              <a:rPr lang="en-US" sz="2800">
                <a:solidFill>
                  <a:schemeClr val="bg1"/>
                </a:solidFill>
              </a:rPr>
              <a:t>P</a:t>
            </a:r>
            <a:r>
              <a:rPr lang="en-US" sz="2800" b="0" i="0" u="none" strike="noStrike" baseline="0">
                <a:solidFill>
                  <a:schemeClr val="bg1"/>
                </a:solidFill>
              </a:rPr>
              <a:t>redicting attendance at the </a:t>
            </a:r>
          </a:p>
          <a:p>
            <a:pPr algn="ctr"/>
            <a:r>
              <a:rPr lang="en-US" sz="2800" b="0" i="0" u="none" strike="noStrike" baseline="0">
                <a:solidFill>
                  <a:schemeClr val="bg1"/>
                </a:solidFill>
              </a:rPr>
              <a:t>2018/2019 regular season games </a:t>
            </a:r>
            <a:r>
              <a:rPr lang="en-US" sz="2800" b="1" i="0" u="none" strike="noStrike" baseline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en-IN" sz="36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7465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982A6-C1C9-4772-B690-D484BC8E07A8}"/>
              </a:ext>
            </a:extLst>
          </p:cNvPr>
          <p:cNvSpPr txBox="1"/>
          <p:nvPr/>
        </p:nvSpPr>
        <p:spPr>
          <a:xfrm>
            <a:off x="630315" y="337338"/>
            <a:ext cx="759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+mj-lt"/>
              </a:rPr>
              <a:t>Code Walkthrough – Construct RF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310BC-718C-4AAD-A545-D9A588D9B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" y="1267013"/>
            <a:ext cx="3471168" cy="15322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9FDF8-6658-4474-9529-82D9A67A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5" y="5321052"/>
            <a:ext cx="9351442" cy="12500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B6F061-B7B7-474B-B2E8-E0845EBC4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086" y="1265223"/>
            <a:ext cx="7830790" cy="37999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E890CA-8F3C-4581-A931-D15873B56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15" y="3427050"/>
            <a:ext cx="3101609" cy="12802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 descr="A drawing of a person&#10;&#10;Description automatically generated">
            <a:extLst>
              <a:ext uri="{FF2B5EF4-FFF2-40B4-BE49-F238E27FC236}">
                <a16:creationId xmlns:a16="http://schemas.microsoft.com/office/drawing/2014/main" id="{6C25F58A-CFFF-4E67-8393-0E9713B6E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21" y="105421"/>
            <a:ext cx="1645328" cy="9254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E9046F-8120-4369-9305-80267325C32C}"/>
              </a:ext>
            </a:extLst>
          </p:cNvPr>
          <p:cNvSpPr txBox="1"/>
          <p:nvPr/>
        </p:nvSpPr>
        <p:spPr>
          <a:xfrm>
            <a:off x="630315" y="928459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A02AFB-D6E4-47FC-BA75-977826B83CC2}"/>
              </a:ext>
            </a:extLst>
          </p:cNvPr>
          <p:cNvSpPr txBox="1"/>
          <p:nvPr/>
        </p:nvSpPr>
        <p:spPr>
          <a:xfrm>
            <a:off x="630315" y="3088496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Environment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643540-A668-437E-8F38-04591BA0F8B2}"/>
              </a:ext>
            </a:extLst>
          </p:cNvPr>
          <p:cNvSpPr txBox="1"/>
          <p:nvPr/>
        </p:nvSpPr>
        <p:spPr>
          <a:xfrm>
            <a:off x="630315" y="4947792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8AF7A-B2E7-40E6-ACE7-8BFFF79AD0A6}"/>
              </a:ext>
            </a:extLst>
          </p:cNvPr>
          <p:cNvSpPr txBox="1"/>
          <p:nvPr/>
        </p:nvSpPr>
        <p:spPr>
          <a:xfrm>
            <a:off x="4225086" y="923185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Model Description</a:t>
            </a:r>
          </a:p>
        </p:txBody>
      </p:sp>
    </p:spTree>
    <p:extLst>
      <p:ext uri="{BB962C8B-B14F-4D97-AF65-F5344CB8AC3E}">
        <p14:creationId xmlns:p14="http://schemas.microsoft.com/office/powerpoint/2010/main" val="68625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982A6-C1C9-4772-B690-D484BC8E07A8}"/>
              </a:ext>
            </a:extLst>
          </p:cNvPr>
          <p:cNvSpPr txBox="1"/>
          <p:nvPr/>
        </p:nvSpPr>
        <p:spPr>
          <a:xfrm>
            <a:off x="630315" y="337338"/>
            <a:ext cx="759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+mj-lt"/>
              </a:rPr>
              <a:t>Code Walkthrough –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8E975-0FDF-4F03-83D2-5A390A4B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593" y="1183689"/>
            <a:ext cx="2754746" cy="126458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AA41E-2128-4311-87A0-238D96D1C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41" y="2701239"/>
            <a:ext cx="10358386" cy="5860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68DA08-FD77-4C22-B546-36FAFF242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018" y="1484106"/>
            <a:ext cx="2077374" cy="8328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9D353E-F856-4C2F-B14E-12E033EB7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018" y="4671868"/>
            <a:ext cx="2077374" cy="7509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2CA8FA-E9CD-407B-A2BF-A7AE6908C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593" y="4229480"/>
            <a:ext cx="2754746" cy="14011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A4AB52-4551-4D9A-8069-451D8DA304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772" y="5874126"/>
            <a:ext cx="9902455" cy="4571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17" descr="A drawing of a person&#10;&#10;Description automatically generated">
            <a:extLst>
              <a:ext uri="{FF2B5EF4-FFF2-40B4-BE49-F238E27FC236}">
                <a16:creationId xmlns:a16="http://schemas.microsoft.com/office/drawing/2014/main" id="{0803BA3D-F7E1-4933-B632-4BEAD96B4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21" y="105421"/>
            <a:ext cx="1645328" cy="9254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2B9EBF-5B50-41A0-896A-88278BB8168C}"/>
              </a:ext>
            </a:extLst>
          </p:cNvPr>
          <p:cNvSpPr txBox="1"/>
          <p:nvPr/>
        </p:nvSpPr>
        <p:spPr>
          <a:xfrm>
            <a:off x="3153018" y="1149597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04FFCC-B2AD-4BB9-BEA0-CDAC14D9A422}"/>
              </a:ext>
            </a:extLst>
          </p:cNvPr>
          <p:cNvSpPr txBox="1"/>
          <p:nvPr/>
        </p:nvSpPr>
        <p:spPr>
          <a:xfrm>
            <a:off x="7161593" y="3890926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Environment 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3C512-10E1-4A9D-B5E0-B84986FC07A5}"/>
              </a:ext>
            </a:extLst>
          </p:cNvPr>
          <p:cNvSpPr txBox="1"/>
          <p:nvPr/>
        </p:nvSpPr>
        <p:spPr>
          <a:xfrm>
            <a:off x="958341" y="2353375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Output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8AF2EF-73B9-40D5-B469-5C5E54F271C0}"/>
              </a:ext>
            </a:extLst>
          </p:cNvPr>
          <p:cNvSpPr txBox="1"/>
          <p:nvPr/>
        </p:nvSpPr>
        <p:spPr>
          <a:xfrm>
            <a:off x="3153018" y="4334285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057F25-31CE-46DA-9553-0346C5094068}"/>
              </a:ext>
            </a:extLst>
          </p:cNvPr>
          <p:cNvSpPr txBox="1"/>
          <p:nvPr/>
        </p:nvSpPr>
        <p:spPr>
          <a:xfrm>
            <a:off x="7161593" y="822069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Environment Variables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0460A4-8A17-4B10-A23B-965687B8D839}"/>
              </a:ext>
            </a:extLst>
          </p:cNvPr>
          <p:cNvSpPr txBox="1"/>
          <p:nvPr/>
        </p:nvSpPr>
        <p:spPr>
          <a:xfrm>
            <a:off x="1186307" y="5544450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E3CE9-889A-45F1-97AF-46765B134E82}"/>
              </a:ext>
            </a:extLst>
          </p:cNvPr>
          <p:cNvSpPr txBox="1"/>
          <p:nvPr/>
        </p:nvSpPr>
        <p:spPr>
          <a:xfrm>
            <a:off x="139271" y="1058853"/>
            <a:ext cx="1290034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IN" sz="1600"/>
              <a:t>Prediction on Training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13867A-9CF6-4E03-9998-DD7BC4EDBEE5}"/>
              </a:ext>
            </a:extLst>
          </p:cNvPr>
          <p:cNvSpPr txBox="1"/>
          <p:nvPr/>
        </p:nvSpPr>
        <p:spPr>
          <a:xfrm>
            <a:off x="139271" y="3670467"/>
            <a:ext cx="1290034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sz="1600"/>
              <a:t>Prediction on Testing Data</a:t>
            </a:r>
          </a:p>
        </p:txBody>
      </p:sp>
    </p:spTree>
    <p:extLst>
      <p:ext uri="{BB962C8B-B14F-4D97-AF65-F5344CB8AC3E}">
        <p14:creationId xmlns:p14="http://schemas.microsoft.com/office/powerpoint/2010/main" val="208865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982A6-C1C9-4772-B690-D484BC8E07A8}"/>
              </a:ext>
            </a:extLst>
          </p:cNvPr>
          <p:cNvSpPr txBox="1"/>
          <p:nvPr/>
        </p:nvSpPr>
        <p:spPr>
          <a:xfrm>
            <a:off x="630315" y="337338"/>
            <a:ext cx="759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+mj-lt"/>
              </a:rPr>
              <a:t>Code Walkthrough – Error Checking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8C2A5-0049-4475-AE96-067ABB4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24" y="1719066"/>
            <a:ext cx="2318507" cy="5891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20DDA-837E-44B1-A106-6B2BA8995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492" y="610895"/>
            <a:ext cx="5204911" cy="3170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36CD1-50AC-4278-808E-0B77CFA72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14" y="3686457"/>
            <a:ext cx="4490325" cy="27527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9F8C5-2084-4D83-94BD-3240531F9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161" y="4289880"/>
            <a:ext cx="3430990" cy="21675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 descr="A drawing of a person&#10;&#10;Description automatically generated">
            <a:extLst>
              <a:ext uri="{FF2B5EF4-FFF2-40B4-BE49-F238E27FC236}">
                <a16:creationId xmlns:a16="http://schemas.microsoft.com/office/drawing/2014/main" id="{51763861-EAE2-4799-9A94-644F07EEED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21" y="105421"/>
            <a:ext cx="1645328" cy="9254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6774EC-E229-4570-B3D6-9D1EFC761C39}"/>
              </a:ext>
            </a:extLst>
          </p:cNvPr>
          <p:cNvSpPr txBox="1"/>
          <p:nvPr/>
        </p:nvSpPr>
        <p:spPr>
          <a:xfrm>
            <a:off x="1660123" y="1378562"/>
            <a:ext cx="1313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803552-18C4-4A9F-BEDE-21163E3EB984}"/>
              </a:ext>
            </a:extLst>
          </p:cNvPr>
          <p:cNvSpPr txBox="1"/>
          <p:nvPr/>
        </p:nvSpPr>
        <p:spPr>
          <a:xfrm>
            <a:off x="6493160" y="3935171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Environment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E94007-B43A-493D-BAAC-DD7F471B0E27}"/>
              </a:ext>
            </a:extLst>
          </p:cNvPr>
          <p:cNvSpPr txBox="1"/>
          <p:nvPr/>
        </p:nvSpPr>
        <p:spPr>
          <a:xfrm>
            <a:off x="630314" y="3325316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9AD1CB-B6B9-41A5-B35A-5D8D51EB6E2A}"/>
              </a:ext>
            </a:extLst>
          </p:cNvPr>
          <p:cNvSpPr txBox="1"/>
          <p:nvPr/>
        </p:nvSpPr>
        <p:spPr>
          <a:xfrm>
            <a:off x="6095999" y="555246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Error Plot</a:t>
            </a:r>
          </a:p>
        </p:txBody>
      </p:sp>
    </p:spTree>
    <p:extLst>
      <p:ext uri="{BB962C8B-B14F-4D97-AF65-F5344CB8AC3E}">
        <p14:creationId xmlns:p14="http://schemas.microsoft.com/office/powerpoint/2010/main" val="46792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BB6A82-5E7E-4F68-8CAB-4C81FECD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60" y="3624781"/>
            <a:ext cx="2575783" cy="2583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3982A6-C1C9-4772-B690-D484BC8E07A8}"/>
              </a:ext>
            </a:extLst>
          </p:cNvPr>
          <p:cNvSpPr txBox="1"/>
          <p:nvPr/>
        </p:nvSpPr>
        <p:spPr>
          <a:xfrm>
            <a:off x="630315" y="337338"/>
            <a:ext cx="490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+mj-lt"/>
              </a:rPr>
              <a:t>Code Walkthrough – Variable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A547D-4CB2-415E-8FD9-CA7204796704}"/>
              </a:ext>
            </a:extLst>
          </p:cNvPr>
          <p:cNvSpPr txBox="1"/>
          <p:nvPr/>
        </p:nvSpPr>
        <p:spPr>
          <a:xfrm>
            <a:off x="1355953" y="6185022"/>
            <a:ext cx="3977196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IN" sz="1400" b="1"/>
              <a:t>MeanDecreaseAccuracy</a:t>
            </a:r>
            <a:r>
              <a:rPr lang="en-IN" sz="1400"/>
              <a:t> - how much removing each variable reduces the accuracy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BC9E7-21BE-4557-A482-CBB222D9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179" y="1622899"/>
            <a:ext cx="3536743" cy="11818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F04D38-660A-441D-8A73-E48DDE827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395" y="3720077"/>
            <a:ext cx="2530059" cy="2461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AE290B-9A0D-4CBA-A0E6-87E4D06AC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05145"/>
            <a:ext cx="4685191" cy="2323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9A19FC-B58A-40CE-8871-F9109970E014}"/>
              </a:ext>
            </a:extLst>
          </p:cNvPr>
          <p:cNvSpPr txBox="1"/>
          <p:nvPr/>
        </p:nvSpPr>
        <p:spPr>
          <a:xfrm>
            <a:off x="6214369" y="6185022"/>
            <a:ext cx="4524652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b="1"/>
              <a:t>MeanDecreaseGini</a:t>
            </a:r>
            <a:r>
              <a:rPr lang="en-US"/>
              <a:t> - total decrease in node impurities from splitting on the variable, averaged over all trees</a:t>
            </a:r>
            <a:endParaRPr lang="en-IN"/>
          </a:p>
        </p:txBody>
      </p:sp>
      <p:pic>
        <p:nvPicPr>
          <p:cNvPr id="18" name="Picture 17" descr="A drawing of a person&#10;&#10;Description automatically generated">
            <a:extLst>
              <a:ext uri="{FF2B5EF4-FFF2-40B4-BE49-F238E27FC236}">
                <a16:creationId xmlns:a16="http://schemas.microsoft.com/office/drawing/2014/main" id="{674C3D4F-228D-4DE6-9FA8-9BC009826C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21" y="105421"/>
            <a:ext cx="1645328" cy="9254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FF0028-FCAE-42D0-8E21-E6D787180927}"/>
              </a:ext>
            </a:extLst>
          </p:cNvPr>
          <p:cNvSpPr txBox="1"/>
          <p:nvPr/>
        </p:nvSpPr>
        <p:spPr>
          <a:xfrm>
            <a:off x="1312179" y="1275467"/>
            <a:ext cx="1313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4646E5-1F56-46F2-A2B4-C55F218F8A42}"/>
              </a:ext>
            </a:extLst>
          </p:cNvPr>
          <p:cNvSpPr txBox="1"/>
          <p:nvPr/>
        </p:nvSpPr>
        <p:spPr>
          <a:xfrm>
            <a:off x="6096000" y="757713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DF90E-4CE0-4042-B032-DCE202E5350B}"/>
              </a:ext>
            </a:extLst>
          </p:cNvPr>
          <p:cNvSpPr txBox="1"/>
          <p:nvPr/>
        </p:nvSpPr>
        <p:spPr>
          <a:xfrm>
            <a:off x="151755" y="3332393"/>
            <a:ext cx="1817372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IN" sz="1600" i="1"/>
              <a:t>Variable Importance Graphs</a:t>
            </a:r>
          </a:p>
        </p:txBody>
      </p:sp>
    </p:spTree>
    <p:extLst>
      <p:ext uri="{BB962C8B-B14F-4D97-AF65-F5344CB8AC3E}">
        <p14:creationId xmlns:p14="http://schemas.microsoft.com/office/powerpoint/2010/main" val="298842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2E99F32-D703-46CB-8563-EC42B1EB7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8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982A6-C1C9-4772-B690-D484BC8E07A8}"/>
              </a:ext>
            </a:extLst>
          </p:cNvPr>
          <p:cNvSpPr txBox="1"/>
          <p:nvPr/>
        </p:nvSpPr>
        <p:spPr>
          <a:xfrm>
            <a:off x="630315" y="337338"/>
            <a:ext cx="490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/>
              <a:t>Index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22E582-82D5-4720-951F-2F18EBF3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84859"/>
              </p:ext>
            </p:extLst>
          </p:nvPr>
        </p:nvGraphicFramePr>
        <p:xfrm>
          <a:off x="2211526" y="1281837"/>
          <a:ext cx="7768948" cy="41868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4474">
                  <a:extLst>
                    <a:ext uri="{9D8B030D-6E8A-4147-A177-3AD203B41FA5}">
                      <a16:colId xmlns:a16="http://schemas.microsoft.com/office/drawing/2014/main" val="3701092259"/>
                    </a:ext>
                  </a:extLst>
                </a:gridCol>
                <a:gridCol w="3884474">
                  <a:extLst>
                    <a:ext uri="{9D8B030D-6E8A-4147-A177-3AD203B41FA5}">
                      <a16:colId xmlns:a16="http://schemas.microsoft.com/office/drawing/2014/main" val="1630283921"/>
                    </a:ext>
                  </a:extLst>
                </a:gridCol>
              </a:tblGrid>
              <a:tr h="697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/>
                        <a:t>Topic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/>
                        <a:t>Page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54783"/>
                  </a:ext>
                </a:extLst>
              </a:tr>
              <a:tr h="697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/>
                        <a:t>Insights from Excel Analytics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411759"/>
                  </a:ext>
                </a:extLst>
              </a:tr>
              <a:tr h="697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Key Findings from R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194820"/>
                  </a:ext>
                </a:extLst>
              </a:tr>
              <a:tr h="697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/>
                        <a:t>Process Walk-through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507224"/>
                  </a:ext>
                </a:extLst>
              </a:tr>
              <a:tr h="697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Next Steps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798826"/>
                  </a:ext>
                </a:extLst>
              </a:tr>
              <a:tr h="697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/>
                        <a:t>Code Walk-through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/>
                        <a:t>7 - 13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445118"/>
                  </a:ext>
                </a:extLst>
              </a:tr>
            </a:tbl>
          </a:graphicData>
        </a:graphic>
      </p:graphicFrame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6D58ACA4-B633-4784-9A8C-E1120186F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21" y="105421"/>
            <a:ext cx="1645328" cy="9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6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982A6-C1C9-4772-B690-D484BC8E07A8}"/>
              </a:ext>
            </a:extLst>
          </p:cNvPr>
          <p:cNvSpPr txBox="1"/>
          <p:nvPr/>
        </p:nvSpPr>
        <p:spPr>
          <a:xfrm>
            <a:off x="630315" y="337338"/>
            <a:ext cx="490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/>
              <a:t>Key Insights from Analytics in Excel</a:t>
            </a:r>
          </a:p>
        </p:txBody>
      </p:sp>
      <p:pic>
        <p:nvPicPr>
          <p:cNvPr id="28" name="Picture 27" descr="A drawing of a person&#10;&#10;Description automatically generated">
            <a:extLst>
              <a:ext uri="{FF2B5EF4-FFF2-40B4-BE49-F238E27FC236}">
                <a16:creationId xmlns:a16="http://schemas.microsoft.com/office/drawing/2014/main" id="{20EE82E9-FA3A-455D-8901-A774A59F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21" y="105421"/>
            <a:ext cx="1645328" cy="925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026182-C5D2-4EAB-9A72-E7D27F9FE9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2685" y="1724082"/>
            <a:ext cx="3916680" cy="691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61ADC1-B9D7-41F4-AC30-EF2244FFEF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0315" y="1724082"/>
            <a:ext cx="3916680" cy="1030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6DF9B2-1D99-40F6-936B-9F9D1981C10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0315" y="4048218"/>
            <a:ext cx="3916680" cy="22148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A7DE72-5E42-4689-91DE-463068A820C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592685" y="3648062"/>
            <a:ext cx="3916680" cy="6910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1647E5-F837-4229-89CF-740C2F0FE66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592685" y="5572043"/>
            <a:ext cx="3916680" cy="6910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C5C756-3EE4-472A-863C-0EAEE7219EF6}"/>
              </a:ext>
            </a:extLst>
          </p:cNvPr>
          <p:cNvSpPr txBox="1"/>
          <p:nvPr/>
        </p:nvSpPr>
        <p:spPr>
          <a:xfrm>
            <a:off x="6592684" y="5143471"/>
            <a:ext cx="4273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Higher avg attendance before start of game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2BDE07-B91D-4427-9167-D2E7DBB0D3F3}"/>
              </a:ext>
            </a:extLst>
          </p:cNvPr>
          <p:cNvSpPr txBox="1"/>
          <p:nvPr/>
        </p:nvSpPr>
        <p:spPr>
          <a:xfrm>
            <a:off x="630313" y="3632121"/>
            <a:ext cx="3737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Sections with top filled capacity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8ED728-9446-4EBD-B2DA-B2E06F8A1A13}"/>
              </a:ext>
            </a:extLst>
          </p:cNvPr>
          <p:cNvSpPr txBox="1"/>
          <p:nvPr/>
        </p:nvSpPr>
        <p:spPr>
          <a:xfrm>
            <a:off x="6592685" y="1276405"/>
            <a:ext cx="44955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Weekend games have higher avg attendance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9E360-FDED-4617-B335-70CB1813CD00}"/>
              </a:ext>
            </a:extLst>
          </p:cNvPr>
          <p:cNvSpPr txBox="1"/>
          <p:nvPr/>
        </p:nvSpPr>
        <p:spPr>
          <a:xfrm>
            <a:off x="6592684" y="3209938"/>
            <a:ext cx="55253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Low Correlation between vegas odds and attendance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0E439E-FF06-4C28-A00B-C20CD112E092}"/>
              </a:ext>
            </a:extLst>
          </p:cNvPr>
          <p:cNvSpPr txBox="1"/>
          <p:nvPr/>
        </p:nvSpPr>
        <p:spPr>
          <a:xfrm>
            <a:off x="630312" y="1275027"/>
            <a:ext cx="3737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Opponents with top average attendance</a:t>
            </a:r>
          </a:p>
        </p:txBody>
      </p:sp>
    </p:spTree>
    <p:extLst>
      <p:ext uri="{BB962C8B-B14F-4D97-AF65-F5344CB8AC3E}">
        <p14:creationId xmlns:p14="http://schemas.microsoft.com/office/powerpoint/2010/main" val="101394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982A6-C1C9-4772-B690-D484BC8E07A8}"/>
              </a:ext>
            </a:extLst>
          </p:cNvPr>
          <p:cNvSpPr txBox="1"/>
          <p:nvPr/>
        </p:nvSpPr>
        <p:spPr>
          <a:xfrm>
            <a:off x="630315" y="337338"/>
            <a:ext cx="490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/>
              <a:t>Key Findings from R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9B5528-BAEA-4146-9FF2-86D07FA5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177" y="2943474"/>
            <a:ext cx="1722269" cy="3154953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4E957A3-E277-4F65-A847-8E3EBC2ACE63}"/>
              </a:ext>
            </a:extLst>
          </p:cNvPr>
          <p:cNvGraphicFramePr>
            <a:graphicFrameLocks/>
          </p:cNvGraphicFramePr>
          <p:nvPr/>
        </p:nvGraphicFramePr>
        <p:xfrm>
          <a:off x="630315" y="1212060"/>
          <a:ext cx="9277165" cy="5276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4C075FD-D19A-41AA-A151-451B7DC5358F}"/>
              </a:ext>
            </a:extLst>
          </p:cNvPr>
          <p:cNvSpPr/>
          <p:nvPr/>
        </p:nvSpPr>
        <p:spPr>
          <a:xfrm>
            <a:off x="10289221" y="1846555"/>
            <a:ext cx="275208" cy="1331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BA2B92-C0F8-49E4-972C-22E97E40BB70}"/>
              </a:ext>
            </a:extLst>
          </p:cNvPr>
          <p:cNvSpPr/>
          <p:nvPr/>
        </p:nvSpPr>
        <p:spPr>
          <a:xfrm>
            <a:off x="10289221" y="2172941"/>
            <a:ext cx="275208" cy="1331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88226-8908-462E-94ED-6AC7A72E97E7}"/>
              </a:ext>
            </a:extLst>
          </p:cNvPr>
          <p:cNvSpPr/>
          <p:nvPr/>
        </p:nvSpPr>
        <p:spPr>
          <a:xfrm>
            <a:off x="10289221" y="2499327"/>
            <a:ext cx="275208" cy="1331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36E16-C8D6-4A65-B77A-55E45059C439}"/>
              </a:ext>
            </a:extLst>
          </p:cNvPr>
          <p:cNvSpPr txBox="1"/>
          <p:nvPr/>
        </p:nvSpPr>
        <p:spPr>
          <a:xfrm>
            <a:off x="10657645" y="1786178"/>
            <a:ext cx="439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/>
              <a:t>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187655-468E-444A-B023-3708C6AE4B17}"/>
              </a:ext>
            </a:extLst>
          </p:cNvPr>
          <p:cNvSpPr txBox="1"/>
          <p:nvPr/>
        </p:nvSpPr>
        <p:spPr>
          <a:xfrm>
            <a:off x="10657645" y="2112565"/>
            <a:ext cx="6525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/>
              <a:t>Medium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D748D1-E7AB-4BA6-BE54-9A6F4D9829A8}"/>
              </a:ext>
            </a:extLst>
          </p:cNvPr>
          <p:cNvSpPr txBox="1"/>
          <p:nvPr/>
        </p:nvSpPr>
        <p:spPr>
          <a:xfrm>
            <a:off x="10657645" y="2436575"/>
            <a:ext cx="6525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/>
              <a:t>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66BB58-6C24-4C3A-A847-DF16C41D0FC1}"/>
              </a:ext>
            </a:extLst>
          </p:cNvPr>
          <p:cNvSpPr/>
          <p:nvPr/>
        </p:nvSpPr>
        <p:spPr>
          <a:xfrm>
            <a:off x="10156057" y="1731146"/>
            <a:ext cx="1458896" cy="1012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 descr="A drawing of a person&#10;&#10;Description automatically generated">
            <a:extLst>
              <a:ext uri="{FF2B5EF4-FFF2-40B4-BE49-F238E27FC236}">
                <a16:creationId xmlns:a16="http://schemas.microsoft.com/office/drawing/2014/main" id="{20EE82E9-FA3A-455D-8901-A774A59FA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21" y="105421"/>
            <a:ext cx="1645328" cy="9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982A6-C1C9-4772-B690-D484BC8E07A8}"/>
              </a:ext>
            </a:extLst>
          </p:cNvPr>
          <p:cNvSpPr txBox="1"/>
          <p:nvPr/>
        </p:nvSpPr>
        <p:spPr>
          <a:xfrm>
            <a:off x="630315" y="337338"/>
            <a:ext cx="625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/>
              <a:t>Process Walkthrough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B104311-BC84-4B67-8051-7FB64E496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17557"/>
              </p:ext>
            </p:extLst>
          </p:nvPr>
        </p:nvGraphicFramePr>
        <p:xfrm>
          <a:off x="1048551" y="1187674"/>
          <a:ext cx="10094897" cy="50533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01002">
                  <a:extLst>
                    <a:ext uri="{9D8B030D-6E8A-4147-A177-3AD203B41FA5}">
                      <a16:colId xmlns:a16="http://schemas.microsoft.com/office/drawing/2014/main" val="1609962428"/>
                    </a:ext>
                  </a:extLst>
                </a:gridCol>
                <a:gridCol w="4802820">
                  <a:extLst>
                    <a:ext uri="{9D8B030D-6E8A-4147-A177-3AD203B41FA5}">
                      <a16:colId xmlns:a16="http://schemas.microsoft.com/office/drawing/2014/main" val="2656227448"/>
                    </a:ext>
                  </a:extLst>
                </a:gridCol>
                <a:gridCol w="1591075">
                  <a:extLst>
                    <a:ext uri="{9D8B030D-6E8A-4147-A177-3AD203B41FA5}">
                      <a16:colId xmlns:a16="http://schemas.microsoft.com/office/drawing/2014/main" val="3558431539"/>
                    </a:ext>
                  </a:extLst>
                </a:gridCol>
              </a:tblGrid>
              <a:tr h="5369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>
                          <a:latin typeface="Roboto"/>
                        </a:rPr>
                        <a:t>Step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>
                          <a:latin typeface="Roboto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>
                          <a:latin typeface="Roboto"/>
                        </a:rPr>
                        <a:t>Tools 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308832"/>
                  </a:ext>
                </a:extLst>
              </a:tr>
              <a:tr h="573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Roboto"/>
                        </a:rPr>
                        <a:t>Data cleanup + Analytics on Excel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latin typeface="Roboto"/>
                        </a:rPr>
                        <a:t>Organizing Game, Team and Attendance (Ticket Scan) data by game into 1 table + Formatting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>
                          <a:latin typeface="Roboto"/>
                        </a:rPr>
                        <a:t>Excel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12864"/>
                  </a:ext>
                </a:extLst>
              </a:tr>
              <a:tr h="573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Roboto"/>
                        </a:rPr>
                        <a:t>Read cleaned data from Excel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latin typeface="Roboto"/>
                        </a:rPr>
                        <a:t>Read cleaned data into R and create factor variables for text 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>
                          <a:latin typeface="Roboto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60106"/>
                  </a:ext>
                </a:extLst>
              </a:tr>
              <a:tr h="536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Roboto"/>
                        </a:rPr>
                        <a:t>Data partition into Train and Test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latin typeface="Roboto"/>
                        </a:rPr>
                        <a:t>Partition data into Train (70%) and Test (30%) datasets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>
                          <a:latin typeface="Roboto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583280"/>
                  </a:ext>
                </a:extLst>
              </a:tr>
              <a:tr h="573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Roboto"/>
                        </a:rPr>
                        <a:t>Construct Random Forest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latin typeface="Roboto"/>
                        </a:rPr>
                        <a:t>Regress Attendance per game on all variables with     ntree = 100 and mtry = 6 (1/3 of no of variables)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>
                          <a:latin typeface="Roboto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549902"/>
                  </a:ext>
                </a:extLst>
              </a:tr>
              <a:tr h="573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Roboto"/>
                        </a:rPr>
                        <a:t>Prediction using RF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latin typeface="Roboto"/>
                        </a:rPr>
                        <a:t>Create prediction datasets for Train and Test using RF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>
                          <a:latin typeface="Roboto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683891"/>
                  </a:ext>
                </a:extLst>
              </a:tr>
              <a:tr h="573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Roboto"/>
                        </a:rPr>
                        <a:t>Error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latin typeface="Roboto"/>
                        </a:rPr>
                        <a:t>Plot errors to determine ntree + Calculate Root Mean Square Error (RMSE) and Rsquare (R</a:t>
                      </a:r>
                      <a:r>
                        <a:rPr lang="en-IN" sz="1400" baseline="30000">
                          <a:latin typeface="Roboto"/>
                        </a:rPr>
                        <a:t>2</a:t>
                      </a:r>
                      <a:r>
                        <a:rPr lang="en-IN" sz="1400">
                          <a:latin typeface="Roboto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>
                          <a:latin typeface="Roboto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076327"/>
                  </a:ext>
                </a:extLst>
              </a:tr>
              <a:tr h="536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latin typeface="Roboto"/>
                        </a:rPr>
                        <a:t>Variable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latin typeface="Roboto"/>
                        </a:rPr>
                        <a:t>Plot variable importance by %IncMSE and IncNodePurity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>
                          <a:latin typeface="Roboto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43373"/>
                  </a:ext>
                </a:extLst>
              </a:tr>
              <a:tr h="573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600">
                          <a:latin typeface="Roboto"/>
                        </a:rPr>
                        <a:t>Fine Tuning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>
                          <a:latin typeface="Roboto"/>
                        </a:rPr>
                        <a:t>Next step – modify mtry for optimal correlation and strength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600">
                          <a:latin typeface="Roboto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026347"/>
                  </a:ext>
                </a:extLst>
              </a:tr>
            </a:tbl>
          </a:graphicData>
        </a:graphic>
      </p:graphicFrame>
      <p:pic>
        <p:nvPicPr>
          <p:cNvPr id="14" name="Picture 13" descr="A drawing of a person&#10;&#10;Description automatically generated">
            <a:extLst>
              <a:ext uri="{FF2B5EF4-FFF2-40B4-BE49-F238E27FC236}">
                <a16:creationId xmlns:a16="http://schemas.microsoft.com/office/drawing/2014/main" id="{5C235C17-4AD0-4014-A5E6-5B67B75CF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21" y="105421"/>
            <a:ext cx="1645328" cy="9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5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3537F-E75B-443A-8543-A380517F0B6C}"/>
              </a:ext>
            </a:extLst>
          </p:cNvPr>
          <p:cNvSpPr txBox="1"/>
          <p:nvPr/>
        </p:nvSpPr>
        <p:spPr>
          <a:xfrm>
            <a:off x="630315" y="337338"/>
            <a:ext cx="490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/>
              <a:t>Next Steps – Fine Tuning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88A13-786E-4B64-830D-9F00DC659974}"/>
              </a:ext>
            </a:extLst>
          </p:cNvPr>
          <p:cNvSpPr txBox="1"/>
          <p:nvPr/>
        </p:nvSpPr>
        <p:spPr>
          <a:xfrm>
            <a:off x="417249" y="3330392"/>
            <a:ext cx="11132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T</a:t>
            </a:r>
            <a:r>
              <a:rPr lang="en-US" sz="1600" b="0" i="0" u="none" strike="noStrike" baseline="0"/>
              <a:t>uning Parameter</a:t>
            </a:r>
            <a:r>
              <a:rPr lang="en-IN" sz="1600"/>
              <a:t> - </a:t>
            </a:r>
            <a:r>
              <a:rPr lang="en-US" sz="1600" b="0" i="0" u="none" strike="noStrike" baseline="0"/>
              <a:t>number of covariates to try at each split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FE0C5-CF3C-4BA9-AFC6-19F4DEEA5EFB}"/>
              </a:ext>
            </a:extLst>
          </p:cNvPr>
          <p:cNvSpPr txBox="1"/>
          <p:nvPr/>
        </p:nvSpPr>
        <p:spPr>
          <a:xfrm>
            <a:off x="417249" y="4222881"/>
            <a:ext cx="1278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i="1"/>
              <a:t>Procedure</a:t>
            </a:r>
            <a:endParaRPr lang="en-US" sz="1600" i="1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326B40-9767-497E-8A9A-A1DE527E3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894" y="1872714"/>
            <a:ext cx="3090834" cy="157674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Picture 15" descr="A drawing of a person&#10;&#10;Description automatically generated">
            <a:extLst>
              <a:ext uri="{FF2B5EF4-FFF2-40B4-BE49-F238E27FC236}">
                <a16:creationId xmlns:a16="http://schemas.microsoft.com/office/drawing/2014/main" id="{E085796C-26C9-4C36-A978-563746543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21" y="105421"/>
            <a:ext cx="1645328" cy="9254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F09303-0615-4831-875F-AD8087455BD6}"/>
              </a:ext>
            </a:extLst>
          </p:cNvPr>
          <p:cNvSpPr txBox="1"/>
          <p:nvPr/>
        </p:nvSpPr>
        <p:spPr>
          <a:xfrm>
            <a:off x="417249" y="1225281"/>
            <a:ext cx="11132598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1600" i="0">
                <a:effectLst/>
              </a:rPr>
              <a:t>Two parameters are important in the random forest algorithm</a:t>
            </a:r>
            <a:r>
              <a:rPr lang="en-US" sz="1600"/>
              <a:t> - </a:t>
            </a:r>
          </a:p>
          <a:p>
            <a:pPr marL="171450" indent="-1714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>
                <a:effectLst/>
              </a:rPr>
              <a:t>Number of trees used in the forest (ntree)</a:t>
            </a:r>
          </a:p>
          <a:p>
            <a:pPr marL="171450" indent="-1714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>
                <a:effectLst/>
              </a:rPr>
              <a:t>Number of random variables used in each tree (mtry) </a:t>
            </a:r>
            <a:endParaRPr lang="en-US" sz="1600"/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>
                <a:effectLst/>
              </a:rPr>
              <a:t>default value - </a:t>
            </a:r>
            <a:r>
              <a:rPr lang="en-US" sz="1600">
                <a:latin typeface="+mn-lt"/>
              </a:rPr>
              <a:t>total number of all predictors divided by 3</a:t>
            </a:r>
          </a:p>
          <a:p>
            <a:pPr marL="628650" lvl="1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/>
              <a:t>only adjustable parameter to which random forests is sensitive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E26D3A-3D44-4B12-8894-103D91D00B11}"/>
              </a:ext>
            </a:extLst>
          </p:cNvPr>
          <p:cNvSpPr txBox="1"/>
          <p:nvPr/>
        </p:nvSpPr>
        <p:spPr>
          <a:xfrm>
            <a:off x="7643674" y="1473856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Code Snippet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098F3E-3123-4EDC-AC12-E37AC2942F2F}"/>
              </a:ext>
            </a:extLst>
          </p:cNvPr>
          <p:cNvGrpSpPr/>
          <p:nvPr/>
        </p:nvGrpSpPr>
        <p:grpSpPr>
          <a:xfrm>
            <a:off x="337351" y="4605823"/>
            <a:ext cx="11567604" cy="1422613"/>
            <a:chOff x="689811" y="1126145"/>
            <a:chExt cx="8422095" cy="1748591"/>
          </a:xfrm>
        </p:grpSpPr>
        <p:sp>
          <p:nvSpPr>
            <p:cNvPr id="22" name="Chevron 4">
              <a:extLst>
                <a:ext uri="{FF2B5EF4-FFF2-40B4-BE49-F238E27FC236}">
                  <a16:creationId xmlns:a16="http://schemas.microsoft.com/office/drawing/2014/main" id="{F5C14347-C754-4DE8-BA71-8C05F6FEACBC}"/>
                </a:ext>
              </a:extLst>
            </p:cNvPr>
            <p:cNvSpPr/>
            <p:nvPr/>
          </p:nvSpPr>
          <p:spPr>
            <a:xfrm>
              <a:off x="689811" y="1126145"/>
              <a:ext cx="2406315" cy="1748591"/>
            </a:xfrm>
            <a:prstGeom prst="chevron">
              <a:avLst>
                <a:gd name="adj" fmla="val 21546"/>
              </a:avLst>
            </a:prstGeom>
            <a:solidFill>
              <a:schemeClr val="accent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i="0">
                  <a:effectLst/>
                </a:rPr>
                <a:t>Set mtry to default value (1/3rd of total number of all predictors) and search for optimal ntree value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Chevron 14">
              <a:extLst>
                <a:ext uri="{FF2B5EF4-FFF2-40B4-BE49-F238E27FC236}">
                  <a16:creationId xmlns:a16="http://schemas.microsoft.com/office/drawing/2014/main" id="{F839D496-8FD2-454C-9046-0464A53FDBB1}"/>
                </a:ext>
              </a:extLst>
            </p:cNvPr>
            <p:cNvSpPr/>
            <p:nvPr/>
          </p:nvSpPr>
          <p:spPr>
            <a:xfrm>
              <a:off x="2695071" y="1126145"/>
              <a:ext cx="2406315" cy="1748591"/>
            </a:xfrm>
            <a:prstGeom prst="chevron">
              <a:avLst>
                <a:gd name="adj" fmla="val 21546"/>
              </a:avLst>
            </a:prstGeom>
            <a:solidFill>
              <a:schemeClr val="accent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600"/>
                <a:t>Changing mtry changes the correlation and strength proportionally - optimal range of mtry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Chevron 15">
              <a:extLst>
                <a:ext uri="{FF2B5EF4-FFF2-40B4-BE49-F238E27FC236}">
                  <a16:creationId xmlns:a16="http://schemas.microsoft.com/office/drawing/2014/main" id="{A2357E87-A538-4852-AE5D-96A5BC8F4E89}"/>
                </a:ext>
              </a:extLst>
            </p:cNvPr>
            <p:cNvSpPr/>
            <p:nvPr/>
          </p:nvSpPr>
          <p:spPr>
            <a:xfrm>
              <a:off x="4700331" y="1126145"/>
              <a:ext cx="2406315" cy="1748591"/>
            </a:xfrm>
            <a:prstGeom prst="chevron">
              <a:avLst>
                <a:gd name="adj" fmla="val 21546"/>
              </a:avLst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i="0">
                  <a:effectLst/>
                </a:rPr>
                <a:t>Build 10 RF classifiers with different ntree values and record OOB error rate 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Chevron 16">
              <a:extLst>
                <a:ext uri="{FF2B5EF4-FFF2-40B4-BE49-F238E27FC236}">
                  <a16:creationId xmlns:a16="http://schemas.microsoft.com/office/drawing/2014/main" id="{8DD9530C-0A67-474B-AD0A-5F0079D9467E}"/>
                </a:ext>
              </a:extLst>
            </p:cNvPr>
            <p:cNvSpPr/>
            <p:nvPr/>
          </p:nvSpPr>
          <p:spPr>
            <a:xfrm>
              <a:off x="6705591" y="1126145"/>
              <a:ext cx="2406315" cy="1748591"/>
            </a:xfrm>
            <a:prstGeom prst="chevron">
              <a:avLst>
                <a:gd name="adj" fmla="val 21546"/>
              </a:avLst>
            </a:prstGeom>
            <a:solidFill>
              <a:srgbClr val="FFC00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base"/>
              <a:r>
                <a:rPr lang="en-US" sz="1600" i="0">
                  <a:effectLst/>
                </a:rPr>
                <a:t>See number of trees where OOB error rate stabilizes and reaches minimum – this is the </a:t>
              </a:r>
              <a:r>
                <a:rPr lang="en-US" sz="1600"/>
                <a:t>optimal mtry</a:t>
              </a:r>
              <a:endParaRPr lang="en-US" sz="1600" i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17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982A6-C1C9-4772-B690-D484BC8E07A8}"/>
              </a:ext>
            </a:extLst>
          </p:cNvPr>
          <p:cNvSpPr txBox="1"/>
          <p:nvPr/>
        </p:nvSpPr>
        <p:spPr>
          <a:xfrm>
            <a:off x="630315" y="337338"/>
            <a:ext cx="625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+mj-lt"/>
              </a:rPr>
              <a:t>Code Walkthrough – Data Cleanup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645E1-05B6-4D4E-90CF-6790A9F9B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8" y="1101789"/>
            <a:ext cx="11263009" cy="5485442"/>
          </a:xfrm>
          <a:prstGeom prst="rect">
            <a:avLst/>
          </a:prstGeom>
        </p:spPr>
      </p:pic>
      <p:pic>
        <p:nvPicPr>
          <p:cNvPr id="11" name="Picture 10" descr="A drawing of a person&#10;&#10;Description automatically generated">
            <a:extLst>
              <a:ext uri="{FF2B5EF4-FFF2-40B4-BE49-F238E27FC236}">
                <a16:creationId xmlns:a16="http://schemas.microsoft.com/office/drawing/2014/main" id="{5CA638D2-A44A-4A0B-A06A-1B35190B7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21" y="105421"/>
            <a:ext cx="1645328" cy="9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8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982A6-C1C9-4772-B690-D484BC8E07A8}"/>
              </a:ext>
            </a:extLst>
          </p:cNvPr>
          <p:cNvSpPr txBox="1"/>
          <p:nvPr/>
        </p:nvSpPr>
        <p:spPr>
          <a:xfrm>
            <a:off x="630315" y="337338"/>
            <a:ext cx="490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+mj-lt"/>
              </a:rPr>
              <a:t>Code Walkthrough – Reading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28A74-A7EB-47DB-89EE-327B5B2D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03" y="3841326"/>
            <a:ext cx="8003427" cy="282366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80E245-7A75-4461-80DC-D6C318BF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6" y="1266423"/>
            <a:ext cx="6548791" cy="230676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E44848-D8F7-41D5-961F-C3C5D9883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993" y="1278950"/>
            <a:ext cx="4071924" cy="68199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 descr="A drawing of a person&#10;&#10;Description automatically generated">
            <a:extLst>
              <a:ext uri="{FF2B5EF4-FFF2-40B4-BE49-F238E27FC236}">
                <a16:creationId xmlns:a16="http://schemas.microsoft.com/office/drawing/2014/main" id="{55B4B048-2877-48AD-8782-93995B382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21" y="105421"/>
            <a:ext cx="1645328" cy="9254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CC93A0-3B3F-4867-9663-B848E9C030E1}"/>
              </a:ext>
            </a:extLst>
          </p:cNvPr>
          <p:cNvSpPr txBox="1"/>
          <p:nvPr/>
        </p:nvSpPr>
        <p:spPr>
          <a:xfrm>
            <a:off x="739776" y="922341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558DB-25BE-47D7-9327-9B074B30FBC6}"/>
              </a:ext>
            </a:extLst>
          </p:cNvPr>
          <p:cNvSpPr txBox="1"/>
          <p:nvPr/>
        </p:nvSpPr>
        <p:spPr>
          <a:xfrm>
            <a:off x="7600766" y="922341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Environment Variables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7770C8-D45F-4755-BD44-9BAD2BC6CC01}"/>
              </a:ext>
            </a:extLst>
          </p:cNvPr>
          <p:cNvSpPr txBox="1"/>
          <p:nvPr/>
        </p:nvSpPr>
        <p:spPr>
          <a:xfrm>
            <a:off x="1476024" y="3794834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4227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982A6-C1C9-4772-B690-D484BC8E07A8}"/>
              </a:ext>
            </a:extLst>
          </p:cNvPr>
          <p:cNvSpPr txBox="1"/>
          <p:nvPr/>
        </p:nvSpPr>
        <p:spPr>
          <a:xfrm>
            <a:off x="630315" y="337338"/>
            <a:ext cx="490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+mj-lt"/>
              </a:rPr>
              <a:t>Code Walkthrough – Data Partition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79B1C-4AE6-4557-9BD2-0C8C2DAB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" y="1851994"/>
            <a:ext cx="5988171" cy="119304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90268E-9B50-43E6-A807-C8E7B590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29" y="1858582"/>
            <a:ext cx="4149640" cy="15154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 descr="A drawing of a person&#10;&#10;Description automatically generated">
            <a:extLst>
              <a:ext uri="{FF2B5EF4-FFF2-40B4-BE49-F238E27FC236}">
                <a16:creationId xmlns:a16="http://schemas.microsoft.com/office/drawing/2014/main" id="{3A61BF8A-FF39-4623-A5E3-746AD9212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021" y="105421"/>
            <a:ext cx="1645328" cy="925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06CF4B-74EB-47CB-8F79-ADA80A6ABF48}"/>
              </a:ext>
            </a:extLst>
          </p:cNvPr>
          <p:cNvSpPr txBox="1"/>
          <p:nvPr/>
        </p:nvSpPr>
        <p:spPr>
          <a:xfrm>
            <a:off x="630315" y="1520028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AAF5F-7807-437D-A6AB-7B3E9F57248D}"/>
              </a:ext>
            </a:extLst>
          </p:cNvPr>
          <p:cNvSpPr txBox="1"/>
          <p:nvPr/>
        </p:nvSpPr>
        <p:spPr>
          <a:xfrm>
            <a:off x="7346729" y="1513440"/>
            <a:ext cx="3209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/>
              <a:t>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365228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484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 saxena</dc:creator>
  <cp:lastModifiedBy>bharat saxena</cp:lastModifiedBy>
  <cp:revision>144</cp:revision>
  <dcterms:created xsi:type="dcterms:W3CDTF">2020-08-09T04:15:37Z</dcterms:created>
  <dcterms:modified xsi:type="dcterms:W3CDTF">2020-11-23T12:40:39Z</dcterms:modified>
</cp:coreProperties>
</file>