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Montserrat"/>
      <p:regular r:id="rId22"/>
      <p:bold r:id="rId23"/>
      <p:italic r:id="rId24"/>
      <p:boldItalic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0" roundtripDataSignature="AMtx7mjoa35tBncymmwOj1Um3r3qcvS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Montserrat-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690113"/>
            <a:ext cx="9144000" cy="230325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0000"/>
              </a:buClr>
              <a:buSzPts val="5400"/>
              <a:buFont typeface="Montserrat"/>
              <a:buNone/>
            </a:pPr>
            <a:r>
              <a:rPr b="1" lang="en-US" sz="5400">
                <a:solidFill>
                  <a:srgbClr val="CC0000"/>
                </a:solidFill>
                <a:latin typeface="Montserrat"/>
                <a:ea typeface="Montserrat"/>
                <a:cs typeface="Montserrat"/>
                <a:sym typeface="Montserrat"/>
              </a:rPr>
              <a:t> Capstone Project</a:t>
            </a:r>
            <a:br>
              <a:rPr b="1" lang="en-US" sz="5400">
                <a:latin typeface="Arial"/>
                <a:ea typeface="Arial"/>
                <a:cs typeface="Arial"/>
                <a:sym typeface="Arial"/>
              </a:rPr>
            </a:br>
            <a:r>
              <a:rPr b="1" lang="en-US" sz="5400">
                <a:solidFill>
                  <a:srgbClr val="0070C0"/>
                </a:solidFill>
                <a:latin typeface="Arial"/>
                <a:ea typeface="Arial"/>
                <a:cs typeface="Arial"/>
                <a:sym typeface="Arial"/>
              </a:rPr>
              <a:t> Airbnb Bookings Analysis</a:t>
            </a:r>
            <a:endParaRPr b="1" sz="5400">
              <a:solidFill>
                <a:srgbClr val="0070C0"/>
              </a:solidFill>
              <a:latin typeface="Arial"/>
              <a:ea typeface="Arial"/>
              <a:cs typeface="Arial"/>
              <a:sym typeface="Arial"/>
            </a:endParaRPr>
          </a:p>
        </p:txBody>
      </p:sp>
      <p:sp>
        <p:nvSpPr>
          <p:cNvPr id="85" name="Google Shape;85;p1"/>
          <p:cNvSpPr txBox="1"/>
          <p:nvPr>
            <p:ph idx="1" type="subTitle"/>
          </p:nvPr>
        </p:nvSpPr>
        <p:spPr>
          <a:xfrm>
            <a:off x="1524000" y="3131389"/>
            <a:ext cx="9144000" cy="332404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4800"/>
              <a:buNone/>
            </a:pPr>
            <a:r>
              <a:rPr b="1" lang="en-US" sz="4800">
                <a:solidFill>
                  <a:srgbClr val="FF0000"/>
                </a:solidFill>
              </a:rPr>
              <a:t>Team Project by</a:t>
            </a:r>
            <a:endParaRPr b="1" sz="4800">
              <a:solidFill>
                <a:srgbClr val="FF0000"/>
              </a:solidFill>
            </a:endParaRPr>
          </a:p>
          <a:p>
            <a:pPr indent="0" lvl="0" marL="0" rtl="0" algn="ctr">
              <a:lnSpc>
                <a:spcPct val="90000"/>
              </a:lnSpc>
              <a:spcBef>
                <a:spcPts val="1000"/>
              </a:spcBef>
              <a:spcAft>
                <a:spcPts val="0"/>
              </a:spcAft>
              <a:buClr>
                <a:schemeClr val="dk1"/>
              </a:buClr>
              <a:buSzPts val="2400"/>
              <a:buNone/>
            </a:pPr>
            <a:r>
              <a:rPr lang="en-US"/>
              <a:t> </a:t>
            </a:r>
            <a:r>
              <a:rPr lang="en-US" sz="2800"/>
              <a:t> </a:t>
            </a:r>
            <a:r>
              <a:rPr b="1" lang="en-US" sz="2800"/>
              <a:t>Prakshita Agrawal, Deepak Karki</a:t>
            </a:r>
            <a:endParaRPr sz="2800"/>
          </a:p>
          <a:p>
            <a:pPr indent="0" lvl="0" marL="0" rtl="0" algn="ctr">
              <a:lnSpc>
                <a:spcPct val="90000"/>
              </a:lnSpc>
              <a:spcBef>
                <a:spcPts val="1000"/>
              </a:spcBef>
              <a:spcAft>
                <a:spcPts val="0"/>
              </a:spcAft>
              <a:buClr>
                <a:schemeClr val="dk1"/>
              </a:buClr>
              <a:buSzPts val="2800"/>
              <a:buNone/>
            </a:pPr>
            <a:r>
              <a:rPr b="1" lang="en-US" sz="2800"/>
              <a:t> Bhatu Sonawane, Bharat Soni</a:t>
            </a:r>
            <a:endParaRPr sz="2800"/>
          </a:p>
          <a:p>
            <a:pPr indent="0" lvl="0" marL="0" rtl="0" algn="ctr">
              <a:lnSpc>
                <a:spcPct val="90000"/>
              </a:lnSpc>
              <a:spcBef>
                <a:spcPts val="1000"/>
              </a:spcBef>
              <a:spcAft>
                <a:spcPts val="0"/>
              </a:spcAft>
              <a:buClr>
                <a:schemeClr val="dk1"/>
              </a:buClr>
              <a:buSzPts val="2800"/>
              <a:buNone/>
            </a:pPr>
            <a:r>
              <a:rPr b="1" lang="en-US" sz="2800"/>
              <a:t>Sopan Wadekar</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Helvetica Neue"/>
              <a:buNone/>
            </a:pPr>
            <a:r>
              <a:rPr b="1" i="0" lang="en-US">
                <a:solidFill>
                  <a:srgbClr val="C00000"/>
                </a:solidFill>
                <a:latin typeface="Helvetica Neue"/>
                <a:ea typeface="Helvetica Neue"/>
                <a:cs typeface="Helvetica Neue"/>
                <a:sym typeface="Helvetica Neue"/>
              </a:rPr>
              <a:t>What can we learn from predictions? </a:t>
            </a:r>
            <a:br>
              <a:rPr b="1" i="0" lang="en-US">
                <a:solidFill>
                  <a:srgbClr val="000000"/>
                </a:solidFill>
                <a:latin typeface="Helvetica Neue"/>
                <a:ea typeface="Helvetica Neue"/>
                <a:cs typeface="Helvetica Neue"/>
                <a:sym typeface="Helvetica Neue"/>
              </a:rPr>
            </a:br>
            <a:endParaRPr/>
          </a:p>
        </p:txBody>
      </p:sp>
      <p:sp>
        <p:nvSpPr>
          <p:cNvPr id="176" name="Google Shape;176;p10"/>
          <p:cNvSpPr txBox="1"/>
          <p:nvPr>
            <p:ph idx="1" type="body"/>
          </p:nvPr>
        </p:nvSpPr>
        <p:spPr>
          <a:xfrm>
            <a:off x="608162" y="2055663"/>
            <a:ext cx="4777596" cy="36037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Mean price is highest for Manhattan followed by Brooklyn and other locations. </a:t>
            </a:r>
            <a:endParaRPr/>
          </a:p>
          <a:p>
            <a:pPr indent="0" lvl="0" marL="0" rtl="0" algn="l">
              <a:lnSpc>
                <a:spcPct val="90000"/>
              </a:lnSpc>
              <a:spcBef>
                <a:spcPts val="1000"/>
              </a:spcBef>
              <a:spcAft>
                <a:spcPts val="0"/>
              </a:spcAft>
              <a:buClr>
                <a:schemeClr val="dk1"/>
              </a:buClr>
              <a:buSzPts val="2800"/>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The higher number of hosts present in these areas might be the reason for these high prices.</a:t>
            </a:r>
            <a:endParaRPr/>
          </a:p>
        </p:txBody>
      </p:sp>
      <p:pic>
        <p:nvPicPr>
          <p:cNvPr id="177" name="Google Shape;177;p10"/>
          <p:cNvPicPr preferRelativeResize="0"/>
          <p:nvPr>
            <p:ph idx="2" type="body"/>
          </p:nvPr>
        </p:nvPicPr>
        <p:blipFill rotWithShape="1">
          <a:blip r:embed="rId3">
            <a:alphaModFix/>
          </a:blip>
          <a:srcRect b="0" l="0" r="0" t="0"/>
          <a:stretch/>
        </p:blipFill>
        <p:spPr>
          <a:xfrm>
            <a:off x="5621547" y="1207399"/>
            <a:ext cx="6245524" cy="54780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i="0" lang="en-US">
                <a:solidFill>
                  <a:srgbClr val="C00000"/>
                </a:solidFill>
                <a:latin typeface="Calibri"/>
                <a:ea typeface="Calibri"/>
                <a:cs typeface="Calibri"/>
                <a:sym typeface="Calibri"/>
              </a:rPr>
              <a:t>Which hosts are the busiest and why?</a:t>
            </a:r>
            <a:br>
              <a:rPr b="1" i="0" lang="en-US">
                <a:solidFill>
                  <a:srgbClr val="000000"/>
                </a:solidFill>
                <a:latin typeface="Helvetica Neue"/>
                <a:ea typeface="Helvetica Neue"/>
                <a:cs typeface="Helvetica Neue"/>
                <a:sym typeface="Helvetica Neue"/>
              </a:rPr>
            </a:br>
            <a:endParaRPr/>
          </a:p>
        </p:txBody>
      </p:sp>
      <p:pic>
        <p:nvPicPr>
          <p:cNvPr id="183" name="Google Shape;183;p11"/>
          <p:cNvPicPr preferRelativeResize="0"/>
          <p:nvPr>
            <p:ph idx="1" type="body"/>
          </p:nvPr>
        </p:nvPicPr>
        <p:blipFill rotWithShape="1">
          <a:blip r:embed="rId3">
            <a:alphaModFix/>
          </a:blip>
          <a:srcRect b="0" l="0" r="0" t="0"/>
          <a:stretch/>
        </p:blipFill>
        <p:spPr>
          <a:xfrm>
            <a:off x="48883" y="1452113"/>
            <a:ext cx="5804139" cy="3856007"/>
          </a:xfrm>
          <a:prstGeom prst="rect">
            <a:avLst/>
          </a:prstGeom>
          <a:noFill/>
          <a:ln>
            <a:noFill/>
          </a:ln>
        </p:spPr>
      </p:pic>
      <p:pic>
        <p:nvPicPr>
          <p:cNvPr id="184" name="Google Shape;184;p11"/>
          <p:cNvPicPr preferRelativeResize="0"/>
          <p:nvPr>
            <p:ph idx="2" type="body"/>
          </p:nvPr>
        </p:nvPicPr>
        <p:blipFill rotWithShape="1">
          <a:blip r:embed="rId4">
            <a:alphaModFix/>
          </a:blip>
          <a:srcRect b="0" l="0" r="0" t="0"/>
          <a:stretch/>
        </p:blipFill>
        <p:spPr>
          <a:xfrm>
            <a:off x="5920596" y="1590046"/>
            <a:ext cx="5808453" cy="3454684"/>
          </a:xfrm>
          <a:prstGeom prst="rect">
            <a:avLst/>
          </a:prstGeom>
          <a:noFill/>
          <a:ln>
            <a:noFill/>
          </a:ln>
        </p:spPr>
      </p:pic>
      <p:sp>
        <p:nvSpPr>
          <p:cNvPr id="185" name="Google Shape;185;p11"/>
          <p:cNvSpPr txBox="1"/>
          <p:nvPr/>
        </p:nvSpPr>
        <p:spPr>
          <a:xfrm>
            <a:off x="646981" y="5503653"/>
            <a:ext cx="483079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Manhattan </a:t>
            </a:r>
            <a:r>
              <a:rPr b="0" i="0" lang="en-US" sz="1800">
                <a:solidFill>
                  <a:srgbClr val="000000"/>
                </a:solidFill>
                <a:latin typeface="Helvetica Neue"/>
                <a:ea typeface="Helvetica Neue"/>
                <a:cs typeface="Helvetica Neue"/>
                <a:sym typeface="Helvetica Neue"/>
              </a:rPr>
              <a:t>and </a:t>
            </a:r>
            <a:r>
              <a:rPr b="1" i="0" lang="en-US" sz="1800">
                <a:solidFill>
                  <a:srgbClr val="000000"/>
                </a:solidFill>
                <a:latin typeface="Helvetica Neue"/>
                <a:ea typeface="Helvetica Neue"/>
                <a:cs typeface="Helvetica Neue"/>
                <a:sym typeface="Helvetica Neue"/>
              </a:rPr>
              <a:t>Brooklyn</a:t>
            </a:r>
            <a:r>
              <a:rPr b="0" i="0" lang="en-US" sz="1800">
                <a:solidFill>
                  <a:srgbClr val="000000"/>
                </a:solidFill>
                <a:latin typeface="Helvetica Neue"/>
                <a:ea typeface="Helvetica Neue"/>
                <a:cs typeface="Helvetica Neue"/>
                <a:sym typeface="Helvetica Neue"/>
              </a:rPr>
              <a:t> </a:t>
            </a:r>
            <a:r>
              <a:rPr i="0" lang="en-US" sz="1800">
                <a:solidFill>
                  <a:srgbClr val="000000"/>
                </a:solidFill>
                <a:latin typeface="Helvetica Neue"/>
                <a:ea typeface="Helvetica Neue"/>
                <a:cs typeface="Helvetica Neue"/>
                <a:sym typeface="Helvetica Neue"/>
              </a:rPr>
              <a:t>receiving the most number of reviews thus makin</a:t>
            </a:r>
            <a:r>
              <a:rPr lang="en-US" sz="1800">
                <a:solidFill>
                  <a:srgbClr val="000000"/>
                </a:solidFill>
                <a:latin typeface="Helvetica Neue"/>
                <a:ea typeface="Helvetica Neue"/>
                <a:cs typeface="Helvetica Neue"/>
                <a:sym typeface="Helvetica Neue"/>
              </a:rPr>
              <a:t>g the host busiest</a:t>
            </a:r>
            <a:endParaRPr sz="1800">
              <a:solidFill>
                <a:schemeClr val="dk1"/>
              </a:solidFill>
              <a:latin typeface="Calibri"/>
              <a:ea typeface="Calibri"/>
              <a:cs typeface="Calibri"/>
              <a:sym typeface="Calibri"/>
            </a:endParaRPr>
          </a:p>
        </p:txBody>
      </p:sp>
      <p:sp>
        <p:nvSpPr>
          <p:cNvPr id="186" name="Google Shape;186;p11"/>
          <p:cNvSpPr txBox="1"/>
          <p:nvPr/>
        </p:nvSpPr>
        <p:spPr>
          <a:xfrm>
            <a:off x="6788989" y="5408762"/>
            <a:ext cx="48307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000000"/>
                </a:solidFill>
                <a:latin typeface="Helvetica Neue"/>
                <a:ea typeface="Helvetica Neue"/>
                <a:cs typeface="Helvetica Neue"/>
                <a:sym typeface="Helvetica Neue"/>
              </a:rPr>
              <a:t>Manhattan</a:t>
            </a:r>
            <a:r>
              <a:rPr b="0" i="0" lang="en-US" sz="1800">
                <a:solidFill>
                  <a:srgbClr val="000000"/>
                </a:solidFill>
                <a:latin typeface="Helvetica Neue"/>
                <a:ea typeface="Helvetica Neue"/>
                <a:cs typeface="Helvetica Neue"/>
                <a:sym typeface="Helvetica Neue"/>
              </a:rPr>
              <a:t> and </a:t>
            </a:r>
            <a:r>
              <a:rPr b="1" lang="en-US" sz="1800">
                <a:solidFill>
                  <a:srgbClr val="000000"/>
                </a:solidFill>
                <a:latin typeface="Helvetica Neue"/>
                <a:ea typeface="Helvetica Neue"/>
                <a:cs typeface="Helvetica Neue"/>
                <a:sym typeface="Helvetica Neue"/>
              </a:rPr>
              <a:t>Brooklyn</a:t>
            </a:r>
            <a:r>
              <a:rPr b="0" i="0" lang="en-US" sz="1800">
                <a:solidFill>
                  <a:srgbClr val="000000"/>
                </a:solidFill>
                <a:latin typeface="Helvetica Neue"/>
                <a:ea typeface="Helvetica Neue"/>
                <a:cs typeface="Helvetica Neue"/>
                <a:sym typeface="Helvetica Neue"/>
              </a:rPr>
              <a:t> have maximum number of reviews, so offering the most desired room types. Thus for these groups availability of rooms is less.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idx="1" type="body"/>
          </p:nvPr>
        </p:nvSpPr>
        <p:spPr>
          <a:xfrm>
            <a:off x="320615" y="900023"/>
            <a:ext cx="3587151" cy="54782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1" i="0" lang="en-US">
                <a:solidFill>
                  <a:srgbClr val="000000"/>
                </a:solidFill>
              </a:rPr>
              <a:t>The bar plot shows the relation of number of reviews with the availability of these rooms throughout the year.</a:t>
            </a:r>
            <a:r>
              <a:rPr b="1" lang="en-US">
                <a:solidFill>
                  <a:srgbClr val="000000"/>
                </a:solidFill>
              </a:rPr>
              <a:t> </a:t>
            </a:r>
            <a:endParaRPr b="1" i="0">
              <a:solidFill>
                <a:srgbClr val="000000"/>
              </a:solidFill>
            </a:endParaRPr>
          </a:p>
          <a:p>
            <a:pPr indent="0" lvl="0" marL="0" rtl="0" algn="l">
              <a:lnSpc>
                <a:spcPct val="90000"/>
              </a:lnSpc>
              <a:spcBef>
                <a:spcPts val="1000"/>
              </a:spcBef>
              <a:spcAft>
                <a:spcPts val="0"/>
              </a:spcAft>
              <a:buClr>
                <a:schemeClr val="dk1"/>
              </a:buClr>
              <a:buSzPts val="2800"/>
              <a:buNone/>
            </a:pPr>
            <a:r>
              <a:t/>
            </a:r>
            <a:endParaRPr b="1" i="0">
              <a:solidFill>
                <a:srgbClr val="000000"/>
              </a:solidFill>
            </a:endParaRPr>
          </a:p>
          <a:p>
            <a:pPr indent="0" lvl="0" marL="0" rtl="0" algn="l">
              <a:lnSpc>
                <a:spcPct val="90000"/>
              </a:lnSpc>
              <a:spcBef>
                <a:spcPts val="1000"/>
              </a:spcBef>
              <a:spcAft>
                <a:spcPts val="0"/>
              </a:spcAft>
              <a:buClr>
                <a:srgbClr val="000000"/>
              </a:buClr>
              <a:buSzPts val="2800"/>
              <a:buNone/>
            </a:pPr>
            <a:r>
              <a:rPr b="1" i="0" lang="en-US">
                <a:solidFill>
                  <a:srgbClr val="000000"/>
                </a:solidFill>
              </a:rPr>
              <a:t>This relation shows that as the number of reviews increase the availability decreases.</a:t>
            </a:r>
            <a:endParaRPr b="1"/>
          </a:p>
        </p:txBody>
      </p:sp>
      <p:pic>
        <p:nvPicPr>
          <p:cNvPr id="192" name="Google Shape;192;p12"/>
          <p:cNvPicPr preferRelativeResize="0"/>
          <p:nvPr>
            <p:ph idx="2" type="body"/>
          </p:nvPr>
        </p:nvPicPr>
        <p:blipFill rotWithShape="1">
          <a:blip r:embed="rId3">
            <a:alphaModFix/>
          </a:blip>
          <a:srcRect b="0" l="0" r="0" t="0"/>
          <a:stretch/>
        </p:blipFill>
        <p:spPr>
          <a:xfrm>
            <a:off x="3821504" y="807828"/>
            <a:ext cx="8189342" cy="4969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189781" y="330620"/>
            <a:ext cx="11637033" cy="12135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200"/>
              <a:buFont typeface="Helvetica Neue"/>
              <a:buNone/>
            </a:pPr>
            <a:r>
              <a:rPr b="1" i="0" lang="en-US" sz="3200">
                <a:solidFill>
                  <a:srgbClr val="C00000"/>
                </a:solidFill>
                <a:latin typeface="Helvetica Neue"/>
                <a:ea typeface="Helvetica Neue"/>
                <a:cs typeface="Helvetica Neue"/>
                <a:sym typeface="Helvetica Neue"/>
              </a:rPr>
              <a:t>Is there any noticeable difference of traffic among different areas and what could be the reason for it?</a:t>
            </a:r>
            <a:endParaRPr b="1" sz="3200">
              <a:solidFill>
                <a:srgbClr val="C00000"/>
              </a:solidFill>
            </a:endParaRPr>
          </a:p>
        </p:txBody>
      </p:sp>
      <p:sp>
        <p:nvSpPr>
          <p:cNvPr id="198" name="Google Shape;198;p13"/>
          <p:cNvSpPr txBox="1"/>
          <p:nvPr>
            <p:ph idx="1" type="body"/>
          </p:nvPr>
        </p:nvSpPr>
        <p:spPr>
          <a:xfrm>
            <a:off x="301925" y="1860131"/>
            <a:ext cx="32694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latin typeface="Arial"/>
                <a:ea typeface="Arial"/>
                <a:cs typeface="Arial"/>
                <a:sym typeface="Arial"/>
              </a:rPr>
              <a:t>A</a:t>
            </a:r>
            <a:r>
              <a:rPr b="0" i="0" lang="en-US" sz="2400">
                <a:solidFill>
                  <a:srgbClr val="000000"/>
                </a:solidFill>
                <a:latin typeface="Arial"/>
                <a:ea typeface="Arial"/>
                <a:cs typeface="Arial"/>
                <a:sym typeface="Arial"/>
              </a:rPr>
              <a:t> huge difference in the traffic between the different locations. Reasons may be:</a:t>
            </a:r>
            <a:endParaRPr/>
          </a:p>
          <a:p>
            <a:pPr indent="0" lvl="0" marL="0" rtl="0" algn="l">
              <a:lnSpc>
                <a:spcPct val="90000"/>
              </a:lnSpc>
              <a:spcBef>
                <a:spcPts val="1000"/>
              </a:spcBef>
              <a:spcAft>
                <a:spcPts val="0"/>
              </a:spcAft>
              <a:buClr>
                <a:schemeClr val="dk1"/>
              </a:buClr>
              <a:buSzPts val="2400"/>
              <a:buNone/>
            </a:pPr>
            <a:r>
              <a:t/>
            </a:r>
            <a:endParaRPr b="0" i="0" sz="2400">
              <a:solidFill>
                <a:srgbClr val="000000"/>
              </a:solidFill>
            </a:endParaRPr>
          </a:p>
          <a:p>
            <a:pPr indent="-228600" lvl="0" marL="228600" rtl="0" algn="l">
              <a:lnSpc>
                <a:spcPct val="90000"/>
              </a:lnSpc>
              <a:spcBef>
                <a:spcPts val="1000"/>
              </a:spcBef>
              <a:spcAft>
                <a:spcPts val="0"/>
              </a:spcAft>
              <a:buClr>
                <a:srgbClr val="000000"/>
              </a:buClr>
              <a:buSzPts val="2000"/>
              <a:buChar char="•"/>
            </a:pPr>
            <a:r>
              <a:rPr b="1" lang="en-US" sz="2000">
                <a:solidFill>
                  <a:srgbClr val="000000"/>
                </a:solidFill>
              </a:rPr>
              <a:t>Maximum no of reviews</a:t>
            </a:r>
            <a:endParaRPr b="1"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b="1" lang="en-US" sz="2000">
                <a:solidFill>
                  <a:srgbClr val="000000"/>
                </a:solidFill>
              </a:rPr>
              <a:t>Most preferred room types</a:t>
            </a:r>
            <a:endParaRPr b="1"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b="1" lang="en-US" sz="2000">
                <a:solidFill>
                  <a:srgbClr val="000000"/>
                </a:solidFill>
              </a:rPr>
              <a:t>More host count</a:t>
            </a:r>
            <a:endParaRPr b="1" sz="2000"/>
          </a:p>
        </p:txBody>
      </p:sp>
      <p:sp>
        <p:nvSpPr>
          <p:cNvPr id="199" name="Google Shape;199;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0" name="Google Shape;200;p13"/>
          <p:cNvPicPr preferRelativeResize="0"/>
          <p:nvPr/>
        </p:nvPicPr>
        <p:blipFill rotWithShape="1">
          <a:blip r:embed="rId3">
            <a:alphaModFix/>
          </a:blip>
          <a:srcRect b="0" l="0" r="0" t="0"/>
          <a:stretch/>
        </p:blipFill>
        <p:spPr>
          <a:xfrm>
            <a:off x="3571336" y="1719442"/>
            <a:ext cx="8620663" cy="48071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5400"/>
              <a:buFont typeface="Calibri"/>
              <a:buNone/>
            </a:pPr>
            <a:r>
              <a:rPr b="1" lang="en-US" sz="5400">
                <a:solidFill>
                  <a:srgbClr val="1F3864"/>
                </a:solidFill>
                <a:latin typeface="Calibri"/>
                <a:ea typeface="Calibri"/>
                <a:cs typeface="Calibri"/>
                <a:sym typeface="Calibri"/>
              </a:rPr>
              <a:t>Inferences and conclusions</a:t>
            </a:r>
            <a:endParaRPr/>
          </a:p>
        </p:txBody>
      </p:sp>
      <p:sp>
        <p:nvSpPr>
          <p:cNvPr id="206" name="Google Shape;206;p14"/>
          <p:cNvSpPr txBox="1"/>
          <p:nvPr>
            <p:ph idx="1" type="body"/>
          </p:nvPr>
        </p:nvSpPr>
        <p:spPr>
          <a:xfrm>
            <a:off x="612475" y="1825625"/>
            <a:ext cx="11041811" cy="466725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Font typeface="Noto Sans Symbols"/>
              <a:buChar char="⮚"/>
            </a:pPr>
            <a:r>
              <a:rPr lang="en-US" sz="2400">
                <a:latin typeface="Arial"/>
                <a:ea typeface="Arial"/>
                <a:cs typeface="Arial"/>
                <a:sym typeface="Arial"/>
              </a:rPr>
              <a:t>This Airbnb (NYC 2019) Dataset For The Year 2019 Appeared to be very rich Dataset with a variety of columns that allowed us to do deep data exploration.</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400">
                <a:highlight>
                  <a:srgbClr val="FFFF00"/>
                </a:highlight>
                <a:latin typeface="Arial"/>
                <a:ea typeface="Arial"/>
                <a:cs typeface="Arial"/>
                <a:sym typeface="Arial"/>
              </a:rPr>
              <a:t>In the column name and host_name which have 16 and 21 null value</a:t>
            </a:r>
            <a:r>
              <a:rPr i="0" lang="en-US" sz="2400">
                <a:latin typeface="Arial"/>
                <a:ea typeface="Arial"/>
                <a:cs typeface="Arial"/>
                <a:sym typeface="Arial"/>
              </a:rPr>
              <a:t> only. </a:t>
            </a:r>
            <a:r>
              <a:rPr lang="en-US" sz="2400">
                <a:latin typeface="Arial"/>
                <a:ea typeface="Arial"/>
                <a:cs typeface="Arial"/>
                <a:sym typeface="Arial"/>
              </a:rPr>
              <a:t>Null values are present in </a:t>
            </a:r>
            <a:r>
              <a:rPr b="1" lang="en-US" sz="2200">
                <a:highlight>
                  <a:srgbClr val="FFFF00"/>
                </a:highlight>
                <a:latin typeface="Arial"/>
                <a:ea typeface="Arial"/>
                <a:cs typeface="Arial"/>
                <a:sym typeface="Arial"/>
              </a:rPr>
              <a:t>last_review</a:t>
            </a:r>
            <a:r>
              <a:rPr lang="en-US" sz="2400">
                <a:latin typeface="Arial"/>
                <a:ea typeface="Arial"/>
                <a:cs typeface="Arial"/>
                <a:sym typeface="Arial"/>
              </a:rPr>
              <a:t> and </a:t>
            </a:r>
            <a:r>
              <a:rPr b="1" lang="en-US" sz="2200">
                <a:highlight>
                  <a:srgbClr val="FFFF00"/>
                </a:highlight>
                <a:latin typeface="Arial"/>
                <a:ea typeface="Arial"/>
                <a:cs typeface="Arial"/>
                <a:sym typeface="Arial"/>
              </a:rPr>
              <a:t>reviews_per_month</a:t>
            </a:r>
            <a:r>
              <a:rPr lang="en-US" sz="2400">
                <a:latin typeface="Arial"/>
                <a:ea typeface="Arial"/>
                <a:cs typeface="Arial"/>
                <a:sym typeface="Arial"/>
              </a:rPr>
              <a:t> which can be dropped</a:t>
            </a:r>
            <a:r>
              <a:rPr i="0" lang="en-US" sz="2400">
                <a:latin typeface="Arial"/>
                <a:ea typeface="Arial"/>
                <a:cs typeface="Arial"/>
                <a:sym typeface="Arial"/>
              </a:rPr>
              <a:t> </a:t>
            </a:r>
            <a:r>
              <a:rPr i="0" lang="en-US" sz="2400">
                <a:highlight>
                  <a:srgbClr val="FFFF00"/>
                </a:highlight>
                <a:latin typeface="Arial"/>
                <a:ea typeface="Arial"/>
                <a:cs typeface="Arial"/>
                <a:sym typeface="Arial"/>
              </a:rPr>
              <a:t>both have most null values is 10052</a:t>
            </a:r>
            <a:r>
              <a:rPr i="0" lang="en-US" sz="2400">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ct val="100000"/>
              <a:buFont typeface="Noto Sans Symbols"/>
              <a:buChar char="⮚"/>
            </a:pPr>
            <a:r>
              <a:rPr b="0" i="0" lang="en-US" sz="2400">
                <a:latin typeface="Arial"/>
                <a:ea typeface="Arial"/>
                <a:cs typeface="Arial"/>
                <a:sym typeface="Arial"/>
              </a:rPr>
              <a:t>From the dist. plots it can be observed that latitude and longitude data seem to be normally distributed and most of the numeric_features are positively skewed</a:t>
            </a:r>
            <a:r>
              <a:rPr b="0" lang="en-US" sz="2400">
                <a:latin typeface="Arial"/>
                <a:ea typeface="Arial"/>
                <a:cs typeface="Arial"/>
                <a:sym typeface="Arial"/>
              </a:rPr>
              <a:t>.</a:t>
            </a:r>
            <a:endParaRPr/>
          </a:p>
          <a:p>
            <a:pPr indent="-228600" lvl="0" marL="228600" rtl="0" algn="l">
              <a:lnSpc>
                <a:spcPct val="90000"/>
              </a:lnSpc>
              <a:spcBef>
                <a:spcPts val="1000"/>
              </a:spcBef>
              <a:spcAft>
                <a:spcPts val="0"/>
              </a:spcAft>
              <a:buClr>
                <a:srgbClr val="000000"/>
              </a:buClr>
              <a:buSzPct val="100000"/>
              <a:buFont typeface="Noto Sans Symbols"/>
              <a:buChar char="⮚"/>
            </a:pPr>
            <a:r>
              <a:rPr b="0" lang="en-US" sz="2400">
                <a:solidFill>
                  <a:srgbClr val="000000"/>
                </a:solidFill>
                <a:highlight>
                  <a:srgbClr val="FFFF00"/>
                </a:highlight>
                <a:latin typeface="Arial"/>
                <a:ea typeface="Arial"/>
                <a:cs typeface="Arial"/>
                <a:sym typeface="Arial"/>
              </a:rPr>
              <a:t>People stay for longer duration of time in private rooms in </a:t>
            </a:r>
            <a:r>
              <a:rPr b="1" lang="en-US" sz="2400">
                <a:solidFill>
                  <a:srgbClr val="000000"/>
                </a:solidFill>
                <a:highlight>
                  <a:srgbClr val="FFFF00"/>
                </a:highlight>
                <a:latin typeface="Arial"/>
                <a:ea typeface="Arial"/>
                <a:cs typeface="Arial"/>
                <a:sym typeface="Arial"/>
              </a:rPr>
              <a:t>Brooklyn</a:t>
            </a:r>
            <a:r>
              <a:rPr b="0" lang="en-US" sz="2400">
                <a:solidFill>
                  <a:srgbClr val="000000"/>
                </a:solidFill>
                <a:highlight>
                  <a:srgbClr val="FFFF00"/>
                </a:highlight>
                <a:latin typeface="Arial"/>
                <a:ea typeface="Arial"/>
                <a:cs typeface="Arial"/>
                <a:sym typeface="Arial"/>
              </a:rPr>
              <a:t> and </a:t>
            </a:r>
            <a:r>
              <a:rPr b="1" lang="en-US" sz="2400">
                <a:solidFill>
                  <a:srgbClr val="000000"/>
                </a:solidFill>
                <a:highlight>
                  <a:srgbClr val="FFFF00"/>
                </a:highlight>
                <a:latin typeface="Arial"/>
                <a:ea typeface="Arial"/>
                <a:cs typeface="Arial"/>
                <a:sym typeface="Arial"/>
              </a:rPr>
              <a:t>Manhattan</a:t>
            </a:r>
            <a:r>
              <a:rPr b="0" lang="en-US" sz="2400">
                <a:solidFill>
                  <a:srgbClr val="000000"/>
                </a:solidFill>
                <a:highlight>
                  <a:srgbClr val="FFFF00"/>
                </a:highlight>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400">
                <a:highlight>
                  <a:srgbClr val="FFFF00"/>
                </a:highlight>
                <a:latin typeface="Arial"/>
                <a:ea typeface="Arial"/>
                <a:cs typeface="Arial"/>
                <a:sym typeface="Arial"/>
              </a:rPr>
              <a:t>More customers preferred </a:t>
            </a:r>
            <a:r>
              <a:rPr b="1" lang="en-US" sz="2400">
                <a:highlight>
                  <a:srgbClr val="FFFF00"/>
                </a:highlight>
                <a:latin typeface="Arial"/>
                <a:ea typeface="Arial"/>
                <a:cs typeface="Arial"/>
                <a:sym typeface="Arial"/>
              </a:rPr>
              <a:t>Manhattan</a:t>
            </a:r>
            <a:r>
              <a:rPr lang="en-US" sz="2400">
                <a:highlight>
                  <a:srgbClr val="FFFF00"/>
                </a:highlight>
                <a:latin typeface="Arial"/>
                <a:ea typeface="Arial"/>
                <a:cs typeface="Arial"/>
                <a:sym typeface="Arial"/>
              </a:rPr>
              <a:t> location for night stay then </a:t>
            </a:r>
            <a:r>
              <a:rPr b="1" lang="en-US" sz="2400">
                <a:highlight>
                  <a:srgbClr val="FFFF00"/>
                </a:highlight>
                <a:latin typeface="Arial"/>
                <a:ea typeface="Arial"/>
                <a:cs typeface="Arial"/>
                <a:sym typeface="Arial"/>
              </a:rPr>
              <a:t>Brooklyn</a:t>
            </a:r>
            <a:r>
              <a:rPr lang="en-US" sz="2400">
                <a:highlight>
                  <a:srgbClr val="FFFF00"/>
                </a:highlight>
                <a:latin typeface="Arial"/>
                <a:ea typeface="Arial"/>
                <a:cs typeface="Arial"/>
                <a:sym typeface="Arial"/>
              </a:rPr>
              <a:t>.</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400">
                <a:highlight>
                  <a:srgbClr val="FFFF00"/>
                </a:highlight>
                <a:latin typeface="Arial"/>
                <a:ea typeface="Arial"/>
                <a:cs typeface="Arial"/>
                <a:sym typeface="Arial"/>
              </a:rPr>
              <a:t>Entire </a:t>
            </a:r>
            <a:r>
              <a:rPr b="1" lang="en-US" sz="2200">
                <a:highlight>
                  <a:srgbClr val="FFFF00"/>
                </a:highlight>
                <a:latin typeface="Arial"/>
                <a:ea typeface="Arial"/>
                <a:cs typeface="Arial"/>
                <a:sym typeface="Arial"/>
              </a:rPr>
              <a:t>home/apt’room</a:t>
            </a:r>
            <a:r>
              <a:rPr lang="en-US" sz="2400">
                <a:highlight>
                  <a:srgbClr val="FFFF00"/>
                </a:highlight>
                <a:latin typeface="Arial"/>
                <a:ea typeface="Arial"/>
                <a:cs typeface="Arial"/>
                <a:sym typeface="Arial"/>
              </a:rPr>
              <a:t> type has the highest number of listing of 52% and shared room is the least listed room type at only 2.4% in total.</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400">
                <a:highlight>
                  <a:srgbClr val="FFFF00"/>
                </a:highlight>
                <a:latin typeface="Arial"/>
                <a:ea typeface="Arial"/>
                <a:cs typeface="Arial"/>
                <a:sym typeface="Arial"/>
              </a:rPr>
              <a:t>63.2% costumer spend night in entire home and 1.6% spend night in shared room.</a:t>
            </a:r>
            <a:endParaRPr/>
          </a:p>
          <a:p>
            <a:pPr indent="0" lvl="0" marL="0" rtl="0" algn="l">
              <a:lnSpc>
                <a:spcPct val="90000"/>
              </a:lnSpc>
              <a:spcBef>
                <a:spcPts val="1000"/>
              </a:spcBef>
              <a:spcAft>
                <a:spcPts val="0"/>
              </a:spcAft>
              <a:buClr>
                <a:schemeClr val="dk1"/>
              </a:buClr>
              <a:buSzPct val="100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idx="1" type="body"/>
          </p:nvPr>
        </p:nvSpPr>
        <p:spPr>
          <a:xfrm>
            <a:off x="838200" y="759125"/>
            <a:ext cx="10515600" cy="54178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highlight>
                  <a:srgbClr val="FFFF00"/>
                </a:highlight>
              </a:rPr>
              <a:t>As the number of reviews go higher the availability decreases indicating that the </a:t>
            </a:r>
            <a:r>
              <a:rPr b="1" lang="en-US" sz="2400">
                <a:highlight>
                  <a:srgbClr val="FFFF00"/>
                </a:highlight>
              </a:rPr>
              <a:t>busiest hosts</a:t>
            </a:r>
            <a:r>
              <a:rPr lang="en-US" sz="2400">
                <a:highlight>
                  <a:srgbClr val="FFFF00"/>
                </a:highlight>
              </a:rPr>
              <a:t> are the people receiving the most reviews.</a:t>
            </a:r>
            <a:endParaRPr sz="2400">
              <a:highlight>
                <a:srgbClr val="FFFF00"/>
              </a:highlight>
            </a:endParaRPr>
          </a:p>
          <a:p>
            <a:pPr indent="-228600" lvl="0" marL="228600" rtl="0" algn="l">
              <a:lnSpc>
                <a:spcPct val="90000"/>
              </a:lnSpc>
              <a:spcBef>
                <a:spcPts val="1000"/>
              </a:spcBef>
              <a:spcAft>
                <a:spcPts val="0"/>
              </a:spcAft>
              <a:buClr>
                <a:schemeClr val="dk1"/>
              </a:buClr>
              <a:buSzPts val="2400"/>
              <a:buFont typeface="Noto Sans Symbols"/>
              <a:buChar char="⮚"/>
            </a:pPr>
            <a:r>
              <a:rPr b="1" i="0" lang="en-US" sz="2400">
                <a:highlight>
                  <a:srgbClr val="FFFF00"/>
                </a:highlight>
              </a:rPr>
              <a:t>Manhattan</a:t>
            </a:r>
            <a:r>
              <a:rPr b="0" i="0" lang="en-US" sz="2400">
                <a:highlight>
                  <a:srgbClr val="FFFF00"/>
                </a:highlight>
              </a:rPr>
              <a:t> and </a:t>
            </a:r>
            <a:r>
              <a:rPr b="1" i="0" lang="en-US" sz="2400">
                <a:highlight>
                  <a:srgbClr val="FFFF00"/>
                </a:highlight>
              </a:rPr>
              <a:t>Brooklyn</a:t>
            </a:r>
            <a:r>
              <a:rPr b="0" i="0" lang="en-US" sz="2400">
                <a:highlight>
                  <a:srgbClr val="FFFF00"/>
                </a:highlight>
              </a:rPr>
              <a:t> are the two top most popular </a:t>
            </a:r>
            <a:r>
              <a:rPr b="1" i="0" lang="en-US" sz="2400">
                <a:highlight>
                  <a:srgbClr val="FFFF00"/>
                </a:highlight>
              </a:rPr>
              <a:t>neighborhood groups</a:t>
            </a:r>
            <a:r>
              <a:rPr b="0" i="0" lang="en-US" sz="2400">
                <a:highlight>
                  <a:srgbClr val="FFFF00"/>
                </a:highlight>
              </a:rPr>
              <a:t> in terms of </a:t>
            </a:r>
            <a:r>
              <a:rPr b="1" i="0" lang="en-US" sz="2400">
                <a:highlight>
                  <a:srgbClr val="FFFF00"/>
                </a:highlight>
              </a:rPr>
              <a:t>hosts count, number of reviews ,number of listing, maximum number of nights spends</a:t>
            </a:r>
            <a:r>
              <a:rPr b="0" i="0" lang="en-US" sz="2400">
                <a:highlight>
                  <a:srgbClr val="FFFF00"/>
                </a:highlight>
              </a:rPr>
              <a:t> in these areas.</a:t>
            </a:r>
            <a:r>
              <a:rPr b="0" i="0" lang="en-US" sz="2400"/>
              <a:t> So it might also be reason of traffic and high prices.</a:t>
            </a:r>
            <a:endParaRPr/>
          </a:p>
          <a:p>
            <a:pPr indent="-228600" lvl="0" marL="228600" rtl="0" algn="l">
              <a:lnSpc>
                <a:spcPct val="90000"/>
              </a:lnSpc>
              <a:spcBef>
                <a:spcPts val="1000"/>
              </a:spcBef>
              <a:spcAft>
                <a:spcPts val="0"/>
              </a:spcAft>
              <a:buClr>
                <a:schemeClr val="dk1"/>
              </a:buClr>
              <a:buSzPts val="2400"/>
              <a:buFont typeface="Noto Sans Symbols"/>
              <a:buChar char="⮚"/>
            </a:pPr>
            <a:r>
              <a:rPr b="0" i="0" lang="en-US" sz="2400"/>
              <a:t>For other </a:t>
            </a:r>
            <a:r>
              <a:rPr b="1" i="0" lang="en-US" sz="2400"/>
              <a:t>neighborhood groups</a:t>
            </a:r>
            <a:r>
              <a:rPr b="0" i="0" lang="en-US" sz="2400"/>
              <a:t> namely </a:t>
            </a:r>
            <a:r>
              <a:rPr b="1" i="0" lang="en-US" sz="2400"/>
              <a:t>Queens, Bronx</a:t>
            </a:r>
            <a:r>
              <a:rPr b="0" i="0" lang="en-US" sz="2400"/>
              <a:t> and </a:t>
            </a:r>
            <a:r>
              <a:rPr b="1" i="0" lang="en-US" sz="2400"/>
              <a:t>Staten island</a:t>
            </a:r>
            <a:r>
              <a:rPr b="0" i="0" lang="en-US" sz="2400"/>
              <a:t> there aren't as popular as these two, especially on </a:t>
            </a:r>
            <a:r>
              <a:rPr b="1" i="0" lang="en-US" sz="2400"/>
              <a:t>Staten Island</a:t>
            </a:r>
            <a:r>
              <a:rPr b="0" i="0" lang="en-US" sz="2400"/>
              <a:t>.</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highlight>
                  <a:srgbClr val="FFFF00"/>
                </a:highlight>
              </a:rPr>
              <a:t>Reviews obtained by </a:t>
            </a:r>
            <a:r>
              <a:rPr b="1" i="0" lang="en-US" sz="2400">
                <a:highlight>
                  <a:srgbClr val="FFFF00"/>
                </a:highlight>
              </a:rPr>
              <a:t>Manhattan</a:t>
            </a:r>
            <a:r>
              <a:rPr b="0" i="0" lang="en-US" sz="2400">
                <a:highlight>
                  <a:srgbClr val="FFFF00"/>
                </a:highlight>
              </a:rPr>
              <a:t> and </a:t>
            </a:r>
            <a:r>
              <a:rPr b="1" i="0" lang="en-US" sz="2400">
                <a:highlight>
                  <a:srgbClr val="FFFF00"/>
                </a:highlight>
              </a:rPr>
              <a:t>Brooklyn</a:t>
            </a:r>
            <a:r>
              <a:rPr lang="en-US" sz="2400">
                <a:highlight>
                  <a:srgbClr val="FFFF00"/>
                </a:highlight>
              </a:rPr>
              <a:t> locations contribute towards the traffic difference</a:t>
            </a:r>
            <a:r>
              <a:rPr lang="en-US" sz="2400"/>
              <a:t>, as people tend to book stays with higher number of reviews.</a:t>
            </a:r>
            <a:endParaRPr b="0" i="0" sz="2400"/>
          </a:p>
          <a:p>
            <a:pPr indent="-228600" lvl="0" marL="228600" rtl="0" algn="l">
              <a:lnSpc>
                <a:spcPct val="90000"/>
              </a:lnSpc>
              <a:spcBef>
                <a:spcPts val="1000"/>
              </a:spcBef>
              <a:spcAft>
                <a:spcPts val="0"/>
              </a:spcAft>
              <a:buClr>
                <a:schemeClr val="dk1"/>
              </a:buClr>
              <a:buSzPts val="2400"/>
              <a:buFont typeface="Noto Sans Symbols"/>
              <a:buChar char="⮚"/>
            </a:pPr>
            <a:r>
              <a:rPr b="0" i="0" lang="en-US" sz="2400"/>
              <a:t>The dataset can be further used for price prediction by building a linear model. The data needs to be treated of outliers and skewness for a linear regression as well as other models.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idx="1" type="body"/>
          </p:nvPr>
        </p:nvSpPr>
        <p:spPr>
          <a:xfrm>
            <a:off x="3001991" y="2645134"/>
            <a:ext cx="6475563" cy="27722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9600"/>
              <a:buNone/>
            </a:pPr>
            <a:r>
              <a:rPr b="1" lang="en-US" sz="9600">
                <a:solidFill>
                  <a:srgbClr val="0070C0"/>
                </a:solidFill>
                <a:latin typeface="Arial"/>
                <a:ea typeface="Arial"/>
                <a:cs typeface="Arial"/>
                <a:sym typeface="Arial"/>
              </a:rPr>
              <a:t>Thank You</a:t>
            </a:r>
            <a:endParaRPr b="1" sz="9600">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800"/>
              <a:buFont typeface="Calibri"/>
              <a:buNone/>
            </a:pPr>
            <a:r>
              <a:rPr b="1" lang="en-US" sz="4800">
                <a:solidFill>
                  <a:srgbClr val="0070C0"/>
                </a:solidFill>
                <a:latin typeface="Calibri"/>
                <a:ea typeface="Calibri"/>
                <a:cs typeface="Calibri"/>
                <a:sym typeface="Calibri"/>
              </a:rPr>
              <a:t>TABLE OF CONTENTS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Arial"/>
                <a:ea typeface="Arial"/>
                <a:cs typeface="Arial"/>
                <a:sym typeface="Arial"/>
              </a:rPr>
              <a:t>Introduction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Data description and Data pre-processing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Exploratory Data Analysis and Visualization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Inferences and conclusions.</a:t>
            </a:r>
            <a:endParaRPr>
              <a:latin typeface="Arial"/>
              <a:ea typeface="Arial"/>
              <a:cs typeface="Arial"/>
              <a:sym typeface="Arial"/>
            </a:endParaRPr>
          </a:p>
        </p:txBody>
      </p:sp>
      <p:pic>
        <p:nvPicPr>
          <p:cNvPr id="92" name="Google Shape;92;p2"/>
          <p:cNvPicPr preferRelativeResize="0"/>
          <p:nvPr/>
        </p:nvPicPr>
        <p:blipFill rotWithShape="1">
          <a:blip r:embed="rId3">
            <a:alphaModFix/>
          </a:blip>
          <a:srcRect b="0" l="0" r="0" t="0"/>
          <a:stretch/>
        </p:blipFill>
        <p:spPr>
          <a:xfrm>
            <a:off x="7928394" y="3642025"/>
            <a:ext cx="2971800" cy="297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5400"/>
              <a:buFont typeface="Calibri"/>
              <a:buNone/>
            </a:pPr>
            <a:r>
              <a:rPr b="1" lang="en-US" sz="5400">
                <a:solidFill>
                  <a:srgbClr val="C00000"/>
                </a:solidFill>
                <a:latin typeface="Calibri"/>
                <a:ea typeface="Calibri"/>
                <a:cs typeface="Calibri"/>
                <a:sym typeface="Calibri"/>
              </a:rPr>
              <a:t>Introduction:</a:t>
            </a:r>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800"/>
              <a:buNone/>
            </a:pPr>
            <a:r>
              <a:rPr b="1" i="0" lang="en-US">
                <a:solidFill>
                  <a:srgbClr val="0070C0"/>
                </a:solidFill>
                <a:latin typeface="Arial"/>
                <a:ea typeface="Arial"/>
                <a:cs typeface="Arial"/>
                <a:sym typeface="Arial"/>
              </a:rPr>
              <a:t>Airbnb</a:t>
            </a:r>
            <a:endParaRPr/>
          </a:p>
          <a:p>
            <a:pPr indent="0" lvl="0" marL="0" rtl="0" algn="l">
              <a:lnSpc>
                <a:spcPct val="90000"/>
              </a:lnSpc>
              <a:spcBef>
                <a:spcPts val="1000"/>
              </a:spcBef>
              <a:spcAft>
                <a:spcPts val="0"/>
              </a:spcAft>
              <a:buClr>
                <a:schemeClr val="dk1"/>
              </a:buClr>
              <a:buSzPts val="2400"/>
              <a:buNone/>
            </a:pPr>
            <a:r>
              <a:rPr b="0" i="0" lang="en-US" sz="2400">
                <a:latin typeface="arial"/>
                <a:ea typeface="arial"/>
                <a:cs typeface="arial"/>
                <a:sym typeface="arial"/>
              </a:rPr>
              <a:t>Airbnb is </a:t>
            </a:r>
            <a:r>
              <a:rPr b="1" i="0" lang="en-US" sz="2400">
                <a:latin typeface="arial"/>
                <a:ea typeface="arial"/>
                <a:cs typeface="arial"/>
                <a:sym typeface="arial"/>
              </a:rPr>
              <a:t>a service that lets property owners rent out their spaces to travelers looking for a place to stay</a:t>
            </a:r>
            <a:r>
              <a:rPr b="0" i="0" lang="en-US" sz="2400">
                <a:latin typeface="arial"/>
                <a:ea typeface="arial"/>
                <a:cs typeface="arial"/>
                <a:sym typeface="arial"/>
              </a:rPr>
              <a:t>. It simply provides a platform where travelers can rent a space for multiple people to share, a shared space with private rooms, or the entire property for themselves.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70C0"/>
              </a:buClr>
              <a:buSzPts val="2800"/>
              <a:buNone/>
            </a:pPr>
            <a:r>
              <a:rPr b="1" lang="en-US">
                <a:solidFill>
                  <a:srgbClr val="0070C0"/>
                </a:solidFill>
                <a:latin typeface="Arial"/>
                <a:ea typeface="Arial"/>
                <a:cs typeface="Arial"/>
                <a:sym typeface="Arial"/>
              </a:rPr>
              <a:t>How Airbnb Works:</a:t>
            </a:r>
            <a:endParaRPr/>
          </a:p>
        </p:txBody>
      </p:sp>
      <p:sp>
        <p:nvSpPr>
          <p:cNvPr id="99" name="Google Shape;99;p3"/>
          <p:cNvSpPr/>
          <p:nvPr/>
        </p:nvSpPr>
        <p:spPr>
          <a:xfrm>
            <a:off x="1253706" y="5029200"/>
            <a:ext cx="1940944" cy="78500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Find your room to stay </a:t>
            </a:r>
            <a:endParaRPr/>
          </a:p>
        </p:txBody>
      </p:sp>
      <p:sp>
        <p:nvSpPr>
          <p:cNvPr id="100" name="Google Shape;100;p3"/>
          <p:cNvSpPr/>
          <p:nvPr/>
        </p:nvSpPr>
        <p:spPr>
          <a:xfrm>
            <a:off x="3854569" y="4990381"/>
            <a:ext cx="1940944" cy="78500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Check the details</a:t>
            </a:r>
            <a:endParaRPr/>
          </a:p>
        </p:txBody>
      </p:sp>
      <p:sp>
        <p:nvSpPr>
          <p:cNvPr id="101" name="Google Shape;101;p3"/>
          <p:cNvSpPr/>
          <p:nvPr/>
        </p:nvSpPr>
        <p:spPr>
          <a:xfrm>
            <a:off x="6353356" y="5011947"/>
            <a:ext cx="2251494" cy="74187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Make a booking</a:t>
            </a:r>
            <a:endParaRPr/>
          </a:p>
        </p:txBody>
      </p:sp>
      <p:sp>
        <p:nvSpPr>
          <p:cNvPr id="102" name="Google Shape;102;p3"/>
          <p:cNvSpPr/>
          <p:nvPr/>
        </p:nvSpPr>
        <p:spPr>
          <a:xfrm>
            <a:off x="9162693" y="5029200"/>
            <a:ext cx="1984075" cy="72461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Pay the rent</a:t>
            </a:r>
            <a:endParaRPr/>
          </a:p>
        </p:txBody>
      </p:sp>
      <p:sp>
        <p:nvSpPr>
          <p:cNvPr id="103" name="Google Shape;103;p3"/>
          <p:cNvSpPr/>
          <p:nvPr/>
        </p:nvSpPr>
        <p:spPr>
          <a:xfrm>
            <a:off x="3364302" y="5305245"/>
            <a:ext cx="388191" cy="12939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p:nvPr/>
        </p:nvSpPr>
        <p:spPr>
          <a:xfrm>
            <a:off x="5897589" y="5401364"/>
            <a:ext cx="388191" cy="12939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p:nvPr/>
        </p:nvSpPr>
        <p:spPr>
          <a:xfrm>
            <a:off x="8705490" y="5336665"/>
            <a:ext cx="388191" cy="12939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9361348" y="745376"/>
            <a:ext cx="1984075" cy="11463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35634" y="365125"/>
            <a:ext cx="10501223" cy="13399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663300"/>
              </a:buClr>
              <a:buSzPts val="4800"/>
              <a:buFont typeface="Calibri"/>
              <a:buNone/>
            </a:pPr>
            <a:r>
              <a:rPr b="1" lang="en-US" sz="4800">
                <a:solidFill>
                  <a:srgbClr val="663300"/>
                </a:solidFill>
                <a:latin typeface="Calibri"/>
                <a:ea typeface="Calibri"/>
                <a:cs typeface="Calibri"/>
                <a:sym typeface="Calibri"/>
              </a:rPr>
              <a:t>  Objective:</a:t>
            </a:r>
            <a:r>
              <a:rPr lang="en-US" sz="4800">
                <a:solidFill>
                  <a:srgbClr val="663300"/>
                </a:solidFill>
              </a:rPr>
              <a:t> </a:t>
            </a:r>
            <a:br>
              <a:rPr lang="en-US" sz="4800"/>
            </a:br>
            <a:endParaRPr/>
          </a:p>
        </p:txBody>
      </p:sp>
      <p:sp>
        <p:nvSpPr>
          <p:cNvPr id="112" name="Google Shape;112;p4"/>
          <p:cNvSpPr txBox="1"/>
          <p:nvPr>
            <p:ph idx="1" type="body"/>
          </p:nvPr>
        </p:nvSpPr>
        <p:spPr>
          <a:xfrm>
            <a:off x="378125" y="1242204"/>
            <a:ext cx="4492925" cy="49778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Airbnb dataset contains 49,000 observations and 16 columns which specifies about the hosts, customer and places and it is a mix between categorical and numeric values. </a:t>
            </a:r>
            <a:endParaRPr/>
          </a:p>
          <a:p>
            <a:pPr indent="-228600" lvl="0" marL="228600" rtl="0" algn="l">
              <a:lnSpc>
                <a:spcPct val="90000"/>
              </a:lnSpc>
              <a:spcBef>
                <a:spcPts val="1000"/>
              </a:spcBef>
              <a:spcAft>
                <a:spcPts val="0"/>
              </a:spcAft>
              <a:buClr>
                <a:schemeClr val="dk1"/>
              </a:buClr>
              <a:buSzPts val="2400"/>
              <a:buChar char="•"/>
            </a:pPr>
            <a:r>
              <a:rPr lang="en-US" sz="2400"/>
              <a:t>Our goal is to explore and analyse the data, provide helpful conclusions through Exploratory Data Analysis build a statistical model that could be used to effectively predict the price for the listings and future decision makings.</a:t>
            </a:r>
            <a:endParaRPr sz="2400"/>
          </a:p>
        </p:txBody>
      </p:sp>
      <p:sp>
        <p:nvSpPr>
          <p:cNvPr id="113" name="Google Shape;113;p4"/>
          <p:cNvSpPr/>
          <p:nvPr/>
        </p:nvSpPr>
        <p:spPr>
          <a:xfrm>
            <a:off x="6860877" y="3216147"/>
            <a:ext cx="1305463" cy="413979"/>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latitude</a:t>
            </a:r>
            <a:endParaRPr/>
          </a:p>
        </p:txBody>
      </p:sp>
      <p:sp>
        <p:nvSpPr>
          <p:cNvPr id="114" name="Google Shape;114;p4"/>
          <p:cNvSpPr/>
          <p:nvPr/>
        </p:nvSpPr>
        <p:spPr>
          <a:xfrm>
            <a:off x="5325373" y="3683703"/>
            <a:ext cx="1771287" cy="669762"/>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Minimum nights</a:t>
            </a:r>
            <a:endParaRPr b="1" i="0" sz="1800" u="none" cap="none" strike="noStrike">
              <a:solidFill>
                <a:schemeClr val="dk1"/>
              </a:solidFill>
              <a:latin typeface="Calibri"/>
              <a:ea typeface="Calibri"/>
              <a:cs typeface="Calibri"/>
              <a:sym typeface="Calibri"/>
            </a:endParaRPr>
          </a:p>
        </p:txBody>
      </p:sp>
      <p:sp>
        <p:nvSpPr>
          <p:cNvPr id="115" name="Google Shape;115;p4"/>
          <p:cNvSpPr/>
          <p:nvPr/>
        </p:nvSpPr>
        <p:spPr>
          <a:xfrm>
            <a:off x="6260621" y="1452094"/>
            <a:ext cx="600256" cy="413979"/>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id</a:t>
            </a:r>
            <a:endParaRPr b="1" i="0" sz="1800" u="none" cap="none" strike="noStrike">
              <a:solidFill>
                <a:schemeClr val="dk1"/>
              </a:solidFill>
              <a:latin typeface="Calibri"/>
              <a:ea typeface="Calibri"/>
              <a:cs typeface="Calibri"/>
              <a:sym typeface="Calibri"/>
            </a:endParaRPr>
          </a:p>
        </p:txBody>
      </p:sp>
      <p:sp>
        <p:nvSpPr>
          <p:cNvPr id="116" name="Google Shape;116;p4"/>
          <p:cNvSpPr/>
          <p:nvPr/>
        </p:nvSpPr>
        <p:spPr>
          <a:xfrm>
            <a:off x="6648088" y="1866073"/>
            <a:ext cx="1407548" cy="944845"/>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Reviews per month</a:t>
            </a:r>
            <a:endParaRPr b="1" i="0" sz="1800" u="none" cap="none" strike="noStrike">
              <a:solidFill>
                <a:schemeClr val="dk1"/>
              </a:solidFill>
              <a:latin typeface="Calibri"/>
              <a:ea typeface="Calibri"/>
              <a:cs typeface="Calibri"/>
              <a:sym typeface="Calibri"/>
            </a:endParaRPr>
          </a:p>
        </p:txBody>
      </p:sp>
      <p:sp>
        <p:nvSpPr>
          <p:cNvPr id="117" name="Google Shape;117;p4"/>
          <p:cNvSpPr/>
          <p:nvPr/>
        </p:nvSpPr>
        <p:spPr>
          <a:xfrm>
            <a:off x="5141344" y="2881311"/>
            <a:ext cx="1555628" cy="413979"/>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longitude</a:t>
            </a:r>
            <a:endParaRPr/>
          </a:p>
        </p:txBody>
      </p:sp>
      <p:sp>
        <p:nvSpPr>
          <p:cNvPr id="118" name="Google Shape;118;p4"/>
          <p:cNvSpPr/>
          <p:nvPr/>
        </p:nvSpPr>
        <p:spPr>
          <a:xfrm>
            <a:off x="5331125" y="5762983"/>
            <a:ext cx="1785667" cy="586507"/>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Availability 365</a:t>
            </a:r>
            <a:endParaRPr b="1" i="0" sz="1800" u="none" cap="none" strike="noStrike">
              <a:solidFill>
                <a:schemeClr val="dk1"/>
              </a:solidFill>
              <a:latin typeface="Calibri"/>
              <a:ea typeface="Calibri"/>
              <a:cs typeface="Calibri"/>
              <a:sym typeface="Calibri"/>
            </a:endParaRPr>
          </a:p>
        </p:txBody>
      </p:sp>
      <p:sp>
        <p:nvSpPr>
          <p:cNvPr id="119" name="Google Shape;119;p4"/>
          <p:cNvSpPr/>
          <p:nvPr/>
        </p:nvSpPr>
        <p:spPr>
          <a:xfrm>
            <a:off x="5512278" y="1886309"/>
            <a:ext cx="954657" cy="413979"/>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price</a:t>
            </a:r>
            <a:endParaRPr/>
          </a:p>
        </p:txBody>
      </p:sp>
      <p:sp>
        <p:nvSpPr>
          <p:cNvPr id="120" name="Google Shape;120;p4"/>
          <p:cNvSpPr/>
          <p:nvPr/>
        </p:nvSpPr>
        <p:spPr>
          <a:xfrm>
            <a:off x="9613418" y="1732162"/>
            <a:ext cx="2423306" cy="865258"/>
          </a:xfrm>
          <a:prstGeom prst="flowChartConnector">
            <a:avLst/>
          </a:prstGeom>
          <a:solidFill>
            <a:schemeClr val="lt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neighbourhood</a:t>
            </a:r>
            <a:endParaRPr/>
          </a:p>
        </p:txBody>
      </p:sp>
      <p:sp>
        <p:nvSpPr>
          <p:cNvPr id="121" name="Google Shape;121;p4"/>
          <p:cNvSpPr/>
          <p:nvPr/>
        </p:nvSpPr>
        <p:spPr>
          <a:xfrm>
            <a:off x="9233141" y="2692877"/>
            <a:ext cx="1293962" cy="413979"/>
          </a:xfrm>
          <a:prstGeom prst="flowChartConnector">
            <a:avLst/>
          </a:prstGeom>
          <a:solidFill>
            <a:schemeClr val="lt1"/>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name</a:t>
            </a:r>
            <a:endParaRPr/>
          </a:p>
        </p:txBody>
      </p:sp>
      <p:sp>
        <p:nvSpPr>
          <p:cNvPr id="122" name="Google Shape;122;p4"/>
          <p:cNvSpPr/>
          <p:nvPr/>
        </p:nvSpPr>
        <p:spPr>
          <a:xfrm>
            <a:off x="7249060" y="3740943"/>
            <a:ext cx="1305464" cy="649990"/>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No of reviews</a:t>
            </a:r>
            <a:endParaRPr b="1" i="0" sz="1800" u="none" cap="none" strike="noStrike">
              <a:solidFill>
                <a:schemeClr val="dk1"/>
              </a:solidFill>
              <a:latin typeface="Calibri"/>
              <a:ea typeface="Calibri"/>
              <a:cs typeface="Calibri"/>
              <a:sym typeface="Calibri"/>
            </a:endParaRPr>
          </a:p>
        </p:txBody>
      </p:sp>
      <p:sp>
        <p:nvSpPr>
          <p:cNvPr id="123" name="Google Shape;123;p4"/>
          <p:cNvSpPr/>
          <p:nvPr/>
        </p:nvSpPr>
        <p:spPr>
          <a:xfrm>
            <a:off x="6340415" y="4790535"/>
            <a:ext cx="2449901" cy="698516"/>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calculated_host_listings_count</a:t>
            </a:r>
            <a:endParaRPr b="1" i="0" sz="1800" u="none" cap="none" strike="noStrike">
              <a:solidFill>
                <a:schemeClr val="dk1"/>
              </a:solidFill>
              <a:latin typeface="Calibri"/>
              <a:ea typeface="Calibri"/>
              <a:cs typeface="Calibri"/>
              <a:sym typeface="Calibri"/>
            </a:endParaRPr>
          </a:p>
        </p:txBody>
      </p:sp>
      <p:sp>
        <p:nvSpPr>
          <p:cNvPr id="124" name="Google Shape;124;p4"/>
          <p:cNvSpPr/>
          <p:nvPr/>
        </p:nvSpPr>
        <p:spPr>
          <a:xfrm>
            <a:off x="7693325" y="5762984"/>
            <a:ext cx="1381664" cy="413979"/>
          </a:xfrm>
          <a:prstGeom prst="flowChartConnec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Host_id</a:t>
            </a:r>
            <a:endParaRPr/>
          </a:p>
        </p:txBody>
      </p:sp>
      <p:sp>
        <p:nvSpPr>
          <p:cNvPr id="125" name="Google Shape;125;p4"/>
          <p:cNvSpPr/>
          <p:nvPr/>
        </p:nvSpPr>
        <p:spPr>
          <a:xfrm>
            <a:off x="10275498" y="4534609"/>
            <a:ext cx="1078301" cy="698516"/>
          </a:xfrm>
          <a:prstGeom prst="flowChartConnector">
            <a:avLst/>
          </a:prstGeom>
          <a:solidFill>
            <a:schemeClr val="lt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Host name</a:t>
            </a:r>
            <a:endParaRPr b="1" i="0" sz="1800" u="none" cap="none" strike="noStrike">
              <a:solidFill>
                <a:schemeClr val="dk1"/>
              </a:solidFill>
              <a:latin typeface="Calibri"/>
              <a:ea typeface="Calibri"/>
              <a:cs typeface="Calibri"/>
              <a:sym typeface="Calibri"/>
            </a:endParaRPr>
          </a:p>
        </p:txBody>
      </p:sp>
      <p:sp>
        <p:nvSpPr>
          <p:cNvPr id="126" name="Google Shape;126;p4"/>
          <p:cNvSpPr/>
          <p:nvPr/>
        </p:nvSpPr>
        <p:spPr>
          <a:xfrm>
            <a:off x="10814649" y="2681522"/>
            <a:ext cx="1222075" cy="613768"/>
          </a:xfrm>
          <a:prstGeom prst="flowChartConnector">
            <a:avLst/>
          </a:prstGeom>
          <a:solidFill>
            <a:schemeClr val="lt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Room type</a:t>
            </a:r>
            <a:endParaRPr b="1" i="0" sz="1800" u="none" cap="none" strike="noStrike">
              <a:solidFill>
                <a:schemeClr val="dk1"/>
              </a:solidFill>
              <a:latin typeface="Calibri"/>
              <a:ea typeface="Calibri"/>
              <a:cs typeface="Calibri"/>
              <a:sym typeface="Calibri"/>
            </a:endParaRPr>
          </a:p>
        </p:txBody>
      </p:sp>
      <p:sp>
        <p:nvSpPr>
          <p:cNvPr id="127" name="Google Shape;127;p4"/>
          <p:cNvSpPr/>
          <p:nvPr/>
        </p:nvSpPr>
        <p:spPr>
          <a:xfrm>
            <a:off x="9315450" y="3429000"/>
            <a:ext cx="2423306" cy="933873"/>
          </a:xfrm>
          <a:prstGeom prst="flowChartConnector">
            <a:avLst/>
          </a:prstGeom>
          <a:solidFill>
            <a:schemeClr val="lt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Neighbourhood_group</a:t>
            </a:r>
            <a:endParaRPr b="1" i="0" sz="1800" u="none" cap="none" strike="noStrike">
              <a:solidFill>
                <a:schemeClr val="dk1"/>
              </a:solidFill>
              <a:latin typeface="Calibri"/>
              <a:ea typeface="Calibri"/>
              <a:cs typeface="Calibri"/>
              <a:sym typeface="Calibri"/>
            </a:endParaRPr>
          </a:p>
        </p:txBody>
      </p:sp>
      <p:sp>
        <p:nvSpPr>
          <p:cNvPr id="128" name="Google Shape;128;p4"/>
          <p:cNvSpPr/>
          <p:nvPr/>
        </p:nvSpPr>
        <p:spPr>
          <a:xfrm>
            <a:off x="5507966" y="441359"/>
            <a:ext cx="2188235" cy="810705"/>
          </a:xfrm>
          <a:prstGeom prst="roundRect">
            <a:avLst>
              <a:gd fmla="val 16667" name="adj"/>
            </a:avLst>
          </a:prstGeom>
          <a:solidFill>
            <a:srgbClr val="A8D08C"/>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Numerical</a:t>
            </a:r>
            <a:endParaRPr/>
          </a:p>
        </p:txBody>
      </p:sp>
      <p:sp>
        <p:nvSpPr>
          <p:cNvPr id="129" name="Google Shape;129;p4"/>
          <p:cNvSpPr/>
          <p:nvPr/>
        </p:nvSpPr>
        <p:spPr>
          <a:xfrm>
            <a:off x="9609827" y="484491"/>
            <a:ext cx="2191109" cy="829599"/>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Categorical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libri"/>
              <a:buNone/>
            </a:pPr>
            <a:r>
              <a:rPr b="1" lang="en-US">
                <a:solidFill>
                  <a:srgbClr val="002060"/>
                </a:solidFill>
                <a:latin typeface="Calibri"/>
                <a:ea typeface="Calibri"/>
                <a:cs typeface="Calibri"/>
                <a:sym typeface="Calibri"/>
              </a:rPr>
              <a:t>EXPLORATORY DATA ANALYSIS</a:t>
            </a:r>
            <a:endParaRPr/>
          </a:p>
        </p:txBody>
      </p:sp>
      <p:sp>
        <p:nvSpPr>
          <p:cNvPr id="135" name="Google Shape;13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2060"/>
              </a:buClr>
              <a:buSzPts val="2400"/>
              <a:buNone/>
            </a:pPr>
            <a:r>
              <a:rPr b="1" lang="en-US" sz="2400">
                <a:solidFill>
                  <a:srgbClr val="002060"/>
                </a:solidFill>
                <a:latin typeface="Arial"/>
                <a:ea typeface="Arial"/>
                <a:cs typeface="Arial"/>
                <a:sym typeface="Arial"/>
              </a:rPr>
              <a:t>What is Exploratory Data Analysis?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EDA is an approach to analyze the data using visual techniques. It is used to identify trends, patterns, or to check assumptions with the help of statistical summary and graphical representations.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 detailed analysis and pre-processing are done in the dataset. It gave us a better idea of contribution of features towards the target variable.</a:t>
            </a:r>
            <a:endParaRPr/>
          </a:p>
          <a:p>
            <a:pPr indent="0" lvl="0" marL="0" rtl="0" algn="l">
              <a:lnSpc>
                <a:spcPct val="90000"/>
              </a:lnSpc>
              <a:spcBef>
                <a:spcPts val="1000"/>
              </a:spcBef>
              <a:spcAft>
                <a:spcPts val="0"/>
              </a:spcAft>
              <a:buClr>
                <a:schemeClr val="dk1"/>
              </a:buClr>
              <a:buSzPts val="2400"/>
              <a:buNone/>
            </a:pPr>
            <a:r>
              <a:t/>
            </a:r>
            <a:endParaRPr b="1" sz="2400">
              <a:solidFill>
                <a:srgbClr val="002060"/>
              </a:solidFill>
            </a:endParaRPr>
          </a:p>
          <a:p>
            <a:pPr indent="0" lvl="0" marL="0" rtl="0" algn="l">
              <a:lnSpc>
                <a:spcPct val="90000"/>
              </a:lnSpc>
              <a:spcBef>
                <a:spcPts val="1000"/>
              </a:spcBef>
              <a:spcAft>
                <a:spcPts val="0"/>
              </a:spcAft>
              <a:buClr>
                <a:srgbClr val="002060"/>
              </a:buClr>
              <a:buSzPts val="2400"/>
              <a:buNone/>
            </a:pPr>
            <a:r>
              <a:rPr b="1" lang="en-US" sz="2400">
                <a:solidFill>
                  <a:srgbClr val="002060"/>
                </a:solidFill>
                <a:latin typeface="Arial"/>
                <a:ea typeface="Arial"/>
                <a:cs typeface="Arial"/>
                <a:sym typeface="Arial"/>
              </a:rPr>
              <a:t>Why is EDA important?</a:t>
            </a:r>
            <a:r>
              <a:rPr b="1" lang="en-US" sz="2000">
                <a:solidFill>
                  <a:srgbClr val="002060"/>
                </a:solidFill>
                <a:latin typeface="Arial"/>
                <a:ea typeface="Arial"/>
                <a:cs typeface="Arial"/>
                <a:sym typeface="Arial"/>
              </a:rPr>
              <a: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Explore data</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Helps to identify patterns,</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Visualize the data,</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Understand the features.</a:t>
            </a:r>
            <a:endParaRPr/>
          </a:p>
        </p:txBody>
      </p:sp>
      <p:pic>
        <p:nvPicPr>
          <p:cNvPr id="136" name="Google Shape;136;p5"/>
          <p:cNvPicPr preferRelativeResize="0"/>
          <p:nvPr/>
        </p:nvPicPr>
        <p:blipFill rotWithShape="1">
          <a:blip r:embed="rId3">
            <a:alphaModFix/>
          </a:blip>
          <a:srcRect b="0" l="0" r="0" t="0"/>
          <a:stretch/>
        </p:blipFill>
        <p:spPr>
          <a:xfrm>
            <a:off x="8557709" y="3874014"/>
            <a:ext cx="2484102" cy="2437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idx="1" type="body"/>
          </p:nvPr>
        </p:nvSpPr>
        <p:spPr>
          <a:xfrm>
            <a:off x="838200" y="1026543"/>
            <a:ext cx="4346275" cy="51504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None/>
            </a:pPr>
            <a:r>
              <a:rPr b="1" lang="en-US" sz="3600">
                <a:solidFill>
                  <a:srgbClr val="C00000"/>
                </a:solidFill>
              </a:rPr>
              <a:t>Checking for Null values:</a:t>
            </a:r>
            <a:endParaRPr b="1" sz="3600">
              <a:solidFill>
                <a:srgbClr val="C00000"/>
              </a:solidFill>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000"/>
              <a:buFont typeface="Courier New"/>
              <a:buChar char="o"/>
            </a:pPr>
            <a:r>
              <a:rPr lang="en-US" sz="2000">
                <a:latin typeface="Calibri"/>
                <a:ea typeface="Calibri"/>
                <a:cs typeface="Calibri"/>
                <a:sym typeface="Calibri"/>
              </a:rPr>
              <a:t>It's always better to handle the null values before starting with further analysis in order to get best results.</a:t>
            </a:r>
            <a:endParaRPr/>
          </a:p>
          <a:p>
            <a:pPr indent="-228600" lvl="0" marL="228600" rtl="0" algn="l">
              <a:lnSpc>
                <a:spcPct val="90000"/>
              </a:lnSpc>
              <a:spcBef>
                <a:spcPts val="1000"/>
              </a:spcBef>
              <a:spcAft>
                <a:spcPts val="0"/>
              </a:spcAft>
              <a:buClr>
                <a:schemeClr val="dk1"/>
              </a:buClr>
              <a:buSzPts val="2000"/>
              <a:buFont typeface="Courier New"/>
              <a:buChar char="o"/>
            </a:pPr>
            <a:r>
              <a:rPr lang="en-US" sz="2000">
                <a:latin typeface="Calibri"/>
                <a:ea typeface="Calibri"/>
                <a:cs typeface="Calibri"/>
                <a:sym typeface="Calibri"/>
              </a:rPr>
              <a:t>Columns </a:t>
            </a:r>
            <a:r>
              <a:rPr b="1" lang="en-US" sz="2000">
                <a:latin typeface="Calibri"/>
                <a:ea typeface="Calibri"/>
                <a:cs typeface="Calibri"/>
                <a:sym typeface="Calibri"/>
              </a:rPr>
              <a:t>last_review</a:t>
            </a:r>
            <a:r>
              <a:rPr lang="en-US" sz="2000">
                <a:latin typeface="Calibri"/>
                <a:ea typeface="Calibri"/>
                <a:cs typeface="Calibri"/>
                <a:sym typeface="Calibri"/>
              </a:rPr>
              <a:t> and </a:t>
            </a:r>
            <a:r>
              <a:rPr b="1" lang="en-US" sz="2000">
                <a:latin typeface="Calibri"/>
                <a:ea typeface="Calibri"/>
                <a:cs typeface="Calibri"/>
                <a:sym typeface="Calibri"/>
              </a:rPr>
              <a:t>reviews_per_month</a:t>
            </a:r>
            <a:r>
              <a:rPr lang="en-US" sz="2000">
                <a:latin typeface="Calibri"/>
                <a:ea typeface="Calibri"/>
                <a:cs typeface="Calibri"/>
                <a:sym typeface="Calibri"/>
              </a:rPr>
              <a:t> contain many null values. So removed both columns from the dataset</a:t>
            </a:r>
            <a:endParaRPr/>
          </a:p>
          <a:p>
            <a:pPr indent="-228600" lvl="0" marL="228600" rtl="0" algn="just">
              <a:lnSpc>
                <a:spcPct val="90000"/>
              </a:lnSpc>
              <a:spcBef>
                <a:spcPts val="1000"/>
              </a:spcBef>
              <a:spcAft>
                <a:spcPts val="0"/>
              </a:spcAft>
              <a:buClr>
                <a:schemeClr val="dk1"/>
              </a:buClr>
              <a:buSzPts val="2000"/>
              <a:buFont typeface="Courier New"/>
              <a:buChar char="o"/>
            </a:pPr>
            <a:r>
              <a:rPr lang="en-US" sz="2000">
                <a:latin typeface="Calibri"/>
                <a:ea typeface="Calibri"/>
                <a:cs typeface="Calibri"/>
                <a:sym typeface="Calibri"/>
              </a:rPr>
              <a:t>Null values of name and </a:t>
            </a:r>
            <a:r>
              <a:rPr b="1" lang="en-US" sz="2000">
                <a:latin typeface="Calibri"/>
                <a:ea typeface="Calibri"/>
                <a:cs typeface="Calibri"/>
                <a:sym typeface="Calibri"/>
              </a:rPr>
              <a:t>host_name</a:t>
            </a:r>
            <a:r>
              <a:rPr lang="en-US" sz="2000">
                <a:latin typeface="Calibri"/>
                <a:ea typeface="Calibri"/>
                <a:cs typeface="Calibri"/>
                <a:sym typeface="Calibri"/>
              </a:rPr>
              <a:t> can be filled by </a:t>
            </a:r>
            <a:r>
              <a:rPr b="1" lang="en-US" sz="2000">
                <a:latin typeface="Calibri"/>
                <a:ea typeface="Calibri"/>
                <a:cs typeface="Calibri"/>
                <a:sym typeface="Calibri"/>
              </a:rPr>
              <a:t>fillna </a:t>
            </a:r>
            <a:r>
              <a:rPr lang="en-US" sz="2000">
                <a:latin typeface="Calibri"/>
                <a:ea typeface="Calibri"/>
                <a:cs typeface="Calibri"/>
                <a:sym typeface="Calibri"/>
              </a:rPr>
              <a:t>method as these are less.</a:t>
            </a:r>
            <a:endParaRPr/>
          </a:p>
        </p:txBody>
      </p:sp>
      <p:pic>
        <p:nvPicPr>
          <p:cNvPr id="142" name="Google Shape;142;p6"/>
          <p:cNvPicPr preferRelativeResize="0"/>
          <p:nvPr/>
        </p:nvPicPr>
        <p:blipFill rotWithShape="1">
          <a:blip r:embed="rId3">
            <a:alphaModFix/>
          </a:blip>
          <a:srcRect b="0" l="0" r="0" t="0"/>
          <a:stretch/>
        </p:blipFill>
        <p:spPr>
          <a:xfrm>
            <a:off x="5986731" y="1348464"/>
            <a:ext cx="3795622" cy="2212405"/>
          </a:xfrm>
          <a:prstGeom prst="rect">
            <a:avLst/>
          </a:prstGeom>
          <a:solidFill>
            <a:schemeClr val="lt1"/>
          </a:solidFill>
          <a:ln cap="flat" cmpd="sng" w="12700">
            <a:solidFill>
              <a:srgbClr val="AC5B23"/>
            </a:solidFill>
            <a:prstDash val="solid"/>
            <a:miter lim="800000"/>
            <a:headEnd len="sm" w="sm" type="none"/>
            <a:tailEnd len="sm" w="sm" type="none"/>
          </a:ln>
        </p:spPr>
      </p:pic>
      <p:pic>
        <p:nvPicPr>
          <p:cNvPr id="143" name="Google Shape;143;p6"/>
          <p:cNvPicPr preferRelativeResize="0"/>
          <p:nvPr/>
        </p:nvPicPr>
        <p:blipFill rotWithShape="1">
          <a:blip r:embed="rId4">
            <a:alphaModFix/>
          </a:blip>
          <a:srcRect b="0" l="0" r="0" t="0"/>
          <a:stretch/>
        </p:blipFill>
        <p:spPr>
          <a:xfrm>
            <a:off x="7280694" y="4318435"/>
            <a:ext cx="3795622" cy="2368277"/>
          </a:xfrm>
          <a:prstGeom prst="rect">
            <a:avLst/>
          </a:prstGeom>
          <a:noFill/>
          <a:ln cap="flat" cmpd="sng" w="38100">
            <a:solidFill>
              <a:schemeClr val="dk1"/>
            </a:solidFill>
            <a:prstDash val="solid"/>
            <a:round/>
            <a:headEnd len="sm" w="sm" type="none"/>
            <a:tailEnd len="sm" w="sm" type="none"/>
          </a:ln>
        </p:spPr>
      </p:pic>
      <p:sp>
        <p:nvSpPr>
          <p:cNvPr id="144" name="Google Shape;144;p6"/>
          <p:cNvSpPr txBox="1"/>
          <p:nvPr/>
        </p:nvSpPr>
        <p:spPr>
          <a:xfrm>
            <a:off x="6704931" y="703505"/>
            <a:ext cx="19214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Before treating</a:t>
            </a:r>
            <a:endParaRPr/>
          </a:p>
        </p:txBody>
      </p:sp>
      <p:sp>
        <p:nvSpPr>
          <p:cNvPr id="145" name="Google Shape;145;p6"/>
          <p:cNvSpPr txBox="1"/>
          <p:nvPr/>
        </p:nvSpPr>
        <p:spPr>
          <a:xfrm>
            <a:off x="8516476" y="3793449"/>
            <a:ext cx="17425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After treating</a:t>
            </a:r>
            <a:endParaRPr/>
          </a:p>
        </p:txBody>
      </p:sp>
      <p:sp>
        <p:nvSpPr>
          <p:cNvPr id="146" name="Google Shape;146;p6"/>
          <p:cNvSpPr/>
          <p:nvPr/>
        </p:nvSpPr>
        <p:spPr>
          <a:xfrm>
            <a:off x="5799158" y="3223082"/>
            <a:ext cx="4037160" cy="400109"/>
          </a:xfrm>
          <a:prstGeom prst="rect">
            <a:avLst/>
          </a:prstGeom>
          <a:noFill/>
          <a:ln cap="flat" cmpd="sng" w="28575">
            <a:solidFill>
              <a:srgbClr val="C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p:nvPr/>
        </p:nvSpPr>
        <p:spPr>
          <a:xfrm>
            <a:off x="5745193" y="1309321"/>
            <a:ext cx="4037160" cy="570261"/>
          </a:xfrm>
          <a:prstGeom prst="rect">
            <a:avLst/>
          </a:prstGeom>
          <a:noFill/>
          <a:ln cap="flat" cmpd="sng" w="28575">
            <a:solidFill>
              <a:srgbClr val="C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p:nvPr/>
        </p:nvSpPr>
        <p:spPr>
          <a:xfrm>
            <a:off x="7159925" y="4255881"/>
            <a:ext cx="4037160" cy="523153"/>
          </a:xfrm>
          <a:prstGeom prst="rect">
            <a:avLst/>
          </a:prstGeom>
          <a:noFill/>
          <a:ln cap="flat" cmpd="sng" w="28575">
            <a:solidFill>
              <a:srgbClr val="C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latin typeface="Calibri"/>
                <a:ea typeface="Calibri"/>
                <a:cs typeface="Calibri"/>
                <a:sym typeface="Calibri"/>
              </a:rPr>
              <a:t>Correlation and Heat map of all variables:</a:t>
            </a:r>
            <a:endParaRPr b="1">
              <a:solidFill>
                <a:srgbClr val="C00000"/>
              </a:solidFill>
              <a:latin typeface="Calibri"/>
              <a:ea typeface="Calibri"/>
              <a:cs typeface="Calibri"/>
              <a:sym typeface="Calibri"/>
            </a:endParaRPr>
          </a:p>
        </p:txBody>
      </p:sp>
      <p:sp>
        <p:nvSpPr>
          <p:cNvPr id="154" name="Google Shape;154;p7"/>
          <p:cNvSpPr txBox="1"/>
          <p:nvPr>
            <p:ph idx="1" type="body"/>
          </p:nvPr>
        </p:nvSpPr>
        <p:spPr>
          <a:xfrm>
            <a:off x="450011" y="1796870"/>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Heatmap gives a correlation matrix to quantify and summarize the relationships between the variables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Helvetica Neue"/>
                <a:ea typeface="Helvetica Neue"/>
                <a:cs typeface="Helvetica Neue"/>
                <a:sym typeface="Helvetica Neue"/>
              </a:rPr>
              <a:t>From the above plot we can see that there is not much observable correlation between variables</a:t>
            </a:r>
            <a:endParaRPr/>
          </a:p>
        </p:txBody>
      </p:sp>
      <p:pic>
        <p:nvPicPr>
          <p:cNvPr id="155" name="Google Shape;155;p7"/>
          <p:cNvPicPr preferRelativeResize="0"/>
          <p:nvPr>
            <p:ph idx="2" type="body"/>
          </p:nvPr>
        </p:nvPicPr>
        <p:blipFill rotWithShape="1">
          <a:blip r:embed="rId3">
            <a:alphaModFix/>
          </a:blip>
          <a:srcRect b="0" l="0" r="0" t="0"/>
          <a:stretch/>
        </p:blipFill>
        <p:spPr>
          <a:xfrm>
            <a:off x="5424576" y="1575668"/>
            <a:ext cx="6154948" cy="49747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90000"/>
              </a:buClr>
              <a:buSzPts val="4400"/>
              <a:buFont typeface="Calibri"/>
              <a:buNone/>
            </a:pPr>
            <a:r>
              <a:rPr b="1" lang="en-US">
                <a:solidFill>
                  <a:srgbClr val="990000"/>
                </a:solidFill>
                <a:latin typeface="Calibri"/>
                <a:ea typeface="Calibri"/>
                <a:cs typeface="Calibri"/>
                <a:sym typeface="Calibri"/>
              </a:rPr>
              <a:t>What can we learn about different hosts and areas?</a:t>
            </a:r>
            <a:endParaRPr b="1">
              <a:solidFill>
                <a:srgbClr val="990000"/>
              </a:solidFill>
              <a:latin typeface="Calibri"/>
              <a:ea typeface="Calibri"/>
              <a:cs typeface="Calibri"/>
              <a:sym typeface="Calibri"/>
            </a:endParaRPr>
          </a:p>
        </p:txBody>
      </p:sp>
      <p:sp>
        <p:nvSpPr>
          <p:cNvPr id="161" name="Google Shape;161;p8"/>
          <p:cNvSpPr txBox="1"/>
          <p:nvPr>
            <p:ph idx="1" type="body"/>
          </p:nvPr>
        </p:nvSpPr>
        <p:spPr>
          <a:xfrm>
            <a:off x="586596" y="1871932"/>
            <a:ext cx="5822830" cy="430503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Following points can be understood from the pie chart: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600"/>
              <a:t>Manhattan and Brooklyn are home to </a:t>
            </a:r>
            <a:r>
              <a:rPr lang="en-US" sz="2600">
                <a:solidFill>
                  <a:srgbClr val="C00000"/>
                </a:solidFill>
              </a:rPr>
              <a:t>85.4%</a:t>
            </a:r>
            <a:r>
              <a:rPr lang="en-US" sz="2600"/>
              <a:t> of the hosts followed by Queens with </a:t>
            </a:r>
            <a:r>
              <a:rPr lang="en-US" sz="2600">
                <a:solidFill>
                  <a:srgbClr val="C00000"/>
                </a:solidFill>
              </a:rPr>
              <a:t>11.6%</a:t>
            </a:r>
            <a:r>
              <a:rPr lang="en-US" sz="2600"/>
              <a:t>.</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600"/>
              <a:t>Bronx and Staten Islands are occupied by only </a:t>
            </a:r>
            <a:r>
              <a:rPr lang="en-US" sz="2600">
                <a:solidFill>
                  <a:srgbClr val="C00000"/>
                </a:solidFill>
              </a:rPr>
              <a:t>3.0%</a:t>
            </a:r>
            <a:r>
              <a:rPr lang="en-US" sz="2600"/>
              <a:t> of the hosts.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600"/>
              <a:t> It is clear that </a:t>
            </a:r>
            <a:r>
              <a:rPr b="0" lang="en-US" sz="2600">
                <a:solidFill>
                  <a:srgbClr val="000000"/>
                </a:solidFill>
              </a:rPr>
              <a:t>majority of the hosts are belong to the locations </a:t>
            </a:r>
            <a:r>
              <a:rPr b="1" lang="en-US" sz="2600">
                <a:solidFill>
                  <a:srgbClr val="000000"/>
                </a:solidFill>
              </a:rPr>
              <a:t>Manhattan</a:t>
            </a:r>
            <a:r>
              <a:rPr b="0" lang="en-US" sz="2600">
                <a:solidFill>
                  <a:srgbClr val="000000"/>
                </a:solidFill>
              </a:rPr>
              <a:t> and </a:t>
            </a:r>
            <a:r>
              <a:rPr b="1" lang="en-US" sz="2600">
                <a:solidFill>
                  <a:srgbClr val="000000"/>
                </a:solidFill>
              </a:rPr>
              <a:t>Brooklyn</a:t>
            </a:r>
            <a:r>
              <a:rPr b="0" lang="en-US" sz="2600">
                <a:solidFill>
                  <a:srgbClr val="000000"/>
                </a:solidFill>
              </a:rPr>
              <a:t>, hence these are the most popular destinations.</a:t>
            </a:r>
            <a:endParaRPr sz="2600"/>
          </a:p>
        </p:txBody>
      </p:sp>
      <p:pic>
        <p:nvPicPr>
          <p:cNvPr id="162" name="Google Shape;162;p8"/>
          <p:cNvPicPr preferRelativeResize="0"/>
          <p:nvPr>
            <p:ph idx="2" type="body"/>
          </p:nvPr>
        </p:nvPicPr>
        <p:blipFill rotWithShape="1">
          <a:blip r:embed="rId3">
            <a:alphaModFix/>
          </a:blip>
          <a:srcRect b="0" l="0" r="0" t="0"/>
          <a:stretch/>
        </p:blipFill>
        <p:spPr>
          <a:xfrm>
            <a:off x="6559436" y="1725194"/>
            <a:ext cx="5632564" cy="46497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38200" y="405443"/>
            <a:ext cx="10515600" cy="128524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P</a:t>
            </a:r>
            <a:r>
              <a:rPr b="1" i="0" lang="en-US" sz="3600">
                <a:solidFill>
                  <a:srgbClr val="C00000"/>
                </a:solidFill>
                <a:latin typeface="Calibri"/>
                <a:ea typeface="Calibri"/>
                <a:cs typeface="Calibri"/>
                <a:sym typeface="Calibri"/>
              </a:rPr>
              <a:t>referred room type in most popular neighborhood</a:t>
            </a:r>
            <a:br>
              <a:rPr b="1" i="0" lang="en-US">
                <a:latin typeface="Calibri"/>
                <a:ea typeface="Calibri"/>
                <a:cs typeface="Calibri"/>
                <a:sym typeface="Calibri"/>
              </a:rPr>
            </a:br>
            <a:endParaRPr/>
          </a:p>
        </p:txBody>
      </p:sp>
      <p:pic>
        <p:nvPicPr>
          <p:cNvPr id="168" name="Google Shape;168;p9"/>
          <p:cNvPicPr preferRelativeResize="0"/>
          <p:nvPr>
            <p:ph idx="1" type="body"/>
          </p:nvPr>
        </p:nvPicPr>
        <p:blipFill rotWithShape="1">
          <a:blip r:embed="rId3">
            <a:alphaModFix/>
          </a:blip>
          <a:srcRect b="0" l="0" r="0" t="0"/>
          <a:stretch/>
        </p:blipFill>
        <p:spPr>
          <a:xfrm>
            <a:off x="3234447" y="1820174"/>
            <a:ext cx="8463596" cy="4390845"/>
          </a:xfrm>
          <a:prstGeom prst="rect">
            <a:avLst/>
          </a:prstGeom>
          <a:noFill/>
          <a:ln>
            <a:noFill/>
          </a:ln>
        </p:spPr>
      </p:pic>
      <p:sp>
        <p:nvSpPr>
          <p:cNvPr id="169" name="Google Shape;169;p9"/>
          <p:cNvSpPr txBox="1"/>
          <p:nvPr/>
        </p:nvSpPr>
        <p:spPr>
          <a:xfrm>
            <a:off x="396815" y="2104845"/>
            <a:ext cx="230325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000000"/>
                </a:solidFill>
                <a:latin typeface="Calibri"/>
                <a:ea typeface="Calibri"/>
                <a:cs typeface="Calibri"/>
                <a:sym typeface="Calibri"/>
              </a:rPr>
              <a:t>If people are looking for rooms in these areas</a:t>
            </a:r>
            <a:r>
              <a:rPr b="0" i="0" lang="en-US" sz="1800">
                <a:solidFill>
                  <a:srgbClr val="000000"/>
                </a:solidFill>
                <a:latin typeface="Calibri"/>
                <a:ea typeface="Calibri"/>
                <a:cs typeface="Calibri"/>
                <a:sym typeface="Calibri"/>
              </a:rPr>
              <a:t> </a:t>
            </a:r>
            <a:r>
              <a:rPr b="1" i="0" lang="en-US" sz="1800">
                <a:solidFill>
                  <a:srgbClr val="000000"/>
                </a:solidFill>
                <a:latin typeface="Calibri"/>
                <a:ea typeface="Calibri"/>
                <a:cs typeface="Calibri"/>
                <a:sym typeface="Calibri"/>
              </a:rPr>
              <a:t>of</a:t>
            </a:r>
            <a:r>
              <a:rPr b="0" i="0" lang="en-US" sz="1800">
                <a:solidFill>
                  <a:srgbClr val="FF0000"/>
                </a:solidFill>
                <a:latin typeface="Calibri"/>
                <a:ea typeface="Calibri"/>
                <a:cs typeface="Calibri"/>
                <a:sym typeface="Calibri"/>
              </a:rPr>
              <a:t> </a:t>
            </a:r>
            <a:r>
              <a:rPr b="1" i="0" lang="en-US" sz="1800">
                <a:solidFill>
                  <a:srgbClr val="FF0000"/>
                </a:solidFill>
                <a:latin typeface="Calibri"/>
                <a:ea typeface="Calibri"/>
                <a:cs typeface="Calibri"/>
                <a:sym typeface="Calibri"/>
              </a:rPr>
              <a:t>Manhattan</a:t>
            </a:r>
            <a:r>
              <a:rPr b="0" i="0" lang="en-US" sz="1800">
                <a:solidFill>
                  <a:srgbClr val="000000"/>
                </a:solidFill>
                <a:latin typeface="Calibri"/>
                <a:ea typeface="Calibri"/>
                <a:cs typeface="Calibri"/>
                <a:sym typeface="Calibri"/>
              </a:rPr>
              <a:t> </a:t>
            </a:r>
            <a:r>
              <a:rPr b="1" i="0" lang="en-US" sz="1800">
                <a:solidFill>
                  <a:srgbClr val="000000"/>
                </a:solidFill>
                <a:latin typeface="Calibri"/>
                <a:ea typeface="Calibri"/>
                <a:cs typeface="Calibri"/>
                <a:sym typeface="Calibri"/>
              </a:rPr>
              <a:t>and</a:t>
            </a:r>
            <a:endParaRPr/>
          </a:p>
          <a:p>
            <a:pPr indent="0" lvl="0" marL="0" marR="0" rtl="0" algn="l">
              <a:spcBef>
                <a:spcPts val="0"/>
              </a:spcBef>
              <a:spcAft>
                <a:spcPts val="0"/>
              </a:spcAft>
              <a:buNone/>
            </a:pPr>
            <a:r>
              <a:rPr b="1" i="0" lang="en-US" sz="1800">
                <a:solidFill>
                  <a:srgbClr val="FF0000"/>
                </a:solidFill>
                <a:latin typeface="Calibri"/>
                <a:ea typeface="Calibri"/>
                <a:cs typeface="Calibri"/>
                <a:sym typeface="Calibri"/>
              </a:rPr>
              <a:t>Brooklyn</a:t>
            </a:r>
            <a:r>
              <a:rPr b="1" i="0" lang="en-US" sz="1800">
                <a:solidFill>
                  <a:srgbClr val="000000"/>
                </a:solidFill>
                <a:latin typeface="Calibri"/>
                <a:ea typeface="Calibri"/>
                <a:cs typeface="Calibri"/>
                <a:sym typeface="Calibri"/>
              </a:rPr>
              <a:t> then hosts are providing</a:t>
            </a:r>
            <a:r>
              <a:rPr b="0" i="0" lang="en-US" sz="1800">
                <a:solidFill>
                  <a:srgbClr val="000000"/>
                </a:solidFill>
                <a:latin typeface="Calibri"/>
                <a:ea typeface="Calibri"/>
                <a:cs typeface="Calibri"/>
                <a:sym typeface="Calibri"/>
              </a:rPr>
              <a:t> </a:t>
            </a:r>
            <a:r>
              <a:rPr b="1" i="0" lang="en-US" sz="1800">
                <a:solidFill>
                  <a:srgbClr val="000000"/>
                </a:solidFill>
                <a:latin typeface="Calibri"/>
                <a:ea typeface="Calibri"/>
                <a:cs typeface="Calibri"/>
                <a:sym typeface="Calibri"/>
              </a:rPr>
              <a:t>either</a:t>
            </a:r>
            <a:r>
              <a:rPr b="0" i="0" lang="en-US" sz="1800">
                <a:solidFill>
                  <a:srgbClr val="000000"/>
                </a:solidFill>
                <a:latin typeface="Calibri"/>
                <a:ea typeface="Calibri"/>
                <a:cs typeface="Calibri"/>
                <a:sym typeface="Calibri"/>
              </a:rPr>
              <a:t> </a:t>
            </a:r>
            <a:r>
              <a:rPr b="1" i="0" lang="en-US" sz="1800">
                <a:solidFill>
                  <a:srgbClr val="7030A0"/>
                </a:solidFill>
                <a:latin typeface="Calibri"/>
                <a:ea typeface="Calibri"/>
                <a:cs typeface="Calibri"/>
                <a:sym typeface="Calibri"/>
              </a:rPr>
              <a:t>Private room</a:t>
            </a:r>
            <a:r>
              <a:rPr b="0" i="0" lang="en-US" sz="1800">
                <a:solidFill>
                  <a:srgbClr val="000000"/>
                </a:solidFill>
                <a:latin typeface="Calibri"/>
                <a:ea typeface="Calibri"/>
                <a:cs typeface="Calibri"/>
                <a:sym typeface="Calibri"/>
              </a:rPr>
              <a:t> or </a:t>
            </a:r>
            <a:r>
              <a:rPr b="1" i="0" lang="en-US" sz="1800">
                <a:solidFill>
                  <a:srgbClr val="AD74B3"/>
                </a:solidFill>
                <a:latin typeface="Calibri"/>
                <a:ea typeface="Calibri"/>
                <a:cs typeface="Calibri"/>
                <a:sym typeface="Calibri"/>
              </a:rPr>
              <a:t>Entire home/apt</a:t>
            </a:r>
            <a:r>
              <a:rPr b="0" i="0" lang="en-US" sz="1800">
                <a:solidFill>
                  <a:srgbClr val="AD74B3"/>
                </a:solidFill>
                <a:latin typeface="Calibri"/>
                <a:ea typeface="Calibri"/>
                <a:cs typeface="Calibri"/>
                <a:sym typeface="Calibri"/>
              </a:rPr>
              <a:t>.</a:t>
            </a:r>
            <a:endParaRPr sz="1800">
              <a:solidFill>
                <a:srgbClr val="AD74B3"/>
              </a:solidFill>
              <a:latin typeface="Calibri"/>
              <a:ea typeface="Calibri"/>
              <a:cs typeface="Calibri"/>
              <a:sym typeface="Calibri"/>
            </a:endParaRPr>
          </a:p>
        </p:txBody>
      </p:sp>
      <p:sp>
        <p:nvSpPr>
          <p:cNvPr id="170" name="Google Shape;170;p9"/>
          <p:cNvSpPr txBox="1"/>
          <p:nvPr/>
        </p:nvSpPr>
        <p:spPr>
          <a:xfrm>
            <a:off x="396815" y="4968815"/>
            <a:ext cx="25361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55A11"/>
                </a:solidFill>
                <a:latin typeface="Calibri"/>
                <a:ea typeface="Calibri"/>
                <a:cs typeface="Calibri"/>
                <a:sym typeface="Calibri"/>
              </a:rPr>
              <a:t>Shared rooms</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are least preferred in these areas.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2022-08-18T16:54:31Z</dcterms:created>
  <dc:creator>Deepak Karki</dc:creator>
</cp:coreProperties>
</file>