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4"/>
  </p:notesMasterIdLst>
  <p:handoutMasterIdLst>
    <p:handoutMasterId r:id="rId15"/>
  </p:handoutMasterIdLst>
  <p:sldIdLst>
    <p:sldId id="277" r:id="rId4"/>
    <p:sldId id="399" r:id="rId5"/>
    <p:sldId id="400" r:id="rId6"/>
    <p:sldId id="401" r:id="rId7"/>
    <p:sldId id="402" r:id="rId8"/>
    <p:sldId id="403" r:id="rId9"/>
    <p:sldId id="405" r:id="rId10"/>
    <p:sldId id="407" r:id="rId11"/>
    <p:sldId id="408" r:id="rId12"/>
    <p:sldId id="4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p:scale>
          <a:sx n="75" d="100"/>
          <a:sy n="75" d="100"/>
        </p:scale>
        <p:origin x="1200" y="2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83475" y="1419754"/>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endParaRPr lang="en-US" sz="3200" i="1" dirty="0">
              <a:solidFill>
                <a:srgbClr val="000000"/>
              </a:solidFill>
            </a:endParaRPr>
          </a:p>
          <a:p>
            <a:pPr marL="118745" marR="1270" indent="-6350" algn="ctr">
              <a:lnSpc>
                <a:spcPct val="110000"/>
              </a:lnSpc>
              <a:spcAft>
                <a:spcPts val="645"/>
              </a:spcAft>
            </a:pPr>
            <a:r>
              <a:rPr lang="en-IN" sz="2400" b="1" dirty="0">
                <a:solidFill>
                  <a:srgbClr val="000000"/>
                </a:solidFill>
                <a:effectLst/>
                <a:latin typeface="Times New Roman" panose="02020603050405020304" pitchFamily="18" charset="0"/>
                <a:ea typeface="Times New Roman" panose="02020603050405020304" pitchFamily="18" charset="0"/>
              </a:rPr>
              <a:t>COMPUTER SCIENCE WITH SPECIALIZATION</a:t>
            </a:r>
            <a:endParaRPr lang="en-GB" sz="2400" dirty="0">
              <a:solidFill>
                <a:srgbClr val="000000"/>
              </a:solidFill>
              <a:effectLst/>
              <a:latin typeface="Times New Roman" panose="02020603050405020304" pitchFamily="18" charset="0"/>
              <a:ea typeface="Times New Roman" panose="02020603050405020304" pitchFamily="18" charset="0"/>
            </a:endParaRPr>
          </a:p>
          <a:p>
            <a:pPr marL="118745" marR="1270" indent="-6350" algn="ctr">
              <a:lnSpc>
                <a:spcPct val="110000"/>
              </a:lnSpc>
              <a:spcAft>
                <a:spcPts val="645"/>
              </a:spcAft>
            </a:pPr>
            <a:r>
              <a:rPr lang="en-IN" sz="2400" b="1" dirty="0">
                <a:solidFill>
                  <a:srgbClr val="000000"/>
                </a:solidFill>
                <a:effectLst/>
                <a:latin typeface="Times New Roman" panose="02020603050405020304" pitchFamily="18" charset="0"/>
                <a:ea typeface="Times New Roman" panose="02020603050405020304" pitchFamily="18" charset="0"/>
              </a:rPr>
              <a:t>IN ARTIFICIAL INTELLIGENCE AND MACHINE LEARNING</a:t>
            </a:r>
            <a:endParaRPr lang="en-GB" sz="2400" dirty="0">
              <a:solidFill>
                <a:srgbClr val="000000"/>
              </a:solidFill>
              <a:effectLst/>
              <a:latin typeface="Times New Roman" panose="02020603050405020304" pitchFamily="18" charset="0"/>
              <a:ea typeface="Times New Roman" panose="02020603050405020304" pitchFamily="18" charset="0"/>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717568" y="255131"/>
            <a:ext cx="8477097"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600" b="1" dirty="0">
                <a:latin typeface="Times New Roman" panose="02020603050405020304" pitchFamily="18" charset="0"/>
                <a:cs typeface="Times New Roman" panose="02020603050405020304" pitchFamily="18" charset="0"/>
              </a:rPr>
              <a:t>Exploratory Analysis of Urban Traffic Patterns</a:t>
            </a:r>
            <a:endParaRPr lang="en-US" sz="2600" dirty="0">
              <a:latin typeface="Times New Roman" panose="02020603050405020304" pitchFamily="18" charset="0"/>
              <a:cs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771593" y="4251225"/>
            <a:ext cx="3388748" cy="1938992"/>
          </a:xfrm>
          <a:prstGeom prst="rect">
            <a:avLst/>
          </a:prstGeom>
          <a:noFill/>
        </p:spPr>
        <p:txBody>
          <a:bodyPr wrap="none" rtlCol="0">
            <a:spAutoFit/>
          </a:bodyPr>
          <a:lstStyle/>
          <a:p>
            <a:r>
              <a:rPr lang="en-US" sz="2000" b="1" dirty="0"/>
              <a:t>Submitted by: </a:t>
            </a:r>
          </a:p>
          <a:p>
            <a:r>
              <a:rPr lang="en-US" sz="2000" dirty="0"/>
              <a:t>Mohit Choudhary:21BCS10085</a:t>
            </a:r>
          </a:p>
          <a:p>
            <a:r>
              <a:rPr lang="en-US" sz="2000" dirty="0"/>
              <a:t>Bharat Yadav: 20BCS6901</a:t>
            </a:r>
          </a:p>
          <a:p>
            <a:r>
              <a:rPr lang="en-US" sz="2000" dirty="0"/>
              <a:t>Mayank Gupta: 20BCS6892</a:t>
            </a:r>
          </a:p>
          <a:p>
            <a:r>
              <a:rPr lang="en-US" sz="2000" dirty="0"/>
              <a:t>Aayush Adhikari: 21BCS8881</a:t>
            </a:r>
          </a:p>
          <a:p>
            <a:endParaRPr lang="en-US" sz="2000" dirty="0"/>
          </a:p>
        </p:txBody>
      </p:sp>
      <p:sp>
        <p:nvSpPr>
          <p:cNvPr id="6" name="TextBox 5"/>
          <p:cNvSpPr txBox="1"/>
          <p:nvPr/>
        </p:nvSpPr>
        <p:spPr>
          <a:xfrm>
            <a:off x="7737221" y="4935476"/>
            <a:ext cx="2971326" cy="677108"/>
          </a:xfrm>
          <a:prstGeom prst="rect">
            <a:avLst/>
          </a:prstGeom>
          <a:noFill/>
        </p:spPr>
        <p:txBody>
          <a:bodyPr wrap="none" rtlCol="0">
            <a:spAutoFit/>
          </a:bodyPr>
          <a:lstStyle/>
          <a:p>
            <a:r>
              <a:rPr lang="en-US" sz="2000" b="1" dirty="0"/>
              <a:t>Under the Supervision of: </a:t>
            </a:r>
            <a:endParaRPr lang="en-US" sz="2000" dirty="0"/>
          </a:p>
          <a:p>
            <a:r>
              <a:rPr lang="en-US" dirty="0"/>
              <a:t>DR.PRAMOD VISHWAKARMA</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1401" y="2784996"/>
            <a:ext cx="5412698" cy="4351338"/>
          </a:xfrm>
        </p:spPr>
        <p:txBody>
          <a:bodyPr>
            <a:normAutofit/>
          </a:bodyPr>
          <a:lstStyle/>
          <a:p>
            <a:pPr marL="0" indent="0">
              <a:buNone/>
            </a:pPr>
            <a:r>
              <a:rPr lang="en-IN" sz="5400" b="1" dirty="0">
                <a:latin typeface="Times New Roman" panose="02020603050405020304" pitchFamily="18" charset="0"/>
                <a:cs typeface="Times New Roman" panose="02020603050405020304" pitchFamily="18" charset="0"/>
              </a:rPr>
              <a:t>Thank you</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524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dirty="0">
                <a:latin typeface="Times New Roman"/>
                <a:cs typeface="Times New Roman"/>
              </a:rPr>
              <a:t>Experimental Setup</a:t>
            </a:r>
          </a:p>
          <a:p>
            <a:r>
              <a:rPr lang="en-US" dirty="0"/>
              <a:t>Future scope</a:t>
            </a:r>
          </a:p>
          <a:p>
            <a:r>
              <a:rPr lang="en-US" dirty="0"/>
              <a:t>Conclusion</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pic>
        <p:nvPicPr>
          <p:cNvPr id="6" name="Picture 5">
            <a:extLst>
              <a:ext uri="{FF2B5EF4-FFF2-40B4-BE49-F238E27FC236}">
                <a16:creationId xmlns:a16="http://schemas.microsoft.com/office/drawing/2014/main" id="{31B555F8-999F-8F15-6172-8414319E4C27}"/>
              </a:ext>
            </a:extLst>
          </p:cNvPr>
          <p:cNvPicPr>
            <a:picLocks noChangeAspect="1"/>
          </p:cNvPicPr>
          <p:nvPr/>
        </p:nvPicPr>
        <p:blipFill>
          <a:blip r:embed="rId2"/>
          <a:stretch>
            <a:fillRect/>
          </a:stretch>
        </p:blipFill>
        <p:spPr>
          <a:xfrm>
            <a:off x="7270343" y="1235289"/>
            <a:ext cx="3523793" cy="3859102"/>
          </a:xfrm>
          <a:prstGeom prst="rect">
            <a:avLst/>
          </a:prstGeom>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838200" y="1825625"/>
            <a:ext cx="7421380" cy="4351338"/>
          </a:xfrm>
        </p:spPr>
        <p:txBody>
          <a:bodyPr>
            <a:normAutofit/>
          </a:bodyPr>
          <a:lstStyle/>
          <a:p>
            <a:pPr>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This project focuses on conducting a comprehensive analysis of urban traffic patterns within a specific geographical area.</a:t>
            </a:r>
          </a:p>
          <a:p>
            <a:pPr>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The primary goal is to gain insights into the dynamics of urban traffic, identifying patterns, and understanding factors influencing congestion.</a:t>
            </a:r>
          </a:p>
          <a:p>
            <a:pPr>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The analysis covers a range of aspects, including spatial and temporal variations, hotspot identification, and correlation with external factors impacting traffic.</a:t>
            </a:r>
          </a:p>
          <a:p>
            <a:pPr>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Understanding urban traffic patterns is crucial for effective traffic management, city planning, and the development of strategies to enhance overall mobility.</a:t>
            </a:r>
          </a:p>
          <a:p>
            <a:pPr>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Understanding urban traffic patterns is crucial for effective traffic management, city planning, and the development of strategies to enhance overall mobility.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1026" name="Picture 2" descr="Road Traffic Images - Free Download on Freepik">
            <a:extLst>
              <a:ext uri="{FF2B5EF4-FFF2-40B4-BE49-F238E27FC236}">
                <a16:creationId xmlns:a16="http://schemas.microsoft.com/office/drawing/2014/main" id="{84C7E1DF-C4AA-AC80-DCF1-8C30D057B5B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8336639" y="1825625"/>
            <a:ext cx="3291122" cy="409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825625"/>
            <a:ext cx="6626902" cy="4351338"/>
          </a:xfrm>
        </p:spPr>
        <p:txBody>
          <a:bodyPr>
            <a:norm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Urban areas face increasing challenges in managing traffic flow efficiently, leading to congestion and decreased mobility. This project aims to conduct an exploratory analysis of urban traffic patterns using machine learning (ML) techniques and Python programming. The goal is to extract meaningful insights from diverse traffic datasets to improve traffic management, enhance urban planning, and contribute to a more sustainable and efficient transportation system.</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The specific objectives include developing predictive models for traffic patterns, creating visualizations to illustrate insights, and providing actionable recommendations for urban planners and traffic management authorities. By applying ML techniques in Python, the project aims to contribute valuable insights that can inform urban planning decisions and enhance the efficiency of traffic management systems within the targeted urban environment.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6" name="Picture 5">
            <a:extLst>
              <a:ext uri="{FF2B5EF4-FFF2-40B4-BE49-F238E27FC236}">
                <a16:creationId xmlns:a16="http://schemas.microsoft.com/office/drawing/2014/main" id="{BFB7CA99-F6C8-9A31-406E-00B57B326C0F}"/>
              </a:ext>
            </a:extLst>
          </p:cNvPr>
          <p:cNvPicPr>
            <a:picLocks noChangeAspect="1"/>
          </p:cNvPicPr>
          <p:nvPr/>
        </p:nvPicPr>
        <p:blipFill>
          <a:blip r:embed="rId2"/>
          <a:stretch>
            <a:fillRect/>
          </a:stretch>
        </p:blipFill>
        <p:spPr>
          <a:xfrm>
            <a:off x="7644984" y="1690688"/>
            <a:ext cx="3708816" cy="3981450"/>
          </a:xfrm>
          <a:prstGeom prst="rect">
            <a:avLst/>
          </a:prstGeom>
        </p:spPr>
      </p:pic>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a:t>
            </a:r>
          </a:p>
        </p:txBody>
      </p:sp>
      <p:sp>
        <p:nvSpPr>
          <p:cNvPr id="3" name="Content Placeholder 2"/>
          <p:cNvSpPr>
            <a:spLocks noGrp="1"/>
          </p:cNvSpPr>
          <p:nvPr>
            <p:ph idx="1"/>
          </p:nvPr>
        </p:nvSpPr>
        <p:spPr>
          <a:xfrm>
            <a:off x="838200" y="1825625"/>
            <a:ext cx="7720012" cy="4320000"/>
          </a:xfrm>
        </p:spPr>
        <p:txBody>
          <a:bodyPr>
            <a:normAutofit/>
          </a:bodyPr>
          <a:lstStyle/>
          <a:p>
            <a:pPr algn="just">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Develop machine learning models to predict urban traffic patterns based on historical data, enabling the identification of peak hours, congestion points, and trends.</a:t>
            </a:r>
          </a:p>
          <a:p>
            <a:pPr algn="just">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Utilize ML algorithms to identify congestion hotspots and analyze factors contributing to traffic issues, facilitating targeted interventions for specific areas and optimizing traffic flow.</a:t>
            </a:r>
          </a:p>
          <a:p>
            <a:pPr algn="just">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Apply ML techniques to analyze spatial and temporal variations in urban traffic, understanding how traffic patterns evolve across different locations and timeframes.</a:t>
            </a:r>
          </a:p>
          <a:p>
            <a:pPr algn="just">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Create visualizations using Python to effectively communicate insights and patterns to stakeholders, ensuring that the project's findings are accessible and easily understandable for informed decision-making by urban planners and traffic management authorities.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5" name="Picture 2" descr="Online Training with a Purpose: The Magic of Learning Objectives">
            <a:extLst>
              <a:ext uri="{FF2B5EF4-FFF2-40B4-BE49-F238E27FC236}">
                <a16:creationId xmlns:a16="http://schemas.microsoft.com/office/drawing/2014/main" id="{F7295E9F-7EA3-31B9-B277-CDDAE2A90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212" y="1828800"/>
            <a:ext cx="3253487" cy="320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pic>
        <p:nvPicPr>
          <p:cNvPr id="5" name="Content Placeholder 4">
            <a:extLst>
              <a:ext uri="{FF2B5EF4-FFF2-40B4-BE49-F238E27FC236}">
                <a16:creationId xmlns:a16="http://schemas.microsoft.com/office/drawing/2014/main" id="{0F66044A-E9C3-6DCA-7CA6-CA68A4569F4B}"/>
              </a:ext>
            </a:extLst>
          </p:cNvPr>
          <p:cNvPicPr>
            <a:picLocks noGrp="1" noChangeAspect="1"/>
          </p:cNvPicPr>
          <p:nvPr>
            <p:ph idx="1"/>
          </p:nvPr>
        </p:nvPicPr>
        <p:blipFill>
          <a:blip r:embed="rId2"/>
          <a:stretch>
            <a:fillRect/>
          </a:stretch>
        </p:blipFill>
        <p:spPr>
          <a:xfrm>
            <a:off x="1364105" y="1825625"/>
            <a:ext cx="9608695" cy="4351338"/>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Experimental Setup</a:t>
            </a:r>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q"/>
            </a:pPr>
            <a:r>
              <a:rPr lang="en-US" sz="2800" dirty="0"/>
              <a:t>Hardware Specifications:</a:t>
            </a:r>
          </a:p>
          <a:p>
            <a:pPr algn="just"/>
            <a:r>
              <a:rPr lang="en-IN" sz="2800" dirty="0">
                <a:solidFill>
                  <a:srgbClr val="000000"/>
                </a:solidFill>
                <a:effectLst/>
                <a:latin typeface="Times New Roman" panose="02020603050405020304" pitchFamily="18" charset="0"/>
                <a:ea typeface="Times New Roman" panose="02020603050405020304" pitchFamily="18" charset="0"/>
              </a:rPr>
              <a:t>LAPTOP or PC with GPU and more than or equal to 4 cores.</a:t>
            </a:r>
          </a:p>
          <a:p>
            <a:pPr algn="just"/>
            <a:r>
              <a:rPr lang="en-IN" sz="2800" dirty="0">
                <a:solidFill>
                  <a:srgbClr val="000000"/>
                </a:solidFill>
                <a:effectLst/>
                <a:latin typeface="Times New Roman" panose="02020603050405020304" pitchFamily="18" charset="0"/>
                <a:ea typeface="Times New Roman" panose="02020603050405020304" pitchFamily="18" charset="0"/>
              </a:rPr>
              <a:t>POWER PLUG for continuous supply</a:t>
            </a:r>
          </a:p>
          <a:p>
            <a:pPr algn="just"/>
            <a:r>
              <a:rPr lang="en-IN" sz="2800" dirty="0">
                <a:solidFill>
                  <a:srgbClr val="000000"/>
                </a:solidFill>
                <a:effectLst/>
                <a:latin typeface="Times New Roman" panose="02020603050405020304" pitchFamily="18" charset="0"/>
                <a:ea typeface="Times New Roman" panose="02020603050405020304" pitchFamily="18" charset="0"/>
              </a:rPr>
              <a:t>RAM: 4GB or more</a:t>
            </a:r>
          </a:p>
          <a:p>
            <a:pPr algn="just"/>
            <a:r>
              <a:rPr lang="en-IN" sz="2800" dirty="0">
                <a:solidFill>
                  <a:srgbClr val="000000"/>
                </a:solidFill>
                <a:effectLst/>
                <a:latin typeface="Times New Roman" panose="02020603050405020304" pitchFamily="18" charset="0"/>
                <a:ea typeface="Times New Roman" panose="02020603050405020304" pitchFamily="18" charset="0"/>
              </a:rPr>
              <a:t>Peripherals: Keyboard or Mouse</a:t>
            </a:r>
          </a:p>
          <a:p>
            <a:pPr algn="just">
              <a:buFont typeface="Wingdings" panose="05000000000000000000" pitchFamily="2" charset="2"/>
              <a:buChar char="q"/>
            </a:pPr>
            <a:r>
              <a:rPr lang="en-IN" sz="2800" dirty="0">
                <a:solidFill>
                  <a:srgbClr val="000000"/>
                </a:solidFill>
                <a:effectLst/>
                <a:latin typeface="Times New Roman" panose="02020603050405020304" pitchFamily="18" charset="0"/>
                <a:ea typeface="Times New Roman" panose="02020603050405020304" pitchFamily="18" charset="0"/>
              </a:rPr>
              <a:t>Software Specifications:</a:t>
            </a:r>
          </a:p>
          <a:p>
            <a:pPr algn="just"/>
            <a:r>
              <a:rPr lang="en-IN" sz="2800" dirty="0">
                <a:solidFill>
                  <a:srgbClr val="000000"/>
                </a:solidFill>
                <a:latin typeface="Times New Roman" panose="02020603050405020304" pitchFamily="18" charset="0"/>
                <a:ea typeface="Times New Roman" panose="02020603050405020304" pitchFamily="18" charset="0"/>
              </a:rPr>
              <a:t>Python</a:t>
            </a:r>
            <a:endParaRPr lang="en-IN" sz="2800" dirty="0">
              <a:solidFill>
                <a:srgbClr val="000000"/>
              </a:solidFill>
              <a:effectLst/>
              <a:latin typeface="Times New Roman" panose="02020603050405020304" pitchFamily="18" charset="0"/>
              <a:ea typeface="Times New Roman" panose="02020603050405020304" pitchFamily="18" charset="0"/>
            </a:endParaRPr>
          </a:p>
          <a:p>
            <a:pPr algn="just"/>
            <a:r>
              <a:rPr lang="en-IN" sz="2800" dirty="0">
                <a:solidFill>
                  <a:srgbClr val="000000"/>
                </a:solidFill>
                <a:effectLst/>
                <a:latin typeface="Times New Roman" panose="02020603050405020304" pitchFamily="18" charset="0"/>
                <a:ea typeface="Times New Roman" panose="02020603050405020304" pitchFamily="18" charset="0"/>
              </a:rPr>
              <a:t>Jupyter Notebook or PyCharm</a:t>
            </a:r>
          </a:p>
          <a:p>
            <a:pPr algn="just">
              <a:buFont typeface="Wingdings" panose="05000000000000000000" pitchFamily="2" charset="2"/>
              <a:buChar char="q"/>
            </a:pPr>
            <a:r>
              <a:rPr lang="en-IN" sz="2800" dirty="0">
                <a:solidFill>
                  <a:srgbClr val="000000"/>
                </a:solidFill>
                <a:latin typeface="Times New Roman" panose="02020603050405020304" pitchFamily="18" charset="0"/>
                <a:ea typeface="Times New Roman" panose="02020603050405020304" pitchFamily="18" charset="0"/>
              </a:rPr>
              <a:t>Tools Required:</a:t>
            </a:r>
          </a:p>
          <a:p>
            <a:pPr algn="just"/>
            <a:r>
              <a:rPr lang="en-IN" sz="2800" dirty="0">
                <a:solidFill>
                  <a:srgbClr val="000000"/>
                </a:solidFill>
                <a:latin typeface="Times New Roman" panose="02020603050405020304" pitchFamily="18" charset="0"/>
                <a:ea typeface="Times New Roman" panose="02020603050405020304" pitchFamily="18" charset="0"/>
              </a:rPr>
              <a:t>NumPy</a:t>
            </a:r>
          </a:p>
          <a:p>
            <a:pPr algn="just"/>
            <a:r>
              <a:rPr lang="en-IN" sz="2800" dirty="0">
                <a:solidFill>
                  <a:srgbClr val="000000"/>
                </a:solidFill>
                <a:effectLst/>
                <a:latin typeface="Times New Roman" panose="02020603050405020304" pitchFamily="18" charset="0"/>
                <a:ea typeface="Times New Roman" panose="02020603050405020304" pitchFamily="18" charset="0"/>
              </a:rPr>
              <a:t>Matplotlib</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88046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A59D-D7DE-7019-A81E-A57F1C0BEBA2}"/>
              </a:ext>
            </a:extLst>
          </p:cNvPr>
          <p:cNvSpPr>
            <a:spLocks noGrp="1"/>
          </p:cNvSpPr>
          <p:nvPr>
            <p:ph type="title"/>
          </p:nvPr>
        </p:nvSpPr>
        <p:spPr>
          <a:xfrm>
            <a:off x="838200" y="190976"/>
            <a:ext cx="10515600" cy="1325563"/>
          </a:xfrm>
        </p:spPr>
        <p:txBody>
          <a:bodyPr/>
          <a:lstStyle/>
          <a:p>
            <a:r>
              <a:rPr lang="en-IN" dirty="0"/>
              <a:t>Future Scope</a:t>
            </a:r>
          </a:p>
        </p:txBody>
      </p:sp>
      <p:sp>
        <p:nvSpPr>
          <p:cNvPr id="3" name="Content Placeholder 2">
            <a:extLst>
              <a:ext uri="{FF2B5EF4-FFF2-40B4-BE49-F238E27FC236}">
                <a16:creationId xmlns:a16="http://schemas.microsoft.com/office/drawing/2014/main" id="{E489DDEA-0F00-D632-DAD1-23B632A79571}"/>
              </a:ext>
            </a:extLst>
          </p:cNvPr>
          <p:cNvSpPr>
            <a:spLocks noGrp="1"/>
          </p:cNvSpPr>
          <p:nvPr>
            <p:ph idx="1"/>
          </p:nvPr>
        </p:nvSpPr>
        <p:spPr>
          <a:xfrm>
            <a:off x="604520" y="1827371"/>
            <a:ext cx="8651240" cy="4351338"/>
          </a:xfrm>
        </p:spPr>
        <p:txBody>
          <a:bodyPr>
            <a:noAutofit/>
          </a:bodyPr>
          <a:lstStyle/>
          <a:p>
            <a:pPr algn="just"/>
            <a:r>
              <a:rPr lang="en-US" sz="2400" dirty="0"/>
              <a:t> Utilizing advanced data analytics and machine learning, future exploratory analyses of urban traffic patterns aim to predict congestion hotspots and optimize traffic flow.</a:t>
            </a:r>
          </a:p>
          <a:p>
            <a:pPr algn="just"/>
            <a:r>
              <a:rPr lang="en-US" sz="2400" dirty="0"/>
              <a:t> Integration of real-time data from IoT devices and smart infrastructure will enhance the accuracy and responsiveness of urban traffic analyses.</a:t>
            </a:r>
          </a:p>
          <a:p>
            <a:pPr algn="just"/>
            <a:r>
              <a:rPr lang="en-US" sz="2400" dirty="0"/>
              <a:t> The future scope involves developing proactive solutions such as dynamic traffic signal control and adaptive routing algorithms to alleviate congestion and improve overall urban mobility.</a:t>
            </a:r>
          </a:p>
          <a:p>
            <a:pPr algn="just"/>
            <a:r>
              <a:rPr lang="en-US" sz="2400" dirty="0"/>
              <a:t> Continuous advancements in technology and the emergence of autonomous vehicles may further influence the future trajectory of urban traffic pattern explorations. </a:t>
            </a:r>
          </a:p>
        </p:txBody>
      </p:sp>
      <p:sp>
        <p:nvSpPr>
          <p:cNvPr id="4" name="Slide Number Placeholder 3">
            <a:extLst>
              <a:ext uri="{FF2B5EF4-FFF2-40B4-BE49-F238E27FC236}">
                <a16:creationId xmlns:a16="http://schemas.microsoft.com/office/drawing/2014/main" id="{41791E7E-2CCA-4969-5D47-917E6A90A8F7}"/>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6" name="Graphic 5" descr="Lightbulb with solid fill">
            <a:extLst>
              <a:ext uri="{FF2B5EF4-FFF2-40B4-BE49-F238E27FC236}">
                <a16:creationId xmlns:a16="http://schemas.microsoft.com/office/drawing/2014/main" id="{EF1583C3-D0EB-9D0B-7653-EA2E6A0C9E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4360" y="2397760"/>
            <a:ext cx="2225040" cy="2225040"/>
          </a:xfrm>
          <a:prstGeom prst="rect">
            <a:avLst/>
          </a:prstGeom>
        </p:spPr>
      </p:pic>
    </p:spTree>
    <p:extLst>
      <p:ext uri="{BB962C8B-B14F-4D97-AF65-F5344CB8AC3E}">
        <p14:creationId xmlns:p14="http://schemas.microsoft.com/office/powerpoint/2010/main" val="2795331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E738-E063-6723-59C6-8CDB010A6EC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9DAD60E-C1F2-9F77-8C5A-32A399E5CA4D}"/>
              </a:ext>
            </a:extLst>
          </p:cNvPr>
          <p:cNvSpPr>
            <a:spLocks noGrp="1"/>
          </p:cNvSpPr>
          <p:nvPr>
            <p:ph idx="1"/>
          </p:nvPr>
        </p:nvSpPr>
        <p:spPr>
          <a:xfrm>
            <a:off x="838200" y="1027906"/>
            <a:ext cx="9433560" cy="4351338"/>
          </a:xfrm>
        </p:spPr>
        <p:txBody>
          <a:bodyPr>
            <a:noAutofit/>
          </a:bodyPr>
          <a:lstStyle/>
          <a:p>
            <a:pPr>
              <a:lnSpc>
                <a:spcPct val="150000"/>
              </a:lnSpc>
            </a:pPr>
            <a:endParaRPr lang="en-US" sz="2400" dirty="0"/>
          </a:p>
          <a:p>
            <a:pPr marL="0" indent="0" algn="just">
              <a:lnSpc>
                <a:spcPct val="150000"/>
              </a:lnSpc>
              <a:buNone/>
            </a:pPr>
            <a:r>
              <a:rPr lang="en-US" sz="2400" dirty="0"/>
              <a:t>In conclusion, the Exploratory Analysis of Urban Traffic Patterns project demonstrates the potential of advanced data analytics and machine learning in predicting and managing traffic congestion. The integration of real-time data from smart infrastructure, coupled with proactive solutions like dynamic signal control, holds promise for optimizing urban mobility. As technology continues to evolve, considerations of social and environmental factors will be pivotal in crafting sustainable and equitable solutions for the dynamic challenges of urban traffic.</a:t>
            </a:r>
            <a:endParaRPr lang="en-IN" sz="2400" dirty="0"/>
          </a:p>
        </p:txBody>
      </p:sp>
      <p:sp>
        <p:nvSpPr>
          <p:cNvPr id="4" name="Slide Number Placeholder 3">
            <a:extLst>
              <a:ext uri="{FF2B5EF4-FFF2-40B4-BE49-F238E27FC236}">
                <a16:creationId xmlns:a16="http://schemas.microsoft.com/office/drawing/2014/main" id="{A3B546F1-CEA2-D815-80AE-D07863E1B4AD}"/>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96619717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6236</TotalTime>
  <Words>699</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Arial</vt:lpstr>
      <vt:lpstr>Calibri</vt:lpstr>
      <vt:lpstr>Calibri Light</vt:lpstr>
      <vt:lpstr>Casper</vt:lpstr>
      <vt:lpstr>Courier New</vt:lpstr>
      <vt:lpstr>Times New Roman</vt:lpstr>
      <vt:lpstr>Wingdings</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Experimental Setup</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Mohit Choudhary</cp:lastModifiedBy>
  <cp:revision>496</cp:revision>
  <dcterms:created xsi:type="dcterms:W3CDTF">2019-01-09T10:33:58Z</dcterms:created>
  <dcterms:modified xsi:type="dcterms:W3CDTF">2024-02-29T05:32:57Z</dcterms:modified>
</cp:coreProperties>
</file>